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24"/>
  </p:notesMasterIdLst>
  <p:sldIdLst>
    <p:sldId id="256" r:id="rId2"/>
    <p:sldId id="259" r:id="rId3"/>
    <p:sldId id="295" r:id="rId4"/>
    <p:sldId id="282" r:id="rId5"/>
    <p:sldId id="296" r:id="rId6"/>
    <p:sldId id="305" r:id="rId7"/>
    <p:sldId id="301" r:id="rId8"/>
    <p:sldId id="292" r:id="rId9"/>
    <p:sldId id="306" r:id="rId10"/>
    <p:sldId id="294" r:id="rId11"/>
    <p:sldId id="307" r:id="rId12"/>
    <p:sldId id="286" r:id="rId13"/>
    <p:sldId id="291" r:id="rId14"/>
    <p:sldId id="308" r:id="rId15"/>
    <p:sldId id="297" r:id="rId16"/>
    <p:sldId id="309" r:id="rId17"/>
    <p:sldId id="298" r:id="rId18"/>
    <p:sldId id="299" r:id="rId19"/>
    <p:sldId id="302" r:id="rId20"/>
    <p:sldId id="303" r:id="rId21"/>
    <p:sldId id="304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686" autoAdjust="0"/>
  </p:normalViewPr>
  <p:slideViewPr>
    <p:cSldViewPr snapToGrid="0">
      <p:cViewPr varScale="1">
        <p:scale>
          <a:sx n="54" d="100"/>
          <a:sy n="54" d="100"/>
        </p:scale>
        <p:origin x="-133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90" y="-12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EFE09-62AE-464C-B8B1-98188E96E7E2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54C18-3896-4DC9-B7EB-80E9398AEC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943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Slide">
    <p:bg>
      <p:bgPr>
        <a:blipFill dpi="0" rotWithShape="1">
          <a:blip r:embed="rId2" cstate="print">
            <a:alphaModFix amt="30000"/>
            <a:duotone>
              <a:schemeClr val="bg1">
                <a:shade val="90000"/>
                <a:satMod val="140000"/>
              </a:schemeClr>
              <a:schemeClr val="bg1">
                <a:satMod val="12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2670175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2746375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828800" y="2746375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7" name="Picture 16" descr="Sonat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3200" y="381000"/>
            <a:ext cx="144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7" descr="25 Years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867" y="304800"/>
            <a:ext cx="12107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3889376"/>
            <a:ext cx="9497484" cy="1673225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75"/>
            <a:ext cx="10160000" cy="990600"/>
          </a:xfrm>
        </p:spPr>
        <p:txBody>
          <a:bodyPr>
            <a:normAutofit/>
          </a:bodyPr>
          <a:lstStyle>
            <a:lvl1pPr algn="l">
              <a:buNone/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5F0AF9-D709-4D84-921F-3E7590302DF6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898776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003E4AD-6F4A-47F0-BF00-6AAE8AE4BA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7102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16000" y="1600200"/>
            <a:ext cx="10672064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>
          <a:xfrm>
            <a:off x="1016000" y="301752"/>
            <a:ext cx="98552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5F0AF9-D709-4D84-921F-3E7590302DF6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3E4AD-6F4A-47F0-BF00-6AAE8AE4BA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35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016000" y="1589567"/>
            <a:ext cx="4978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65F0AF9-D709-4D84-921F-3E7590302DF6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003E4AD-6F4A-47F0-BF00-6AAE8AE4BA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762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5F0AF9-D709-4D84-921F-3E7590302DF6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3E4AD-6F4A-47F0-BF00-6AAE8AE4BA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918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">
    <p:bg>
      <p:bgPr>
        <a:blipFill dpi="0" rotWithShape="1">
          <a:blip r:embed="rId2" cstate="print">
            <a:alphaModFix amt="30000"/>
            <a:duotone>
              <a:schemeClr val="bg1">
                <a:shade val="90000"/>
                <a:satMod val="140000"/>
              </a:schemeClr>
              <a:schemeClr val="bg1">
                <a:satMod val="120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white">
          <a:xfrm>
            <a:off x="0" y="2670175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0" y="2746375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828800" y="2746375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16" descr="Sonat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3200" y="381000"/>
            <a:ext cx="144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25 Years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867" y="304800"/>
            <a:ext cx="12107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75"/>
            <a:ext cx="10160000" cy="990600"/>
          </a:xfrm>
        </p:spPr>
        <p:txBody>
          <a:bodyPr>
            <a:normAutofit/>
          </a:bodyPr>
          <a:lstStyle>
            <a:lvl1pPr algn="l">
              <a:buNone/>
              <a:defRPr sz="35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5F0AF9-D709-4D84-921F-3E7590302DF6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541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016000" y="1600201"/>
            <a:ext cx="10566400" cy="452596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SmartArt graphic</a:t>
            </a:r>
            <a:endParaRPr lang="en-US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105023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25 Years Logo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089650"/>
            <a:ext cx="10160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21"/>
          <p:cNvSpPr>
            <a:spLocks noGrp="1"/>
          </p:cNvSpPr>
          <p:nvPr>
            <p:ph type="title"/>
          </p:nvPr>
        </p:nvSpPr>
        <p:spPr bwMode="auto">
          <a:xfrm>
            <a:off x="1016000" y="301625"/>
            <a:ext cx="985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016001" y="1600201"/>
            <a:ext cx="106722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fld id="{A65F0AF9-D709-4D84-921F-3E7590302DF6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16001" y="6248401"/>
            <a:ext cx="70252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127126"/>
            <a:ext cx="12192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173163"/>
            <a:ext cx="914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016000" y="1173163"/>
            <a:ext cx="11176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65226"/>
            <a:ext cx="914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fld id="{0003E4AD-6F4A-47F0-BF00-6AAE8AE4BA5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107" name="Picture 9" descr="Sonata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845800" y="247650"/>
            <a:ext cx="11853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45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rgbClr val="A17C36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A17C36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A17C36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A17C36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A17C36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A17C36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A17C36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A17C36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A17C36"/>
          </a:solidFill>
          <a:latin typeface="Calibri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15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15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Route/provider/$routeProvid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-ui.github.io/ui-router/sit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-ui/ui-router/wiki/Quick-Refer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047742" y="2936339"/>
            <a:ext cx="9497484" cy="1673225"/>
          </a:xfrm>
        </p:spPr>
        <p:txBody>
          <a:bodyPr/>
          <a:lstStyle/>
          <a:p>
            <a:r>
              <a:rPr lang="en-US" b="1" dirty="0" smtClean="0"/>
              <a:t>Advance AngularJS2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46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6000" y="1336431"/>
            <a:ext cx="10672064" cy="5292969"/>
          </a:xfrm>
        </p:spPr>
        <p:txBody>
          <a:bodyPr/>
          <a:lstStyle/>
          <a:p>
            <a:endParaRPr lang="en-IN" sz="2400" dirty="0" smtClean="0">
              <a:latin typeface="Cambria" pitchFamily="18" charset="0"/>
            </a:endParaRPr>
          </a:p>
          <a:p>
            <a:r>
              <a:rPr lang="en-IN" sz="2400" dirty="0" smtClean="0">
                <a:latin typeface="Cambria" pitchFamily="18" charset="0"/>
              </a:rPr>
              <a:t>UI-Grid </a:t>
            </a:r>
            <a:r>
              <a:rPr lang="en-IN" sz="2400" dirty="0" smtClean="0">
                <a:latin typeface="Cambria" pitchFamily="18" charset="0"/>
              </a:rPr>
              <a:t>: UI-Grid 3.0 (formerly </a:t>
            </a:r>
            <a:r>
              <a:rPr lang="en-IN" sz="2400" dirty="0" err="1" smtClean="0">
                <a:latin typeface="Cambria" pitchFamily="18" charset="0"/>
              </a:rPr>
              <a:t>ng</a:t>
            </a:r>
            <a:r>
              <a:rPr lang="en-IN" sz="2400" dirty="0" smtClean="0">
                <a:latin typeface="Cambria" pitchFamily="18" charset="0"/>
              </a:rPr>
              <a:t>-grid), is a 100% angular grid written with no dependencies other than </a:t>
            </a:r>
            <a:r>
              <a:rPr lang="en-IN" sz="2400" dirty="0" err="1" smtClean="0">
                <a:latin typeface="Cambria" pitchFamily="18" charset="0"/>
              </a:rPr>
              <a:t>AngularJS</a:t>
            </a:r>
            <a:r>
              <a:rPr lang="en-IN" sz="2400" dirty="0" smtClean="0">
                <a:latin typeface="Cambria" pitchFamily="18" charset="0"/>
              </a:rPr>
              <a:t>. It is designed around a core grid module and features are layered on as angular modules and directives. </a:t>
            </a:r>
          </a:p>
          <a:p>
            <a:r>
              <a:rPr lang="en-IN" sz="2400" dirty="0" smtClean="0">
                <a:latin typeface="Cambria" pitchFamily="18" charset="0"/>
              </a:rPr>
              <a:t>In the core module, you get:</a:t>
            </a:r>
          </a:p>
          <a:p>
            <a:r>
              <a:rPr lang="en-IN" sz="2400" dirty="0" smtClean="0">
                <a:latin typeface="Cambria" pitchFamily="18" charset="0"/>
              </a:rPr>
              <a:t>Virtualized rows and columns - only the rows and columns visible in the viewport (+ some extra margin) are actually </a:t>
            </a:r>
            <a:r>
              <a:rPr lang="en-IN" sz="2400" dirty="0" smtClean="0">
                <a:latin typeface="Cambria" pitchFamily="18" charset="0"/>
              </a:rPr>
              <a:t>rendered</a:t>
            </a:r>
            <a:endParaRPr lang="en-IN" sz="2400" dirty="0" smtClean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 </a:t>
            </a:r>
            <a:r>
              <a:rPr lang="en-IN" dirty="0" err="1" smtClean="0"/>
              <a:t>AngularJS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 smtClean="0">
                <a:latin typeface="Cambria" pitchFamily="18" charset="0"/>
              </a:rPr>
              <a:t>Bind cells to complex properties and functions</a:t>
            </a:r>
          </a:p>
          <a:p>
            <a:r>
              <a:rPr lang="en-IN" sz="2400" dirty="0" smtClean="0">
                <a:latin typeface="Cambria" pitchFamily="18" charset="0"/>
              </a:rPr>
              <a:t>Column sorting with three states: </a:t>
            </a:r>
            <a:r>
              <a:rPr lang="en-IN" sz="2400" dirty="0" err="1" smtClean="0">
                <a:latin typeface="Cambria" pitchFamily="18" charset="0"/>
              </a:rPr>
              <a:t>Asc</a:t>
            </a:r>
            <a:r>
              <a:rPr lang="en-IN" sz="2400" dirty="0" smtClean="0">
                <a:latin typeface="Cambria" pitchFamily="18" charset="0"/>
              </a:rPr>
              <a:t>, </a:t>
            </a:r>
            <a:r>
              <a:rPr lang="en-IN" sz="2400" dirty="0" err="1" smtClean="0">
                <a:latin typeface="Cambria" pitchFamily="18" charset="0"/>
              </a:rPr>
              <a:t>Desc</a:t>
            </a:r>
            <a:r>
              <a:rPr lang="en-IN" sz="2400" dirty="0" smtClean="0">
                <a:latin typeface="Cambria" pitchFamily="18" charset="0"/>
              </a:rPr>
              <a:t>, None</a:t>
            </a:r>
          </a:p>
          <a:p>
            <a:r>
              <a:rPr lang="en-IN" sz="2400" dirty="0" smtClean="0">
                <a:latin typeface="Cambria" pitchFamily="18" charset="0"/>
              </a:rPr>
              <a:t>Column filtering</a:t>
            </a:r>
          </a:p>
          <a:p>
            <a:r>
              <a:rPr lang="en-IN" sz="2400" dirty="0" smtClean="0">
                <a:latin typeface="Cambria" pitchFamily="18" charset="0"/>
              </a:rPr>
              <a:t>Ability to change header and cell contents with custom templates</a:t>
            </a:r>
          </a:p>
          <a:p>
            <a:r>
              <a:rPr lang="en-IN" sz="2400" dirty="0" smtClean="0">
                <a:latin typeface="Cambria" pitchFamily="18" charset="0"/>
              </a:rPr>
              <a:t>i18nService allows label translations</a:t>
            </a:r>
          </a:p>
          <a:p>
            <a:r>
              <a:rPr lang="en-IN" sz="2400" dirty="0" smtClean="0">
                <a:latin typeface="Cambria" pitchFamily="18" charset="0"/>
              </a:rPr>
              <a:t>UI-Grid allows you to sort rows. The feature is on by default. You can set the </a:t>
            </a:r>
            <a:r>
              <a:rPr lang="en-IN" sz="2400" dirty="0" err="1" smtClean="0">
                <a:latin typeface="Cambria" pitchFamily="18" charset="0"/>
              </a:rPr>
              <a:t>enableSorting</a:t>
            </a:r>
            <a:r>
              <a:rPr lang="en-IN" sz="2400" dirty="0" smtClean="0">
                <a:latin typeface="Cambria" pitchFamily="18" charset="0"/>
              </a:rPr>
              <a:t> flag in your grid options to enable/disable it.</a:t>
            </a:r>
          </a:p>
          <a:p>
            <a:r>
              <a:rPr lang="en-IN" sz="2400" dirty="0" smtClean="0">
                <a:latin typeface="Cambria" pitchFamily="18" charset="0"/>
              </a:rPr>
              <a:t>Sorting can be disabled at the column level by setting </a:t>
            </a:r>
            <a:r>
              <a:rPr lang="en-IN" sz="2400" dirty="0" err="1" smtClean="0">
                <a:latin typeface="Cambria" pitchFamily="18" charset="0"/>
              </a:rPr>
              <a:t>enableSorting</a:t>
            </a:r>
            <a:r>
              <a:rPr lang="en-IN" sz="2400" dirty="0" smtClean="0">
                <a:latin typeface="Cambria" pitchFamily="18" charset="0"/>
              </a:rPr>
              <a:t>: false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6000" y="1600199"/>
            <a:ext cx="10672064" cy="4994031"/>
          </a:xfrm>
        </p:spPr>
        <p:txBody>
          <a:bodyPr/>
          <a:lstStyle/>
          <a:p>
            <a:r>
              <a:rPr lang="en-IN" sz="2400" dirty="0" smtClean="0">
                <a:latin typeface="Cambria" pitchFamily="18" charset="0"/>
              </a:rPr>
              <a:t>To implement the UI-Grid in you app, we need to add lib called</a:t>
            </a:r>
            <a:r>
              <a:rPr lang="en-IN" sz="2400" b="1" dirty="0" smtClean="0">
                <a:latin typeface="Cambria" pitchFamily="18" charset="0"/>
              </a:rPr>
              <a:t> </a:t>
            </a:r>
            <a:r>
              <a:rPr lang="en-IN" sz="2400" b="1" i="1" dirty="0" err="1" smtClean="0">
                <a:latin typeface="Cambria" pitchFamily="18" charset="0"/>
              </a:rPr>
              <a:t>ui-grid.min.js</a:t>
            </a:r>
            <a:endParaRPr lang="en-IN" sz="2400" b="1" i="1" dirty="0" smtClean="0">
              <a:latin typeface="Cambria" pitchFamily="18" charset="0"/>
            </a:endParaRPr>
          </a:p>
          <a:p>
            <a:r>
              <a:rPr lang="en-IN" sz="2400" i="1" dirty="0" smtClean="0">
                <a:latin typeface="Cambria" pitchFamily="18" charset="0"/>
              </a:rPr>
              <a:t> by default the UI-Grid provides the options to display the row data in ASC , DES, Hide Colum </a:t>
            </a:r>
          </a:p>
          <a:p>
            <a:r>
              <a:rPr lang="en-IN" sz="2400" i="1" dirty="0" smtClean="0">
                <a:latin typeface="Cambria" pitchFamily="18" charset="0"/>
              </a:rPr>
              <a:t>To attach the data to the Colum it uses the </a:t>
            </a:r>
            <a:r>
              <a:rPr lang="en-IN" sz="2400" i="1" dirty="0" err="1" smtClean="0">
                <a:latin typeface="Cambria" pitchFamily="18" charset="0"/>
              </a:rPr>
              <a:t>gridOptions</a:t>
            </a:r>
            <a:endParaRPr lang="en-IN" sz="2400" i="1" dirty="0" smtClean="0">
              <a:latin typeface="Cambria" pitchFamily="18" charset="0"/>
            </a:endParaRPr>
          </a:p>
          <a:p>
            <a:r>
              <a:rPr lang="en-IN" sz="2400" i="1" dirty="0" smtClean="0">
                <a:latin typeface="Cambria" pitchFamily="18" charset="0"/>
              </a:rPr>
              <a:t>Steps to add UI-Grid in app is</a:t>
            </a:r>
          </a:p>
          <a:p>
            <a:r>
              <a:rPr lang="en-IN" sz="2400" dirty="0" smtClean="0">
                <a:latin typeface="Cambria" pitchFamily="18" charset="0"/>
              </a:rPr>
              <a:t>Include </a:t>
            </a:r>
            <a:r>
              <a:rPr lang="en-IN" sz="2400" dirty="0" err="1" smtClean="0">
                <a:latin typeface="Cambria" pitchFamily="18" charset="0"/>
              </a:rPr>
              <a:t>uiGrid</a:t>
            </a:r>
            <a:r>
              <a:rPr lang="en-IN" sz="2400" dirty="0" smtClean="0">
                <a:latin typeface="Cambria" pitchFamily="18" charset="0"/>
              </a:rPr>
              <a:t> in your script and </a:t>
            </a:r>
            <a:r>
              <a:rPr lang="en-IN" sz="2400" dirty="0" err="1" smtClean="0">
                <a:latin typeface="Cambria" pitchFamily="18" charset="0"/>
              </a:rPr>
              <a:t>css</a:t>
            </a:r>
            <a:endParaRPr lang="en-IN" sz="2400" dirty="0" smtClean="0">
              <a:latin typeface="Cambria" pitchFamily="18" charset="0"/>
            </a:endParaRPr>
          </a:p>
          <a:p>
            <a:r>
              <a:rPr lang="en-IN" sz="2400" dirty="0" smtClean="0">
                <a:latin typeface="Cambria" pitchFamily="18" charset="0"/>
              </a:rPr>
              <a:t>Include </a:t>
            </a:r>
            <a:r>
              <a:rPr lang="en-IN" sz="2400" dirty="0" err="1" smtClean="0">
                <a:latin typeface="Cambria" pitchFamily="18" charset="0"/>
              </a:rPr>
              <a:t>ui.grid</a:t>
            </a:r>
            <a:r>
              <a:rPr lang="en-IN" sz="2400" dirty="0" smtClean="0">
                <a:latin typeface="Cambria" pitchFamily="18" charset="0"/>
              </a:rPr>
              <a:t> module as a dependency in your app</a:t>
            </a:r>
          </a:p>
          <a:p>
            <a:r>
              <a:rPr lang="en-IN" sz="2400" dirty="0" smtClean="0">
                <a:latin typeface="Cambria" pitchFamily="18" charset="0"/>
              </a:rPr>
              <a:t>Use the </a:t>
            </a:r>
            <a:r>
              <a:rPr lang="en-IN" sz="2400" dirty="0" err="1" smtClean="0">
                <a:latin typeface="Cambria" pitchFamily="18" charset="0"/>
              </a:rPr>
              <a:t>ui</a:t>
            </a:r>
            <a:r>
              <a:rPr lang="en-IN" sz="2400" dirty="0" smtClean="0">
                <a:latin typeface="Cambria" pitchFamily="18" charset="0"/>
              </a:rPr>
              <a:t>-grid directive and specify a </a:t>
            </a:r>
            <a:r>
              <a:rPr lang="en-IN" sz="2400" dirty="0" err="1" smtClean="0">
                <a:latin typeface="Cambria" pitchFamily="18" charset="0"/>
              </a:rPr>
              <a:t>json</a:t>
            </a:r>
            <a:r>
              <a:rPr lang="en-IN" sz="2400" dirty="0" smtClean="0">
                <a:latin typeface="Cambria" pitchFamily="18" charset="0"/>
              </a:rPr>
              <a:t> object with a data property referencing your $scope</a:t>
            </a:r>
            <a:endParaRPr lang="en-IN" sz="24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 </a:t>
            </a:r>
            <a:r>
              <a:rPr lang="en-IN" dirty="0" err="1" smtClean="0"/>
              <a:t>AngularJS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6000" y="1600199"/>
            <a:ext cx="10672064" cy="4255477"/>
          </a:xfrm>
        </p:spPr>
        <p:txBody>
          <a:bodyPr/>
          <a:lstStyle/>
          <a:p>
            <a:r>
              <a:rPr lang="en-IN" sz="2400" dirty="0" smtClean="0">
                <a:latin typeface="Cambria" pitchFamily="18" charset="0"/>
              </a:rPr>
              <a:t>In a request and response communication of a HTTP call if we want to inject some custom logic the HTTP Interceptor comes into picture. HTTP Interceptors executes some custom logic before or after the HTTP call.</a:t>
            </a:r>
          </a:p>
          <a:p>
            <a:r>
              <a:rPr lang="en-IN" sz="2400" dirty="0" smtClean="0">
                <a:latin typeface="Cambria" pitchFamily="18" charset="0"/>
              </a:rPr>
              <a:t>HTTP Interceptors are used for adding custom logic for authentication, authorization, session/state management, logging, modifying Response, URL rewriting, Error handling</a:t>
            </a:r>
            <a:endParaRPr lang="en-IN" sz="24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Interceptors in  </a:t>
            </a:r>
            <a:r>
              <a:rPr lang="en-IN" dirty="0" err="1" smtClean="0"/>
              <a:t>AngularJS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6000" y="1600200"/>
            <a:ext cx="10672064" cy="10550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 </a:t>
            </a:r>
            <a:r>
              <a:rPr lang="en-IN" dirty="0" err="1" smtClean="0"/>
              <a:t>AngularJS</a:t>
            </a:r>
            <a:endParaRPr lang="en-IN" dirty="0"/>
          </a:p>
        </p:txBody>
      </p:sp>
      <p:pic>
        <p:nvPicPr>
          <p:cNvPr id="4" name="Picture 3" descr="http://csharpcorner.mindcrackerinc.netdna-cdn.com/UploadFile/dev4634/understanding-http-interceptors-in-angular-js/Images/HttpInterceptor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922" y="1635370"/>
            <a:ext cx="10111154" cy="476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6000" y="1600199"/>
            <a:ext cx="10672064" cy="5011615"/>
          </a:xfrm>
        </p:spPr>
        <p:txBody>
          <a:bodyPr/>
          <a:lstStyle/>
          <a:p>
            <a:r>
              <a:rPr lang="en-IN" sz="2400" dirty="0" smtClean="0">
                <a:latin typeface="Cambria" pitchFamily="18" charset="0"/>
              </a:rPr>
              <a:t>There are four kinds of interceptors in </a:t>
            </a:r>
            <a:r>
              <a:rPr lang="en-IN" sz="2400" dirty="0" err="1" smtClean="0">
                <a:latin typeface="Cambria" pitchFamily="18" charset="0"/>
              </a:rPr>
              <a:t>AngularJS</a:t>
            </a:r>
            <a:r>
              <a:rPr lang="en-IN" sz="2400" dirty="0" smtClean="0">
                <a:latin typeface="Cambria" pitchFamily="18" charset="0"/>
              </a:rPr>
              <a:t> - </a:t>
            </a:r>
            <a:r>
              <a:rPr lang="en-IN" sz="2400" b="1" dirty="0" smtClean="0">
                <a:latin typeface="Cambria" pitchFamily="18" charset="0"/>
              </a:rPr>
              <a:t>Request, </a:t>
            </a:r>
            <a:r>
              <a:rPr lang="en-IN" sz="2400" b="1" dirty="0" err="1" smtClean="0">
                <a:latin typeface="Cambria" pitchFamily="18" charset="0"/>
              </a:rPr>
              <a:t>requestError</a:t>
            </a:r>
            <a:r>
              <a:rPr lang="en-IN" sz="2400" b="1" dirty="0" smtClean="0">
                <a:latin typeface="Cambria" pitchFamily="18" charset="0"/>
              </a:rPr>
              <a:t>, response, </a:t>
            </a:r>
            <a:r>
              <a:rPr lang="en-IN" sz="2400" b="1" dirty="0" err="1" smtClean="0">
                <a:latin typeface="Cambria" pitchFamily="18" charset="0"/>
              </a:rPr>
              <a:t>responseError</a:t>
            </a:r>
            <a:endParaRPr lang="en-IN" sz="2400" b="1" dirty="0" smtClean="0">
              <a:latin typeface="Cambria" pitchFamily="18" charset="0"/>
            </a:endParaRPr>
          </a:p>
          <a:p>
            <a:r>
              <a:rPr lang="en-IN" sz="2400" b="1" dirty="0" smtClean="0">
                <a:latin typeface="Cambria" pitchFamily="18" charset="0"/>
              </a:rPr>
              <a:t>Request : </a:t>
            </a:r>
            <a:r>
              <a:rPr lang="en-IN" sz="2400" dirty="0" smtClean="0">
                <a:latin typeface="Cambria" pitchFamily="18" charset="0"/>
              </a:rPr>
              <a:t>This interceptor is called before $http sends the request to the server. This function takes the request configuration object as input parameter and returns a configuration object.</a:t>
            </a:r>
          </a:p>
          <a:p>
            <a:r>
              <a:rPr lang="en-IN" sz="2400" dirty="0" smtClean="0">
                <a:latin typeface="Cambria" pitchFamily="18" charset="0"/>
              </a:rPr>
              <a:t>When there is need of adding, modifying or removing data prior to sending to the server for each request the request functions of the interceptors are used.</a:t>
            </a:r>
          </a:p>
          <a:p>
            <a:r>
              <a:rPr lang="en-IN" sz="2400" dirty="0" err="1" smtClean="0">
                <a:latin typeface="Cambria" pitchFamily="18" charset="0"/>
              </a:rPr>
              <a:t>requestError</a:t>
            </a:r>
            <a:r>
              <a:rPr lang="en-IN" sz="2400" dirty="0" smtClean="0">
                <a:latin typeface="Cambria" pitchFamily="18" charset="0"/>
              </a:rPr>
              <a:t> : This interceptor gets called when a request interceptor threw an error or resolved with a rejection </a:t>
            </a:r>
            <a:r>
              <a:rPr lang="en-IN" sz="2400" dirty="0" smtClean="0">
                <a:latin typeface="Cambria" pitchFamily="18" charset="0"/>
              </a:rPr>
              <a:t>code</a:t>
            </a:r>
            <a:endParaRPr lang="en-IN" sz="2400" dirty="0" smtClean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Interceptors in </a:t>
            </a:r>
            <a:r>
              <a:rPr lang="en-IN" dirty="0" err="1" smtClean="0"/>
              <a:t>AngularJS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 err="1" smtClean="0">
                <a:latin typeface="Cambria" pitchFamily="18" charset="0"/>
              </a:rPr>
              <a:t>Reponse</a:t>
            </a:r>
            <a:r>
              <a:rPr lang="en-IN" sz="2400" dirty="0" smtClean="0">
                <a:latin typeface="Cambria" pitchFamily="18" charset="0"/>
              </a:rPr>
              <a:t> : This interceptor is called when the $http receives the response from the server. It  receives a response object as a parameter return a response object or a promise. A response interceptor is used to modify the response data or adding a new set of values, calling another module or services call.</a:t>
            </a:r>
          </a:p>
          <a:p>
            <a:r>
              <a:rPr lang="en-IN" sz="2400" dirty="0" err="1" smtClean="0">
                <a:latin typeface="Cambria" pitchFamily="18" charset="0"/>
              </a:rPr>
              <a:t>responseError</a:t>
            </a:r>
            <a:r>
              <a:rPr lang="en-IN" sz="2400" dirty="0" smtClean="0">
                <a:latin typeface="Cambria" pitchFamily="18" charset="0"/>
              </a:rPr>
              <a:t> : There are some situations where one call has failed and the application need to trigger some action based on different HTTP status code. This interceptor receives a response object as a parameter return a response object or a promise. The application level generic error handling is achieved by using this interceptor.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 </a:t>
            </a:r>
            <a:r>
              <a:rPr lang="en-IN" dirty="0" err="1" smtClean="0"/>
              <a:t>AngularJS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6000" y="1600200"/>
            <a:ext cx="10672064" cy="4695092"/>
          </a:xfrm>
        </p:spPr>
        <p:txBody>
          <a:bodyPr/>
          <a:lstStyle/>
          <a:p>
            <a:r>
              <a:rPr lang="en-IN" sz="2400" dirty="0" smtClean="0">
                <a:latin typeface="Cambria" pitchFamily="18" charset="0"/>
              </a:rPr>
              <a:t>An interceptor is simply a factory() service that returns an object with 4 properties that map to functions:</a:t>
            </a:r>
          </a:p>
          <a:p>
            <a:r>
              <a:rPr lang="en-IN" sz="2400" dirty="0" smtClean="0">
                <a:latin typeface="Cambria" pitchFamily="18" charset="0"/>
              </a:rPr>
              <a:t>request: called before a request is sent, capable of mutating the request object</a:t>
            </a:r>
          </a:p>
          <a:p>
            <a:r>
              <a:rPr lang="en-IN" sz="2400" dirty="0" err="1" smtClean="0">
                <a:latin typeface="Cambria" pitchFamily="18" charset="0"/>
              </a:rPr>
              <a:t>requestError</a:t>
            </a:r>
            <a:r>
              <a:rPr lang="en-IN" sz="2400" dirty="0" smtClean="0">
                <a:latin typeface="Cambria" pitchFamily="18" charset="0"/>
              </a:rPr>
              <a:t>:</a:t>
            </a:r>
          </a:p>
          <a:p>
            <a:r>
              <a:rPr lang="en-IN" sz="2400" dirty="0" smtClean="0">
                <a:latin typeface="Cambria" pitchFamily="18" charset="0"/>
              </a:rPr>
              <a:t>response: called with an $http request succeeds, is passed the results object,</a:t>
            </a:r>
          </a:p>
          <a:p>
            <a:r>
              <a:rPr lang="en-IN" sz="2400" dirty="0" err="1" smtClean="0">
                <a:latin typeface="Cambria" pitchFamily="18" charset="0"/>
              </a:rPr>
              <a:t>responseError</a:t>
            </a:r>
            <a:r>
              <a:rPr lang="en-IN" sz="2400" dirty="0" smtClean="0">
                <a:latin typeface="Cambria" pitchFamily="18" charset="0"/>
              </a:rPr>
              <a:t>: called if an $http method fails</a:t>
            </a:r>
          </a:p>
          <a:p>
            <a:r>
              <a:rPr lang="en-IN" sz="2400" dirty="0" smtClean="0">
                <a:latin typeface="Cambria" pitchFamily="18" charset="0"/>
              </a:rPr>
              <a:t>This object is then registered as an interceptor with the $</a:t>
            </a:r>
            <a:r>
              <a:rPr lang="en-IN" sz="2400" dirty="0" err="1" smtClean="0">
                <a:latin typeface="Cambria" pitchFamily="18" charset="0"/>
              </a:rPr>
              <a:t>httpProvider</a:t>
            </a:r>
            <a:r>
              <a:rPr lang="en-IN" sz="2400" dirty="0" smtClean="0">
                <a:latin typeface="Cambria" pitchFamily="18" charset="0"/>
              </a:rPr>
              <a:t> in a </a:t>
            </a:r>
            <a:r>
              <a:rPr lang="en-IN" sz="2400" dirty="0" err="1" smtClean="0">
                <a:latin typeface="Cambria" pitchFamily="18" charset="0"/>
              </a:rPr>
              <a:t>config</a:t>
            </a:r>
            <a:r>
              <a:rPr lang="en-IN" sz="2400" dirty="0" smtClean="0">
                <a:latin typeface="Cambria" pitchFamily="18" charset="0"/>
              </a:rPr>
              <a:t>() block. It's perfectly fine to include all or only a subset of the properties that are needed.</a:t>
            </a:r>
          </a:p>
          <a:p>
            <a:r>
              <a:rPr lang="en-IN" sz="2400" dirty="0" smtClean="0">
                <a:latin typeface="Cambria" pitchFamily="18" charset="0"/>
              </a:rPr>
              <a:t>The way to think about interceptor functions is as promise </a:t>
            </a:r>
            <a:r>
              <a:rPr lang="en-IN" sz="2400" dirty="0" err="1" smtClean="0">
                <a:latin typeface="Cambria" pitchFamily="18" charset="0"/>
              </a:rPr>
              <a:t>callback</a:t>
            </a:r>
            <a:r>
              <a:rPr lang="en-IN" sz="2400" dirty="0" smtClean="0">
                <a:latin typeface="Cambria" pitchFamily="18" charset="0"/>
              </a:rPr>
              <a:t> functions that are called for all HTTP requests.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Interceptors in  </a:t>
            </a:r>
            <a:r>
              <a:rPr lang="en-IN" dirty="0" err="1" smtClean="0"/>
              <a:t>AngularJS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6000" y="1600200"/>
            <a:ext cx="10672064" cy="4695092"/>
          </a:xfrm>
        </p:spPr>
        <p:txBody>
          <a:bodyPr/>
          <a:lstStyle/>
          <a:p>
            <a:r>
              <a:rPr lang="en-IN" sz="2400" dirty="0" err="1" smtClean="0">
                <a:latin typeface="Cambria" pitchFamily="18" charset="0"/>
              </a:rPr>
              <a:t>AngularUI</a:t>
            </a:r>
            <a:r>
              <a:rPr lang="en-IN" sz="2400" dirty="0" smtClean="0">
                <a:latin typeface="Cambria" pitchFamily="18" charset="0"/>
              </a:rPr>
              <a:t> </a:t>
            </a:r>
            <a:r>
              <a:rPr lang="en-IN" sz="2400" dirty="0" smtClean="0">
                <a:latin typeface="Cambria" pitchFamily="18" charset="0"/>
              </a:rPr>
              <a:t>Router is a routing framework </a:t>
            </a:r>
            <a:r>
              <a:rPr lang="en-IN" sz="2400" dirty="0" smtClean="0">
                <a:latin typeface="Cambria" pitchFamily="18" charset="0"/>
              </a:rPr>
              <a:t>for </a:t>
            </a:r>
            <a:r>
              <a:rPr lang="en-IN" sz="2400" dirty="0" err="1" smtClean="0">
                <a:latin typeface="Cambria" pitchFamily="18" charset="0"/>
              </a:rPr>
              <a:t>AngularJs</a:t>
            </a:r>
            <a:r>
              <a:rPr lang="en-IN" sz="2400" dirty="0" smtClean="0">
                <a:latin typeface="Cambria" pitchFamily="18" charset="0"/>
              </a:rPr>
              <a:t>, </a:t>
            </a:r>
            <a:r>
              <a:rPr lang="en-IN" sz="2400" dirty="0" smtClean="0">
                <a:latin typeface="Cambria" pitchFamily="18" charset="0"/>
              </a:rPr>
              <a:t>which allows you to organize the parts of your interface into a </a:t>
            </a:r>
            <a:r>
              <a:rPr lang="en-IN" sz="2400" dirty="0" smtClean="0">
                <a:latin typeface="Cambria" pitchFamily="18" charset="0"/>
              </a:rPr>
              <a:t>state machine</a:t>
            </a:r>
            <a:r>
              <a:rPr lang="en-IN" sz="2400" dirty="0" smtClean="0">
                <a:latin typeface="Cambria" pitchFamily="18" charset="0"/>
              </a:rPr>
              <a:t>. </a:t>
            </a:r>
            <a:r>
              <a:rPr lang="en-IN" sz="2400" dirty="0" smtClean="0">
                <a:latin typeface="Cambria" pitchFamily="18" charset="0"/>
              </a:rPr>
              <a:t>Unlike </a:t>
            </a:r>
            <a:r>
              <a:rPr lang="en-IN" sz="2400" dirty="0" smtClean="0">
                <a:latin typeface="Cambria" pitchFamily="18" charset="0"/>
              </a:rPr>
              <a:t>the $route service</a:t>
            </a:r>
            <a:r>
              <a:rPr lang="en-IN" sz="2400" dirty="0" smtClean="0">
                <a:latin typeface="Cambria" pitchFamily="18" charset="0"/>
              </a:rPr>
              <a:t> in Angular core, which is organized around URL routes, UI-Router is organized around </a:t>
            </a:r>
            <a:r>
              <a:rPr lang="en-IN" sz="2400" dirty="0" smtClean="0">
                <a:latin typeface="Cambria" pitchFamily="18" charset="0"/>
              </a:rPr>
              <a:t> states , </a:t>
            </a:r>
            <a:r>
              <a:rPr lang="en-IN" sz="2400" dirty="0" smtClean="0">
                <a:latin typeface="Cambria" pitchFamily="18" charset="0"/>
              </a:rPr>
              <a:t>which may optionally have routes, as well as other </a:t>
            </a:r>
            <a:r>
              <a:rPr lang="en-IN" sz="2400" dirty="0" smtClean="0">
                <a:latin typeface="Cambria" pitchFamily="18" charset="0"/>
              </a:rPr>
              <a:t>behaviour, </a:t>
            </a:r>
            <a:r>
              <a:rPr lang="en-IN" sz="2400" dirty="0" smtClean="0">
                <a:latin typeface="Cambria" pitchFamily="18" charset="0"/>
              </a:rPr>
              <a:t>attached</a:t>
            </a:r>
            <a:r>
              <a:rPr lang="en-IN" sz="2400" dirty="0" smtClean="0">
                <a:latin typeface="Cambria" pitchFamily="18" charset="0"/>
              </a:rPr>
              <a:t>.</a:t>
            </a:r>
          </a:p>
          <a:p>
            <a:r>
              <a:rPr lang="en-IN" sz="2400" dirty="0" smtClean="0">
                <a:latin typeface="Cambria" pitchFamily="18" charset="0"/>
              </a:rPr>
              <a:t>States </a:t>
            </a:r>
            <a:r>
              <a:rPr lang="en-IN" sz="2400" dirty="0" smtClean="0">
                <a:latin typeface="Cambria" pitchFamily="18" charset="0"/>
              </a:rPr>
              <a:t>are bound to </a:t>
            </a:r>
            <a:r>
              <a:rPr lang="en-IN" sz="2400" i="1" dirty="0" smtClean="0">
                <a:latin typeface="Cambria" pitchFamily="18" charset="0"/>
              </a:rPr>
              <a:t>named</a:t>
            </a:r>
            <a:r>
              <a:rPr lang="en-IN" sz="2400" dirty="0" smtClean="0">
                <a:latin typeface="Cambria" pitchFamily="18" charset="0"/>
              </a:rPr>
              <a:t>, </a:t>
            </a:r>
            <a:r>
              <a:rPr lang="en-IN" sz="2400" i="1" dirty="0" smtClean="0">
                <a:latin typeface="Cambria" pitchFamily="18" charset="0"/>
              </a:rPr>
              <a:t>nested</a:t>
            </a:r>
            <a:r>
              <a:rPr lang="en-IN" sz="2400" dirty="0" smtClean="0">
                <a:latin typeface="Cambria" pitchFamily="18" charset="0"/>
              </a:rPr>
              <a:t> and </a:t>
            </a:r>
            <a:r>
              <a:rPr lang="en-IN" sz="2400" i="1" dirty="0" smtClean="0">
                <a:latin typeface="Cambria" pitchFamily="18" charset="0"/>
              </a:rPr>
              <a:t>parallel views</a:t>
            </a:r>
            <a:r>
              <a:rPr lang="en-IN" sz="2400" dirty="0" smtClean="0">
                <a:latin typeface="Cambria" pitchFamily="18" charset="0"/>
              </a:rPr>
              <a:t>, allowing you to powerfully manage your application's interface.</a:t>
            </a:r>
            <a:endParaRPr lang="en-IN" sz="2400" dirty="0" smtClean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UI-Route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6000" y="1600200"/>
            <a:ext cx="10672064" cy="4906108"/>
          </a:xfrm>
        </p:spPr>
        <p:txBody>
          <a:bodyPr/>
          <a:lstStyle/>
          <a:p>
            <a:r>
              <a:rPr lang="en-IN" sz="2200" dirty="0" smtClean="0">
                <a:latin typeface="Cambria" pitchFamily="18" charset="0"/>
              </a:rPr>
              <a:t>Angular Routing </a:t>
            </a:r>
            <a:r>
              <a:rPr lang="en-IN" sz="2200" dirty="0" smtClean="0">
                <a:latin typeface="Cambria" pitchFamily="18" charset="0"/>
              </a:rPr>
              <a:t>– per  </a:t>
            </a:r>
            <a:r>
              <a:rPr lang="en-IN" sz="2200" dirty="0" smtClean="0">
                <a:latin typeface="Cambria" pitchFamily="18" charset="0"/>
                <a:hlinkClick r:id="rId2"/>
              </a:rPr>
              <a:t>$</a:t>
            </a:r>
            <a:r>
              <a:rPr lang="en-IN" sz="2200" dirty="0" err="1" smtClean="0">
                <a:latin typeface="Cambria" pitchFamily="18" charset="0"/>
                <a:hlinkClick r:id="rId2"/>
              </a:rPr>
              <a:t>routeProvider</a:t>
            </a:r>
            <a:r>
              <a:rPr lang="en-IN" sz="2200" dirty="0" smtClean="0">
                <a:latin typeface="Cambria" pitchFamily="18" charset="0"/>
                <a:hlinkClick r:id="rId2"/>
              </a:rPr>
              <a:t> </a:t>
            </a:r>
            <a:r>
              <a:rPr lang="en-IN" sz="2200" dirty="0" smtClean="0">
                <a:latin typeface="Cambria" pitchFamily="18" charset="0"/>
                <a:hlinkClick r:id="rId2"/>
              </a:rPr>
              <a:t>docs</a:t>
            </a:r>
            <a:r>
              <a:rPr lang="en-IN" sz="2200" dirty="0" smtClean="0">
                <a:latin typeface="Cambria" pitchFamily="18" charset="0"/>
              </a:rPr>
              <a:t> : </a:t>
            </a:r>
            <a:r>
              <a:rPr lang="en-IN" sz="2200" dirty="0" smtClean="0">
                <a:latin typeface="Cambria" pitchFamily="18" charset="0"/>
              </a:rPr>
              <a:t>URLs to controllers and views (HTML partials). It watches $location.url() and tries to map the path to an existing route definition</a:t>
            </a:r>
            <a:r>
              <a:rPr lang="en-IN" sz="2200" dirty="0" smtClean="0">
                <a:latin typeface="Cambria" pitchFamily="18" charset="0"/>
              </a:rPr>
              <a:t>.</a:t>
            </a:r>
          </a:p>
          <a:p>
            <a:r>
              <a:rPr lang="en-IN" sz="2200" dirty="0" smtClean="0">
                <a:latin typeface="Cambria" pitchFamily="18" charset="0"/>
              </a:rPr>
              <a:t>&lt;div </a:t>
            </a:r>
            <a:r>
              <a:rPr lang="en-IN" sz="2200" dirty="0" err="1" smtClean="0">
                <a:latin typeface="Cambria" pitchFamily="18" charset="0"/>
              </a:rPr>
              <a:t>ng</a:t>
            </a:r>
            <a:r>
              <a:rPr lang="en-IN" sz="2200" dirty="0" smtClean="0">
                <a:latin typeface="Cambria" pitchFamily="18" charset="0"/>
              </a:rPr>
              <a:t>-view&gt;&lt;/div</a:t>
            </a:r>
            <a:r>
              <a:rPr lang="en-IN" sz="2200" dirty="0" smtClean="0">
                <a:latin typeface="Cambria" pitchFamily="18" charset="0"/>
              </a:rPr>
              <a:t>&gt; :</a:t>
            </a:r>
          </a:p>
          <a:p>
            <a:r>
              <a:rPr lang="en-IN" sz="2200" dirty="0" smtClean="0">
                <a:latin typeface="Cambria" pitchFamily="18" charset="0"/>
              </a:rPr>
              <a:t>Above tag will render the template from the $</a:t>
            </a:r>
            <a:r>
              <a:rPr lang="en-IN" sz="2200" dirty="0" err="1" smtClean="0">
                <a:latin typeface="Cambria" pitchFamily="18" charset="0"/>
              </a:rPr>
              <a:t>routeProvider</a:t>
            </a:r>
            <a:r>
              <a:rPr lang="en-IN" sz="2200" dirty="0" smtClean="0">
                <a:latin typeface="Cambria" pitchFamily="18" charset="0"/>
              </a:rPr>
              <a:t>. when( )</a:t>
            </a:r>
            <a:r>
              <a:rPr lang="en-IN" sz="2200" dirty="0" smtClean="0">
                <a:latin typeface="Cambria" pitchFamily="18" charset="0"/>
              </a:rPr>
              <a:t> condition which you had mentioned in .</a:t>
            </a:r>
            <a:r>
              <a:rPr lang="en-IN" sz="2200" dirty="0" err="1" smtClean="0">
                <a:latin typeface="Cambria" pitchFamily="18" charset="0"/>
              </a:rPr>
              <a:t>config</a:t>
            </a:r>
            <a:r>
              <a:rPr lang="en-IN" sz="2200" dirty="0" smtClean="0">
                <a:latin typeface="Cambria" pitchFamily="18" charset="0"/>
              </a:rPr>
              <a:t> (configuration phase) of angular</a:t>
            </a:r>
          </a:p>
          <a:p>
            <a:r>
              <a:rPr lang="en-IN" sz="2200" b="1" dirty="0" smtClean="0">
                <a:latin typeface="Cambria" pitchFamily="18" charset="0"/>
              </a:rPr>
              <a:t>Limitations:-</a:t>
            </a:r>
            <a:endParaRPr lang="en-IN" sz="2200" dirty="0" smtClean="0">
              <a:latin typeface="Cambria" pitchFamily="18" charset="0"/>
            </a:endParaRPr>
          </a:p>
          <a:p>
            <a:r>
              <a:rPr lang="en-IN" sz="2200" dirty="0" smtClean="0">
                <a:latin typeface="Cambria" pitchFamily="18" charset="0"/>
              </a:rPr>
              <a:t>The page can only contain single </a:t>
            </a:r>
            <a:r>
              <a:rPr lang="en-IN" sz="2200" dirty="0" err="1" smtClean="0">
                <a:latin typeface="Cambria" pitchFamily="18" charset="0"/>
              </a:rPr>
              <a:t>ng</a:t>
            </a:r>
            <a:r>
              <a:rPr lang="en-IN" sz="2200" dirty="0" smtClean="0">
                <a:latin typeface="Cambria" pitchFamily="18" charset="0"/>
              </a:rPr>
              <a:t>-view on page</a:t>
            </a:r>
          </a:p>
          <a:p>
            <a:r>
              <a:rPr lang="en-IN" sz="2200" dirty="0" smtClean="0">
                <a:latin typeface="Cambria" pitchFamily="18" charset="0"/>
              </a:rPr>
              <a:t>If </a:t>
            </a:r>
            <a:r>
              <a:rPr lang="en-IN" sz="2200" dirty="0" smtClean="0">
                <a:latin typeface="Cambria" pitchFamily="18" charset="0"/>
              </a:rPr>
              <a:t>your </a:t>
            </a:r>
            <a:r>
              <a:rPr lang="en-IN" sz="2200" dirty="0" smtClean="0">
                <a:latin typeface="Cambria" pitchFamily="18" charset="0"/>
              </a:rPr>
              <a:t>SPA has multiple part on page which you need to render on some condition, In this $</a:t>
            </a:r>
            <a:r>
              <a:rPr lang="en-IN" sz="2200" dirty="0" err="1" smtClean="0">
                <a:latin typeface="Cambria" pitchFamily="18" charset="0"/>
              </a:rPr>
              <a:t>routeProvider</a:t>
            </a:r>
            <a:r>
              <a:rPr lang="en-IN" sz="2200" dirty="0" smtClean="0">
                <a:latin typeface="Cambria" pitchFamily="18" charset="0"/>
              </a:rPr>
              <a:t> fails.(In such cases we need to go for directive like </a:t>
            </a:r>
            <a:r>
              <a:rPr lang="en-IN" sz="2200" dirty="0" err="1" smtClean="0">
                <a:latin typeface="Cambria" pitchFamily="18" charset="0"/>
              </a:rPr>
              <a:t>ng</a:t>
            </a:r>
            <a:r>
              <a:rPr lang="en-IN" sz="2200" dirty="0" smtClean="0">
                <a:latin typeface="Cambria" pitchFamily="18" charset="0"/>
              </a:rPr>
              <a:t>-include, </a:t>
            </a:r>
            <a:r>
              <a:rPr lang="en-IN" sz="2200" dirty="0" err="1" smtClean="0">
                <a:latin typeface="Cambria" pitchFamily="18" charset="0"/>
              </a:rPr>
              <a:t>ng</a:t>
            </a:r>
            <a:r>
              <a:rPr lang="en-IN" sz="2200" dirty="0" smtClean="0">
                <a:latin typeface="Cambria" pitchFamily="18" charset="0"/>
              </a:rPr>
              <a:t>-switch, </a:t>
            </a:r>
            <a:r>
              <a:rPr lang="en-IN" sz="2200" dirty="0" err="1" smtClean="0">
                <a:latin typeface="Cambria" pitchFamily="18" charset="0"/>
              </a:rPr>
              <a:t>ng</a:t>
            </a:r>
            <a:r>
              <a:rPr lang="en-IN" sz="2200" dirty="0" smtClean="0">
                <a:latin typeface="Cambria" pitchFamily="18" charset="0"/>
              </a:rPr>
              <a:t>-if, </a:t>
            </a:r>
            <a:r>
              <a:rPr lang="en-IN" sz="2200" dirty="0" err="1" smtClean="0">
                <a:latin typeface="Cambria" pitchFamily="18" charset="0"/>
              </a:rPr>
              <a:t>ng</a:t>
            </a:r>
            <a:r>
              <a:rPr lang="en-IN" sz="2200" dirty="0" smtClean="0">
                <a:latin typeface="Cambria" pitchFamily="18" charset="0"/>
              </a:rPr>
              <a:t>-show actually which looks bad as thinking of SPA)</a:t>
            </a:r>
          </a:p>
          <a:p>
            <a:r>
              <a:rPr lang="en-IN" sz="2200" dirty="0" smtClean="0">
                <a:latin typeface="Cambria" pitchFamily="18" charset="0"/>
              </a:rPr>
              <a:t>You can not relate to routes with each other like who is parent who is child.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UI-Router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 smtClean="0">
                <a:latin typeface="Cambria" pitchFamily="18" charset="0"/>
              </a:rPr>
              <a:t>$provider</a:t>
            </a:r>
          </a:p>
          <a:p>
            <a:r>
              <a:rPr lang="en-IN" sz="2400" dirty="0" smtClean="0">
                <a:latin typeface="Cambria" pitchFamily="18" charset="0"/>
              </a:rPr>
              <a:t>$Q</a:t>
            </a:r>
          </a:p>
          <a:p>
            <a:r>
              <a:rPr lang="en-IN" sz="2400" dirty="0" smtClean="0">
                <a:latin typeface="Cambria" pitchFamily="18" charset="0"/>
              </a:rPr>
              <a:t>UI-Route</a:t>
            </a:r>
          </a:p>
          <a:p>
            <a:r>
              <a:rPr lang="en-IN" sz="2400" dirty="0" smtClean="0">
                <a:latin typeface="Cambria" pitchFamily="18" charset="0"/>
              </a:rPr>
              <a:t>Ng-Grid</a:t>
            </a:r>
          </a:p>
          <a:p>
            <a:r>
              <a:rPr lang="en-IN" sz="2400" dirty="0" smtClean="0">
                <a:latin typeface="Cambria" pitchFamily="18" charset="0"/>
              </a:rPr>
              <a:t>UI-Grid</a:t>
            </a:r>
          </a:p>
          <a:p>
            <a:r>
              <a:rPr lang="en-IN" sz="2400" dirty="0" smtClean="0">
                <a:latin typeface="Cambria" pitchFamily="18" charset="0"/>
              </a:rPr>
              <a:t>Interceptors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1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6000" y="1600199"/>
            <a:ext cx="10672064" cy="5029201"/>
          </a:xfrm>
        </p:spPr>
        <p:txBody>
          <a:bodyPr/>
          <a:lstStyle/>
          <a:p>
            <a:r>
              <a:rPr lang="en-IN" dirty="0" err="1" smtClean="0">
                <a:latin typeface="Cambria" pitchFamily="18" charset="0"/>
              </a:rPr>
              <a:t>ui</a:t>
            </a:r>
            <a:r>
              <a:rPr lang="en-IN" dirty="0" smtClean="0">
                <a:latin typeface="Cambria" pitchFamily="18" charset="0"/>
              </a:rPr>
              <a:t>-router - per </a:t>
            </a:r>
            <a:r>
              <a:rPr lang="en-IN" dirty="0" smtClean="0">
                <a:latin typeface="Cambria" pitchFamily="18" charset="0"/>
                <a:hlinkClick r:id="rId2"/>
              </a:rPr>
              <a:t>$</a:t>
            </a:r>
            <a:r>
              <a:rPr lang="en-IN" dirty="0" err="1" smtClean="0">
                <a:latin typeface="Cambria" pitchFamily="18" charset="0"/>
                <a:hlinkClick r:id="rId2"/>
              </a:rPr>
              <a:t>stateProvider</a:t>
            </a:r>
            <a:r>
              <a:rPr lang="en-IN" dirty="0" smtClean="0">
                <a:latin typeface="Cambria" pitchFamily="18" charset="0"/>
                <a:hlinkClick r:id="rId2"/>
              </a:rPr>
              <a:t> </a:t>
            </a:r>
            <a:r>
              <a:rPr lang="en-IN" dirty="0" smtClean="0">
                <a:latin typeface="Cambria" pitchFamily="18" charset="0"/>
                <a:hlinkClick r:id="rId2"/>
              </a:rPr>
              <a:t>docs</a:t>
            </a:r>
            <a:r>
              <a:rPr lang="en-IN" dirty="0" smtClean="0">
                <a:latin typeface="Cambria" pitchFamily="18" charset="0"/>
              </a:rPr>
              <a:t> :  </a:t>
            </a:r>
            <a:r>
              <a:rPr lang="en-IN" dirty="0" err="1" smtClean="0">
                <a:latin typeface="Cambria" pitchFamily="18" charset="0"/>
              </a:rPr>
              <a:t>AngularUI</a:t>
            </a:r>
            <a:r>
              <a:rPr lang="en-IN" dirty="0" smtClean="0">
                <a:latin typeface="Cambria" pitchFamily="18" charset="0"/>
              </a:rPr>
              <a:t> </a:t>
            </a:r>
            <a:r>
              <a:rPr lang="en-IN" dirty="0" smtClean="0">
                <a:latin typeface="Cambria" pitchFamily="18" charset="0"/>
              </a:rPr>
              <a:t>Router is a routing framework for </a:t>
            </a:r>
            <a:r>
              <a:rPr lang="en-IN" dirty="0" err="1" smtClean="0">
                <a:latin typeface="Cambria" pitchFamily="18" charset="0"/>
              </a:rPr>
              <a:t>AngularJS</a:t>
            </a:r>
            <a:r>
              <a:rPr lang="en-IN" dirty="0" smtClean="0">
                <a:latin typeface="Cambria" pitchFamily="18" charset="0"/>
              </a:rPr>
              <a:t>, which allows you to organize the parts of your interface into a state machine. UI-Router is organized around states, which may optionally have routes, as well as other </a:t>
            </a:r>
            <a:r>
              <a:rPr lang="en-IN" dirty="0" err="1" smtClean="0">
                <a:latin typeface="Cambria" pitchFamily="18" charset="0"/>
              </a:rPr>
              <a:t>behavior</a:t>
            </a:r>
            <a:r>
              <a:rPr lang="en-IN" dirty="0" smtClean="0">
                <a:latin typeface="Cambria" pitchFamily="18" charset="0"/>
              </a:rPr>
              <a:t>, attached</a:t>
            </a:r>
            <a:r>
              <a:rPr lang="en-IN" dirty="0" smtClean="0">
                <a:latin typeface="Cambria" pitchFamily="18" charset="0"/>
              </a:rPr>
              <a:t>.</a:t>
            </a:r>
          </a:p>
          <a:p>
            <a:r>
              <a:rPr lang="en-IN" b="1" dirty="0" smtClean="0">
                <a:latin typeface="Cambria" pitchFamily="18" charset="0"/>
              </a:rPr>
              <a:t>Multiple &amp; Named </a:t>
            </a:r>
            <a:r>
              <a:rPr lang="en-IN" b="1" dirty="0" smtClean="0">
                <a:latin typeface="Cambria" pitchFamily="18" charset="0"/>
              </a:rPr>
              <a:t>Views : </a:t>
            </a:r>
            <a:r>
              <a:rPr lang="en-IN" dirty="0" smtClean="0">
                <a:latin typeface="Cambria" pitchFamily="18" charset="0"/>
              </a:rPr>
              <a:t>Another </a:t>
            </a:r>
            <a:r>
              <a:rPr lang="en-IN" dirty="0" smtClean="0">
                <a:latin typeface="Cambria" pitchFamily="18" charset="0"/>
              </a:rPr>
              <a:t>great feature is the ability to have multiple </a:t>
            </a:r>
            <a:r>
              <a:rPr lang="en-IN" dirty="0" err="1" smtClean="0">
                <a:latin typeface="Cambria" pitchFamily="18" charset="0"/>
              </a:rPr>
              <a:t>ui</a:t>
            </a:r>
            <a:r>
              <a:rPr lang="en-IN" dirty="0" smtClean="0">
                <a:latin typeface="Cambria" pitchFamily="18" charset="0"/>
              </a:rPr>
              <a:t>-views view per template</a:t>
            </a:r>
            <a:r>
              <a:rPr lang="en-IN" dirty="0" smtClean="0">
                <a:latin typeface="Cambria" pitchFamily="18" charset="0"/>
              </a:rPr>
              <a:t>. While </a:t>
            </a:r>
            <a:r>
              <a:rPr lang="en-IN" dirty="0" smtClean="0">
                <a:latin typeface="Cambria" pitchFamily="18" charset="0"/>
              </a:rPr>
              <a:t>multiple parallel views are a powerful feature, you'll often be able to manage your interfaces more effectively by nesting your views, and pairing those views with nested states.</a:t>
            </a:r>
          </a:p>
          <a:p>
            <a:r>
              <a:rPr lang="en-IN" b="1" dirty="0" smtClean="0">
                <a:latin typeface="Cambria" pitchFamily="18" charset="0"/>
              </a:rPr>
              <a:t>HTML</a:t>
            </a:r>
            <a:endParaRPr lang="en-IN" dirty="0" smtClean="0">
              <a:latin typeface="Cambria" pitchFamily="18" charset="0"/>
            </a:endParaRPr>
          </a:p>
          <a:p>
            <a:r>
              <a:rPr lang="en-IN" dirty="0" smtClean="0">
                <a:latin typeface="Cambria" pitchFamily="18" charset="0"/>
              </a:rPr>
              <a:t>&lt;div </a:t>
            </a:r>
            <a:r>
              <a:rPr lang="en-IN" dirty="0" err="1" smtClean="0">
                <a:latin typeface="Cambria" pitchFamily="18" charset="0"/>
              </a:rPr>
              <a:t>ui</a:t>
            </a:r>
            <a:r>
              <a:rPr lang="en-IN" dirty="0" smtClean="0">
                <a:latin typeface="Cambria" pitchFamily="18" charset="0"/>
              </a:rPr>
              <a:t>-view</a:t>
            </a:r>
            <a:r>
              <a:rPr lang="en-IN" dirty="0" smtClean="0">
                <a:latin typeface="Cambria" pitchFamily="18" charset="0"/>
              </a:rPr>
              <a:t>&gt;</a:t>
            </a:r>
          </a:p>
          <a:p>
            <a:r>
              <a:rPr lang="en-IN" dirty="0" smtClean="0">
                <a:latin typeface="Cambria" pitchFamily="18" charset="0"/>
              </a:rPr>
              <a:t> </a:t>
            </a:r>
            <a:r>
              <a:rPr lang="en-IN" dirty="0" smtClean="0">
                <a:latin typeface="Cambria" pitchFamily="18" charset="0"/>
              </a:rPr>
              <a:t>&lt;div </a:t>
            </a:r>
            <a:r>
              <a:rPr lang="en-IN" dirty="0" err="1" smtClean="0">
                <a:latin typeface="Cambria" pitchFamily="18" charset="0"/>
              </a:rPr>
              <a:t>ui</a:t>
            </a:r>
            <a:r>
              <a:rPr lang="en-IN" dirty="0" smtClean="0">
                <a:latin typeface="Cambria" pitchFamily="18" charset="0"/>
              </a:rPr>
              <a:t>-view='header'&gt;&lt;/div&gt; </a:t>
            </a:r>
            <a:endParaRPr lang="en-IN" dirty="0" smtClean="0">
              <a:latin typeface="Cambria" pitchFamily="18" charset="0"/>
            </a:endParaRPr>
          </a:p>
          <a:p>
            <a:r>
              <a:rPr lang="en-IN" dirty="0" smtClean="0">
                <a:latin typeface="Cambria" pitchFamily="18" charset="0"/>
              </a:rPr>
              <a:t>&lt;</a:t>
            </a:r>
            <a:r>
              <a:rPr lang="en-IN" dirty="0" smtClean="0">
                <a:latin typeface="Cambria" pitchFamily="18" charset="0"/>
              </a:rPr>
              <a:t>div </a:t>
            </a:r>
            <a:r>
              <a:rPr lang="en-IN" dirty="0" err="1" smtClean="0">
                <a:latin typeface="Cambria" pitchFamily="18" charset="0"/>
              </a:rPr>
              <a:t>ui</a:t>
            </a:r>
            <a:r>
              <a:rPr lang="en-IN" dirty="0" smtClean="0">
                <a:latin typeface="Cambria" pitchFamily="18" charset="0"/>
              </a:rPr>
              <a:t>-view='content'&gt;&lt;/div&gt; </a:t>
            </a:r>
            <a:endParaRPr lang="en-IN" dirty="0" smtClean="0">
              <a:latin typeface="Cambria" pitchFamily="18" charset="0"/>
            </a:endParaRPr>
          </a:p>
          <a:p>
            <a:r>
              <a:rPr lang="en-IN" dirty="0" smtClean="0">
                <a:latin typeface="Cambria" pitchFamily="18" charset="0"/>
              </a:rPr>
              <a:t>&lt;</a:t>
            </a:r>
            <a:r>
              <a:rPr lang="en-IN" dirty="0" smtClean="0">
                <a:latin typeface="Cambria" pitchFamily="18" charset="0"/>
              </a:rPr>
              <a:t>div </a:t>
            </a:r>
            <a:r>
              <a:rPr lang="en-IN" dirty="0" err="1" smtClean="0">
                <a:latin typeface="Cambria" pitchFamily="18" charset="0"/>
              </a:rPr>
              <a:t>ui</a:t>
            </a:r>
            <a:r>
              <a:rPr lang="en-IN" dirty="0" smtClean="0">
                <a:latin typeface="Cambria" pitchFamily="18" charset="0"/>
              </a:rPr>
              <a:t>-view='footer'&gt;&lt;/div&gt; &lt;/div&gt;The majority of </a:t>
            </a:r>
            <a:r>
              <a:rPr lang="en-IN" dirty="0" err="1" smtClean="0">
                <a:latin typeface="Cambria" pitchFamily="18" charset="0"/>
              </a:rPr>
              <a:t>ui</a:t>
            </a:r>
            <a:r>
              <a:rPr lang="en-IN" dirty="0" smtClean="0">
                <a:latin typeface="Cambria" pitchFamily="18" charset="0"/>
              </a:rPr>
              <a:t>-router's power is it can manages nested state &amp; views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UI-Router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6000" y="1600200"/>
            <a:ext cx="10672064" cy="4730262"/>
          </a:xfrm>
        </p:spPr>
        <p:txBody>
          <a:bodyPr/>
          <a:lstStyle/>
          <a:p>
            <a:r>
              <a:rPr lang="en-IN" sz="2200" b="1" dirty="0" smtClean="0">
                <a:latin typeface="Cambria" pitchFamily="18" charset="0"/>
              </a:rPr>
              <a:t>Properties : </a:t>
            </a:r>
            <a:endParaRPr lang="en-IN" sz="2200" dirty="0" smtClean="0">
              <a:latin typeface="Cambria" pitchFamily="18" charset="0"/>
            </a:endParaRPr>
          </a:p>
          <a:p>
            <a:r>
              <a:rPr lang="en-IN" sz="2200" dirty="0" smtClean="0">
                <a:latin typeface="Cambria" pitchFamily="18" charset="0"/>
              </a:rPr>
              <a:t>You can have multiple </a:t>
            </a:r>
            <a:r>
              <a:rPr lang="en-IN" sz="2200" dirty="0" err="1" smtClean="0">
                <a:latin typeface="Cambria" pitchFamily="18" charset="0"/>
              </a:rPr>
              <a:t>ui</a:t>
            </a:r>
            <a:r>
              <a:rPr lang="en-IN" sz="2200" dirty="0" smtClean="0">
                <a:latin typeface="Cambria" pitchFamily="18" charset="0"/>
              </a:rPr>
              <a:t>-view on single page</a:t>
            </a:r>
          </a:p>
          <a:p>
            <a:r>
              <a:rPr lang="en-IN" sz="2200" dirty="0" smtClean="0">
                <a:latin typeface="Cambria" pitchFamily="18" charset="0"/>
              </a:rPr>
              <a:t>various view can be nested in each other and maintain by defining state in routing phase.</a:t>
            </a:r>
          </a:p>
          <a:p>
            <a:r>
              <a:rPr lang="en-IN" sz="2200" dirty="0" smtClean="0">
                <a:latin typeface="Cambria" pitchFamily="18" charset="0"/>
              </a:rPr>
              <a:t>We can have child &amp; parent relationship here, simply like inheritance in state, also you could define sibling states.</a:t>
            </a:r>
          </a:p>
          <a:p>
            <a:r>
              <a:rPr lang="en-IN" sz="2200" dirty="0" smtClean="0">
                <a:latin typeface="Cambria" pitchFamily="18" charset="0"/>
              </a:rPr>
              <a:t>You could change the </a:t>
            </a:r>
            <a:r>
              <a:rPr lang="en-IN" sz="2200" dirty="0" err="1" smtClean="0">
                <a:latin typeface="Cambria" pitchFamily="18" charset="0"/>
              </a:rPr>
              <a:t>ui</a:t>
            </a:r>
            <a:r>
              <a:rPr lang="en-IN" sz="2200" dirty="0" smtClean="0">
                <a:latin typeface="Cambria" pitchFamily="18" charset="0"/>
              </a:rPr>
              <a:t>-view="some" of state just by using absolute routing using @ with state name.</a:t>
            </a:r>
          </a:p>
          <a:p>
            <a:r>
              <a:rPr lang="en-IN" sz="2200" dirty="0" smtClean="0">
                <a:latin typeface="Cambria" pitchFamily="18" charset="0"/>
              </a:rPr>
              <a:t>Other way you could relative routing using only @ to change </a:t>
            </a:r>
            <a:r>
              <a:rPr lang="en-IN" sz="2200" dirty="0" err="1" smtClean="0">
                <a:latin typeface="Cambria" pitchFamily="18" charset="0"/>
              </a:rPr>
              <a:t>ui</a:t>
            </a:r>
            <a:r>
              <a:rPr lang="en-IN" sz="2200" dirty="0" smtClean="0">
                <a:latin typeface="Cambria" pitchFamily="18" charset="0"/>
              </a:rPr>
              <a:t>-view="some", This will replace the </a:t>
            </a:r>
            <a:r>
              <a:rPr lang="en-IN" sz="2200" dirty="0" err="1" smtClean="0">
                <a:latin typeface="Cambria" pitchFamily="18" charset="0"/>
              </a:rPr>
              <a:t>ui</a:t>
            </a:r>
            <a:r>
              <a:rPr lang="en-IN" sz="2200" dirty="0" smtClean="0">
                <a:latin typeface="Cambria" pitchFamily="18" charset="0"/>
              </a:rPr>
              <a:t>-view rather than checking it is nested or not.</a:t>
            </a:r>
          </a:p>
          <a:p>
            <a:r>
              <a:rPr lang="en-IN" sz="2200" dirty="0" smtClean="0">
                <a:latin typeface="Cambria" pitchFamily="18" charset="0"/>
              </a:rPr>
              <a:t>Here you could use </a:t>
            </a:r>
            <a:r>
              <a:rPr lang="en-IN" sz="2200" dirty="0" err="1" smtClean="0">
                <a:latin typeface="Cambria" pitchFamily="18" charset="0"/>
              </a:rPr>
              <a:t>ui-sref</a:t>
            </a:r>
            <a:r>
              <a:rPr lang="en-IN" sz="2200" dirty="0" smtClean="0">
                <a:latin typeface="Cambria" pitchFamily="18" charset="0"/>
              </a:rPr>
              <a:t> to create a </a:t>
            </a:r>
            <a:r>
              <a:rPr lang="en-IN" sz="2200" dirty="0" err="1" smtClean="0">
                <a:latin typeface="Cambria" pitchFamily="18" charset="0"/>
              </a:rPr>
              <a:t>href</a:t>
            </a:r>
            <a:r>
              <a:rPr lang="en-IN" sz="2200" dirty="0" smtClean="0">
                <a:latin typeface="Cambria" pitchFamily="18" charset="0"/>
              </a:rPr>
              <a:t> URL dynamically on the basis of URL mentioned in a state, also you could give a state </a:t>
            </a:r>
            <a:r>
              <a:rPr lang="en-IN" sz="2200" dirty="0" err="1" smtClean="0">
                <a:latin typeface="Cambria" pitchFamily="18" charset="0"/>
              </a:rPr>
              <a:t>params</a:t>
            </a:r>
            <a:r>
              <a:rPr lang="en-IN" sz="2200" dirty="0" smtClean="0">
                <a:latin typeface="Cambria" pitchFamily="18" charset="0"/>
              </a:rPr>
              <a:t> in the </a:t>
            </a:r>
            <a:r>
              <a:rPr lang="en-IN" sz="2200" dirty="0" err="1" smtClean="0">
                <a:latin typeface="Cambria" pitchFamily="18" charset="0"/>
              </a:rPr>
              <a:t>json</a:t>
            </a:r>
            <a:r>
              <a:rPr lang="en-IN" sz="2200" dirty="0" smtClean="0">
                <a:latin typeface="Cambria" pitchFamily="18" charset="0"/>
              </a:rPr>
              <a:t> format.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UI-Router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6000" y="1406769"/>
            <a:ext cx="10672064" cy="4941277"/>
          </a:xfrm>
        </p:spPr>
        <p:txBody>
          <a:bodyPr/>
          <a:lstStyle/>
          <a:p>
            <a:r>
              <a:rPr lang="en-IN" sz="2200" dirty="0" smtClean="0">
                <a:latin typeface="Cambria" pitchFamily="18" charset="0"/>
              </a:rPr>
              <a:t>To </a:t>
            </a:r>
            <a:r>
              <a:rPr lang="en-IN" sz="2200" dirty="0" smtClean="0">
                <a:latin typeface="Cambria" pitchFamily="18" charset="0"/>
              </a:rPr>
              <a:t>implement UI-Route : follow the below steps</a:t>
            </a:r>
          </a:p>
          <a:p>
            <a:r>
              <a:rPr lang="en-IN" sz="2200" dirty="0" smtClean="0">
                <a:latin typeface="Cambria" pitchFamily="18" charset="0"/>
              </a:rPr>
              <a:t>1) download a lib called ”angular-</a:t>
            </a:r>
            <a:r>
              <a:rPr lang="en-IN" sz="2200" dirty="0" err="1" smtClean="0">
                <a:latin typeface="Cambria" pitchFamily="18" charset="0"/>
              </a:rPr>
              <a:t>ui</a:t>
            </a:r>
            <a:r>
              <a:rPr lang="en-IN" sz="2200" dirty="0" smtClean="0">
                <a:latin typeface="Cambria" pitchFamily="18" charset="0"/>
              </a:rPr>
              <a:t>-</a:t>
            </a:r>
            <a:r>
              <a:rPr lang="en-IN" sz="2200" dirty="0" err="1" smtClean="0">
                <a:latin typeface="Cambria" pitchFamily="18" charset="0"/>
              </a:rPr>
              <a:t>router.min.js</a:t>
            </a:r>
            <a:r>
              <a:rPr lang="en-IN" sz="2200" dirty="0" smtClean="0">
                <a:latin typeface="Cambria" pitchFamily="18" charset="0"/>
              </a:rPr>
              <a:t>”</a:t>
            </a:r>
          </a:p>
          <a:p>
            <a:r>
              <a:rPr lang="en-IN" sz="2200" dirty="0" smtClean="0">
                <a:latin typeface="Cambria" pitchFamily="18" charset="0"/>
              </a:rPr>
              <a:t>2) add the “</a:t>
            </a:r>
            <a:r>
              <a:rPr lang="en-IN" sz="2200" dirty="0" err="1" smtClean="0">
                <a:latin typeface="Cambria" pitchFamily="18" charset="0"/>
              </a:rPr>
              <a:t>ui.router</a:t>
            </a:r>
            <a:r>
              <a:rPr lang="en-IN" sz="2200" dirty="0" smtClean="0">
                <a:latin typeface="Cambria" pitchFamily="18" charset="0"/>
              </a:rPr>
              <a:t>” in index.html</a:t>
            </a:r>
          </a:p>
          <a:p>
            <a:r>
              <a:rPr lang="en-IN" sz="2200" dirty="0" smtClean="0">
                <a:latin typeface="Cambria" pitchFamily="18" charset="0"/>
              </a:rPr>
              <a:t>3) add the “</a:t>
            </a:r>
            <a:r>
              <a:rPr lang="en-IN" sz="2200" dirty="0" err="1" smtClean="0">
                <a:latin typeface="Cambria" pitchFamily="18" charset="0"/>
                <a:hlinkClick r:id="rId2"/>
              </a:rPr>
              <a:t>ui</a:t>
            </a:r>
            <a:r>
              <a:rPr lang="en-IN" sz="2200" dirty="0" smtClean="0">
                <a:latin typeface="Cambria" pitchFamily="18" charset="0"/>
                <a:hlinkClick r:id="rId2"/>
              </a:rPr>
              <a:t>-view</a:t>
            </a:r>
            <a:r>
              <a:rPr lang="en-IN" sz="2200" dirty="0" smtClean="0">
                <a:latin typeface="Cambria" pitchFamily="18" charset="0"/>
              </a:rPr>
              <a:t>” in the body </a:t>
            </a:r>
          </a:p>
          <a:p>
            <a:r>
              <a:rPr lang="en-IN" sz="2200" dirty="0" smtClean="0">
                <a:latin typeface="Cambria" pitchFamily="18" charset="0"/>
              </a:rPr>
              <a:t>4)  When creating a link with UI-Router, you will use </a:t>
            </a:r>
            <a:r>
              <a:rPr lang="en-IN" sz="2200" dirty="0" err="1" smtClean="0">
                <a:latin typeface="Cambria" pitchFamily="18" charset="0"/>
              </a:rPr>
              <a:t>ui-sref</a:t>
            </a:r>
            <a:r>
              <a:rPr lang="en-IN" sz="2200" dirty="0" smtClean="0">
                <a:latin typeface="Cambria" pitchFamily="18" charset="0"/>
              </a:rPr>
              <a:t>. The </a:t>
            </a:r>
            <a:r>
              <a:rPr lang="en-IN" sz="2200" dirty="0" err="1" smtClean="0">
                <a:latin typeface="Cambria" pitchFamily="18" charset="0"/>
              </a:rPr>
              <a:t>href</a:t>
            </a:r>
            <a:r>
              <a:rPr lang="en-IN" sz="2200" dirty="0" smtClean="0">
                <a:latin typeface="Cambria" pitchFamily="18" charset="0"/>
              </a:rPr>
              <a:t> will be generated from this and you want this to point to a certain </a:t>
            </a:r>
            <a:r>
              <a:rPr lang="en-IN" sz="2200" b="1" dirty="0" smtClean="0">
                <a:latin typeface="Cambria" pitchFamily="18" charset="0"/>
              </a:rPr>
              <a:t>state</a:t>
            </a:r>
            <a:r>
              <a:rPr lang="en-IN" sz="2200" dirty="0" smtClean="0">
                <a:latin typeface="Cambria" pitchFamily="18" charset="0"/>
              </a:rPr>
              <a:t> of your application.</a:t>
            </a:r>
          </a:p>
          <a:p>
            <a:r>
              <a:rPr lang="en-IN" sz="2200" dirty="0" smtClean="0">
                <a:latin typeface="Cambria" pitchFamily="18" charset="0"/>
              </a:rPr>
              <a:t>5) Notice that they have their own </a:t>
            </a:r>
            <a:r>
              <a:rPr lang="en-IN" sz="2200" dirty="0" err="1" smtClean="0">
                <a:latin typeface="Cambria" pitchFamily="18" charset="0"/>
              </a:rPr>
              <a:t>ui</a:t>
            </a:r>
            <a:r>
              <a:rPr lang="en-IN" sz="2200" dirty="0" smtClean="0">
                <a:latin typeface="Cambria" pitchFamily="18" charset="0"/>
              </a:rPr>
              <a:t>-view as well! That is the key to nesting states and views.</a:t>
            </a:r>
          </a:p>
          <a:p>
            <a:r>
              <a:rPr lang="en-IN" sz="2200" dirty="0" smtClean="0">
                <a:latin typeface="Cambria" pitchFamily="18" charset="0"/>
              </a:rPr>
              <a:t>6) Next, we'll add some child templates. </a:t>
            </a:r>
            <a:r>
              <a:rPr lang="en-IN" sz="2200" i="1" dirty="0" smtClean="0">
                <a:latin typeface="Cambria" pitchFamily="18" charset="0"/>
              </a:rPr>
              <a:t>These</a:t>
            </a:r>
            <a:r>
              <a:rPr lang="en-IN" sz="2200" dirty="0" smtClean="0">
                <a:latin typeface="Cambria" pitchFamily="18" charset="0"/>
              </a:rPr>
              <a:t> will get plugged into the </a:t>
            </a:r>
            <a:r>
              <a:rPr lang="en-IN" sz="2200" dirty="0" err="1" smtClean="0">
                <a:latin typeface="Cambria" pitchFamily="18" charset="0"/>
              </a:rPr>
              <a:t>ui</a:t>
            </a:r>
            <a:r>
              <a:rPr lang="en-IN" sz="2200" dirty="0" smtClean="0">
                <a:latin typeface="Cambria" pitchFamily="18" charset="0"/>
              </a:rPr>
              <a:t>-view of their parent state templates.</a:t>
            </a:r>
          </a:p>
          <a:p>
            <a:r>
              <a:rPr lang="en-IN" sz="2200" dirty="0" smtClean="0">
                <a:latin typeface="Cambria" pitchFamily="18" charset="0"/>
              </a:rPr>
              <a:t>7) Finally, we'll wire it all up with $</a:t>
            </a:r>
            <a:r>
              <a:rPr lang="en-IN" sz="2200" dirty="0" err="1" smtClean="0">
                <a:latin typeface="Cambria" pitchFamily="18" charset="0"/>
              </a:rPr>
              <a:t>stateProvider</a:t>
            </a:r>
            <a:r>
              <a:rPr lang="en-IN" sz="2200" dirty="0" smtClean="0">
                <a:latin typeface="Cambria" pitchFamily="18" charset="0"/>
              </a:rPr>
              <a:t>. Set up your states in the module </a:t>
            </a:r>
            <a:r>
              <a:rPr lang="en-IN" sz="2200" dirty="0" err="1" smtClean="0">
                <a:latin typeface="Cambria" pitchFamily="18" charset="0"/>
              </a:rPr>
              <a:t>config</a:t>
            </a:r>
            <a:r>
              <a:rPr lang="en-IN" sz="2200" dirty="0" smtClean="0">
                <a:latin typeface="Cambria" pitchFamily="18" charset="0"/>
              </a:rPr>
              <a:t>, as in the following:</a:t>
            </a:r>
            <a:endParaRPr lang="en-IN" sz="2200" dirty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UI-Route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6000" y="1600200"/>
            <a:ext cx="10672064" cy="4695092"/>
          </a:xfrm>
        </p:spPr>
        <p:txBody>
          <a:bodyPr/>
          <a:lstStyle/>
          <a:p>
            <a:r>
              <a:rPr lang="en-IN" sz="2400" i="1" dirty="0" smtClean="0">
                <a:latin typeface="Cambria" pitchFamily="18" charset="0"/>
              </a:rPr>
              <a:t>When you need to provide module-wise configuration for your service object before making it available</a:t>
            </a:r>
            <a:r>
              <a:rPr lang="en-IN" sz="2400" i="1" dirty="0" smtClean="0"/>
              <a:t>.</a:t>
            </a:r>
            <a:endParaRPr lang="en-IN" sz="2400" dirty="0" smtClean="0">
              <a:latin typeface="Cambria" pitchFamily="18" charset="0"/>
            </a:endParaRPr>
          </a:p>
          <a:p>
            <a:r>
              <a:rPr lang="en-IN" sz="2400" dirty="0" smtClean="0">
                <a:latin typeface="Cambria" pitchFamily="18" charset="0"/>
              </a:rPr>
              <a:t>A </a:t>
            </a:r>
            <a:r>
              <a:rPr lang="en-IN" sz="2400" dirty="0" smtClean="0">
                <a:latin typeface="Cambria" pitchFamily="18" charset="0"/>
              </a:rPr>
              <a:t>factory is a simple function which allows you to add some logic before creating the object. It returns the created object.</a:t>
            </a:r>
          </a:p>
          <a:p>
            <a:r>
              <a:rPr lang="en-IN" sz="2400" dirty="0" smtClean="0">
                <a:latin typeface="Cambria" pitchFamily="18" charset="0"/>
              </a:rPr>
              <a:t>A service is a constructor function which creates the object using new keyword. You can add properties and functions to a service object by using this keyword. Unlike factory, it doesn’t return anything.</a:t>
            </a:r>
          </a:p>
          <a:p>
            <a:r>
              <a:rPr lang="en-IN" sz="2400" dirty="0" smtClean="0">
                <a:latin typeface="Cambria" pitchFamily="18" charset="0"/>
              </a:rPr>
              <a:t>A provider is used to create a configurable service object. It returns value by using $get() function</a:t>
            </a:r>
            <a:r>
              <a:rPr lang="en-IN" sz="2400" dirty="0" smtClean="0">
                <a:latin typeface="Cambria" pitchFamily="18" charset="0"/>
              </a:rPr>
              <a:t>.</a:t>
            </a:r>
            <a:endParaRPr lang="en-IN" sz="2400" dirty="0" smtClean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$</a:t>
            </a:r>
            <a:r>
              <a:rPr lang="en-IN" dirty="0" smtClean="0"/>
              <a:t>provider in </a:t>
            </a:r>
            <a:r>
              <a:rPr lang="en-IN" dirty="0" err="1" smtClean="0"/>
              <a:t>AngularJS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5999" y="1494693"/>
            <a:ext cx="10220569" cy="5024860"/>
          </a:xfrm>
        </p:spPr>
        <p:txBody>
          <a:bodyPr/>
          <a:lstStyle/>
          <a:p>
            <a:r>
              <a:rPr lang="en-IN" sz="2400" dirty="0" smtClean="0">
                <a:latin typeface="Cambria" pitchFamily="18" charset="0"/>
              </a:rPr>
              <a:t>What is the promise in </a:t>
            </a:r>
            <a:r>
              <a:rPr lang="en-IN" sz="2400" dirty="0" err="1" smtClean="0">
                <a:latin typeface="Cambria" pitchFamily="18" charset="0"/>
              </a:rPr>
              <a:t>angularJS</a:t>
            </a:r>
            <a:r>
              <a:rPr lang="en-IN" sz="2400" dirty="0" smtClean="0">
                <a:latin typeface="Cambria" pitchFamily="18" charset="0"/>
              </a:rPr>
              <a:t> :</a:t>
            </a:r>
          </a:p>
          <a:p>
            <a:r>
              <a:rPr lang="en-IN" sz="2400" dirty="0" smtClean="0">
                <a:latin typeface="Cambria" pitchFamily="18" charset="0"/>
              </a:rPr>
              <a:t>A promise in the </a:t>
            </a:r>
            <a:r>
              <a:rPr lang="en-IN" sz="2400" dirty="0" err="1" smtClean="0">
                <a:latin typeface="Cambria" pitchFamily="18" charset="0"/>
              </a:rPr>
              <a:t>Javascript</a:t>
            </a:r>
            <a:r>
              <a:rPr lang="en-IN" sz="2400" dirty="0" smtClean="0">
                <a:latin typeface="Cambria" pitchFamily="18" charset="0"/>
              </a:rPr>
              <a:t> and </a:t>
            </a:r>
            <a:r>
              <a:rPr lang="en-IN" sz="2400" dirty="0" err="1" smtClean="0">
                <a:latin typeface="Cambria" pitchFamily="18" charset="0"/>
              </a:rPr>
              <a:t>AngularJS</a:t>
            </a:r>
            <a:r>
              <a:rPr lang="en-IN" sz="2400" dirty="0" smtClean="0">
                <a:latin typeface="Cambria" pitchFamily="18" charset="0"/>
              </a:rPr>
              <a:t> world is an assurance that we will get a result from an action at some point in the future. The two possibilities are</a:t>
            </a:r>
          </a:p>
          <a:p>
            <a:r>
              <a:rPr lang="en-IN" sz="2400" dirty="0" smtClean="0">
                <a:latin typeface="Cambria" pitchFamily="18" charset="0"/>
              </a:rPr>
              <a:t>1) A promise is said to be </a:t>
            </a:r>
            <a:r>
              <a:rPr lang="en-IN" sz="2400" b="1" dirty="0" smtClean="0">
                <a:latin typeface="Cambria" pitchFamily="18" charset="0"/>
              </a:rPr>
              <a:t>fulfilled</a:t>
            </a:r>
            <a:r>
              <a:rPr lang="en-IN" sz="2400" dirty="0" smtClean="0">
                <a:latin typeface="Cambria" pitchFamily="18" charset="0"/>
              </a:rPr>
              <a:t> when we get a result from that action </a:t>
            </a:r>
          </a:p>
          <a:p>
            <a:r>
              <a:rPr lang="en-IN" sz="2400" dirty="0" smtClean="0">
                <a:latin typeface="Cambria" pitchFamily="18" charset="0"/>
              </a:rPr>
              <a:t>2) A promise is said to be </a:t>
            </a:r>
            <a:r>
              <a:rPr lang="en-IN" sz="2400" b="1" dirty="0" smtClean="0">
                <a:latin typeface="Cambria" pitchFamily="18" charset="0"/>
              </a:rPr>
              <a:t>rejected</a:t>
            </a:r>
            <a:r>
              <a:rPr lang="en-IN" sz="2400" dirty="0" smtClean="0">
                <a:latin typeface="Cambria" pitchFamily="18" charset="0"/>
              </a:rPr>
              <a:t> when we don’t get a response</a:t>
            </a:r>
          </a:p>
          <a:p>
            <a:r>
              <a:rPr lang="en-IN" sz="2400" dirty="0" smtClean="0">
                <a:latin typeface="Cambria" pitchFamily="18" charset="0"/>
              </a:rPr>
              <a:t>Why do we need promise : </a:t>
            </a:r>
          </a:p>
          <a:p>
            <a:r>
              <a:rPr lang="en-IN" sz="2400" dirty="0" smtClean="0">
                <a:latin typeface="Cambria" pitchFamily="18" charset="0"/>
              </a:rPr>
              <a:t>because we need to make decisions based on the possible results of our call</a:t>
            </a:r>
          </a:p>
          <a:p>
            <a:r>
              <a:rPr lang="en-IN" sz="2400" dirty="0" err="1" smtClean="0">
                <a:latin typeface="Cambria" pitchFamily="18" charset="0"/>
              </a:rPr>
              <a:t>Angular’s</a:t>
            </a:r>
            <a:r>
              <a:rPr lang="en-IN" sz="2400" dirty="0" smtClean="0">
                <a:latin typeface="Cambria" pitchFamily="18" charset="0"/>
              </a:rPr>
              <a:t> $q services will  deal with promises. It has method called defer() which  will resolve or reject the promise.</a:t>
            </a:r>
          </a:p>
          <a:p>
            <a:r>
              <a:rPr lang="en-IN" sz="2400" dirty="0" smtClean="0">
                <a:latin typeface="Cambria" pitchFamily="18" charset="0"/>
              </a:rPr>
              <a:t>We can write custom promises </a:t>
            </a:r>
          </a:p>
          <a:p>
            <a:endParaRPr lang="en-IN" sz="2400" dirty="0" smtClean="0"/>
          </a:p>
          <a:p>
            <a:endParaRPr lang="en-IN" sz="2400" dirty="0" smtClean="0">
              <a:latin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Promise in </a:t>
            </a:r>
            <a:r>
              <a:rPr lang="en-IN" dirty="0" err="1" smtClean="0"/>
              <a:t>AngularJS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6000" y="1600199"/>
            <a:ext cx="10672064" cy="4994031"/>
          </a:xfrm>
        </p:spPr>
        <p:txBody>
          <a:bodyPr/>
          <a:lstStyle/>
          <a:p>
            <a:r>
              <a:rPr lang="en-IN" sz="2400" i="1" dirty="0" smtClean="0">
                <a:latin typeface="Cambria" pitchFamily="18" charset="0"/>
              </a:rPr>
              <a:t>A </a:t>
            </a:r>
            <a:r>
              <a:rPr lang="en-IN" sz="2400" dirty="0" smtClean="0">
                <a:latin typeface="Cambria" pitchFamily="18" charset="0"/>
              </a:rPr>
              <a:t>promise</a:t>
            </a:r>
            <a:r>
              <a:rPr lang="en-IN" sz="2400" i="1" dirty="0" smtClean="0">
                <a:latin typeface="Cambria" pitchFamily="18" charset="0"/>
              </a:rPr>
              <a:t> represents the eventual result of an asynchronous operation.</a:t>
            </a:r>
            <a:endParaRPr lang="en-IN" sz="2400" dirty="0" smtClean="0">
              <a:latin typeface="Cambria" pitchFamily="18" charset="0"/>
            </a:endParaRPr>
          </a:p>
          <a:p>
            <a:r>
              <a:rPr lang="en-IN" sz="2400" dirty="0" smtClean="0">
                <a:latin typeface="Cambria" pitchFamily="18" charset="0"/>
              </a:rPr>
              <a:t>A promise is an object with a </a:t>
            </a:r>
            <a:r>
              <a:rPr lang="en-IN" sz="2400" b="1" dirty="0" smtClean="0">
                <a:latin typeface="Cambria" pitchFamily="18" charset="0"/>
              </a:rPr>
              <a:t>then</a:t>
            </a:r>
            <a:r>
              <a:rPr lang="en-IN" sz="2400" dirty="0" smtClean="0">
                <a:latin typeface="Cambria" pitchFamily="18" charset="0"/>
              </a:rPr>
              <a:t> method. The </a:t>
            </a:r>
            <a:r>
              <a:rPr lang="en-IN" sz="2400" b="1" dirty="0" smtClean="0">
                <a:latin typeface="Cambria" pitchFamily="18" charset="0"/>
              </a:rPr>
              <a:t>then</a:t>
            </a:r>
            <a:r>
              <a:rPr lang="en-IN" sz="2400" dirty="0" smtClean="0">
                <a:latin typeface="Cambria" pitchFamily="18" charset="0"/>
              </a:rPr>
              <a:t> method has two (optional) parameters of type function. The signature of the then method looks like this:</a:t>
            </a:r>
          </a:p>
          <a:p>
            <a:r>
              <a:rPr lang="en-IN" sz="2400" dirty="0" err="1" smtClean="0">
                <a:latin typeface="Cambria" pitchFamily="18" charset="0"/>
              </a:rPr>
              <a:t>promise.then</a:t>
            </a:r>
            <a:r>
              <a:rPr lang="en-IN" sz="2400" dirty="0" smtClean="0">
                <a:latin typeface="Cambria" pitchFamily="18" charset="0"/>
              </a:rPr>
              <a:t>(</a:t>
            </a:r>
            <a:r>
              <a:rPr lang="en-IN" sz="2400" dirty="0" err="1" smtClean="0">
                <a:latin typeface="Cambria" pitchFamily="18" charset="0"/>
              </a:rPr>
              <a:t>onSuccess</a:t>
            </a:r>
            <a:r>
              <a:rPr lang="en-IN" sz="2400" dirty="0" smtClean="0">
                <a:latin typeface="Cambria" pitchFamily="18" charset="0"/>
              </a:rPr>
              <a:t> , </a:t>
            </a:r>
            <a:r>
              <a:rPr lang="en-IN" sz="2400" dirty="0" err="1" smtClean="0">
                <a:latin typeface="Cambria" pitchFamily="18" charset="0"/>
              </a:rPr>
              <a:t>onFailure</a:t>
            </a:r>
            <a:r>
              <a:rPr lang="en-IN" sz="2400" dirty="0" smtClean="0">
                <a:latin typeface="Cambria" pitchFamily="18" charset="0"/>
              </a:rPr>
              <a:t>);</a:t>
            </a:r>
          </a:p>
          <a:p>
            <a:r>
              <a:rPr lang="en-IN" sz="2400" dirty="0" smtClean="0">
                <a:latin typeface="Cambria" pitchFamily="18" charset="0"/>
              </a:rPr>
              <a:t>Both functions, the </a:t>
            </a:r>
            <a:r>
              <a:rPr lang="en-IN" sz="2400" b="1" dirty="0" err="1" smtClean="0">
                <a:latin typeface="Cambria" pitchFamily="18" charset="0"/>
              </a:rPr>
              <a:t>onSuccess</a:t>
            </a:r>
            <a:r>
              <a:rPr lang="en-IN" sz="2400" dirty="0" smtClean="0">
                <a:latin typeface="Cambria" pitchFamily="18" charset="0"/>
              </a:rPr>
              <a:t> and the </a:t>
            </a:r>
            <a:r>
              <a:rPr lang="en-IN" sz="2400" b="1" dirty="0" err="1" smtClean="0">
                <a:latin typeface="Cambria" pitchFamily="18" charset="0"/>
              </a:rPr>
              <a:t>onFailure</a:t>
            </a:r>
            <a:r>
              <a:rPr lang="en-IN" sz="2400" dirty="0" smtClean="0">
                <a:latin typeface="Cambria" pitchFamily="18" charset="0"/>
              </a:rPr>
              <a:t>, have one parameter. </a:t>
            </a:r>
            <a:endParaRPr lang="en-IN" sz="2400" dirty="0" smtClean="0">
              <a:latin typeface="Cambria" pitchFamily="18" charset="0"/>
            </a:endParaRPr>
          </a:p>
          <a:p>
            <a:r>
              <a:rPr lang="en-IN" sz="2400" dirty="0" smtClean="0">
                <a:latin typeface="Cambria" pitchFamily="18" charset="0"/>
              </a:rPr>
              <a:t> </a:t>
            </a:r>
            <a:r>
              <a:rPr lang="en-IN" sz="2400" b="1" dirty="0" err="1" smtClean="0">
                <a:latin typeface="Cambria" pitchFamily="18" charset="0"/>
              </a:rPr>
              <a:t>onSuccess</a:t>
            </a:r>
            <a:r>
              <a:rPr lang="en-IN" sz="2400" b="1" dirty="0" smtClean="0">
                <a:latin typeface="Cambria" pitchFamily="18" charset="0"/>
              </a:rPr>
              <a:t> : </a:t>
            </a:r>
            <a:r>
              <a:rPr lang="en-IN" sz="2400" dirty="0" smtClean="0">
                <a:latin typeface="Cambria" pitchFamily="18" charset="0"/>
              </a:rPr>
              <a:t> </a:t>
            </a:r>
            <a:r>
              <a:rPr lang="en-IN" sz="2400" dirty="0" smtClean="0">
                <a:latin typeface="Cambria" pitchFamily="18" charset="0"/>
              </a:rPr>
              <a:t>function </a:t>
            </a:r>
            <a:r>
              <a:rPr lang="en-IN" sz="2400" dirty="0" smtClean="0">
                <a:latin typeface="Cambria" pitchFamily="18" charset="0"/>
              </a:rPr>
              <a:t>is called whenever the asynchronous tasks ends successfully and </a:t>
            </a:r>
            <a:endParaRPr lang="en-IN" sz="2400" dirty="0" smtClean="0">
              <a:latin typeface="Cambria" pitchFamily="18" charset="0"/>
            </a:endParaRPr>
          </a:p>
          <a:p>
            <a:r>
              <a:rPr lang="en-IN" sz="2400" b="1" dirty="0" err="1" smtClean="0">
                <a:latin typeface="Cambria" pitchFamily="18" charset="0"/>
              </a:rPr>
              <a:t>onFailure</a:t>
            </a:r>
            <a:r>
              <a:rPr lang="en-IN" sz="2400" dirty="0" smtClean="0">
                <a:latin typeface="Cambria" pitchFamily="18" charset="0"/>
              </a:rPr>
              <a:t> </a:t>
            </a:r>
            <a:r>
              <a:rPr lang="en-IN" sz="2400" dirty="0" smtClean="0">
                <a:latin typeface="Cambria" pitchFamily="18" charset="0"/>
              </a:rPr>
              <a:t> : function </a:t>
            </a:r>
            <a:r>
              <a:rPr lang="en-IN" sz="2400" dirty="0" smtClean="0">
                <a:latin typeface="Cambria" pitchFamily="18" charset="0"/>
              </a:rPr>
              <a:t>is called if the tasks fails to execute. For each promise only one of the functions can ever be called.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Promise in </a:t>
            </a:r>
            <a:r>
              <a:rPr lang="en-IN" dirty="0" err="1" smtClean="0"/>
              <a:t>AngularJS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 smtClean="0">
                <a:latin typeface="Cambria" pitchFamily="18" charset="0"/>
              </a:rPr>
              <a:t>In Angular we have the $q service that provide </a:t>
            </a:r>
            <a:r>
              <a:rPr lang="en-IN" sz="2400" b="1" dirty="0" smtClean="0">
                <a:latin typeface="Cambria" pitchFamily="18" charset="0"/>
              </a:rPr>
              <a:t>deferred</a:t>
            </a:r>
            <a:r>
              <a:rPr lang="en-IN" sz="2400" dirty="0" smtClean="0">
                <a:latin typeface="Cambria" pitchFamily="18" charset="0"/>
              </a:rPr>
              <a:t> and </a:t>
            </a:r>
            <a:r>
              <a:rPr lang="en-IN" sz="2400" b="1" dirty="0" smtClean="0">
                <a:latin typeface="Cambria" pitchFamily="18" charset="0"/>
              </a:rPr>
              <a:t>promise </a:t>
            </a:r>
            <a:r>
              <a:rPr lang="en-IN" sz="2400" dirty="0" smtClean="0">
                <a:latin typeface="Cambria" pitchFamily="18" charset="0"/>
              </a:rPr>
              <a:t>implementations.</a:t>
            </a:r>
          </a:p>
          <a:p>
            <a:r>
              <a:rPr lang="en-IN" sz="2400" dirty="0" smtClean="0">
                <a:latin typeface="Cambria" pitchFamily="18" charset="0"/>
              </a:rPr>
              <a:t>Deferred represents a task that will finish in the future. We can get a new deferred object by calling the defer</a:t>
            </a:r>
            <a:r>
              <a:rPr lang="en-IN" sz="2400" dirty="0" smtClean="0">
                <a:latin typeface="Cambria" pitchFamily="18" charset="0"/>
              </a:rPr>
              <a:t>( ) </a:t>
            </a:r>
            <a:r>
              <a:rPr lang="en-IN" sz="2400" dirty="0" smtClean="0">
                <a:latin typeface="Cambria" pitchFamily="18" charset="0"/>
              </a:rPr>
              <a:t>function on the $q service. </a:t>
            </a:r>
            <a:endParaRPr lang="en-IN" sz="2400" dirty="0" smtClean="0">
              <a:latin typeface="Cambria" pitchFamily="18" charset="0"/>
            </a:endParaRPr>
          </a:p>
          <a:p>
            <a:r>
              <a:rPr lang="en-IN" sz="2400" dirty="0" smtClean="0">
                <a:latin typeface="Cambria" pitchFamily="18" charset="0"/>
              </a:rPr>
              <a:t> </a:t>
            </a:r>
            <a:r>
              <a:rPr lang="en-IN" sz="2400" dirty="0" smtClean="0">
                <a:latin typeface="Cambria" pitchFamily="18" charset="0"/>
              </a:rPr>
              <a:t> </a:t>
            </a:r>
            <a:r>
              <a:rPr lang="en-IN" sz="2400" dirty="0" err="1" smtClean="0">
                <a:latin typeface="Cambria" pitchFamily="18" charset="0"/>
              </a:rPr>
              <a:t>var</a:t>
            </a:r>
            <a:r>
              <a:rPr lang="en-IN" sz="2400" dirty="0" smtClean="0">
                <a:latin typeface="Cambria" pitchFamily="18" charset="0"/>
              </a:rPr>
              <a:t> </a:t>
            </a:r>
            <a:r>
              <a:rPr lang="en-IN" sz="2400" dirty="0" err="1" smtClean="0">
                <a:latin typeface="Cambria" pitchFamily="18" charset="0"/>
              </a:rPr>
              <a:t>defarred</a:t>
            </a:r>
            <a:r>
              <a:rPr lang="en-IN" sz="2400" dirty="0" smtClean="0">
                <a:latin typeface="Cambria" pitchFamily="18" charset="0"/>
              </a:rPr>
              <a:t> = $</a:t>
            </a:r>
            <a:r>
              <a:rPr lang="en-IN" sz="2400" dirty="0" err="1" smtClean="0">
                <a:latin typeface="Cambria" pitchFamily="18" charset="0"/>
              </a:rPr>
              <a:t>q.defer</a:t>
            </a:r>
            <a:r>
              <a:rPr lang="en-IN" sz="2400" dirty="0" smtClean="0">
                <a:latin typeface="Cambria" pitchFamily="18" charset="0"/>
              </a:rPr>
              <a:t>( ); </a:t>
            </a:r>
          </a:p>
          <a:p>
            <a:r>
              <a:rPr lang="en-IN" sz="2400" dirty="0" smtClean="0">
                <a:latin typeface="Cambria" pitchFamily="18" charset="0"/>
              </a:rPr>
              <a:t> </a:t>
            </a:r>
            <a:r>
              <a:rPr lang="en-IN" sz="2400" dirty="0" smtClean="0">
                <a:latin typeface="Cambria" pitchFamily="18" charset="0"/>
              </a:rPr>
              <a:t>The </a:t>
            </a:r>
            <a:r>
              <a:rPr lang="en-IN" sz="2400" dirty="0" smtClean="0">
                <a:latin typeface="Cambria" pitchFamily="18" charset="0"/>
              </a:rPr>
              <a:t>deferred object has two methods </a:t>
            </a:r>
            <a:r>
              <a:rPr lang="en-IN" sz="2400" dirty="0" smtClean="0">
                <a:latin typeface="Cambria" pitchFamily="18" charset="0"/>
              </a:rPr>
              <a:t>:</a:t>
            </a:r>
            <a:endParaRPr lang="en-IN" sz="2400" dirty="0" smtClean="0">
              <a:latin typeface="Cambria" pitchFamily="18" charset="0"/>
            </a:endParaRPr>
          </a:p>
          <a:p>
            <a:r>
              <a:rPr lang="en-IN" sz="2400" dirty="0" smtClean="0">
                <a:latin typeface="Cambria" pitchFamily="18" charset="0"/>
              </a:rPr>
              <a:t> resolve ( ):  </a:t>
            </a:r>
            <a:r>
              <a:rPr lang="en-IN" sz="2400" dirty="0" smtClean="0">
                <a:latin typeface="Cambria" pitchFamily="18" charset="0"/>
              </a:rPr>
              <a:t>it is used to signal that task is success </a:t>
            </a:r>
          </a:p>
          <a:p>
            <a:r>
              <a:rPr lang="en-IN" sz="2400" dirty="0" smtClean="0">
                <a:latin typeface="Cambria" pitchFamily="18" charset="0"/>
              </a:rPr>
              <a:t> </a:t>
            </a:r>
            <a:r>
              <a:rPr lang="en-IN" sz="2400" dirty="0" smtClean="0">
                <a:latin typeface="Cambria" pitchFamily="18" charset="0"/>
              </a:rPr>
              <a:t>reject  </a:t>
            </a:r>
            <a:r>
              <a:rPr lang="en-IN" sz="2400" dirty="0" smtClean="0">
                <a:latin typeface="Cambria" pitchFamily="18" charset="0"/>
              </a:rPr>
              <a:t>( ): </a:t>
            </a:r>
            <a:r>
              <a:rPr lang="en-IN" sz="2400" dirty="0" smtClean="0">
                <a:latin typeface="Cambria" pitchFamily="18" charset="0"/>
              </a:rPr>
              <a:t>it is used to signal that task is failed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$Q in </a:t>
            </a:r>
            <a:r>
              <a:rPr lang="en-IN" dirty="0" err="1" smtClean="0"/>
              <a:t>AngularJS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 err="1" smtClean="0">
                <a:latin typeface="Cambria" pitchFamily="18" charset="0"/>
              </a:rPr>
              <a:t>ng</a:t>
            </a:r>
            <a:r>
              <a:rPr lang="en-IN" sz="2400" dirty="0" smtClean="0">
                <a:latin typeface="Cambria" pitchFamily="18" charset="0"/>
              </a:rPr>
              <a:t>-grid : </a:t>
            </a:r>
            <a:r>
              <a:rPr lang="en-IN" sz="2400" dirty="0" smtClean="0">
                <a:latin typeface="Cambria" pitchFamily="18" charset="0"/>
              </a:rPr>
              <a:t>is based on </a:t>
            </a:r>
            <a:r>
              <a:rPr lang="en-IN" sz="2400" dirty="0" err="1" smtClean="0">
                <a:latin typeface="Cambria" pitchFamily="18" charset="0"/>
              </a:rPr>
              <a:t>SlickGrid</a:t>
            </a:r>
            <a:r>
              <a:rPr lang="en-IN" sz="2400" dirty="0" smtClean="0">
                <a:latin typeface="Cambria" pitchFamily="18" charset="0"/>
              </a:rPr>
              <a:t> which is a pretty high </a:t>
            </a:r>
            <a:r>
              <a:rPr lang="en-IN" sz="2400" dirty="0" smtClean="0">
                <a:latin typeface="Cambria" pitchFamily="18" charset="0"/>
              </a:rPr>
              <a:t>performance </a:t>
            </a:r>
            <a:r>
              <a:rPr lang="en-IN" sz="2400" dirty="0" smtClean="0">
                <a:latin typeface="Cambria" pitchFamily="18" charset="0"/>
              </a:rPr>
              <a:t>data grid, </a:t>
            </a:r>
            <a:r>
              <a:rPr lang="en-IN" sz="2400" dirty="0" err="1" smtClean="0">
                <a:latin typeface="Cambria" pitchFamily="18" charset="0"/>
              </a:rPr>
              <a:t>ng</a:t>
            </a:r>
            <a:r>
              <a:rPr lang="en-IN" sz="2400" dirty="0" smtClean="0">
                <a:latin typeface="Cambria" pitchFamily="18" charset="0"/>
              </a:rPr>
              <a:t>-grid is purely Angular. It is highly </a:t>
            </a:r>
            <a:r>
              <a:rPr lang="en-IN" sz="2400" dirty="0" smtClean="0">
                <a:latin typeface="Cambria" pitchFamily="18" charset="0"/>
              </a:rPr>
              <a:t>customize-able </a:t>
            </a:r>
            <a:r>
              <a:rPr lang="en-IN" sz="2400" dirty="0" smtClean="0">
                <a:latin typeface="Cambria" pitchFamily="18" charset="0"/>
              </a:rPr>
              <a:t>and gets the job done</a:t>
            </a:r>
            <a:r>
              <a:rPr lang="en-IN" sz="2400" dirty="0" smtClean="0">
                <a:latin typeface="Cambria" pitchFamily="18" charset="0"/>
              </a:rPr>
              <a:t>.</a:t>
            </a:r>
          </a:p>
          <a:p>
            <a:r>
              <a:rPr lang="en-IN" sz="2400" dirty="0" err="1" smtClean="0">
                <a:latin typeface="Cambria" pitchFamily="18" charset="0"/>
              </a:rPr>
              <a:t>ng</a:t>
            </a:r>
            <a:r>
              <a:rPr lang="en-IN" sz="2400" dirty="0" smtClean="0">
                <a:latin typeface="Cambria" pitchFamily="18" charset="0"/>
              </a:rPr>
              <a:t>-table : </a:t>
            </a:r>
            <a:r>
              <a:rPr lang="en-IN" sz="2400" dirty="0" smtClean="0">
                <a:latin typeface="Cambria" pitchFamily="18" charset="0"/>
              </a:rPr>
              <a:t>uses tables to render the data, so it gets variable row height by default...nice! However, if I want to have a max height for my table's content and keep a fixed </a:t>
            </a:r>
            <a:r>
              <a:rPr lang="en-IN" sz="2400" dirty="0" smtClean="0">
                <a:latin typeface="Cambria" pitchFamily="18" charset="0"/>
              </a:rPr>
              <a:t>header</a:t>
            </a:r>
          </a:p>
          <a:p>
            <a:r>
              <a:rPr lang="en-IN" sz="2400" dirty="0" err="1" smtClean="0">
                <a:latin typeface="Cambria" pitchFamily="18" charset="0"/>
              </a:rPr>
              <a:t>ui</a:t>
            </a:r>
            <a:r>
              <a:rPr lang="en-IN" sz="2400" dirty="0" smtClean="0">
                <a:latin typeface="Cambria" pitchFamily="18" charset="0"/>
              </a:rPr>
              <a:t>-grid : it overcomes the problem with </a:t>
            </a:r>
            <a:r>
              <a:rPr lang="en-IN" sz="2400" dirty="0" err="1" smtClean="0">
                <a:latin typeface="Cambria" pitchFamily="18" charset="0"/>
              </a:rPr>
              <a:t>ng</a:t>
            </a:r>
            <a:r>
              <a:rPr lang="en-IN" sz="2400" dirty="0" smtClean="0">
                <a:latin typeface="Cambria" pitchFamily="18" charset="0"/>
              </a:rPr>
              <a:t>-grid and </a:t>
            </a:r>
            <a:r>
              <a:rPr lang="en-IN" sz="2400" dirty="0" err="1" smtClean="0">
                <a:latin typeface="Cambria" pitchFamily="18" charset="0"/>
              </a:rPr>
              <a:t>ng</a:t>
            </a:r>
            <a:r>
              <a:rPr lang="en-IN" sz="2400" dirty="0" smtClean="0">
                <a:latin typeface="Cambria" pitchFamily="18" charset="0"/>
              </a:rPr>
              <a:t>-table and gives the flexible sort, filter, internationalization.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ng</a:t>
            </a:r>
            <a:r>
              <a:rPr lang="en-IN" dirty="0" smtClean="0"/>
              <a:t>-grid, </a:t>
            </a:r>
            <a:r>
              <a:rPr lang="en-IN" dirty="0" err="1" smtClean="0"/>
              <a:t>ng</a:t>
            </a:r>
            <a:r>
              <a:rPr lang="en-IN" dirty="0" smtClean="0"/>
              <a:t>-table, </a:t>
            </a:r>
            <a:r>
              <a:rPr lang="en-IN" dirty="0" err="1" smtClean="0"/>
              <a:t>ui</a:t>
            </a:r>
            <a:r>
              <a:rPr lang="en-IN" dirty="0" smtClean="0"/>
              <a:t>-grid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16000" y="1494692"/>
            <a:ext cx="10672064" cy="4601308"/>
          </a:xfrm>
        </p:spPr>
        <p:txBody>
          <a:bodyPr/>
          <a:lstStyle/>
          <a:p>
            <a:r>
              <a:rPr lang="en-IN" sz="2400" dirty="0" err="1" smtClean="0">
                <a:latin typeface="Cambria" pitchFamily="18" charset="0"/>
              </a:rPr>
              <a:t>ng</a:t>
            </a:r>
            <a:r>
              <a:rPr lang="en-IN" sz="2400" dirty="0" smtClean="0">
                <a:latin typeface="Cambria" pitchFamily="18" charset="0"/>
              </a:rPr>
              <a:t>-grid : </a:t>
            </a:r>
          </a:p>
          <a:p>
            <a:r>
              <a:rPr lang="en-IN" sz="2400" dirty="0" smtClean="0">
                <a:latin typeface="Cambria" pitchFamily="18" charset="0"/>
              </a:rPr>
              <a:t>It is a common requirement for any project to display data in a tabular format. </a:t>
            </a:r>
          </a:p>
          <a:p>
            <a:r>
              <a:rPr lang="en-IN" sz="2400" dirty="0" smtClean="0">
                <a:latin typeface="Cambria" pitchFamily="18" charset="0"/>
              </a:rPr>
              <a:t>The easiest way to do this is by using HTML tables, but soon this gets complex</a:t>
            </a:r>
          </a:p>
          <a:p>
            <a:r>
              <a:rPr lang="en-IN" sz="2400" dirty="0" smtClean="0">
                <a:latin typeface="Cambria" pitchFamily="18" charset="0"/>
              </a:rPr>
              <a:t>you need a way to support sorting (single &amp; multi columns), resizable columns, inline editing, filtering, pagination (client-side and server-side) and so on. </a:t>
            </a:r>
          </a:p>
          <a:p>
            <a:r>
              <a:rPr lang="en-IN" sz="2400" dirty="0" err="1" smtClean="0">
                <a:latin typeface="Cambria" pitchFamily="18" charset="0"/>
              </a:rPr>
              <a:t>ng</a:t>
            </a:r>
            <a:r>
              <a:rPr lang="en-IN" sz="2400" dirty="0" smtClean="0">
                <a:latin typeface="Cambria" pitchFamily="18" charset="0"/>
              </a:rPr>
              <a:t>-grid is </a:t>
            </a:r>
            <a:r>
              <a:rPr lang="en-IN" sz="2400" dirty="0" err="1" smtClean="0">
                <a:latin typeface="Cambria" pitchFamily="18" charset="0"/>
              </a:rPr>
              <a:t>Angular's</a:t>
            </a:r>
            <a:r>
              <a:rPr lang="en-IN" sz="2400" dirty="0" smtClean="0">
                <a:latin typeface="Cambria" pitchFamily="18" charset="0"/>
              </a:rPr>
              <a:t> native implementation of the Grid.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 </a:t>
            </a:r>
            <a:r>
              <a:rPr lang="en-IN" dirty="0" err="1" smtClean="0"/>
              <a:t>AngularJS</a:t>
            </a:r>
            <a:r>
              <a:rPr lang="en-IN" dirty="0" smtClean="0"/>
              <a:t> 2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 err="1" smtClean="0">
                <a:latin typeface="Cambria" pitchFamily="18" charset="0"/>
              </a:rPr>
              <a:t>ng</a:t>
            </a:r>
            <a:r>
              <a:rPr lang="en-IN" sz="2400" dirty="0" smtClean="0">
                <a:latin typeface="Cambria" pitchFamily="18" charset="0"/>
              </a:rPr>
              <a:t>-grid exists inside the </a:t>
            </a:r>
            <a:r>
              <a:rPr lang="en-IN" sz="2400" dirty="0" err="1" smtClean="0">
                <a:latin typeface="Cambria" pitchFamily="18" charset="0"/>
              </a:rPr>
              <a:t>AngularJs</a:t>
            </a:r>
            <a:r>
              <a:rPr lang="en-IN" sz="2400" dirty="0" smtClean="0">
                <a:latin typeface="Cambria" pitchFamily="18" charset="0"/>
              </a:rPr>
              <a:t> framework and is very rich in functionality and compatibility it is depended on </a:t>
            </a:r>
            <a:r>
              <a:rPr lang="en-IN" sz="2400" dirty="0" err="1" smtClean="0">
                <a:latin typeface="Cambria" pitchFamily="18" charset="0"/>
              </a:rPr>
              <a:t>Jquery</a:t>
            </a:r>
            <a:r>
              <a:rPr lang="en-IN" sz="2400" dirty="0" smtClean="0">
                <a:latin typeface="Cambria" pitchFamily="18" charset="0"/>
              </a:rPr>
              <a:t> API’s.</a:t>
            </a:r>
          </a:p>
          <a:p>
            <a:r>
              <a:rPr lang="en-IN" sz="2400" dirty="0" smtClean="0">
                <a:latin typeface="Cambria" pitchFamily="18" charset="0"/>
              </a:rPr>
              <a:t>The </a:t>
            </a:r>
            <a:r>
              <a:rPr lang="en-IN" sz="2400" dirty="0" err="1" smtClean="0">
                <a:latin typeface="Cambria" pitchFamily="18" charset="0"/>
              </a:rPr>
              <a:t>ng</a:t>
            </a:r>
            <a:r>
              <a:rPr lang="en-IN" sz="2400" dirty="0" smtClean="0">
                <a:latin typeface="Cambria" pitchFamily="18" charset="0"/>
              </a:rPr>
              <a:t>-grid has different methods by which we can add data, sort data, filter data and so on.</a:t>
            </a:r>
          </a:p>
          <a:p>
            <a:r>
              <a:rPr lang="en-IN" sz="2400" dirty="0" smtClean="0">
                <a:latin typeface="Cambria" pitchFamily="18" charset="0"/>
              </a:rPr>
              <a:t>To use </a:t>
            </a:r>
            <a:r>
              <a:rPr lang="en-IN" sz="2400" dirty="0" err="1" smtClean="0">
                <a:latin typeface="Cambria" pitchFamily="18" charset="0"/>
              </a:rPr>
              <a:t>ng</a:t>
            </a:r>
            <a:r>
              <a:rPr lang="en-IN" sz="2400" dirty="0" smtClean="0">
                <a:latin typeface="Cambria" pitchFamily="18" charset="0"/>
              </a:rPr>
              <a:t>-grid in our program we need to add the lib called </a:t>
            </a:r>
            <a:r>
              <a:rPr lang="en-IN" sz="2400" b="1" i="1" dirty="0" err="1" smtClean="0">
                <a:latin typeface="Cambria" pitchFamily="18" charset="0"/>
              </a:rPr>
              <a:t>ng-grid.min.js</a:t>
            </a:r>
            <a:r>
              <a:rPr lang="en-IN" sz="2400" b="1" i="1" dirty="0" smtClean="0">
                <a:latin typeface="Cambria" pitchFamily="18" charset="0"/>
              </a:rPr>
              <a:t> </a:t>
            </a:r>
            <a:endParaRPr lang="en-IN" sz="2400" i="1" dirty="0" smtClean="0">
              <a:latin typeface="Cambria" pitchFamily="18" charset="0"/>
            </a:endParaRPr>
          </a:p>
          <a:p>
            <a:r>
              <a:rPr lang="en-IN" sz="2400" i="1" dirty="0" smtClean="0">
                <a:latin typeface="Cambria" pitchFamily="18" charset="0"/>
              </a:rPr>
              <a:t>To </a:t>
            </a:r>
            <a:r>
              <a:rPr lang="en-IN" sz="2400" i="1" dirty="0" smtClean="0">
                <a:latin typeface="Cambria" pitchFamily="18" charset="0"/>
              </a:rPr>
              <a:t>attach </a:t>
            </a:r>
            <a:r>
              <a:rPr lang="en-IN" sz="2400" i="1" dirty="0" smtClean="0">
                <a:latin typeface="Cambria" pitchFamily="18" charset="0"/>
              </a:rPr>
              <a:t>the data to the grid we use </a:t>
            </a:r>
            <a:r>
              <a:rPr lang="en-IN" sz="2400" i="1" dirty="0" err="1" smtClean="0">
                <a:latin typeface="Cambria" pitchFamily="18" charset="0"/>
              </a:rPr>
              <a:t>gridOptions</a:t>
            </a:r>
            <a:r>
              <a:rPr lang="en-IN" sz="2400" i="1" dirty="0" smtClean="0">
                <a:latin typeface="Cambria" pitchFamily="18" charset="0"/>
              </a:rPr>
              <a:t> method present in </a:t>
            </a:r>
            <a:r>
              <a:rPr lang="en-IN" sz="2400" i="1" dirty="0" err="1" smtClean="0">
                <a:latin typeface="Cambria" pitchFamily="18" charset="0"/>
              </a:rPr>
              <a:t>ng</a:t>
            </a:r>
            <a:r>
              <a:rPr lang="en-IN" sz="2400" i="1" dirty="0" smtClean="0">
                <a:latin typeface="Cambria" pitchFamily="18" charset="0"/>
              </a:rPr>
              <a:t>-grid. Which can take </a:t>
            </a:r>
            <a:r>
              <a:rPr lang="en-IN" sz="2400" i="1" dirty="0" smtClean="0">
                <a:latin typeface="Cambria" pitchFamily="18" charset="0"/>
              </a:rPr>
              <a:t>definitions </a:t>
            </a:r>
            <a:r>
              <a:rPr lang="en-IN" sz="2400" i="1" dirty="0" smtClean="0">
                <a:latin typeface="Cambria" pitchFamily="18" charset="0"/>
              </a:rPr>
              <a:t>like setting the dynamic </a:t>
            </a:r>
            <a:r>
              <a:rPr lang="en-IN" sz="2400" i="1" dirty="0" smtClean="0">
                <a:latin typeface="Cambria" pitchFamily="18" charset="0"/>
              </a:rPr>
              <a:t>Columns </a:t>
            </a:r>
            <a:r>
              <a:rPr lang="en-IN" sz="2400" i="1" dirty="0" smtClean="0">
                <a:latin typeface="Cambria" pitchFamily="18" charset="0"/>
              </a:rPr>
              <a:t>names , filtering the </a:t>
            </a:r>
            <a:r>
              <a:rPr lang="en-IN" sz="2400" i="1" dirty="0" smtClean="0">
                <a:latin typeface="Cambria" pitchFamily="18" charset="0"/>
              </a:rPr>
              <a:t>columns </a:t>
            </a:r>
            <a:r>
              <a:rPr lang="en-IN" sz="2400" i="1" dirty="0" smtClean="0">
                <a:latin typeface="Cambria" pitchFamily="18" charset="0"/>
              </a:rPr>
              <a:t>and so on.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 </a:t>
            </a:r>
            <a:r>
              <a:rPr lang="en-IN" dirty="0" err="1" smtClean="0"/>
              <a:t>AngularJS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nata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CodeProAnalytix</Template>
  <TotalTime>5256</TotalTime>
  <Words>708</Words>
  <Application>Microsoft Office PowerPoint</Application>
  <PresentationFormat>Custom</PresentationFormat>
  <Paragraphs>129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Sonata</vt:lpstr>
      <vt:lpstr>Slide 1</vt:lpstr>
      <vt:lpstr>AngularJS  2</vt:lpstr>
      <vt:lpstr>$provider in AngularJS</vt:lpstr>
      <vt:lpstr>Promise in AngularJS</vt:lpstr>
      <vt:lpstr>Promise in AngularJS</vt:lpstr>
      <vt:lpstr>$Q in AngularJS</vt:lpstr>
      <vt:lpstr>ng-grid, ng-table, ui-grid</vt:lpstr>
      <vt:lpstr>Advance AngularJS 2</vt:lpstr>
      <vt:lpstr>Advance AngularJS</vt:lpstr>
      <vt:lpstr>Advance AngularJS</vt:lpstr>
      <vt:lpstr>Slide 11</vt:lpstr>
      <vt:lpstr>Advance AngularJS</vt:lpstr>
      <vt:lpstr>Interceptors in  AngularJS</vt:lpstr>
      <vt:lpstr>Advance AngularJS</vt:lpstr>
      <vt:lpstr>Interceptors in AngularJS</vt:lpstr>
      <vt:lpstr>Advance AngularJS</vt:lpstr>
      <vt:lpstr>Interceptors in  AngularJS</vt:lpstr>
      <vt:lpstr>UI-Route</vt:lpstr>
      <vt:lpstr>UI-Router</vt:lpstr>
      <vt:lpstr>UI-Router</vt:lpstr>
      <vt:lpstr>UI-Router</vt:lpstr>
      <vt:lpstr>UI-Route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Babu M.</dc:creator>
  <cp:lastModifiedBy>shailaja.cp</cp:lastModifiedBy>
  <cp:revision>388</cp:revision>
  <dcterms:created xsi:type="dcterms:W3CDTF">2015-01-24T10:56:37Z</dcterms:created>
  <dcterms:modified xsi:type="dcterms:W3CDTF">2016-07-19T11:16:45Z</dcterms:modified>
</cp:coreProperties>
</file>