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42"/>
  </p:notesMasterIdLst>
  <p:sldIdLst>
    <p:sldId id="256" r:id="rId2"/>
    <p:sldId id="259" r:id="rId3"/>
    <p:sldId id="282" r:id="rId4"/>
    <p:sldId id="284" r:id="rId5"/>
    <p:sldId id="260" r:id="rId6"/>
    <p:sldId id="281" r:id="rId7"/>
    <p:sldId id="257" r:id="rId8"/>
    <p:sldId id="285" r:id="rId9"/>
    <p:sldId id="283" r:id="rId10"/>
    <p:sldId id="287" r:id="rId11"/>
    <p:sldId id="261" r:id="rId12"/>
    <p:sldId id="286" r:id="rId13"/>
    <p:sldId id="288" r:id="rId14"/>
    <p:sldId id="267" r:id="rId15"/>
    <p:sldId id="268" r:id="rId16"/>
    <p:sldId id="269" r:id="rId17"/>
    <p:sldId id="265" r:id="rId18"/>
    <p:sldId id="270" r:id="rId19"/>
    <p:sldId id="272" r:id="rId20"/>
    <p:sldId id="273" r:id="rId21"/>
    <p:sldId id="271" r:id="rId22"/>
    <p:sldId id="289" r:id="rId23"/>
    <p:sldId id="290" r:id="rId24"/>
    <p:sldId id="274" r:id="rId25"/>
    <p:sldId id="292" r:id="rId26"/>
    <p:sldId id="278" r:id="rId27"/>
    <p:sldId id="279" r:id="rId28"/>
    <p:sldId id="280" r:id="rId29"/>
    <p:sldId id="293" r:id="rId30"/>
    <p:sldId id="294" r:id="rId31"/>
    <p:sldId id="296" r:id="rId32"/>
    <p:sldId id="297" r:id="rId33"/>
    <p:sldId id="291" r:id="rId34"/>
    <p:sldId id="295" r:id="rId35"/>
    <p:sldId id="298" r:id="rId36"/>
    <p:sldId id="300" r:id="rId37"/>
    <p:sldId id="301" r:id="rId38"/>
    <p:sldId id="302" r:id="rId39"/>
    <p:sldId id="299"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686" autoAdjust="0"/>
  </p:normalViewPr>
  <p:slideViewPr>
    <p:cSldViewPr snapToGrid="0">
      <p:cViewPr varScale="1">
        <p:scale>
          <a:sx n="67" d="100"/>
          <a:sy n="67" d="100"/>
        </p:scale>
        <p:origin x="-1038" y="-102"/>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1890" y="-12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EFE09-62AE-464C-B8B1-98188E96E7E2}" type="datetimeFigureOut">
              <a:rPr lang="en-US" smtClean="0"/>
              <a:pPr/>
              <a:t>9/22/2016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54C18-3896-4DC9-B7EB-80E9398AEC26}" type="slidenum">
              <a:rPr lang="en-US" smtClean="0"/>
              <a:pPr/>
              <a:t>‹#›</a:t>
            </a:fld>
            <a:endParaRPr lang="en-US"/>
          </a:p>
        </p:txBody>
      </p:sp>
    </p:spTree>
    <p:extLst>
      <p:ext uri="{BB962C8B-B14F-4D97-AF65-F5344CB8AC3E}">
        <p14:creationId xmlns="" xmlns:p14="http://schemas.microsoft.com/office/powerpoint/2010/main" val="73943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AngularJS starts automatically when the web page has loaded.</a:t>
            </a:r>
          </a:p>
          <a:p>
            <a:r>
              <a:rPr lang="en-US" dirty="0"/>
              <a:t>The </a:t>
            </a:r>
            <a:r>
              <a:rPr lang="en-US" b="1" dirty="0"/>
              <a:t>ng-app</a:t>
            </a:r>
            <a:r>
              <a:rPr lang="en-US" dirty="0"/>
              <a:t> directive tells AngularJS that the &lt;div&gt; element is the "owner" of an AngularJS </a:t>
            </a:r>
            <a:r>
              <a:rPr lang="en-US" b="1" dirty="0"/>
              <a:t>application</a:t>
            </a:r>
            <a:r>
              <a:rPr lang="en-US" dirty="0"/>
              <a:t>.</a:t>
            </a:r>
          </a:p>
          <a:p>
            <a:r>
              <a:rPr lang="en-US" dirty="0"/>
              <a:t>The </a:t>
            </a:r>
            <a:r>
              <a:rPr lang="en-US" b="1" dirty="0"/>
              <a:t>ng-model</a:t>
            </a:r>
            <a:r>
              <a:rPr lang="en-US" dirty="0"/>
              <a:t> directive binds the value of the input field to the application variable </a:t>
            </a:r>
            <a:r>
              <a:rPr lang="en-US" b="1" dirty="0"/>
              <a:t>name</a:t>
            </a:r>
            <a:r>
              <a:rPr lang="en-US" dirty="0"/>
              <a:t>.</a:t>
            </a:r>
          </a:p>
          <a:p>
            <a:r>
              <a:rPr lang="en-US" dirty="0"/>
              <a:t>The </a:t>
            </a:r>
            <a:r>
              <a:rPr lang="en-US" b="1" dirty="0"/>
              <a:t>ng-bind</a:t>
            </a:r>
            <a:r>
              <a:rPr lang="en-US" dirty="0"/>
              <a:t> directive binds the </a:t>
            </a:r>
            <a:r>
              <a:rPr lang="en-US" b="1" dirty="0" err="1"/>
              <a:t>innerHTML</a:t>
            </a:r>
            <a:r>
              <a:rPr lang="en-US" dirty="0"/>
              <a:t> of the &lt;p&gt; element to the application variable </a:t>
            </a:r>
            <a:r>
              <a:rPr lang="en-US" b="1" dirty="0"/>
              <a:t>name</a:t>
            </a:r>
            <a:r>
              <a:rPr lang="en-US" dirty="0"/>
              <a:t>. </a:t>
            </a:r>
          </a:p>
        </p:txBody>
      </p:sp>
      <p:sp>
        <p:nvSpPr>
          <p:cNvPr id="4" name="Slide Number Placeholder 3"/>
          <p:cNvSpPr>
            <a:spLocks noGrp="1"/>
          </p:cNvSpPr>
          <p:nvPr>
            <p:ph type="sldNum" sz="quarter" idx="10"/>
          </p:nvPr>
        </p:nvSpPr>
        <p:spPr/>
        <p:txBody>
          <a:bodyPr/>
          <a:lstStyle/>
          <a:p>
            <a:fld id="{75254C18-3896-4DC9-B7EB-80E9398AEC26}" type="slidenum">
              <a:rPr lang="en-US" smtClean="0"/>
              <a:pPr/>
              <a:t>14</a:t>
            </a:fld>
            <a:endParaRPr lang="en-US"/>
          </a:p>
        </p:txBody>
      </p:sp>
    </p:spTree>
    <p:extLst>
      <p:ext uri="{BB962C8B-B14F-4D97-AF65-F5344CB8AC3E}">
        <p14:creationId xmlns="" xmlns:p14="http://schemas.microsoft.com/office/powerpoint/2010/main" val="315271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way it works in Angular is you have a </a:t>
            </a:r>
            <a:r>
              <a:rPr lang="en-US" sz="1200" b="1" i="0" u="none" strike="noStrike" kern="1200" baseline="0" dirty="0" smtClean="0">
                <a:solidFill>
                  <a:schemeClr val="tx1"/>
                </a:solidFill>
                <a:latin typeface="+mn-lt"/>
                <a:ea typeface="+mn-ea"/>
                <a:cs typeface="+mn-cs"/>
              </a:rPr>
              <a:t>View</a:t>
            </a:r>
            <a:r>
              <a:rPr lang="en-US" sz="1200" b="0" i="0" u="none" strike="noStrike" kern="1200" baseline="0" dirty="0" smtClean="0">
                <a:solidFill>
                  <a:schemeClr val="tx1"/>
                </a:solidFill>
                <a:latin typeface="+mn-lt"/>
                <a:ea typeface="+mn-ea"/>
                <a:cs typeface="+mn-cs"/>
              </a:rPr>
              <a:t>, which is what we’ve been doing in the previous section with our </a:t>
            </a:r>
            <a:r>
              <a:rPr lang="en-US" sz="1200" b="1" i="0" u="none" strike="noStrike" kern="1200" baseline="0" dirty="0" smtClean="0">
                <a:solidFill>
                  <a:schemeClr val="tx1"/>
                </a:solidFill>
                <a:latin typeface="+mn-lt"/>
                <a:ea typeface="+mn-ea"/>
                <a:cs typeface="+mn-cs"/>
              </a:rPr>
              <a:t>Directives</a:t>
            </a:r>
            <a:r>
              <a:rPr lang="en-US" sz="1200" b="0" i="0" u="none" strike="noStrike" kern="1200" baseline="0" dirty="0" smtClean="0">
                <a:solidFill>
                  <a:schemeClr val="tx1"/>
                </a:solidFill>
                <a:latin typeface="+mn-lt"/>
                <a:ea typeface="+mn-ea"/>
                <a:cs typeface="+mn-cs"/>
              </a:rPr>
              <a:t>, our </a:t>
            </a:r>
            <a:r>
              <a:rPr lang="en-US" sz="1200" b="1" i="0" u="none" strike="noStrike" kern="1200" baseline="0" dirty="0" smtClean="0">
                <a:solidFill>
                  <a:schemeClr val="tx1"/>
                </a:solidFill>
                <a:latin typeface="+mn-lt"/>
                <a:ea typeface="+mn-ea"/>
                <a:cs typeface="+mn-cs"/>
              </a:rPr>
              <a:t>Filters </a:t>
            </a:r>
            <a:r>
              <a:rPr lang="en-US" sz="1200" b="0" i="0" u="none" strike="noStrike" kern="1200" baseline="0" dirty="0" smtClean="0">
                <a:solidFill>
                  <a:schemeClr val="tx1"/>
                </a:solidFill>
                <a:latin typeface="+mn-lt"/>
                <a:ea typeface="+mn-ea"/>
                <a:cs typeface="+mn-cs"/>
              </a:rPr>
              <a:t>and our </a:t>
            </a:r>
            <a:r>
              <a:rPr lang="en-US" sz="1200" b="1" i="0" u="none" strike="noStrike" kern="1200" baseline="0" dirty="0" smtClean="0">
                <a:solidFill>
                  <a:schemeClr val="tx1"/>
                </a:solidFill>
                <a:latin typeface="+mn-lt"/>
                <a:ea typeface="+mn-ea"/>
                <a:cs typeface="+mn-cs"/>
              </a:rPr>
              <a:t>Data Binding</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But we don’t want to put all of our logic into the </a:t>
            </a:r>
            <a:r>
              <a:rPr lang="en-US" sz="1200" b="1" i="0" u="none" strike="noStrike" kern="1200" baseline="0" dirty="0" smtClean="0">
                <a:solidFill>
                  <a:schemeClr val="tx1"/>
                </a:solidFill>
                <a:latin typeface="+mn-lt"/>
                <a:ea typeface="+mn-ea"/>
                <a:cs typeface="+mn-cs"/>
              </a:rPr>
              <a:t>View </a:t>
            </a:r>
            <a:r>
              <a:rPr lang="en-US" sz="1200" b="0" i="0" u="none" strike="noStrike" kern="1200" baseline="0" dirty="0" smtClean="0">
                <a:solidFill>
                  <a:schemeClr val="tx1"/>
                </a:solidFill>
                <a:latin typeface="+mn-lt"/>
                <a:ea typeface="+mn-ea"/>
                <a:cs typeface="+mn-cs"/>
              </a:rPr>
              <a:t>because it’s not very maintainable or testable or all those types of things. </a:t>
            </a:r>
          </a:p>
          <a:p>
            <a:r>
              <a:rPr lang="en-US" sz="1200" b="0" i="0" u="none" strike="noStrike" kern="1200" baseline="0" dirty="0" smtClean="0">
                <a:solidFill>
                  <a:schemeClr val="tx1"/>
                </a:solidFill>
                <a:latin typeface="+mn-lt"/>
                <a:ea typeface="+mn-ea"/>
                <a:cs typeface="+mn-cs"/>
              </a:rPr>
              <a:t>Instead we’re going to have a special little JavaScript object – a container - called a </a:t>
            </a:r>
            <a:r>
              <a:rPr lang="en-US" sz="1200" b="1" i="0" u="none" strike="noStrike" kern="1200" baseline="0" dirty="0" smtClean="0">
                <a:solidFill>
                  <a:schemeClr val="tx1"/>
                </a:solidFill>
                <a:latin typeface="+mn-lt"/>
                <a:ea typeface="+mn-ea"/>
                <a:cs typeface="+mn-cs"/>
              </a:rPr>
              <a:t>Controller</a:t>
            </a:r>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Controller </a:t>
            </a:r>
            <a:r>
              <a:rPr lang="en-US" sz="1200" b="0" i="0" u="none" strike="noStrike" kern="1200" baseline="0" dirty="0" smtClean="0">
                <a:solidFill>
                  <a:schemeClr val="tx1"/>
                </a:solidFill>
                <a:latin typeface="+mn-lt"/>
                <a:ea typeface="+mn-ea"/>
                <a:cs typeface="+mn-cs"/>
              </a:rPr>
              <a:t>will drive things. It’s going to control ultimately what data gets bound into the </a:t>
            </a:r>
            <a:r>
              <a:rPr lang="en-US" sz="1200" b="1" i="0" u="none" strike="noStrike" kern="1200" baseline="0" dirty="0" smtClean="0">
                <a:solidFill>
                  <a:schemeClr val="tx1"/>
                </a:solidFill>
                <a:latin typeface="+mn-lt"/>
                <a:ea typeface="+mn-ea"/>
                <a:cs typeface="+mn-cs"/>
              </a:rPr>
              <a:t>View</a:t>
            </a:r>
            <a:r>
              <a:rPr lang="en-US" sz="1200" b="0" i="0" u="none" strike="noStrike" kern="1200" baseline="0" dirty="0" smtClean="0">
                <a:solidFill>
                  <a:schemeClr val="tx1"/>
                </a:solidFill>
                <a:latin typeface="+mn-lt"/>
                <a:ea typeface="+mn-ea"/>
                <a:cs typeface="+mn-cs"/>
              </a:rPr>
              <a:t>. If the View passes up data to the controller it will handle passing off maybe to a service which then updates a back-end data store. </a:t>
            </a:r>
          </a:p>
          <a:p>
            <a:r>
              <a:rPr lang="en-US" sz="1200" b="0" i="0" u="none" strike="noStrike" kern="1200" baseline="0" dirty="0" smtClean="0">
                <a:solidFill>
                  <a:schemeClr val="tx1"/>
                </a:solidFill>
                <a:latin typeface="+mn-lt"/>
                <a:ea typeface="+mn-ea"/>
                <a:cs typeface="+mn-cs"/>
              </a:rPr>
              <a:t>The glue between the View and the Controller is something called the </a:t>
            </a:r>
            <a:r>
              <a:rPr lang="en-US" sz="1200" b="1" i="0" u="none" strike="noStrike" kern="1200" baseline="0" dirty="0" smtClean="0">
                <a:solidFill>
                  <a:schemeClr val="tx1"/>
                </a:solidFill>
                <a:latin typeface="+mn-lt"/>
                <a:ea typeface="+mn-ea"/>
                <a:cs typeface="+mn-cs"/>
              </a:rPr>
              <a:t>Scope</a:t>
            </a:r>
            <a:r>
              <a:rPr lang="en-US" sz="1200" b="0" i="0" u="none" strike="noStrike" kern="1200" baseline="0" dirty="0" smtClean="0">
                <a:solidFill>
                  <a:schemeClr val="tx1"/>
                </a:solidFill>
                <a:latin typeface="+mn-lt"/>
                <a:ea typeface="+mn-ea"/>
                <a:cs typeface="+mn-cs"/>
              </a:rPr>
              <a:t>, and in Angular you’re going to see a lot of objects or variables that start with $. </a:t>
            </a:r>
            <a:r>
              <a:rPr lang="en-US" sz="1200" b="1" i="0" u="none" strike="noStrike" kern="1200" baseline="0" dirty="0" smtClean="0">
                <a:solidFill>
                  <a:schemeClr val="tx1"/>
                </a:solidFill>
                <a:latin typeface="+mn-lt"/>
                <a:ea typeface="+mn-ea"/>
                <a:cs typeface="+mn-cs"/>
              </a:rPr>
              <a:t>$scope </a:t>
            </a:r>
            <a:r>
              <a:rPr lang="en-US" sz="1200" b="0" i="0" u="none" strike="noStrike" kern="1200" baseline="0" dirty="0" smtClean="0">
                <a:solidFill>
                  <a:schemeClr val="tx1"/>
                </a:solidFill>
                <a:latin typeface="+mn-lt"/>
                <a:ea typeface="+mn-ea"/>
                <a:cs typeface="+mn-cs"/>
              </a:rPr>
              <a:t>represents the scope object. </a:t>
            </a:r>
            <a:endParaRPr lang="en-US" dirty="0"/>
          </a:p>
        </p:txBody>
      </p:sp>
      <p:sp>
        <p:nvSpPr>
          <p:cNvPr id="4" name="Slide Number Placeholder 3"/>
          <p:cNvSpPr>
            <a:spLocks noGrp="1"/>
          </p:cNvSpPr>
          <p:nvPr>
            <p:ph type="sldNum" sz="quarter" idx="10"/>
          </p:nvPr>
        </p:nvSpPr>
        <p:spPr/>
        <p:txBody>
          <a:bodyPr/>
          <a:lstStyle/>
          <a:p>
            <a:fld id="{75254C18-3896-4DC9-B7EB-80E9398AEC26}" type="slidenum">
              <a:rPr lang="en-US" smtClean="0"/>
              <a:pPr/>
              <a:t>21</a:t>
            </a:fld>
            <a:endParaRPr lang="en-US"/>
          </a:p>
        </p:txBody>
      </p:sp>
    </p:spTree>
    <p:extLst>
      <p:ext uri="{BB962C8B-B14F-4D97-AF65-F5344CB8AC3E}">
        <p14:creationId xmlns="" xmlns:p14="http://schemas.microsoft.com/office/powerpoint/2010/main" val="2081451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Title Slide">
    <p:bg>
      <p:bgPr>
        <a:blipFill dpi="0" rotWithShape="1">
          <a:blip r:embed="rId2" cstate="print">
            <a:alphaModFix amt="30000"/>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bwMode="white">
          <a:xfrm>
            <a:off x="0" y="2670175"/>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p:nvSpPr>
        <p:spPr>
          <a:xfrm>
            <a:off x="0" y="2746375"/>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5"/>
          <p:cNvSpPr/>
          <p:nvPr/>
        </p:nvSpPr>
        <p:spPr>
          <a:xfrm>
            <a:off x="1828800" y="2746375"/>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7" name="Picture 16" descr="Sonata.jpg"/>
          <p:cNvPicPr>
            <a:picLocks noChangeAspect="1"/>
          </p:cNvPicPr>
          <p:nvPr/>
        </p:nvPicPr>
        <p:blipFill>
          <a:blip r:embed="rId3" cstate="print"/>
          <a:srcRect/>
          <a:stretch>
            <a:fillRect/>
          </a:stretch>
        </p:blipFill>
        <p:spPr bwMode="auto">
          <a:xfrm>
            <a:off x="10363200" y="381000"/>
            <a:ext cx="1447800" cy="838200"/>
          </a:xfrm>
          <a:prstGeom prst="rect">
            <a:avLst/>
          </a:prstGeom>
          <a:noFill/>
          <a:ln w="9525">
            <a:noFill/>
            <a:miter lim="800000"/>
            <a:headEnd/>
            <a:tailEnd/>
          </a:ln>
        </p:spPr>
      </p:pic>
      <p:pic>
        <p:nvPicPr>
          <p:cNvPr id="8" name="Picture 17" descr="25 Years Logo.jpg"/>
          <p:cNvPicPr>
            <a:picLocks noChangeAspect="1"/>
          </p:cNvPicPr>
          <p:nvPr/>
        </p:nvPicPr>
        <p:blipFill>
          <a:blip r:embed="rId4" cstate="print"/>
          <a:srcRect/>
          <a:stretch>
            <a:fillRect/>
          </a:stretch>
        </p:blipFill>
        <p:spPr bwMode="auto">
          <a:xfrm>
            <a:off x="414867" y="304800"/>
            <a:ext cx="1210733" cy="914400"/>
          </a:xfrm>
          <a:prstGeom prst="rect">
            <a:avLst/>
          </a:prstGeom>
          <a:noFill/>
          <a:ln w="9525">
            <a:noFill/>
            <a:miter lim="800000"/>
            <a:headEnd/>
            <a:tailEnd/>
          </a:ln>
        </p:spPr>
      </p:pic>
      <p:sp>
        <p:nvSpPr>
          <p:cNvPr id="3" name="Text Placeholder 2"/>
          <p:cNvSpPr>
            <a:spLocks noGrp="1"/>
          </p:cNvSpPr>
          <p:nvPr>
            <p:ph type="body" idx="1"/>
          </p:nvPr>
        </p:nvSpPr>
        <p:spPr>
          <a:xfrm>
            <a:off x="1828801" y="3889376"/>
            <a:ext cx="9497484" cy="1673225"/>
          </a:xfrm>
        </p:spPr>
        <p:txBody>
          <a:bodyPr>
            <a:normAutofit/>
          </a:bodyPr>
          <a:lstStyle>
            <a:lvl1pPr marL="0" indent="0">
              <a:buNone/>
              <a:defRPr sz="25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2746375"/>
            <a:ext cx="10160000" cy="990600"/>
          </a:xfrm>
        </p:spPr>
        <p:txBody>
          <a:bodyPr>
            <a:normAutofit/>
          </a:bodyPr>
          <a:lstStyle>
            <a:lvl1pPr algn="l">
              <a:buNone/>
              <a:defRPr sz="3500" b="0" cap="none">
                <a:solidFill>
                  <a:srgbClr val="FFFFFF"/>
                </a:solidFill>
              </a:defRPr>
            </a:lvl1pPr>
          </a:lstStyle>
          <a:p>
            <a:r>
              <a:rPr lang="en-US" smtClean="0"/>
              <a:t>Click to edit Master title style</a:t>
            </a:r>
            <a:endParaRPr lang="en-US" dirty="0"/>
          </a:p>
        </p:txBody>
      </p:sp>
      <p:sp>
        <p:nvSpPr>
          <p:cNvPr id="9" name="Date Placeholder 11"/>
          <p:cNvSpPr>
            <a:spLocks noGrp="1"/>
          </p:cNvSpPr>
          <p:nvPr>
            <p:ph type="dt" sz="half" idx="10"/>
          </p:nvPr>
        </p:nvSpPr>
        <p:spPr/>
        <p:txBody>
          <a:bodyPr/>
          <a:lstStyle>
            <a:lvl1pPr>
              <a:defRPr/>
            </a:lvl1pPr>
          </a:lstStyle>
          <a:p>
            <a:fld id="{A65F0AF9-D709-4D84-921F-3E7590302DF6}" type="datetimeFigureOut">
              <a:rPr lang="en-US" smtClean="0"/>
              <a:pPr/>
              <a:t>9/22/2016</a:t>
            </a:fld>
            <a:endParaRPr lang="en-US"/>
          </a:p>
        </p:txBody>
      </p:sp>
      <p:sp>
        <p:nvSpPr>
          <p:cNvPr id="10" name="Slide Number Placeholder 12"/>
          <p:cNvSpPr>
            <a:spLocks noGrp="1"/>
          </p:cNvSpPr>
          <p:nvPr>
            <p:ph type="sldNum" sz="quarter" idx="11"/>
          </p:nvPr>
        </p:nvSpPr>
        <p:spPr>
          <a:xfrm>
            <a:off x="0" y="2898776"/>
            <a:ext cx="1727200" cy="701675"/>
          </a:xfrm>
        </p:spPr>
        <p:txBody>
          <a:bodyPr>
            <a:noAutofit/>
          </a:bodyPr>
          <a:lstStyle>
            <a:lvl1pPr>
              <a:defRPr sz="2400">
                <a:solidFill>
                  <a:srgbClr val="FFFFFF"/>
                </a:solidFill>
              </a:defRPr>
            </a:lvl1pPr>
          </a:lstStyle>
          <a:p>
            <a:fld id="{0003E4AD-6F4A-47F0-BF00-6AAE8AE4BA53}" type="slidenum">
              <a:rPr lang="en-US" smtClean="0"/>
              <a:pPr/>
              <a:t>‹#›</a:t>
            </a:fld>
            <a:endParaRPr lang="en-US"/>
          </a:p>
        </p:txBody>
      </p:sp>
      <p:sp>
        <p:nvSpPr>
          <p:cNvPr id="11"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 xmlns:p14="http://schemas.microsoft.com/office/powerpoint/2010/main" val="38971020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016000" y="1600200"/>
            <a:ext cx="10672064"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21"/>
          <p:cNvSpPr>
            <a:spLocks noGrp="1"/>
          </p:cNvSpPr>
          <p:nvPr>
            <p:ph type="title"/>
          </p:nvPr>
        </p:nvSpPr>
        <p:spPr>
          <a:xfrm>
            <a:off x="1016000" y="301752"/>
            <a:ext cx="9855200" cy="762000"/>
          </a:xfrm>
          <a:prstGeom prst="rect">
            <a:avLst/>
          </a:prstGeom>
        </p:spPr>
        <p:txBody>
          <a:bodyPr>
            <a:normAutofit/>
          </a:bodyPr>
          <a:lstStyle/>
          <a:p>
            <a:r>
              <a:rPr lang="en-US" smtClean="0"/>
              <a:t>Click to edit Master title style</a:t>
            </a:r>
            <a:endParaRPr lang="en-US" dirty="0"/>
          </a:p>
        </p:txBody>
      </p:sp>
      <p:sp>
        <p:nvSpPr>
          <p:cNvPr id="4" name="Date Placeholder 13"/>
          <p:cNvSpPr>
            <a:spLocks noGrp="1"/>
          </p:cNvSpPr>
          <p:nvPr>
            <p:ph type="dt" sz="half" idx="10"/>
          </p:nvPr>
        </p:nvSpPr>
        <p:spPr/>
        <p:txBody>
          <a:bodyPr/>
          <a:lstStyle>
            <a:lvl1pPr>
              <a:defRPr/>
            </a:lvl1pPr>
          </a:lstStyle>
          <a:p>
            <a:fld id="{A65F0AF9-D709-4D84-921F-3E7590302DF6}" type="datetimeFigureOut">
              <a:rPr lang="en-US" smtClean="0"/>
              <a:pPr/>
              <a:t>9/22/2016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0003E4AD-6F4A-47F0-BF00-6AAE8AE4BA53}" type="slidenum">
              <a:rPr lang="en-US" smtClean="0"/>
              <a:pPr/>
              <a:t>‹#›</a:t>
            </a:fld>
            <a:endParaRPr lang="en-US"/>
          </a:p>
        </p:txBody>
      </p:sp>
    </p:spTree>
    <p:extLst>
      <p:ext uri="{BB962C8B-B14F-4D97-AF65-F5344CB8AC3E}">
        <p14:creationId xmlns="" xmlns:p14="http://schemas.microsoft.com/office/powerpoint/2010/main" val="66351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1016000" y="1589567"/>
            <a:ext cx="4978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A65F0AF9-D709-4D84-921F-3E7590302DF6}" type="datetimeFigureOut">
              <a:rPr lang="en-US" smtClean="0"/>
              <a:pPr/>
              <a:t>9/22/2016</a:t>
            </a:fld>
            <a:endParaRPr lang="en-US"/>
          </a:p>
        </p:txBody>
      </p:sp>
      <p:sp>
        <p:nvSpPr>
          <p:cNvPr id="6" name="Slide Number Placeholder 9"/>
          <p:cNvSpPr>
            <a:spLocks noGrp="1"/>
          </p:cNvSpPr>
          <p:nvPr>
            <p:ph type="sldNum" sz="quarter" idx="11"/>
          </p:nvPr>
        </p:nvSpPr>
        <p:spPr/>
        <p:txBody>
          <a:bodyPr rtlCol="0"/>
          <a:lstStyle>
            <a:lvl1pPr>
              <a:defRPr/>
            </a:lvl1pPr>
          </a:lstStyle>
          <a:p>
            <a:fld id="{0003E4AD-6F4A-47F0-BF00-6AAE8AE4BA53}" type="slidenum">
              <a:rPr lang="en-US" smtClean="0"/>
              <a:pPr/>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extLst>
      <p:ext uri="{BB962C8B-B14F-4D97-AF65-F5344CB8AC3E}">
        <p14:creationId xmlns="" xmlns:p14="http://schemas.microsoft.com/office/powerpoint/2010/main" val="83762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A65F0AF9-D709-4D84-921F-3E7590302DF6}" type="datetimeFigureOut">
              <a:rPr lang="en-US" smtClean="0"/>
              <a:pPr/>
              <a:t>9/22/2016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0003E4AD-6F4A-47F0-BF00-6AAE8AE4BA53}" type="slidenum">
              <a:rPr lang="en-US" smtClean="0"/>
              <a:pPr/>
              <a:t>‹#›</a:t>
            </a:fld>
            <a:endParaRPr lang="en-US"/>
          </a:p>
        </p:txBody>
      </p:sp>
    </p:spTree>
    <p:extLst>
      <p:ext uri="{BB962C8B-B14F-4D97-AF65-F5344CB8AC3E}">
        <p14:creationId xmlns="" xmlns:p14="http://schemas.microsoft.com/office/powerpoint/2010/main" val="107918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ast slide">
    <p:bg>
      <p:bgPr>
        <a:blipFill dpi="0" rotWithShape="1">
          <a:blip r:embed="rId2" cstate="print">
            <a:alphaModFix amt="30000"/>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bwMode="white">
          <a:xfrm>
            <a:off x="0" y="2670175"/>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 name="Rectangle 3"/>
          <p:cNvSpPr/>
          <p:nvPr/>
        </p:nvSpPr>
        <p:spPr>
          <a:xfrm>
            <a:off x="0" y="2746375"/>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p:nvSpPr>
        <p:spPr>
          <a:xfrm>
            <a:off x="1828800" y="2746375"/>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Picture 16" descr="Sonata.jpg"/>
          <p:cNvPicPr>
            <a:picLocks noChangeAspect="1"/>
          </p:cNvPicPr>
          <p:nvPr/>
        </p:nvPicPr>
        <p:blipFill>
          <a:blip r:embed="rId3" cstate="print"/>
          <a:srcRect/>
          <a:stretch>
            <a:fillRect/>
          </a:stretch>
        </p:blipFill>
        <p:spPr bwMode="auto">
          <a:xfrm>
            <a:off x="10363200" y="381000"/>
            <a:ext cx="1447800" cy="838200"/>
          </a:xfrm>
          <a:prstGeom prst="rect">
            <a:avLst/>
          </a:prstGeom>
          <a:noFill/>
          <a:ln w="9525">
            <a:noFill/>
            <a:miter lim="800000"/>
            <a:headEnd/>
            <a:tailEnd/>
          </a:ln>
        </p:spPr>
      </p:pic>
      <p:pic>
        <p:nvPicPr>
          <p:cNvPr id="7" name="Picture 17" descr="25 Years Logo.jpg"/>
          <p:cNvPicPr>
            <a:picLocks noChangeAspect="1"/>
          </p:cNvPicPr>
          <p:nvPr/>
        </p:nvPicPr>
        <p:blipFill>
          <a:blip r:embed="rId4" cstate="print"/>
          <a:srcRect/>
          <a:stretch>
            <a:fillRect/>
          </a:stretch>
        </p:blipFill>
        <p:spPr bwMode="auto">
          <a:xfrm>
            <a:off x="414867" y="304800"/>
            <a:ext cx="1210733" cy="914400"/>
          </a:xfrm>
          <a:prstGeom prst="rect">
            <a:avLst/>
          </a:prstGeom>
          <a:noFill/>
          <a:ln w="9525">
            <a:noFill/>
            <a:miter lim="800000"/>
            <a:headEnd/>
            <a:tailEnd/>
          </a:ln>
        </p:spPr>
      </p:pic>
      <p:sp>
        <p:nvSpPr>
          <p:cNvPr id="2" name="Title 1"/>
          <p:cNvSpPr>
            <a:spLocks noGrp="1"/>
          </p:cNvSpPr>
          <p:nvPr>
            <p:ph type="title"/>
          </p:nvPr>
        </p:nvSpPr>
        <p:spPr>
          <a:xfrm>
            <a:off x="1828800" y="2746375"/>
            <a:ext cx="10160000" cy="990600"/>
          </a:xfrm>
        </p:spPr>
        <p:txBody>
          <a:bodyPr>
            <a:normAutofit/>
          </a:bodyPr>
          <a:lstStyle>
            <a:lvl1pPr algn="l">
              <a:buNone/>
              <a:defRPr sz="3500" b="0" cap="none">
                <a:solidFill>
                  <a:srgbClr val="FFFFFF"/>
                </a:solidFill>
              </a:defRPr>
            </a:lvl1pPr>
          </a:lstStyle>
          <a:p>
            <a:r>
              <a:rPr lang="en-US" smtClean="0"/>
              <a:t>Click to edit Master title style</a:t>
            </a:r>
            <a:endParaRPr lang="en-US" dirty="0"/>
          </a:p>
        </p:txBody>
      </p:sp>
      <p:sp>
        <p:nvSpPr>
          <p:cNvPr id="8" name="Date Placeholder 11"/>
          <p:cNvSpPr>
            <a:spLocks noGrp="1"/>
          </p:cNvSpPr>
          <p:nvPr>
            <p:ph type="dt" sz="half" idx="10"/>
          </p:nvPr>
        </p:nvSpPr>
        <p:spPr/>
        <p:txBody>
          <a:bodyPr/>
          <a:lstStyle>
            <a:lvl1pPr>
              <a:defRPr/>
            </a:lvl1pPr>
          </a:lstStyle>
          <a:p>
            <a:fld id="{A65F0AF9-D709-4D84-921F-3E7590302DF6}" type="datetimeFigureOut">
              <a:rPr lang="en-US" smtClean="0"/>
              <a:pPr/>
              <a:t>9/22/2016</a:t>
            </a:fld>
            <a:endParaRPr lang="en-US"/>
          </a:p>
        </p:txBody>
      </p:sp>
      <p:sp>
        <p:nvSpPr>
          <p:cNvPr id="9" name="Footer Placeholder 13"/>
          <p:cNvSpPr>
            <a:spLocks noGrp="1"/>
          </p:cNvSpPr>
          <p:nvPr>
            <p:ph type="ftr" sz="quarter" idx="11"/>
          </p:nvPr>
        </p:nvSpPr>
        <p:spPr/>
        <p:txBody>
          <a:bodyPr/>
          <a:lstStyle>
            <a:lvl1pPr>
              <a:defRPr/>
            </a:lvl1pPr>
          </a:lstStyle>
          <a:p>
            <a:endParaRPr lang="en-US"/>
          </a:p>
        </p:txBody>
      </p:sp>
    </p:spTree>
    <p:extLst>
      <p:ext uri="{BB962C8B-B14F-4D97-AF65-F5344CB8AC3E}">
        <p14:creationId xmlns="" xmlns:p14="http://schemas.microsoft.com/office/powerpoint/2010/main" val="3265419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0"/>
            <a:ext cx="91440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16000" y="1600201"/>
            <a:ext cx="10566400" cy="4525963"/>
          </a:xfrm>
        </p:spPr>
        <p:txBody>
          <a:bodyPr>
            <a:normAutofit/>
          </a:bodyPr>
          <a:lstStyle/>
          <a:p>
            <a:pPr lvl="0"/>
            <a:r>
              <a:rPr lang="en-US" noProof="0" smtClean="0"/>
              <a:t>Click icon to add SmartArt graphic</a:t>
            </a:r>
            <a:endParaRPr lang="en-US" noProof="0" dirty="0" smtClean="0"/>
          </a:p>
        </p:txBody>
      </p:sp>
    </p:spTree>
    <p:extLst>
      <p:ext uri="{BB962C8B-B14F-4D97-AF65-F5344CB8AC3E}">
        <p14:creationId xmlns="" xmlns:p14="http://schemas.microsoft.com/office/powerpoint/2010/main" val="1050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10" descr="25 Years Logo.jpg"/>
          <p:cNvPicPr>
            <a:picLocks noChangeAspect="1"/>
          </p:cNvPicPr>
          <p:nvPr/>
        </p:nvPicPr>
        <p:blipFill>
          <a:blip r:embed="rId8" cstate="print"/>
          <a:srcRect/>
          <a:stretch>
            <a:fillRect/>
          </a:stretch>
        </p:blipFill>
        <p:spPr bwMode="auto">
          <a:xfrm>
            <a:off x="0" y="6089650"/>
            <a:ext cx="1016000" cy="768350"/>
          </a:xfrm>
          <a:prstGeom prst="rect">
            <a:avLst/>
          </a:prstGeom>
          <a:noFill/>
          <a:ln w="9525">
            <a:noFill/>
            <a:miter lim="800000"/>
            <a:headEnd/>
            <a:tailEnd/>
          </a:ln>
        </p:spPr>
      </p:pic>
      <p:sp>
        <p:nvSpPr>
          <p:cNvPr id="4099" name="Title Placeholder 21"/>
          <p:cNvSpPr>
            <a:spLocks noGrp="1"/>
          </p:cNvSpPr>
          <p:nvPr>
            <p:ph type="title"/>
          </p:nvPr>
        </p:nvSpPr>
        <p:spPr bwMode="auto">
          <a:xfrm>
            <a:off x="1016000" y="301625"/>
            <a:ext cx="9855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Text Placeholder 12"/>
          <p:cNvSpPr>
            <a:spLocks noGrp="1"/>
          </p:cNvSpPr>
          <p:nvPr>
            <p:ph type="body" idx="1"/>
          </p:nvPr>
        </p:nvSpPr>
        <p:spPr bwMode="auto">
          <a:xfrm>
            <a:off x="1016001" y="1600201"/>
            <a:ext cx="1067223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Calibri" pitchFamily="34" charset="0"/>
              </a:defRPr>
            </a:lvl1pPr>
          </a:lstStyle>
          <a:p>
            <a:fld id="{A65F0AF9-D709-4D84-921F-3E7590302DF6}" type="datetimeFigureOut">
              <a:rPr lang="en-US" smtClean="0"/>
              <a:pPr/>
              <a:t>9/22/2016</a:t>
            </a:fld>
            <a:endParaRPr lang="en-US"/>
          </a:p>
        </p:txBody>
      </p:sp>
      <p:sp>
        <p:nvSpPr>
          <p:cNvPr id="3" name="Footer Placeholder 2"/>
          <p:cNvSpPr>
            <a:spLocks noGrp="1"/>
          </p:cNvSpPr>
          <p:nvPr>
            <p:ph type="ftr" sz="quarter" idx="3"/>
          </p:nvPr>
        </p:nvSpPr>
        <p:spPr>
          <a:xfrm>
            <a:off x="1016001" y="6248401"/>
            <a:ext cx="70252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Calibri" pitchFamily="34" charset="0"/>
              </a:defRPr>
            </a:lvl1pPr>
          </a:lstStyle>
          <a:p>
            <a:endParaRPr lang="en-US"/>
          </a:p>
        </p:txBody>
      </p:sp>
      <p:sp>
        <p:nvSpPr>
          <p:cNvPr id="7" name="Rectangle 6"/>
          <p:cNvSpPr/>
          <p:nvPr/>
        </p:nvSpPr>
        <p:spPr bwMode="white">
          <a:xfrm>
            <a:off x="0" y="1127126"/>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p:nvSpPr>
        <p:spPr>
          <a:xfrm>
            <a:off x="0" y="1173163"/>
            <a:ext cx="914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1016000" y="1173163"/>
            <a:ext cx="11176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Slide Number Placeholder 22"/>
          <p:cNvSpPr>
            <a:spLocks noGrp="1"/>
          </p:cNvSpPr>
          <p:nvPr>
            <p:ph type="sldNum" sz="quarter" idx="4"/>
          </p:nvPr>
        </p:nvSpPr>
        <p:spPr>
          <a:xfrm>
            <a:off x="0" y="1165226"/>
            <a:ext cx="914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Calibri" pitchFamily="34" charset="0"/>
              </a:defRPr>
            </a:lvl1pPr>
          </a:lstStyle>
          <a:p>
            <a:fld id="{0003E4AD-6F4A-47F0-BF00-6AAE8AE4BA53}" type="slidenum">
              <a:rPr lang="en-US" smtClean="0"/>
              <a:pPr/>
              <a:t>‹#›</a:t>
            </a:fld>
            <a:endParaRPr lang="en-US"/>
          </a:p>
        </p:txBody>
      </p:sp>
      <p:pic>
        <p:nvPicPr>
          <p:cNvPr id="4107" name="Picture 9" descr="Sonata.jpg"/>
          <p:cNvPicPr>
            <a:picLocks noChangeAspect="1"/>
          </p:cNvPicPr>
          <p:nvPr/>
        </p:nvPicPr>
        <p:blipFill>
          <a:blip r:embed="rId9" cstate="print"/>
          <a:srcRect/>
          <a:stretch>
            <a:fillRect/>
          </a:stretch>
        </p:blipFill>
        <p:spPr bwMode="auto">
          <a:xfrm>
            <a:off x="10845800" y="247650"/>
            <a:ext cx="1185333" cy="685800"/>
          </a:xfrm>
          <a:prstGeom prst="rect">
            <a:avLst/>
          </a:prstGeom>
          <a:noFill/>
          <a:ln w="9525">
            <a:noFill/>
            <a:miter lim="800000"/>
            <a:headEnd/>
            <a:tailEnd/>
          </a:ln>
        </p:spPr>
      </p:pic>
    </p:spTree>
    <p:extLst>
      <p:ext uri="{BB962C8B-B14F-4D97-AF65-F5344CB8AC3E}">
        <p14:creationId xmlns="" xmlns:p14="http://schemas.microsoft.com/office/powerpoint/2010/main" val="1445190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Lst>
  <p:txStyles>
    <p:titleStyle>
      <a:lvl1pPr algn="l" rtl="0" eaLnBrk="1" fontAlgn="base" hangingPunct="1">
        <a:spcBef>
          <a:spcPct val="0"/>
        </a:spcBef>
        <a:spcAft>
          <a:spcPct val="0"/>
        </a:spcAft>
        <a:defRPr sz="3000" kern="1200">
          <a:solidFill>
            <a:srgbClr val="A17C36"/>
          </a:solidFill>
          <a:latin typeface="Calibri" pitchFamily="34" charset="0"/>
          <a:ea typeface="+mj-ea"/>
          <a:cs typeface="+mj-cs"/>
        </a:defRPr>
      </a:lvl1pPr>
      <a:lvl2pPr algn="l" rtl="0" eaLnBrk="1" fontAlgn="base" hangingPunct="1">
        <a:spcBef>
          <a:spcPct val="0"/>
        </a:spcBef>
        <a:spcAft>
          <a:spcPct val="0"/>
        </a:spcAft>
        <a:defRPr sz="3000">
          <a:solidFill>
            <a:srgbClr val="A17C36"/>
          </a:solidFill>
          <a:latin typeface="Calibri" pitchFamily="34" charset="0"/>
        </a:defRPr>
      </a:lvl2pPr>
      <a:lvl3pPr algn="l" rtl="0" eaLnBrk="1" fontAlgn="base" hangingPunct="1">
        <a:spcBef>
          <a:spcPct val="0"/>
        </a:spcBef>
        <a:spcAft>
          <a:spcPct val="0"/>
        </a:spcAft>
        <a:defRPr sz="3000">
          <a:solidFill>
            <a:srgbClr val="A17C36"/>
          </a:solidFill>
          <a:latin typeface="Calibri" pitchFamily="34" charset="0"/>
        </a:defRPr>
      </a:lvl3pPr>
      <a:lvl4pPr algn="l" rtl="0" eaLnBrk="1" fontAlgn="base" hangingPunct="1">
        <a:spcBef>
          <a:spcPct val="0"/>
        </a:spcBef>
        <a:spcAft>
          <a:spcPct val="0"/>
        </a:spcAft>
        <a:defRPr sz="3000">
          <a:solidFill>
            <a:srgbClr val="A17C36"/>
          </a:solidFill>
          <a:latin typeface="Calibri" pitchFamily="34" charset="0"/>
        </a:defRPr>
      </a:lvl4pPr>
      <a:lvl5pPr algn="l" rtl="0" eaLnBrk="1" fontAlgn="base" hangingPunct="1">
        <a:spcBef>
          <a:spcPct val="0"/>
        </a:spcBef>
        <a:spcAft>
          <a:spcPct val="0"/>
        </a:spcAft>
        <a:defRPr sz="3000">
          <a:solidFill>
            <a:srgbClr val="A17C36"/>
          </a:solidFill>
          <a:latin typeface="Calibri" pitchFamily="34" charset="0"/>
        </a:defRPr>
      </a:lvl5pPr>
      <a:lvl6pPr marL="457200" algn="l" rtl="0" eaLnBrk="1" fontAlgn="base" hangingPunct="1">
        <a:spcBef>
          <a:spcPct val="0"/>
        </a:spcBef>
        <a:spcAft>
          <a:spcPct val="0"/>
        </a:spcAft>
        <a:defRPr sz="3000">
          <a:solidFill>
            <a:srgbClr val="A17C36"/>
          </a:solidFill>
          <a:latin typeface="Calibri" pitchFamily="34" charset="0"/>
        </a:defRPr>
      </a:lvl6pPr>
      <a:lvl7pPr marL="914400" algn="l" rtl="0" eaLnBrk="1" fontAlgn="base" hangingPunct="1">
        <a:spcBef>
          <a:spcPct val="0"/>
        </a:spcBef>
        <a:spcAft>
          <a:spcPct val="0"/>
        </a:spcAft>
        <a:defRPr sz="3000">
          <a:solidFill>
            <a:srgbClr val="A17C36"/>
          </a:solidFill>
          <a:latin typeface="Calibri" pitchFamily="34" charset="0"/>
        </a:defRPr>
      </a:lvl7pPr>
      <a:lvl8pPr marL="1371600" algn="l" rtl="0" eaLnBrk="1" fontAlgn="base" hangingPunct="1">
        <a:spcBef>
          <a:spcPct val="0"/>
        </a:spcBef>
        <a:spcAft>
          <a:spcPct val="0"/>
        </a:spcAft>
        <a:defRPr sz="3000">
          <a:solidFill>
            <a:srgbClr val="A17C36"/>
          </a:solidFill>
          <a:latin typeface="Calibri" pitchFamily="34" charset="0"/>
        </a:defRPr>
      </a:lvl8pPr>
      <a:lvl9pPr marL="1828800" algn="l" rtl="0" eaLnBrk="1" fontAlgn="base" hangingPunct="1">
        <a:spcBef>
          <a:spcPct val="0"/>
        </a:spcBef>
        <a:spcAft>
          <a:spcPct val="0"/>
        </a:spcAft>
        <a:defRPr sz="3000">
          <a:solidFill>
            <a:srgbClr val="A17C36"/>
          </a:solidFill>
          <a:latin typeface="Calibri"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000" kern="1200">
          <a:solidFill>
            <a:schemeClr val="tx1"/>
          </a:solidFill>
          <a:latin typeface="Calibri" pitchFamily="34" charset="0"/>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800" kern="1200">
          <a:solidFill>
            <a:schemeClr val="tx1"/>
          </a:solidFill>
          <a:latin typeface="Calibri" pitchFamily="34" charset="0"/>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1600" kern="1200">
          <a:solidFill>
            <a:schemeClr val="tx1"/>
          </a:solidFill>
          <a:latin typeface="Calibri" pitchFamily="34" charset="0"/>
          <a:ea typeface="+mn-ea"/>
          <a:cs typeface="+mn-cs"/>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1500" kern="1200">
          <a:solidFill>
            <a:schemeClr val="tx1"/>
          </a:solidFill>
          <a:latin typeface="Calibri" pitchFamily="34" charset="0"/>
          <a:ea typeface="+mn-ea"/>
          <a:cs typeface="+mn-cs"/>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15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jax.googleapis.com/ajax/libs/angularjs/1.2.28/angular-route.min.j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angularjs.org/api/AUTO.$provid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2047742" y="2936339"/>
            <a:ext cx="9497484" cy="1673225"/>
          </a:xfrm>
        </p:spPr>
        <p:txBody>
          <a:bodyPr/>
          <a:lstStyle/>
          <a:p>
            <a:r>
              <a:rPr lang="en-US" b="1" dirty="0" smtClean="0"/>
              <a:t>Getting Started with </a:t>
            </a:r>
            <a:r>
              <a:rPr lang="en-US" b="1" dirty="0" err="1" smtClean="0"/>
              <a:t>AngularJS</a:t>
            </a:r>
            <a:endParaRPr lang="en-US" dirty="0"/>
          </a:p>
        </p:txBody>
      </p:sp>
    </p:spTree>
    <p:extLst>
      <p:ext uri="{BB962C8B-B14F-4D97-AF65-F5344CB8AC3E}">
        <p14:creationId xmlns="" xmlns:p14="http://schemas.microsoft.com/office/powerpoint/2010/main" val="174469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7130473" cy="4539343"/>
          </a:xfrm>
        </p:spPr>
        <p:txBody>
          <a:bodyPr/>
          <a:lstStyle/>
          <a:p>
            <a:r>
              <a:rPr lang="en-IN" sz="1600" b="1" u="sng" dirty="0" smtClean="0">
                <a:latin typeface="Cambria" pitchFamily="18" charset="0"/>
              </a:rPr>
              <a:t>M</a:t>
            </a:r>
            <a:r>
              <a:rPr lang="en-IN" sz="1600" dirty="0" smtClean="0">
                <a:latin typeface="Cambria" pitchFamily="18" charset="0"/>
              </a:rPr>
              <a:t>odel </a:t>
            </a:r>
            <a:r>
              <a:rPr lang="en-IN" sz="1600" b="1" u="sng" dirty="0" smtClean="0">
                <a:latin typeface="Cambria" pitchFamily="18" charset="0"/>
              </a:rPr>
              <a:t>V</a:t>
            </a:r>
            <a:r>
              <a:rPr lang="en-IN" sz="1600" dirty="0" smtClean="0">
                <a:latin typeface="Cambria" pitchFamily="18" charset="0"/>
              </a:rPr>
              <a:t>iew </a:t>
            </a:r>
            <a:r>
              <a:rPr lang="en-IN" sz="1600" b="1" u="sng" dirty="0" smtClean="0">
                <a:latin typeface="Cambria" pitchFamily="18" charset="0"/>
              </a:rPr>
              <a:t>C</a:t>
            </a:r>
            <a:r>
              <a:rPr lang="en-IN" sz="1600" dirty="0" smtClean="0">
                <a:latin typeface="Cambria" pitchFamily="18" charset="0"/>
              </a:rPr>
              <a:t>ontroller or MVC as it is popularly called, is a software design pattern for developing web applications.</a:t>
            </a:r>
          </a:p>
          <a:p>
            <a:r>
              <a:rPr lang="en-IN" sz="1600" dirty="0" smtClean="0">
                <a:latin typeface="Cambria" pitchFamily="18" charset="0"/>
              </a:rPr>
              <a:t>it isolates the application logic from the user interface layer and supports separation of concerns. </a:t>
            </a:r>
          </a:p>
          <a:p>
            <a:r>
              <a:rPr lang="en-IN" sz="1600" dirty="0" smtClean="0">
                <a:latin typeface="Cambria" pitchFamily="18" charset="0"/>
              </a:rPr>
              <a:t>The controller receives all requests for the application and then works with the model to prepare any data needed by the view.</a:t>
            </a:r>
          </a:p>
          <a:p>
            <a:r>
              <a:rPr lang="en-IN" sz="1600" dirty="0" smtClean="0">
                <a:latin typeface="Cambria" pitchFamily="18" charset="0"/>
              </a:rPr>
              <a:t>The view then uses the data prepared by the controller to generate a final presentable response.</a:t>
            </a:r>
          </a:p>
          <a:p>
            <a:r>
              <a:rPr lang="en-US" sz="1600" dirty="0" smtClean="0">
                <a:latin typeface="Cambria" pitchFamily="18" charset="0"/>
              </a:rPr>
              <a:t>The Model: Holds the data ,Notifies the View and the Controller for changes in the data</a:t>
            </a:r>
          </a:p>
          <a:p>
            <a:r>
              <a:rPr lang="en-US" sz="1600" dirty="0" smtClean="0">
                <a:latin typeface="Cambria" pitchFamily="18" charset="0"/>
              </a:rPr>
              <a:t>The View : presentation of the data in particular format. Displays stuff (buttons, labels, …)This is what your users will see Knows about the Model.</a:t>
            </a:r>
          </a:p>
          <a:p>
            <a:r>
              <a:rPr lang="en-US" sz="1600" dirty="0" smtClean="0">
                <a:latin typeface="Cambria" pitchFamily="18" charset="0"/>
              </a:rPr>
              <a:t>The Controller : </a:t>
            </a:r>
            <a:r>
              <a:rPr lang="en-IN" sz="1600" dirty="0" smtClean="0">
                <a:latin typeface="Cambria" pitchFamily="18" charset="0"/>
              </a:rPr>
              <a:t>The controller responds to user input and performs interactions on the data model objects.</a:t>
            </a:r>
            <a:r>
              <a:rPr lang="en-US" sz="1600" dirty="0" smtClean="0">
                <a:latin typeface="Cambria" pitchFamily="18" charset="0"/>
              </a:rPr>
              <a:t> Controls everything Knows about both the Model and the View The “logic” resides in it What to happen, when and how</a:t>
            </a:r>
          </a:p>
          <a:p>
            <a:endParaRPr lang="en-US" sz="1600" dirty="0" smtClean="0"/>
          </a:p>
          <a:p>
            <a:endParaRPr lang="en-US" sz="1600" dirty="0" smtClean="0"/>
          </a:p>
          <a:p>
            <a:endParaRPr lang="en-IN" sz="1600" dirty="0"/>
          </a:p>
        </p:txBody>
      </p:sp>
      <p:sp>
        <p:nvSpPr>
          <p:cNvPr id="3" name="Title 2"/>
          <p:cNvSpPr>
            <a:spLocks noGrp="1"/>
          </p:cNvSpPr>
          <p:nvPr>
            <p:ph type="title"/>
          </p:nvPr>
        </p:nvSpPr>
        <p:spPr/>
        <p:txBody>
          <a:bodyPr/>
          <a:lstStyle/>
          <a:p>
            <a:r>
              <a:rPr lang="en-US" dirty="0" smtClean="0"/>
              <a:t>What is MVC :</a:t>
            </a:r>
            <a:endParaRPr lang="en-IN" dirty="0"/>
          </a:p>
        </p:txBody>
      </p:sp>
      <p:pic>
        <p:nvPicPr>
          <p:cNvPr id="44034" name="Picture 2" descr="AngularJS MVC"/>
          <p:cNvPicPr>
            <a:picLocks noChangeAspect="1" noChangeArrowheads="1"/>
          </p:cNvPicPr>
          <p:nvPr/>
        </p:nvPicPr>
        <p:blipFill>
          <a:blip r:embed="rId2" cstate="print"/>
          <a:srcRect/>
          <a:stretch>
            <a:fillRect/>
          </a:stretch>
        </p:blipFill>
        <p:spPr bwMode="auto">
          <a:xfrm>
            <a:off x="8990817" y="1877311"/>
            <a:ext cx="2324100" cy="36385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MVC = Model-View-Controller</a:t>
            </a:r>
          </a:p>
          <a:p>
            <a:r>
              <a:rPr lang="en-US" dirty="0"/>
              <a:t>Less dependencies</a:t>
            </a:r>
          </a:p>
          <a:p>
            <a:r>
              <a:rPr lang="en-US" dirty="0"/>
              <a:t>Improves maintainability</a:t>
            </a:r>
          </a:p>
          <a:p>
            <a:r>
              <a:rPr lang="en-US" dirty="0"/>
              <a:t>It is easier to read and understand code</a:t>
            </a:r>
          </a:p>
          <a:p>
            <a:pPr marL="366713" lvl="1" indent="0">
              <a:buNone/>
            </a:pPr>
            <a:endParaRPr lang="en-US" dirty="0"/>
          </a:p>
        </p:txBody>
      </p:sp>
      <p:sp>
        <p:nvSpPr>
          <p:cNvPr id="3" name="Title 2"/>
          <p:cNvSpPr>
            <a:spLocks noGrp="1"/>
          </p:cNvSpPr>
          <p:nvPr>
            <p:ph type="title"/>
          </p:nvPr>
        </p:nvSpPr>
        <p:spPr/>
        <p:txBody>
          <a:bodyPr/>
          <a:lstStyle/>
          <a:p>
            <a:r>
              <a:rPr lang="en-US" dirty="0"/>
              <a:t>Angular JS is MVC</a:t>
            </a:r>
          </a:p>
        </p:txBody>
      </p:sp>
    </p:spTree>
    <p:extLst>
      <p:ext uri="{BB962C8B-B14F-4D97-AF65-F5344CB8AC3E}">
        <p14:creationId xmlns="" xmlns:p14="http://schemas.microsoft.com/office/powerpoint/2010/main" val="3282138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b="1" dirty="0" smtClean="0"/>
              <a:t>Advantages :</a:t>
            </a:r>
          </a:p>
          <a:p>
            <a:r>
              <a:rPr lang="en-US" dirty="0" smtClean="0"/>
              <a:t>Provides capability to create SPA </a:t>
            </a:r>
          </a:p>
          <a:p>
            <a:r>
              <a:rPr lang="en-US" dirty="0" smtClean="0"/>
              <a:t>Due to data binding capability to HTML gives user a rich and responsive experience</a:t>
            </a:r>
          </a:p>
          <a:p>
            <a:r>
              <a:rPr lang="en-US" dirty="0" smtClean="0"/>
              <a:t>It is unit testable</a:t>
            </a:r>
          </a:p>
          <a:p>
            <a:r>
              <a:rPr lang="en-US" dirty="0" smtClean="0"/>
              <a:t>Dependency injection and separation of concerns</a:t>
            </a:r>
          </a:p>
          <a:p>
            <a:r>
              <a:rPr lang="en-US" dirty="0" smtClean="0"/>
              <a:t>Reusable components</a:t>
            </a:r>
          </a:p>
          <a:p>
            <a:r>
              <a:rPr lang="en-US" b="1" dirty="0" smtClean="0"/>
              <a:t>Disadvantages : </a:t>
            </a:r>
          </a:p>
          <a:p>
            <a:r>
              <a:rPr lang="en-US" dirty="0" smtClean="0"/>
              <a:t>Not secure : server side authentication and authorization is must to keep an application secure</a:t>
            </a:r>
          </a:p>
          <a:p>
            <a:r>
              <a:rPr lang="en-US" dirty="0" smtClean="0"/>
              <a:t>Not degradable : if you’re application user disables JavaScript then user will just see the basic page and nothing more.</a:t>
            </a:r>
          </a:p>
          <a:p>
            <a:endParaRPr lang="en-IN" dirty="0"/>
          </a:p>
        </p:txBody>
      </p:sp>
      <p:sp>
        <p:nvSpPr>
          <p:cNvPr id="3" name="Title 2"/>
          <p:cNvSpPr>
            <a:spLocks noGrp="1"/>
          </p:cNvSpPr>
          <p:nvPr>
            <p:ph type="title"/>
          </p:nvPr>
        </p:nvSpPr>
        <p:spPr/>
        <p:txBody>
          <a:bodyPr/>
          <a:lstStyle/>
          <a:p>
            <a:r>
              <a:rPr lang="en-US" dirty="0" smtClean="0"/>
              <a:t>Advantages and Disadvantages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en-US" dirty="0" smtClean="0"/>
              <a:t>We can implement the AngularJS into application in two ways.</a:t>
            </a:r>
          </a:p>
          <a:p>
            <a:pPr marL="457200" indent="-457200">
              <a:buAutoNum type="arabicParenR"/>
            </a:pPr>
            <a:r>
              <a:rPr lang="en-US" dirty="0" smtClean="0"/>
              <a:t>Local directives : download the </a:t>
            </a:r>
            <a:r>
              <a:rPr lang="en-US" dirty="0" err="1" smtClean="0"/>
              <a:t>angular.min.js.jar</a:t>
            </a:r>
            <a:r>
              <a:rPr lang="en-US" dirty="0" smtClean="0"/>
              <a:t> file form angular.org and store into your local directives </a:t>
            </a:r>
          </a:p>
          <a:p>
            <a:pPr marL="457200" indent="-457200">
              <a:buAutoNum type="arabicParenR"/>
            </a:pPr>
            <a:r>
              <a:rPr lang="en-US" dirty="0" smtClean="0"/>
              <a:t>CDN : provide  URL to connect to </a:t>
            </a:r>
            <a:r>
              <a:rPr lang="en-US" dirty="0" err="1" smtClean="0"/>
              <a:t>angularjs</a:t>
            </a:r>
            <a:r>
              <a:rPr lang="en-US" dirty="0" smtClean="0"/>
              <a:t> JAR by online.</a:t>
            </a:r>
          </a:p>
          <a:p>
            <a:pPr marL="457200" indent="-457200">
              <a:buAutoNum type="arabicParenR"/>
            </a:pPr>
            <a:endParaRPr lang="en-IN" dirty="0"/>
          </a:p>
        </p:txBody>
      </p:sp>
      <p:sp>
        <p:nvSpPr>
          <p:cNvPr id="3" name="Title 2"/>
          <p:cNvSpPr>
            <a:spLocks noGrp="1"/>
          </p:cNvSpPr>
          <p:nvPr>
            <p:ph type="title"/>
          </p:nvPr>
        </p:nvSpPr>
        <p:spPr/>
        <p:txBody>
          <a:bodyPr/>
          <a:lstStyle/>
          <a:p>
            <a:r>
              <a:rPr lang="en-US" dirty="0" smtClean="0"/>
              <a:t>Start with AngularJS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0" indent="0">
              <a:buNone/>
            </a:pPr>
            <a:r>
              <a:rPr lang="en-US" dirty="0"/>
              <a:t>&lt;!DOCTYPE html&gt;</a:t>
            </a:r>
            <a:br>
              <a:rPr lang="en-US" dirty="0"/>
            </a:br>
            <a:r>
              <a:rPr lang="en-US" dirty="0"/>
              <a:t>&lt;html&gt;</a:t>
            </a:r>
            <a:br>
              <a:rPr lang="en-US" dirty="0"/>
            </a:br>
            <a:r>
              <a:rPr lang="en-US" dirty="0" smtClean="0"/>
              <a:t>	&lt;head&gt;</a:t>
            </a:r>
            <a:br>
              <a:rPr lang="en-US" dirty="0" smtClean="0"/>
            </a:br>
            <a:r>
              <a:rPr lang="en-US" dirty="0" smtClean="0"/>
              <a:t>	&lt;script </a:t>
            </a:r>
            <a:r>
              <a:rPr lang="en-US" dirty="0" err="1" smtClean="0"/>
              <a:t>src</a:t>
            </a:r>
            <a:r>
              <a:rPr lang="en-US" dirty="0" smtClean="0"/>
              <a:t>="http://ajax.googleapis.com/</a:t>
            </a:r>
            <a:r>
              <a:rPr lang="en-US" dirty="0" err="1" smtClean="0"/>
              <a:t>ajax</a:t>
            </a:r>
            <a:r>
              <a:rPr lang="en-US" dirty="0" smtClean="0"/>
              <a:t>/libs/</a:t>
            </a:r>
            <a:r>
              <a:rPr lang="en-US" dirty="0" err="1" smtClean="0"/>
              <a:t>angularjs</a:t>
            </a:r>
            <a:r>
              <a:rPr lang="en-US" dirty="0" smtClean="0"/>
              <a:t>/1.2.26/angular.min.js"&gt;&lt;/script&gt;</a:t>
            </a:r>
            <a:br>
              <a:rPr lang="en-US" dirty="0" smtClean="0"/>
            </a:br>
            <a:r>
              <a:rPr lang="en-US" dirty="0" smtClean="0"/>
              <a:t>	&lt;/head&gt;</a:t>
            </a:r>
            <a:br>
              <a:rPr lang="en-US" dirty="0" smtClean="0"/>
            </a:br>
            <a:r>
              <a:rPr lang="en-US" dirty="0" smtClean="0"/>
              <a:t>	&lt;body&gt;</a:t>
            </a:r>
            <a:br>
              <a:rPr lang="en-US" dirty="0" smtClean="0"/>
            </a:br>
            <a:r>
              <a:rPr lang="en-US" dirty="0" smtClean="0"/>
              <a:t>		&lt;div ng-app=""&gt;</a:t>
            </a:r>
            <a:br>
              <a:rPr lang="en-US" dirty="0" smtClean="0"/>
            </a:br>
            <a:r>
              <a:rPr lang="en-US" dirty="0" smtClean="0"/>
              <a:t>			&lt;p&gt;Name: &lt;input type="text" ng-model="name"&gt;&lt;/p&gt;</a:t>
            </a:r>
            <a:br>
              <a:rPr lang="en-US" dirty="0" smtClean="0"/>
            </a:br>
            <a:r>
              <a:rPr lang="en-US" dirty="0" smtClean="0"/>
              <a:t>			&lt;p ng-bind="name"&gt;&lt;/p&gt;</a:t>
            </a:r>
            <a:br>
              <a:rPr lang="en-US" dirty="0" smtClean="0"/>
            </a:br>
            <a:r>
              <a:rPr lang="en-US" dirty="0" smtClean="0"/>
              <a:t>		&lt;/div&gt;</a:t>
            </a:r>
            <a:br>
              <a:rPr lang="en-US" dirty="0" smtClean="0"/>
            </a:br>
            <a:r>
              <a:rPr lang="en-US" dirty="0" smtClean="0"/>
              <a:t>	&lt;/body&gt;</a:t>
            </a:r>
            <a:br>
              <a:rPr lang="en-US" dirty="0" smtClean="0"/>
            </a:br>
            <a:r>
              <a:rPr lang="en-US" dirty="0" smtClean="0"/>
              <a:t>&lt;/</a:t>
            </a:r>
            <a:r>
              <a:rPr lang="en-US" dirty="0"/>
              <a:t>html&gt;</a:t>
            </a:r>
          </a:p>
          <a:p>
            <a:pPr marL="0" indent="0">
              <a:buNone/>
            </a:pPr>
            <a:endParaRPr lang="en-US" dirty="0"/>
          </a:p>
        </p:txBody>
      </p:sp>
      <p:sp>
        <p:nvSpPr>
          <p:cNvPr id="3" name="Title 2"/>
          <p:cNvSpPr>
            <a:spLocks noGrp="1"/>
          </p:cNvSpPr>
          <p:nvPr>
            <p:ph type="title"/>
          </p:nvPr>
        </p:nvSpPr>
        <p:spPr/>
        <p:txBody>
          <a:bodyPr/>
          <a:lstStyle/>
          <a:p>
            <a:r>
              <a:rPr lang="en-US" dirty="0" smtClean="0"/>
              <a:t>AngularJS Example</a:t>
            </a:r>
            <a:endParaRPr lang="en-US" dirty="0"/>
          </a:p>
        </p:txBody>
      </p:sp>
    </p:spTree>
    <p:extLst>
      <p:ext uri="{BB962C8B-B14F-4D97-AF65-F5344CB8AC3E}">
        <p14:creationId xmlns="" xmlns:p14="http://schemas.microsoft.com/office/powerpoint/2010/main" val="4337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AngularJS lets you extend HTML with new attributes called </a:t>
            </a:r>
            <a:r>
              <a:rPr lang="en-US" b="1" dirty="0"/>
              <a:t>Directives</a:t>
            </a:r>
            <a:r>
              <a:rPr lang="en-US" dirty="0"/>
              <a:t>.</a:t>
            </a:r>
          </a:p>
          <a:p>
            <a:r>
              <a:rPr lang="en-US" dirty="0"/>
              <a:t>AngularJS directives are extended HTML attributes with the prefix </a:t>
            </a:r>
            <a:r>
              <a:rPr lang="en-US" b="1" dirty="0"/>
              <a:t>ng-</a:t>
            </a:r>
            <a:r>
              <a:rPr lang="en-US" dirty="0"/>
              <a:t>.</a:t>
            </a:r>
          </a:p>
          <a:p>
            <a:r>
              <a:rPr lang="en-US" dirty="0"/>
              <a:t>The </a:t>
            </a:r>
            <a:r>
              <a:rPr lang="en-US" b="1" dirty="0"/>
              <a:t>ng-app</a:t>
            </a:r>
            <a:r>
              <a:rPr lang="en-US" dirty="0"/>
              <a:t> directive initializes an AngularJS application</a:t>
            </a:r>
            <a:r>
              <a:rPr lang="en-US" dirty="0" smtClean="0"/>
              <a:t>.</a:t>
            </a:r>
          </a:p>
          <a:p>
            <a:pPr lvl="2"/>
            <a:r>
              <a:rPr lang="en-US" dirty="0"/>
              <a:t>The </a:t>
            </a:r>
            <a:r>
              <a:rPr lang="en-US" b="1" dirty="0"/>
              <a:t>ng-app</a:t>
            </a:r>
            <a:r>
              <a:rPr lang="en-US" dirty="0"/>
              <a:t> directive defines the </a:t>
            </a:r>
            <a:r>
              <a:rPr lang="en-US" b="1" dirty="0"/>
              <a:t>root element</a:t>
            </a:r>
            <a:r>
              <a:rPr lang="en-US" dirty="0"/>
              <a:t> of an AngularJS application. </a:t>
            </a:r>
            <a:endParaRPr lang="en-US" sz="1400" dirty="0"/>
          </a:p>
          <a:p>
            <a:pPr lvl="2"/>
            <a:r>
              <a:rPr lang="en-US" dirty="0"/>
              <a:t>The </a:t>
            </a:r>
            <a:r>
              <a:rPr lang="en-US" b="1" dirty="0"/>
              <a:t>ng-app</a:t>
            </a:r>
            <a:r>
              <a:rPr lang="en-US" dirty="0"/>
              <a:t> directive will </a:t>
            </a:r>
            <a:r>
              <a:rPr lang="en-US" b="1" dirty="0"/>
              <a:t>auto-bootstrap</a:t>
            </a:r>
            <a:r>
              <a:rPr lang="en-US" dirty="0"/>
              <a:t> (automatically initialize) the application when a web page is loaded.</a:t>
            </a:r>
            <a:endParaRPr lang="en-US" sz="1400" dirty="0"/>
          </a:p>
          <a:p>
            <a:r>
              <a:rPr lang="en-US" dirty="0" smtClean="0"/>
              <a:t>The </a:t>
            </a:r>
            <a:r>
              <a:rPr lang="en-US" b="1" dirty="0"/>
              <a:t>ng-</a:t>
            </a:r>
            <a:r>
              <a:rPr lang="en-US" b="1" dirty="0" err="1"/>
              <a:t>init</a:t>
            </a:r>
            <a:r>
              <a:rPr lang="en-US" dirty="0"/>
              <a:t> directive initialize application data</a:t>
            </a:r>
            <a:r>
              <a:rPr lang="en-US" dirty="0" smtClean="0"/>
              <a:t>.</a:t>
            </a:r>
          </a:p>
          <a:p>
            <a:pPr lvl="2"/>
            <a:r>
              <a:rPr lang="en-US" dirty="0"/>
              <a:t>The </a:t>
            </a:r>
            <a:r>
              <a:rPr lang="en-US" b="1" dirty="0"/>
              <a:t>ng-init</a:t>
            </a:r>
            <a:r>
              <a:rPr lang="en-US" dirty="0"/>
              <a:t> directive defines </a:t>
            </a:r>
            <a:r>
              <a:rPr lang="en-US" b="1" dirty="0"/>
              <a:t>initial values</a:t>
            </a:r>
            <a:r>
              <a:rPr lang="en-US" dirty="0"/>
              <a:t> for an AngularJS application.</a:t>
            </a:r>
            <a:endParaRPr lang="en-US" sz="1400" dirty="0"/>
          </a:p>
          <a:p>
            <a:pPr lvl="2"/>
            <a:r>
              <a:rPr lang="en-US" dirty="0"/>
              <a:t>Normally, you will not use ng-</a:t>
            </a:r>
            <a:r>
              <a:rPr lang="en-US" dirty="0" err="1"/>
              <a:t>init.</a:t>
            </a:r>
            <a:r>
              <a:rPr lang="en-US" dirty="0"/>
              <a:t> You will use a controller or module instead.</a:t>
            </a:r>
            <a:endParaRPr lang="en-US" sz="1400" dirty="0"/>
          </a:p>
          <a:p>
            <a:pPr marL="0" indent="0">
              <a:buNone/>
            </a:pPr>
            <a:endParaRPr lang="en-US" dirty="0"/>
          </a:p>
        </p:txBody>
      </p:sp>
      <p:sp>
        <p:nvSpPr>
          <p:cNvPr id="3" name="Title 2"/>
          <p:cNvSpPr>
            <a:spLocks noGrp="1"/>
          </p:cNvSpPr>
          <p:nvPr>
            <p:ph type="title"/>
          </p:nvPr>
        </p:nvSpPr>
        <p:spPr/>
        <p:txBody>
          <a:bodyPr>
            <a:normAutofit/>
          </a:bodyPr>
          <a:lstStyle/>
          <a:p>
            <a:r>
              <a:rPr lang="en-US" b="1" dirty="0"/>
              <a:t>AngularJS </a:t>
            </a:r>
            <a:r>
              <a:rPr lang="en-US" b="1" dirty="0" smtClean="0"/>
              <a:t>Directives</a:t>
            </a:r>
            <a:endParaRPr lang="en-US" dirty="0"/>
          </a:p>
        </p:txBody>
      </p:sp>
    </p:spTree>
    <p:extLst>
      <p:ext uri="{BB962C8B-B14F-4D97-AF65-F5344CB8AC3E}">
        <p14:creationId xmlns="" xmlns:p14="http://schemas.microsoft.com/office/powerpoint/2010/main" val="1309618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b="1" dirty="0"/>
              <a:t>The ng-model Directive</a:t>
            </a:r>
            <a:endParaRPr lang="en-US" dirty="0"/>
          </a:p>
          <a:p>
            <a:pPr lvl="1"/>
            <a:r>
              <a:rPr lang="en-US" dirty="0"/>
              <a:t>The </a:t>
            </a:r>
            <a:r>
              <a:rPr lang="en-US" b="1" dirty="0"/>
              <a:t>ng-model</a:t>
            </a:r>
            <a:r>
              <a:rPr lang="en-US" dirty="0"/>
              <a:t> directive binds the value of HTML controls (input, select, </a:t>
            </a:r>
            <a:r>
              <a:rPr lang="en-US" dirty="0" err="1"/>
              <a:t>textarea</a:t>
            </a:r>
            <a:r>
              <a:rPr lang="en-US" dirty="0"/>
              <a:t>) to application data.</a:t>
            </a:r>
          </a:p>
          <a:p>
            <a:pPr lvl="1"/>
            <a:r>
              <a:rPr lang="en-US" dirty="0"/>
              <a:t>The </a:t>
            </a:r>
            <a:r>
              <a:rPr lang="en-US" b="1" dirty="0"/>
              <a:t>ng-model</a:t>
            </a:r>
            <a:r>
              <a:rPr lang="en-US" dirty="0"/>
              <a:t> directive can also:</a:t>
            </a:r>
          </a:p>
          <a:p>
            <a:pPr lvl="2"/>
            <a:r>
              <a:rPr lang="en-US" dirty="0"/>
              <a:t>Provide type validation for application data (number, email, required).</a:t>
            </a:r>
          </a:p>
          <a:p>
            <a:pPr lvl="2"/>
            <a:r>
              <a:rPr lang="en-US" dirty="0"/>
              <a:t>Provide status for application data (invalid, dirty, touched, error).</a:t>
            </a:r>
          </a:p>
          <a:p>
            <a:pPr lvl="2"/>
            <a:r>
              <a:rPr lang="en-US" dirty="0"/>
              <a:t>Provide CSS classes for HTML elements.</a:t>
            </a:r>
          </a:p>
          <a:p>
            <a:pPr lvl="2"/>
            <a:r>
              <a:rPr lang="en-US" dirty="0"/>
              <a:t>Bind HTML elements to HTML </a:t>
            </a:r>
            <a:r>
              <a:rPr lang="en-US" dirty="0" smtClean="0"/>
              <a:t>forms</a:t>
            </a:r>
          </a:p>
          <a:p>
            <a:r>
              <a:rPr lang="en-US" b="1" dirty="0"/>
              <a:t>The ng-repeat Directive</a:t>
            </a:r>
            <a:endParaRPr lang="en-US" dirty="0"/>
          </a:p>
          <a:p>
            <a:pPr lvl="1"/>
            <a:r>
              <a:rPr lang="en-US" dirty="0"/>
              <a:t>The </a:t>
            </a:r>
            <a:r>
              <a:rPr lang="en-US" b="1" dirty="0"/>
              <a:t>ng-repeat</a:t>
            </a:r>
            <a:r>
              <a:rPr lang="en-US" dirty="0"/>
              <a:t> directive </a:t>
            </a:r>
            <a:r>
              <a:rPr lang="en-US" b="1" dirty="0"/>
              <a:t>clones HTML elements</a:t>
            </a:r>
            <a:r>
              <a:rPr lang="en-US" dirty="0"/>
              <a:t> once for each item in a collection (in an array). </a:t>
            </a:r>
          </a:p>
          <a:p>
            <a:endParaRPr lang="en-US" dirty="0"/>
          </a:p>
        </p:txBody>
      </p:sp>
      <p:sp>
        <p:nvSpPr>
          <p:cNvPr id="3" name="Title 2"/>
          <p:cNvSpPr>
            <a:spLocks noGrp="1"/>
          </p:cNvSpPr>
          <p:nvPr>
            <p:ph type="title"/>
          </p:nvPr>
        </p:nvSpPr>
        <p:spPr/>
        <p:txBody>
          <a:bodyPr/>
          <a:lstStyle/>
          <a:p>
            <a:r>
              <a:rPr lang="en-US" b="1" dirty="0"/>
              <a:t>AngularJS Directives</a:t>
            </a:r>
            <a:endParaRPr lang="en-US" dirty="0"/>
          </a:p>
        </p:txBody>
      </p:sp>
    </p:spTree>
    <p:extLst>
      <p:ext uri="{BB962C8B-B14F-4D97-AF65-F5344CB8AC3E}">
        <p14:creationId xmlns="" xmlns:p14="http://schemas.microsoft.com/office/powerpoint/2010/main" val="148475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View is updated automatically when the Model is changed</a:t>
            </a:r>
          </a:p>
          <a:p>
            <a:r>
              <a:rPr lang="en-US" dirty="0"/>
              <a:t>Model is updated automatically when a value in the View has changed</a:t>
            </a:r>
          </a:p>
          <a:p>
            <a:r>
              <a:rPr lang="en-US"/>
              <a:t>No DOM manipulation boilerplate needed!</a:t>
            </a:r>
          </a:p>
          <a:p>
            <a:endParaRPr lang="en-US" dirty="0"/>
          </a:p>
        </p:txBody>
      </p:sp>
      <p:sp>
        <p:nvSpPr>
          <p:cNvPr id="3" name="Title 2"/>
          <p:cNvSpPr>
            <a:spLocks noGrp="1"/>
          </p:cNvSpPr>
          <p:nvPr>
            <p:ph type="title"/>
          </p:nvPr>
        </p:nvSpPr>
        <p:spPr/>
        <p:txBody>
          <a:bodyPr/>
          <a:lstStyle/>
          <a:p>
            <a:r>
              <a:rPr lang="en-US" dirty="0"/>
              <a:t>Two-way data binding</a:t>
            </a:r>
          </a:p>
        </p:txBody>
      </p:sp>
      <p:pic>
        <p:nvPicPr>
          <p:cNvPr id="4" name="Picture 3" descr="mvc_diagram.png"/>
          <p:cNvPicPr>
            <a:picLocks noChangeAspect="1"/>
          </p:cNvPicPr>
          <p:nvPr/>
        </p:nvPicPr>
        <p:blipFill>
          <a:blip r:embed="rId2" cstate="print"/>
          <a:stretch>
            <a:fillRect/>
          </a:stretch>
        </p:blipFill>
        <p:spPr>
          <a:xfrm>
            <a:off x="8226736" y="1749269"/>
            <a:ext cx="3461328" cy="4568953"/>
          </a:xfrm>
          <a:prstGeom prst="rect">
            <a:avLst/>
          </a:prstGeom>
        </p:spPr>
      </p:pic>
    </p:spTree>
    <p:extLst>
      <p:ext uri="{BB962C8B-B14F-4D97-AF65-F5344CB8AC3E}">
        <p14:creationId xmlns="" xmlns:p14="http://schemas.microsoft.com/office/powerpoint/2010/main" val="1105135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AngularJS expressions are written inside double braces: </a:t>
            </a:r>
            <a:r>
              <a:rPr lang="en-US" b="1" dirty="0"/>
              <a:t>{{ expression }}</a:t>
            </a:r>
            <a:r>
              <a:rPr lang="en-US" dirty="0"/>
              <a:t>.</a:t>
            </a:r>
          </a:p>
          <a:p>
            <a:r>
              <a:rPr lang="en-US" dirty="0"/>
              <a:t>AngularJS expressions binds data to HTML the same way as the </a:t>
            </a:r>
            <a:r>
              <a:rPr lang="en-US" b="1" dirty="0"/>
              <a:t>ng-bind</a:t>
            </a:r>
            <a:r>
              <a:rPr lang="en-US" dirty="0"/>
              <a:t> directive.</a:t>
            </a:r>
          </a:p>
          <a:p>
            <a:r>
              <a:rPr lang="en-US" dirty="0"/>
              <a:t>AngularJS will "output" data exactly where the expression is written.</a:t>
            </a:r>
          </a:p>
          <a:p>
            <a:r>
              <a:rPr lang="en-US" b="1" dirty="0"/>
              <a:t>AngularJS expressions</a:t>
            </a:r>
            <a:r>
              <a:rPr lang="en-US" dirty="0"/>
              <a:t> are much like </a:t>
            </a:r>
            <a:r>
              <a:rPr lang="en-US" b="1" dirty="0"/>
              <a:t>JavaScript expressions:</a:t>
            </a:r>
            <a:r>
              <a:rPr lang="en-US" dirty="0"/>
              <a:t> They can contain literals, operators, and variables.</a:t>
            </a:r>
          </a:p>
          <a:p>
            <a:r>
              <a:rPr lang="en-US" dirty="0"/>
              <a:t>Example {{ 5 + 5 }} or {{ </a:t>
            </a:r>
            <a:r>
              <a:rPr lang="en-US" dirty="0" err="1"/>
              <a:t>firstName</a:t>
            </a:r>
            <a:r>
              <a:rPr lang="en-US" dirty="0"/>
              <a:t> + " " + </a:t>
            </a:r>
            <a:r>
              <a:rPr lang="en-US" dirty="0" err="1"/>
              <a:t>lastName</a:t>
            </a:r>
            <a:r>
              <a:rPr lang="en-US" dirty="0"/>
              <a:t> }}</a:t>
            </a:r>
          </a:p>
        </p:txBody>
      </p:sp>
      <p:sp>
        <p:nvSpPr>
          <p:cNvPr id="3" name="Title 2"/>
          <p:cNvSpPr>
            <a:spLocks noGrp="1"/>
          </p:cNvSpPr>
          <p:nvPr>
            <p:ph type="title"/>
          </p:nvPr>
        </p:nvSpPr>
        <p:spPr/>
        <p:txBody>
          <a:bodyPr>
            <a:normAutofit/>
          </a:bodyPr>
          <a:lstStyle/>
          <a:p>
            <a:r>
              <a:rPr lang="en-US" b="1" dirty="0"/>
              <a:t>AngularJS </a:t>
            </a:r>
            <a:r>
              <a:rPr lang="en-US" b="1" dirty="0" smtClean="0"/>
              <a:t>Expressions</a:t>
            </a:r>
            <a:endParaRPr lang="en-US" dirty="0"/>
          </a:p>
        </p:txBody>
      </p:sp>
    </p:spTree>
    <p:extLst>
      <p:ext uri="{BB962C8B-B14F-4D97-AF65-F5344CB8AC3E}">
        <p14:creationId xmlns="" xmlns:p14="http://schemas.microsoft.com/office/powerpoint/2010/main" val="394582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AngularJS filters can be used to transform data</a:t>
            </a:r>
            <a:r>
              <a:rPr lang="en-US" dirty="0" smtClean="0"/>
              <a:t>:</a:t>
            </a:r>
          </a:p>
          <a:p>
            <a:r>
              <a:rPr lang="en-US" dirty="0" smtClean="0"/>
              <a:t>Filters </a:t>
            </a:r>
            <a:r>
              <a:rPr lang="en-US" dirty="0"/>
              <a:t>can be added to expressions and directives using a pipe character</a:t>
            </a:r>
            <a:r>
              <a:rPr lang="en-US" dirty="0" smtClean="0"/>
              <a:t>.</a:t>
            </a:r>
          </a:p>
          <a:p>
            <a:endParaRPr lang="en-US" dirty="0"/>
          </a:p>
          <a:p>
            <a:endParaRPr lang="en-US" dirty="0"/>
          </a:p>
        </p:txBody>
      </p:sp>
      <p:sp>
        <p:nvSpPr>
          <p:cNvPr id="3" name="Title 2"/>
          <p:cNvSpPr>
            <a:spLocks noGrp="1"/>
          </p:cNvSpPr>
          <p:nvPr>
            <p:ph type="title"/>
          </p:nvPr>
        </p:nvSpPr>
        <p:spPr/>
        <p:txBody>
          <a:bodyPr>
            <a:normAutofit/>
          </a:bodyPr>
          <a:lstStyle/>
          <a:p>
            <a:r>
              <a:rPr lang="en-US" b="1" dirty="0"/>
              <a:t>AngularJS </a:t>
            </a:r>
            <a:r>
              <a:rPr lang="en-US" b="1" dirty="0" smtClean="0"/>
              <a:t>Filters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4012107148"/>
              </p:ext>
            </p:extLst>
          </p:nvPr>
        </p:nvGraphicFramePr>
        <p:xfrm>
          <a:off x="1016000" y="2760784"/>
          <a:ext cx="9464431" cy="2813538"/>
        </p:xfrm>
        <a:graphic>
          <a:graphicData uri="http://schemas.openxmlformats.org/drawingml/2006/table">
            <a:tbl>
              <a:tblPr firstRow="1" firstCol="1" bandRow="1">
                <a:tableStyleId>{5C22544A-7EE6-4342-B048-85BDC9FD1C3A}</a:tableStyleId>
              </a:tblPr>
              <a:tblGrid>
                <a:gridCol w="2325077"/>
                <a:gridCol w="7139354"/>
              </a:tblGrid>
              <a:tr h="468923">
                <a:tc>
                  <a:txBody>
                    <a:bodyPr/>
                    <a:lstStyle/>
                    <a:p>
                      <a:pPr marL="0" marR="0" algn="ctr">
                        <a:lnSpc>
                          <a:spcPct val="107000"/>
                        </a:lnSpc>
                        <a:spcBef>
                          <a:spcPts val="0"/>
                        </a:spcBef>
                        <a:spcAft>
                          <a:spcPts val="0"/>
                        </a:spcAft>
                      </a:pPr>
                      <a:r>
                        <a:rPr lang="en-US" sz="2000" dirty="0">
                          <a:solidFill>
                            <a:schemeClr val="tx1"/>
                          </a:solidFill>
                          <a:effectLst/>
                        </a:rPr>
                        <a:t>Filter</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dirty="0">
                          <a:solidFill>
                            <a:schemeClr val="tx1"/>
                          </a:solidFill>
                          <a:effectLst/>
                        </a:rPr>
                        <a:t>Description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68923">
                <a:tc>
                  <a:txBody>
                    <a:bodyPr/>
                    <a:lstStyle/>
                    <a:p>
                      <a:pPr marL="0" marR="0">
                        <a:lnSpc>
                          <a:spcPct val="107000"/>
                        </a:lnSpc>
                        <a:spcBef>
                          <a:spcPts val="0"/>
                        </a:spcBef>
                        <a:spcAft>
                          <a:spcPts val="0"/>
                        </a:spcAft>
                      </a:pPr>
                      <a:r>
                        <a:rPr lang="en-US" sz="2000" dirty="0">
                          <a:solidFill>
                            <a:schemeClr val="tx1"/>
                          </a:solidFill>
                          <a:effectLst/>
                        </a:rPr>
                        <a:t>currency</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Format a number to a currency format.</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68923">
                <a:tc>
                  <a:txBody>
                    <a:bodyPr/>
                    <a:lstStyle/>
                    <a:p>
                      <a:pPr marL="0" marR="0">
                        <a:lnSpc>
                          <a:spcPct val="107000"/>
                        </a:lnSpc>
                        <a:spcBef>
                          <a:spcPts val="0"/>
                        </a:spcBef>
                        <a:spcAft>
                          <a:spcPts val="0"/>
                        </a:spcAft>
                      </a:pPr>
                      <a:r>
                        <a:rPr lang="en-US" sz="2000">
                          <a:solidFill>
                            <a:schemeClr val="tx1"/>
                          </a:solidFill>
                          <a:effectLst/>
                        </a:rPr>
                        <a:t>filter</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Select a subset of items from an array.</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68923">
                <a:tc>
                  <a:txBody>
                    <a:bodyPr/>
                    <a:lstStyle/>
                    <a:p>
                      <a:pPr marL="0" marR="0">
                        <a:lnSpc>
                          <a:spcPct val="107000"/>
                        </a:lnSpc>
                        <a:spcBef>
                          <a:spcPts val="0"/>
                        </a:spcBef>
                        <a:spcAft>
                          <a:spcPts val="0"/>
                        </a:spcAft>
                      </a:pPr>
                      <a:r>
                        <a:rPr lang="en-US" sz="2000">
                          <a:solidFill>
                            <a:schemeClr val="tx1"/>
                          </a:solidFill>
                          <a:effectLst/>
                        </a:rPr>
                        <a:t>lowercase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Format a string to lower case.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68923">
                <a:tc>
                  <a:txBody>
                    <a:bodyPr/>
                    <a:lstStyle/>
                    <a:p>
                      <a:pPr marL="0" marR="0">
                        <a:lnSpc>
                          <a:spcPct val="107000"/>
                        </a:lnSpc>
                        <a:spcBef>
                          <a:spcPts val="0"/>
                        </a:spcBef>
                        <a:spcAft>
                          <a:spcPts val="0"/>
                        </a:spcAft>
                      </a:pPr>
                      <a:r>
                        <a:rPr lang="en-US" sz="2000">
                          <a:solidFill>
                            <a:schemeClr val="tx1"/>
                          </a:solidFill>
                          <a:effectLst/>
                        </a:rPr>
                        <a:t>orderBy</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Orders an array by an expression.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68923">
                <a:tc>
                  <a:txBody>
                    <a:bodyPr/>
                    <a:lstStyle/>
                    <a:p>
                      <a:pPr marL="0" marR="0">
                        <a:lnSpc>
                          <a:spcPct val="107000"/>
                        </a:lnSpc>
                        <a:spcBef>
                          <a:spcPts val="0"/>
                        </a:spcBef>
                        <a:spcAft>
                          <a:spcPts val="0"/>
                        </a:spcAft>
                      </a:pPr>
                      <a:r>
                        <a:rPr lang="en-US" sz="2000">
                          <a:solidFill>
                            <a:schemeClr val="tx1"/>
                          </a:solidFill>
                          <a:effectLst/>
                        </a:rPr>
                        <a:t>uppercase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Format a string to upper case.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 xmlns:p14="http://schemas.microsoft.com/office/powerpoint/2010/main" val="279500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Single Page Application </a:t>
            </a:r>
          </a:p>
          <a:p>
            <a:r>
              <a:rPr lang="en-US" dirty="0" smtClean="0"/>
              <a:t>Overview AngularJS</a:t>
            </a:r>
          </a:p>
          <a:p>
            <a:r>
              <a:rPr lang="en-US" dirty="0" smtClean="0"/>
              <a:t>MVC Architecture </a:t>
            </a:r>
          </a:p>
          <a:p>
            <a:r>
              <a:rPr lang="en-US" dirty="0" smtClean="0"/>
              <a:t>Directives</a:t>
            </a:r>
          </a:p>
          <a:p>
            <a:r>
              <a:rPr lang="en-US" dirty="0" smtClean="0"/>
              <a:t>Expressions</a:t>
            </a:r>
          </a:p>
          <a:p>
            <a:r>
              <a:rPr lang="en-US" dirty="0" smtClean="0"/>
              <a:t>Controllers</a:t>
            </a:r>
          </a:p>
          <a:p>
            <a:r>
              <a:rPr lang="en-US" dirty="0" smtClean="0"/>
              <a:t>Filters</a:t>
            </a:r>
          </a:p>
          <a:p>
            <a:r>
              <a:rPr lang="en-US" dirty="0" smtClean="0"/>
              <a:t>Modules</a:t>
            </a:r>
          </a:p>
          <a:p>
            <a:r>
              <a:rPr lang="en-US" dirty="0" smtClean="0"/>
              <a:t>Event Handlers</a:t>
            </a:r>
          </a:p>
          <a:p>
            <a:r>
              <a:rPr lang="en-US" dirty="0" smtClean="0"/>
              <a:t>Routing</a:t>
            </a:r>
          </a:p>
          <a:p>
            <a:endParaRPr lang="en-US" dirty="0"/>
          </a:p>
        </p:txBody>
      </p:sp>
      <p:sp>
        <p:nvSpPr>
          <p:cNvPr id="2" name="Title 1"/>
          <p:cNvSpPr>
            <a:spLocks noGrp="1"/>
          </p:cNvSpPr>
          <p:nvPr>
            <p:ph type="title"/>
          </p:nvPr>
        </p:nvSpPr>
        <p:spPr/>
        <p:txBody>
          <a:bodyPr/>
          <a:lstStyle/>
          <a:p>
            <a:r>
              <a:rPr lang="en-US" dirty="0" smtClean="0"/>
              <a:t>Topics Covered</a:t>
            </a:r>
            <a:endParaRPr lang="en-US" dirty="0"/>
          </a:p>
        </p:txBody>
      </p:sp>
    </p:spTree>
    <p:extLst>
      <p:ext uri="{BB962C8B-B14F-4D97-AF65-F5344CB8AC3E}">
        <p14:creationId xmlns="" xmlns:p14="http://schemas.microsoft.com/office/powerpoint/2010/main" val="1591570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A filter can be added to a directive with a pipe character (|) and a filter.</a:t>
            </a:r>
          </a:p>
          <a:p>
            <a:r>
              <a:rPr lang="en-US" dirty="0"/>
              <a:t>&lt;div ng-app="" ng-controller="</a:t>
            </a:r>
            <a:r>
              <a:rPr lang="en-US" dirty="0" err="1"/>
              <a:t>namesController</a:t>
            </a:r>
            <a:r>
              <a:rPr lang="en-US" dirty="0"/>
              <a:t>"&gt;</a:t>
            </a:r>
            <a:br>
              <a:rPr lang="en-US" dirty="0"/>
            </a:br>
            <a:r>
              <a:rPr lang="en-US" dirty="0"/>
              <a:t/>
            </a:r>
            <a:br>
              <a:rPr lang="en-US" dirty="0"/>
            </a:br>
            <a:r>
              <a:rPr lang="en-US" dirty="0"/>
              <a:t>&lt;</a:t>
            </a:r>
            <a:r>
              <a:rPr lang="en-US" dirty="0" err="1"/>
              <a:t>ul</a:t>
            </a:r>
            <a:r>
              <a:rPr lang="en-US" dirty="0"/>
              <a:t>&gt;</a:t>
            </a:r>
            <a:br>
              <a:rPr lang="en-US" dirty="0"/>
            </a:br>
            <a:r>
              <a:rPr lang="en-US" dirty="0"/>
              <a:t>  &lt;li ng-repeat="x in names | </a:t>
            </a:r>
            <a:r>
              <a:rPr lang="en-US" dirty="0" err="1"/>
              <a:t>orderBy</a:t>
            </a:r>
            <a:r>
              <a:rPr lang="en-US" dirty="0"/>
              <a:t>:'country'"&gt;</a:t>
            </a:r>
            <a:br>
              <a:rPr lang="en-US" dirty="0"/>
            </a:br>
            <a:r>
              <a:rPr lang="en-US" dirty="0"/>
              <a:t>    {{ x.name + ', ' + </a:t>
            </a:r>
            <a:r>
              <a:rPr lang="en-US" dirty="0" err="1"/>
              <a:t>x.country</a:t>
            </a:r>
            <a:r>
              <a:rPr lang="en-US" dirty="0"/>
              <a:t> }}</a:t>
            </a:r>
            <a:br>
              <a:rPr lang="en-US" dirty="0"/>
            </a:br>
            <a:r>
              <a:rPr lang="en-US" dirty="0"/>
              <a:t>  &lt;/li&gt;</a:t>
            </a:r>
            <a:br>
              <a:rPr lang="en-US" dirty="0"/>
            </a:br>
            <a:r>
              <a:rPr lang="en-US" dirty="0"/>
              <a:t>&lt;/</a:t>
            </a:r>
            <a:r>
              <a:rPr lang="en-US" dirty="0" err="1"/>
              <a:t>ul</a:t>
            </a:r>
            <a:r>
              <a:rPr lang="en-US" dirty="0"/>
              <a:t>&gt;</a:t>
            </a:r>
            <a:br>
              <a:rPr lang="en-US" dirty="0"/>
            </a:br>
            <a:r>
              <a:rPr lang="en-US" dirty="0"/>
              <a:t/>
            </a:r>
            <a:br>
              <a:rPr lang="en-US" dirty="0"/>
            </a:br>
            <a:endParaRPr lang="en-US" dirty="0"/>
          </a:p>
        </p:txBody>
      </p:sp>
      <p:sp>
        <p:nvSpPr>
          <p:cNvPr id="3" name="Title 2"/>
          <p:cNvSpPr>
            <a:spLocks noGrp="1"/>
          </p:cNvSpPr>
          <p:nvPr>
            <p:ph type="title"/>
          </p:nvPr>
        </p:nvSpPr>
        <p:spPr/>
        <p:txBody>
          <a:bodyPr>
            <a:normAutofit/>
          </a:bodyPr>
          <a:lstStyle/>
          <a:p>
            <a:r>
              <a:rPr lang="en-US" b="1" dirty="0"/>
              <a:t>Adding Filters to </a:t>
            </a:r>
            <a:r>
              <a:rPr lang="en-US" b="1" dirty="0" smtClean="0"/>
              <a:t>Directives</a:t>
            </a:r>
            <a:endParaRPr lang="en-US" dirty="0"/>
          </a:p>
        </p:txBody>
      </p:sp>
    </p:spTree>
    <p:extLst>
      <p:ext uri="{BB962C8B-B14F-4D97-AF65-F5344CB8AC3E}">
        <p14:creationId xmlns="" xmlns:p14="http://schemas.microsoft.com/office/powerpoint/2010/main" val="2840450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6211277" cy="4495800"/>
          </a:xfrm>
        </p:spPr>
        <p:txBody>
          <a:bodyPr/>
          <a:lstStyle/>
          <a:p>
            <a:r>
              <a:rPr lang="en-US" dirty="0"/>
              <a:t>AngularJS controllers </a:t>
            </a:r>
            <a:r>
              <a:rPr lang="en-US" b="1" dirty="0"/>
              <a:t>control the data</a:t>
            </a:r>
            <a:r>
              <a:rPr lang="en-US" dirty="0"/>
              <a:t> of AngularJS applications.</a:t>
            </a:r>
          </a:p>
          <a:p>
            <a:r>
              <a:rPr lang="en-US" dirty="0"/>
              <a:t>A controller is a </a:t>
            </a:r>
            <a:r>
              <a:rPr lang="en-US" b="1" dirty="0"/>
              <a:t>JavaScript Object</a:t>
            </a:r>
            <a:r>
              <a:rPr lang="en-US" dirty="0"/>
              <a:t>, created by a standard JavaScript </a:t>
            </a:r>
            <a:r>
              <a:rPr lang="en-US" b="1" dirty="0"/>
              <a:t>object constructor</a:t>
            </a:r>
            <a:r>
              <a:rPr lang="en-US" dirty="0" smtClean="0"/>
              <a:t>.</a:t>
            </a:r>
          </a:p>
          <a:p>
            <a:r>
              <a:rPr lang="en-US" dirty="0"/>
              <a:t>The view doesn’t have to know about the controller, and the controller definitely doesn’t want to know about the view. </a:t>
            </a:r>
          </a:p>
          <a:p>
            <a:endParaRPr lang="en-US" dirty="0"/>
          </a:p>
        </p:txBody>
      </p:sp>
      <p:sp>
        <p:nvSpPr>
          <p:cNvPr id="3" name="Title 2"/>
          <p:cNvSpPr>
            <a:spLocks noGrp="1"/>
          </p:cNvSpPr>
          <p:nvPr>
            <p:ph type="title"/>
          </p:nvPr>
        </p:nvSpPr>
        <p:spPr/>
        <p:txBody>
          <a:bodyPr>
            <a:normAutofit/>
          </a:bodyPr>
          <a:lstStyle/>
          <a:p>
            <a:r>
              <a:rPr lang="en-US" b="1" dirty="0"/>
              <a:t>AngularJS </a:t>
            </a:r>
            <a:r>
              <a:rPr lang="en-US" b="1" dirty="0" smtClean="0"/>
              <a:t>Controllers</a:t>
            </a:r>
            <a:endParaRPr lang="en-US" dirty="0"/>
          </a:p>
        </p:txBody>
      </p:sp>
      <p:pic>
        <p:nvPicPr>
          <p:cNvPr id="4" name="Picture 3"/>
          <p:cNvPicPr>
            <a:picLocks noChangeAspect="1"/>
          </p:cNvPicPr>
          <p:nvPr/>
        </p:nvPicPr>
        <p:blipFill>
          <a:blip r:embed="rId3" cstate="print"/>
          <a:stretch>
            <a:fillRect/>
          </a:stretch>
        </p:blipFill>
        <p:spPr>
          <a:xfrm>
            <a:off x="7051430" y="1600200"/>
            <a:ext cx="4484077" cy="4495800"/>
          </a:xfrm>
          <a:prstGeom prst="rect">
            <a:avLst/>
          </a:prstGeom>
        </p:spPr>
      </p:pic>
    </p:spTree>
    <p:extLst>
      <p:ext uri="{BB962C8B-B14F-4D97-AF65-F5344CB8AC3E}">
        <p14:creationId xmlns="" xmlns:p14="http://schemas.microsoft.com/office/powerpoint/2010/main" val="727439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Some of the directives are used to bind application data to attributes of HTML DOM Elements.</a:t>
            </a:r>
            <a:endParaRPr lang="en-IN" dirty="0"/>
          </a:p>
        </p:txBody>
      </p:sp>
      <p:sp>
        <p:nvSpPr>
          <p:cNvPr id="3" name="Title 2"/>
          <p:cNvSpPr>
            <a:spLocks noGrp="1"/>
          </p:cNvSpPr>
          <p:nvPr>
            <p:ph type="title"/>
          </p:nvPr>
        </p:nvSpPr>
        <p:spPr/>
        <p:txBody>
          <a:bodyPr/>
          <a:lstStyle/>
          <a:p>
            <a:r>
              <a:rPr lang="en-US" dirty="0" smtClean="0"/>
              <a:t>AngularJS  HTML DOM Element</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4012107148"/>
              </p:ext>
            </p:extLst>
          </p:nvPr>
        </p:nvGraphicFramePr>
        <p:xfrm>
          <a:off x="1473200" y="2373922"/>
          <a:ext cx="9464431" cy="2908494"/>
        </p:xfrm>
        <a:graphic>
          <a:graphicData uri="http://schemas.openxmlformats.org/drawingml/2006/table">
            <a:tbl>
              <a:tblPr firstRow="1" firstCol="1" bandRow="1">
                <a:tableStyleId>{5C22544A-7EE6-4342-B048-85BDC9FD1C3A}</a:tableStyleId>
              </a:tblPr>
              <a:tblGrid>
                <a:gridCol w="2325077"/>
                <a:gridCol w="7139354"/>
              </a:tblGrid>
              <a:tr h="484749">
                <a:tc>
                  <a:txBody>
                    <a:bodyPr/>
                    <a:lstStyle/>
                    <a:p>
                      <a:pPr marL="0" marR="0" algn="ctr">
                        <a:lnSpc>
                          <a:spcPct val="107000"/>
                        </a:lnSpc>
                        <a:spcBef>
                          <a:spcPts val="0"/>
                        </a:spcBef>
                        <a:spcAft>
                          <a:spcPts val="0"/>
                        </a:spcAft>
                      </a:pPr>
                      <a:r>
                        <a:rPr lang="en-US" sz="2000" dirty="0" smtClean="0">
                          <a:solidFill>
                            <a:schemeClr val="tx1"/>
                          </a:solidFill>
                          <a:effectLst/>
                        </a:rPr>
                        <a:t>Name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dirty="0">
                          <a:solidFill>
                            <a:schemeClr val="tx1"/>
                          </a:solidFill>
                          <a:effectLst/>
                        </a:rPr>
                        <a:t>Description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4749">
                <a:tc>
                  <a:txBody>
                    <a:bodyPr/>
                    <a:lstStyle/>
                    <a:p>
                      <a:pPr marL="0" marR="0">
                        <a:lnSpc>
                          <a:spcPct val="107000"/>
                        </a:lnSpc>
                        <a:spcBef>
                          <a:spcPts val="0"/>
                        </a:spcBef>
                        <a:spcAft>
                          <a:spcPts val="0"/>
                        </a:spcAft>
                      </a:pPr>
                      <a:r>
                        <a:rPr lang="en-US" sz="2000" dirty="0" err="1"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ng</a:t>
                      </a:r>
                      <a:r>
                        <a:rPr lang="en-US"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-disabled</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smtClean="0">
                          <a:solidFill>
                            <a:schemeClr val="tx1"/>
                          </a:solidFill>
                          <a:effectLst/>
                        </a:rPr>
                        <a:t>Disables a given control</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4749">
                <a:tc>
                  <a:txBody>
                    <a:bodyPr/>
                    <a:lstStyle/>
                    <a:p>
                      <a:pPr marL="0" marR="0">
                        <a:lnSpc>
                          <a:spcPct val="107000"/>
                        </a:lnSpc>
                        <a:spcBef>
                          <a:spcPts val="0"/>
                        </a:spcBef>
                        <a:spcAft>
                          <a:spcPts val="0"/>
                        </a:spcAft>
                      </a:pPr>
                      <a:r>
                        <a:rPr lang="en-US" sz="2000" dirty="0" err="1" smtClean="0">
                          <a:solidFill>
                            <a:schemeClr val="tx1"/>
                          </a:solidFill>
                          <a:effectLst/>
                        </a:rPr>
                        <a:t>ng</a:t>
                      </a:r>
                      <a:r>
                        <a:rPr lang="en-US" sz="2000" dirty="0" smtClean="0">
                          <a:solidFill>
                            <a:schemeClr val="tx1"/>
                          </a:solidFill>
                          <a:effectLst/>
                        </a:rPr>
                        <a:t>-show</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smtClean="0">
                          <a:solidFill>
                            <a:schemeClr val="tx1"/>
                          </a:solidFill>
                          <a:effectLst/>
                        </a:rPr>
                        <a:t>Shows a given control</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4749">
                <a:tc>
                  <a:txBody>
                    <a:bodyPr/>
                    <a:lstStyle/>
                    <a:p>
                      <a:pPr marL="0" marR="0">
                        <a:lnSpc>
                          <a:spcPct val="107000"/>
                        </a:lnSpc>
                        <a:spcBef>
                          <a:spcPts val="0"/>
                        </a:spcBef>
                        <a:spcAft>
                          <a:spcPts val="0"/>
                        </a:spcAft>
                      </a:pPr>
                      <a:r>
                        <a:rPr lang="en-US" sz="2000" dirty="0" err="1" smtClean="0">
                          <a:solidFill>
                            <a:schemeClr val="tx1"/>
                          </a:solidFill>
                          <a:effectLst/>
                          <a:latin typeface="+mn-lt"/>
                          <a:ea typeface="+mn-ea"/>
                          <a:cs typeface="+mn-cs"/>
                        </a:rPr>
                        <a:t>ng</a:t>
                      </a:r>
                      <a:r>
                        <a:rPr lang="en-US" sz="2000" dirty="0" smtClean="0">
                          <a:solidFill>
                            <a:schemeClr val="tx1"/>
                          </a:solidFill>
                          <a:effectLst/>
                          <a:latin typeface="+mn-lt"/>
                          <a:ea typeface="+mn-ea"/>
                          <a:cs typeface="+mn-cs"/>
                        </a:rPr>
                        <a:t>-hide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smtClean="0">
                          <a:solidFill>
                            <a:schemeClr val="tx1"/>
                          </a:solidFill>
                          <a:effectLst/>
                        </a:rPr>
                        <a:t>Hides a given control</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4749">
                <a:tc>
                  <a:txBody>
                    <a:bodyPr/>
                    <a:lstStyle/>
                    <a:p>
                      <a:pPr marL="0" marR="0">
                        <a:lnSpc>
                          <a:spcPct val="107000"/>
                        </a:lnSpc>
                        <a:spcBef>
                          <a:spcPts val="0"/>
                        </a:spcBef>
                        <a:spcAft>
                          <a:spcPts val="0"/>
                        </a:spcAft>
                      </a:pPr>
                      <a:r>
                        <a:rPr lang="en-US" sz="2000" dirty="0" err="1" smtClean="0">
                          <a:solidFill>
                            <a:schemeClr val="tx1"/>
                          </a:solidFill>
                          <a:effectLst/>
                          <a:latin typeface="+mn-lt"/>
                          <a:ea typeface="+mn-ea"/>
                          <a:cs typeface="+mn-cs"/>
                        </a:rPr>
                        <a:t>ng</a:t>
                      </a:r>
                      <a:r>
                        <a:rPr lang="en-US" sz="2000" dirty="0" smtClean="0">
                          <a:solidFill>
                            <a:schemeClr val="tx1"/>
                          </a:solidFill>
                          <a:effectLst/>
                          <a:latin typeface="+mn-lt"/>
                          <a:ea typeface="+mn-ea"/>
                          <a:cs typeface="+mn-cs"/>
                        </a:rPr>
                        <a:t>-click</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smtClean="0">
                          <a:solidFill>
                            <a:schemeClr val="tx1"/>
                          </a:solidFill>
                          <a:effectLst/>
                        </a:rPr>
                        <a:t>Represents angularJS click event</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84749">
                <a:tc>
                  <a:txBody>
                    <a:bodyPr/>
                    <a:lstStyle/>
                    <a:p>
                      <a:pPr marL="0" marR="0">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10672064" cy="4870938"/>
          </a:xfrm>
        </p:spPr>
        <p:txBody>
          <a:bodyPr/>
          <a:lstStyle/>
          <a:p>
            <a:r>
              <a:rPr lang="en-US" sz="1600" dirty="0" smtClean="0">
                <a:latin typeface="Cambria" pitchFamily="18" charset="0"/>
              </a:rPr>
              <a:t>In </a:t>
            </a:r>
            <a:r>
              <a:rPr lang="en-US" sz="1600" dirty="0" err="1" smtClean="0">
                <a:latin typeface="Cambria" pitchFamily="18" charset="0"/>
              </a:rPr>
              <a:t>AngularJs</a:t>
            </a:r>
            <a:r>
              <a:rPr lang="en-US" sz="1600" dirty="0" smtClean="0">
                <a:latin typeface="Cambria" pitchFamily="18" charset="0"/>
              </a:rPr>
              <a:t> we can validate the form fields by attaching errors with it.</a:t>
            </a:r>
          </a:p>
          <a:p>
            <a:r>
              <a:rPr lang="en-IN" sz="1600" b="1" dirty="0" smtClean="0">
                <a:latin typeface="Cambria" pitchFamily="18" charset="0"/>
              </a:rPr>
              <a:t>$dirty</a:t>
            </a:r>
            <a:r>
              <a:rPr lang="en-IN" sz="1600" dirty="0" smtClean="0">
                <a:latin typeface="Cambria" pitchFamily="18" charset="0"/>
              </a:rPr>
              <a:t> - states that value has been changed.</a:t>
            </a:r>
          </a:p>
          <a:p>
            <a:r>
              <a:rPr lang="en-IN" sz="1600" b="1" dirty="0" smtClean="0">
                <a:latin typeface="Cambria" pitchFamily="18" charset="0"/>
              </a:rPr>
              <a:t>$invalid</a:t>
            </a:r>
            <a:r>
              <a:rPr lang="en-IN" sz="1600" dirty="0" smtClean="0">
                <a:latin typeface="Cambria" pitchFamily="18" charset="0"/>
              </a:rPr>
              <a:t>- states that value entered is invalid.</a:t>
            </a:r>
          </a:p>
          <a:p>
            <a:r>
              <a:rPr lang="en-IN" sz="1600" b="1" dirty="0" smtClean="0">
                <a:latin typeface="Cambria" pitchFamily="18" charset="0"/>
              </a:rPr>
              <a:t>$error</a:t>
            </a:r>
            <a:r>
              <a:rPr lang="en-IN" sz="1600" dirty="0" smtClean="0">
                <a:latin typeface="Cambria" pitchFamily="18" charset="0"/>
              </a:rPr>
              <a:t>- states the exact error.</a:t>
            </a:r>
          </a:p>
          <a:p>
            <a:pPr>
              <a:buNone/>
            </a:pPr>
            <a:r>
              <a:rPr lang="en-US" sz="1600" dirty="0" smtClean="0">
                <a:latin typeface="Cambria" pitchFamily="18" charset="0"/>
              </a:rPr>
              <a:t>Form Include function : HTML does not support embedding another html in one. We can </a:t>
            </a:r>
            <a:r>
              <a:rPr lang="en-US" sz="1600" dirty="0" err="1" smtClean="0">
                <a:latin typeface="Cambria" pitchFamily="18" charset="0"/>
              </a:rPr>
              <a:t>achive</a:t>
            </a:r>
            <a:r>
              <a:rPr lang="en-US" sz="1600" dirty="0" smtClean="0">
                <a:latin typeface="Cambria" pitchFamily="18" charset="0"/>
              </a:rPr>
              <a:t> this by </a:t>
            </a:r>
          </a:p>
          <a:p>
            <a:r>
              <a:rPr lang="en-IN" sz="1600" b="1" dirty="0" smtClean="0">
                <a:latin typeface="Cambria" pitchFamily="18" charset="0"/>
              </a:rPr>
              <a:t>Using Ajax</a:t>
            </a:r>
            <a:r>
              <a:rPr lang="en-IN" sz="1600" dirty="0" smtClean="0">
                <a:latin typeface="Cambria" pitchFamily="18" charset="0"/>
              </a:rPr>
              <a:t> - Make a server call to get the corresponding html page and set it in </a:t>
            </a:r>
            <a:r>
              <a:rPr lang="en-IN" sz="1600" dirty="0" err="1" smtClean="0">
                <a:latin typeface="Cambria" pitchFamily="18" charset="0"/>
              </a:rPr>
              <a:t>innerHTML</a:t>
            </a:r>
            <a:r>
              <a:rPr lang="en-IN" sz="1600" dirty="0" smtClean="0">
                <a:latin typeface="Cambria" pitchFamily="18" charset="0"/>
              </a:rPr>
              <a:t> of html control.</a:t>
            </a:r>
          </a:p>
          <a:p>
            <a:r>
              <a:rPr lang="en-IN" sz="1600" b="1" dirty="0" smtClean="0">
                <a:latin typeface="Cambria" pitchFamily="18" charset="0"/>
              </a:rPr>
              <a:t>Using Server Side Includes</a:t>
            </a:r>
            <a:r>
              <a:rPr lang="en-IN" sz="1600" dirty="0" smtClean="0">
                <a:latin typeface="Cambria" pitchFamily="18" charset="0"/>
              </a:rPr>
              <a:t> - JSP, PHP and other web side server technologies can include html pages within a dynamic page.</a:t>
            </a:r>
          </a:p>
          <a:p>
            <a:pPr>
              <a:buNone/>
            </a:pPr>
            <a:r>
              <a:rPr lang="en-US" sz="1600" dirty="0" smtClean="0">
                <a:latin typeface="Cambria" pitchFamily="18" charset="0"/>
              </a:rPr>
              <a:t>In angularJS we have a “ </a:t>
            </a:r>
            <a:r>
              <a:rPr lang="en-US" sz="1600" b="1" dirty="0" err="1" smtClean="0">
                <a:latin typeface="Cambria" pitchFamily="18" charset="0"/>
              </a:rPr>
              <a:t>ng</a:t>
            </a:r>
            <a:r>
              <a:rPr lang="en-US" sz="1600" b="1" dirty="0" smtClean="0">
                <a:latin typeface="Cambria" pitchFamily="18" charset="0"/>
              </a:rPr>
              <a:t>-include</a:t>
            </a:r>
            <a:r>
              <a:rPr lang="en-US" sz="1600" dirty="0" smtClean="0">
                <a:latin typeface="Cambria" pitchFamily="18" charset="0"/>
              </a:rPr>
              <a:t> “ directives which performs this operation.</a:t>
            </a:r>
          </a:p>
          <a:p>
            <a:pPr>
              <a:buNone/>
            </a:pPr>
            <a:r>
              <a:rPr lang="en-IN" sz="1600" dirty="0" smtClean="0">
                <a:latin typeface="Cambria" pitchFamily="18" charset="0"/>
              </a:rPr>
              <a:t>&lt;div </a:t>
            </a:r>
            <a:r>
              <a:rPr lang="en-IN" sz="1600" dirty="0" err="1" smtClean="0">
                <a:latin typeface="Cambria" pitchFamily="18" charset="0"/>
              </a:rPr>
              <a:t>ng</a:t>
            </a:r>
            <a:r>
              <a:rPr lang="en-IN" sz="1600" dirty="0" smtClean="0">
                <a:latin typeface="Cambria" pitchFamily="18" charset="0"/>
              </a:rPr>
              <a:t>-include="'main.htm'"&gt;&lt;/div&gt;</a:t>
            </a:r>
          </a:p>
          <a:p>
            <a:pPr>
              <a:buNone/>
            </a:pPr>
            <a:r>
              <a:rPr lang="en-IN" sz="1600" dirty="0" smtClean="0">
                <a:latin typeface="Cambria" pitchFamily="18" charset="0"/>
              </a:rPr>
              <a:t> &lt;div </a:t>
            </a:r>
            <a:r>
              <a:rPr lang="en-IN" sz="1600" dirty="0" err="1" smtClean="0">
                <a:latin typeface="Cambria" pitchFamily="18" charset="0"/>
              </a:rPr>
              <a:t>ng</a:t>
            </a:r>
            <a:r>
              <a:rPr lang="en-IN" sz="1600" dirty="0" smtClean="0">
                <a:latin typeface="Cambria" pitchFamily="18" charset="0"/>
              </a:rPr>
              <a:t>-include="'subjects.htm'"&gt;&lt;/div&gt;</a:t>
            </a:r>
            <a:endParaRPr lang="en-IN" sz="1600" dirty="0">
              <a:latin typeface="Cambria" pitchFamily="18" charset="0"/>
            </a:endParaRPr>
          </a:p>
        </p:txBody>
      </p:sp>
      <p:sp>
        <p:nvSpPr>
          <p:cNvPr id="3" name="Title 2"/>
          <p:cNvSpPr>
            <a:spLocks noGrp="1"/>
          </p:cNvSpPr>
          <p:nvPr>
            <p:ph type="title"/>
          </p:nvPr>
        </p:nvSpPr>
        <p:spPr/>
        <p:txBody>
          <a:bodyPr/>
          <a:lstStyle/>
          <a:p>
            <a:r>
              <a:rPr lang="en-US" dirty="0" smtClean="0"/>
              <a:t>AngularJS Form Validation</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dirty="0" err="1" smtClean="0"/>
              <a:t>AngularJS</a:t>
            </a:r>
            <a:r>
              <a:rPr lang="en-IN" dirty="0" smtClean="0"/>
              <a:t> provides $http control which works as a service to read data from the server. The server makes a database call to get the desired records. </a:t>
            </a:r>
            <a:r>
              <a:rPr lang="en-IN" dirty="0" err="1" smtClean="0"/>
              <a:t>AngularJS</a:t>
            </a:r>
            <a:r>
              <a:rPr lang="en-IN" dirty="0" smtClean="0"/>
              <a:t> needs data in JSON format. Once the data is ready, $http can be used to get the data from server</a:t>
            </a:r>
            <a:endParaRPr lang="en-US" dirty="0"/>
          </a:p>
          <a:p>
            <a:r>
              <a:rPr lang="en-US" dirty="0"/>
              <a:t>$</a:t>
            </a:r>
            <a:r>
              <a:rPr lang="en-US" dirty="0" err="1"/>
              <a:t>http.get</a:t>
            </a:r>
            <a:r>
              <a:rPr lang="en-US" dirty="0"/>
              <a:t>(</a:t>
            </a:r>
            <a:r>
              <a:rPr lang="en-US" dirty="0" err="1"/>
              <a:t>url</a:t>
            </a:r>
            <a:r>
              <a:rPr lang="en-US" dirty="0"/>
              <a:t>) is the function to use for reading server data. </a:t>
            </a:r>
            <a:endParaRPr lang="en-US" dirty="0" smtClean="0"/>
          </a:p>
          <a:p>
            <a:r>
              <a:rPr lang="en-US" dirty="0"/>
              <a:t> $http is an </a:t>
            </a:r>
            <a:r>
              <a:rPr lang="en-US" b="1" dirty="0" err="1"/>
              <a:t>XMLHttpRequest</a:t>
            </a:r>
            <a:r>
              <a:rPr lang="en-US" b="1" dirty="0"/>
              <a:t> object</a:t>
            </a:r>
            <a:r>
              <a:rPr lang="en-US" dirty="0"/>
              <a:t> for requesting external data.</a:t>
            </a:r>
          </a:p>
          <a:p>
            <a:endParaRPr lang="en-US" dirty="0"/>
          </a:p>
          <a:p>
            <a:r>
              <a:rPr lang="en-IN" dirty="0" smtClean="0"/>
              <a:t>function </a:t>
            </a:r>
            <a:r>
              <a:rPr lang="en-IN" dirty="0" err="1" smtClean="0"/>
              <a:t>studentController</a:t>
            </a:r>
            <a:r>
              <a:rPr lang="en-IN" dirty="0" smtClean="0"/>
              <a:t>($</a:t>
            </a:r>
            <a:r>
              <a:rPr lang="en-IN" dirty="0" err="1" smtClean="0"/>
              <a:t>scope,$http</a:t>
            </a:r>
            <a:r>
              <a:rPr lang="en-IN" dirty="0" smtClean="0"/>
              <a:t>) {</a:t>
            </a:r>
          </a:p>
          <a:p>
            <a:r>
              <a:rPr lang="en-IN" dirty="0" smtClean="0"/>
              <a:t>   </a:t>
            </a:r>
            <a:r>
              <a:rPr lang="en-IN" dirty="0" err="1" smtClean="0"/>
              <a:t>var</a:t>
            </a:r>
            <a:r>
              <a:rPr lang="en-IN" dirty="0" smtClean="0"/>
              <a:t> </a:t>
            </a:r>
            <a:r>
              <a:rPr lang="en-IN" dirty="0" err="1" smtClean="0"/>
              <a:t>url</a:t>
            </a:r>
            <a:r>
              <a:rPr lang="en-IN" dirty="0" smtClean="0"/>
              <a:t>="data.txt"; </a:t>
            </a:r>
          </a:p>
          <a:p>
            <a:r>
              <a:rPr lang="en-IN" dirty="0" smtClean="0"/>
              <a:t>   $</a:t>
            </a:r>
            <a:r>
              <a:rPr lang="en-IN" dirty="0" err="1" smtClean="0"/>
              <a:t>http.get</a:t>
            </a:r>
            <a:r>
              <a:rPr lang="en-IN" dirty="0" smtClean="0"/>
              <a:t>(</a:t>
            </a:r>
            <a:r>
              <a:rPr lang="en-IN" dirty="0" err="1" smtClean="0"/>
              <a:t>url</a:t>
            </a:r>
            <a:r>
              <a:rPr lang="en-IN" dirty="0" smtClean="0"/>
              <a:t>).success( function(response) { </a:t>
            </a:r>
          </a:p>
          <a:p>
            <a:r>
              <a:rPr lang="en-IN" dirty="0" smtClean="0"/>
              <a:t>       $</a:t>
            </a:r>
            <a:r>
              <a:rPr lang="en-IN" dirty="0" err="1" smtClean="0"/>
              <a:t>scope.students</a:t>
            </a:r>
            <a:r>
              <a:rPr lang="en-IN" dirty="0" smtClean="0"/>
              <a:t> = response; }); </a:t>
            </a:r>
          </a:p>
          <a:p>
            <a:r>
              <a:rPr lang="en-IN" dirty="0" smtClean="0"/>
              <a:t>}</a:t>
            </a:r>
            <a:endParaRPr lang="en-US" dirty="0"/>
          </a:p>
        </p:txBody>
      </p:sp>
      <p:sp>
        <p:nvSpPr>
          <p:cNvPr id="3" name="Title 2"/>
          <p:cNvSpPr>
            <a:spLocks noGrp="1"/>
          </p:cNvSpPr>
          <p:nvPr>
            <p:ph type="title"/>
          </p:nvPr>
        </p:nvSpPr>
        <p:spPr/>
        <p:txBody>
          <a:bodyPr/>
          <a:lstStyle/>
          <a:p>
            <a:r>
              <a:rPr lang="en-US" b="1" dirty="0"/>
              <a:t>AngularJS </a:t>
            </a:r>
            <a:r>
              <a:rPr lang="en-US" b="1" dirty="0" err="1"/>
              <a:t>XMLHttpRequest</a:t>
            </a:r>
            <a:endParaRPr lang="en-US" dirty="0"/>
          </a:p>
        </p:txBody>
      </p:sp>
    </p:spTree>
    <p:extLst>
      <p:ext uri="{BB962C8B-B14F-4D97-AF65-F5344CB8AC3E}">
        <p14:creationId xmlns="" xmlns:p14="http://schemas.microsoft.com/office/powerpoint/2010/main" val="2956675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dirty="0" smtClean="0"/>
              <a:t>Why Modules?</a:t>
            </a:r>
          </a:p>
          <a:p>
            <a:r>
              <a:rPr lang="en-IN" dirty="0" smtClean="0"/>
              <a:t>Helps package our code into reusable modules.</a:t>
            </a:r>
          </a:p>
          <a:p>
            <a:r>
              <a:rPr lang="en-IN" dirty="0" smtClean="0"/>
              <a:t>The declarative process is easier to understand.</a:t>
            </a:r>
          </a:p>
          <a:p>
            <a:r>
              <a:rPr lang="en-IN" dirty="0" smtClean="0"/>
              <a:t>Modules can be loaded in any order.</a:t>
            </a:r>
          </a:p>
          <a:p>
            <a:r>
              <a:rPr lang="en-IN" dirty="0" smtClean="0"/>
              <a:t>Easily testable and maintainable components.</a:t>
            </a:r>
          </a:p>
          <a:p>
            <a:r>
              <a:rPr lang="en-IN" dirty="0" smtClean="0"/>
              <a:t>Helps organize your application.</a:t>
            </a:r>
          </a:p>
          <a:p>
            <a:endParaRPr lang="en-IN" dirty="0"/>
          </a:p>
        </p:txBody>
      </p:sp>
      <p:sp>
        <p:nvSpPr>
          <p:cNvPr id="3" name="Title 2"/>
          <p:cNvSpPr>
            <a:spLocks noGrp="1"/>
          </p:cNvSpPr>
          <p:nvPr>
            <p:ph type="title"/>
          </p:nvPr>
        </p:nvSpPr>
        <p:spPr/>
        <p:txBody>
          <a:bodyPr/>
          <a:lstStyle/>
          <a:p>
            <a:r>
              <a:rPr lang="en-US" dirty="0" smtClean="0"/>
              <a:t>AngularJS Modules</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a:t>Modules define applications. All application controllers should belong to a module. </a:t>
            </a:r>
          </a:p>
          <a:p>
            <a:r>
              <a:rPr lang="en-US" dirty="0"/>
              <a:t>Modules make your application more readable, and keep the global namespace clean</a:t>
            </a:r>
            <a:r>
              <a:rPr lang="en-US" dirty="0" smtClean="0"/>
              <a:t>.</a:t>
            </a:r>
          </a:p>
          <a:p>
            <a:r>
              <a:rPr lang="en-US" dirty="0"/>
              <a:t>Controllers Pollute the Global Namespace</a:t>
            </a:r>
          </a:p>
          <a:p>
            <a:r>
              <a:rPr lang="en-US" dirty="0" smtClean="0"/>
              <a:t>Global </a:t>
            </a:r>
            <a:r>
              <a:rPr lang="en-US" dirty="0"/>
              <a:t>values should be avoided in applications. They can easily be overwritten or destroyed by other scripts.</a:t>
            </a:r>
          </a:p>
          <a:p>
            <a:r>
              <a:rPr lang="en-US" dirty="0"/>
              <a:t>AngularJS modules can solve (or reduce) this problem</a:t>
            </a:r>
            <a:r>
              <a:rPr lang="en-US" dirty="0" smtClean="0"/>
              <a:t>.</a:t>
            </a:r>
          </a:p>
          <a:p>
            <a:r>
              <a:rPr lang="en-IN" b="1" dirty="0" smtClean="0"/>
              <a:t>Application Module</a:t>
            </a:r>
            <a:r>
              <a:rPr lang="en-IN" dirty="0" smtClean="0"/>
              <a:t> - used to initialize an application with controller(s).</a:t>
            </a:r>
          </a:p>
          <a:p>
            <a:r>
              <a:rPr lang="en-IN" b="1" dirty="0" smtClean="0"/>
              <a:t>Controller Module</a:t>
            </a:r>
            <a:r>
              <a:rPr lang="en-IN" dirty="0" smtClean="0"/>
              <a:t> - used to define the controller.</a:t>
            </a:r>
          </a:p>
          <a:p>
            <a:endParaRPr lang="en-US" dirty="0"/>
          </a:p>
        </p:txBody>
      </p:sp>
      <p:sp>
        <p:nvSpPr>
          <p:cNvPr id="3" name="Title 2"/>
          <p:cNvSpPr>
            <a:spLocks noGrp="1"/>
          </p:cNvSpPr>
          <p:nvPr>
            <p:ph type="title"/>
          </p:nvPr>
        </p:nvSpPr>
        <p:spPr/>
        <p:txBody>
          <a:bodyPr>
            <a:normAutofit/>
          </a:bodyPr>
          <a:lstStyle/>
          <a:p>
            <a:r>
              <a:rPr lang="en-US" b="1" dirty="0"/>
              <a:t>AngularJS </a:t>
            </a:r>
            <a:r>
              <a:rPr lang="en-US" b="1" dirty="0" smtClean="0"/>
              <a:t>Modules</a:t>
            </a:r>
            <a:endParaRPr lang="en-US" dirty="0"/>
          </a:p>
        </p:txBody>
      </p:sp>
    </p:spTree>
    <p:extLst>
      <p:ext uri="{BB962C8B-B14F-4D97-AF65-F5344CB8AC3E}">
        <p14:creationId xmlns="" xmlns:p14="http://schemas.microsoft.com/office/powerpoint/2010/main" val="8546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063752"/>
            <a:ext cx="10672064" cy="5548063"/>
          </a:xfrm>
        </p:spPr>
        <p:txBody>
          <a:bodyPr/>
          <a:lstStyle/>
          <a:p>
            <a:pPr marL="0" indent="0">
              <a:buNone/>
            </a:pPr>
            <a:r>
              <a:rPr lang="en-US" dirty="0"/>
              <a:t>&lt;!DOCTYPE html&gt;</a:t>
            </a:r>
            <a:br>
              <a:rPr lang="en-US" dirty="0"/>
            </a:br>
            <a:r>
              <a:rPr lang="en-US" dirty="0"/>
              <a:t>&lt;html&gt;</a:t>
            </a:r>
            <a:br>
              <a:rPr lang="en-US" dirty="0"/>
            </a:br>
            <a:r>
              <a:rPr lang="en-US" dirty="0" smtClean="0"/>
              <a:t>&lt;</a:t>
            </a:r>
            <a:r>
              <a:rPr lang="en-US" dirty="0"/>
              <a:t>head&gt;</a:t>
            </a:r>
            <a:br>
              <a:rPr lang="en-US" dirty="0"/>
            </a:b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/1.2.26/angular.min.js"&gt;&lt;/script&gt;</a:t>
            </a:r>
            <a:br>
              <a:rPr lang="en-US" dirty="0"/>
            </a:br>
            <a:r>
              <a:rPr lang="en-US" dirty="0"/>
              <a:t>&lt;/head&gt;</a:t>
            </a:r>
            <a:br>
              <a:rPr lang="en-US" dirty="0"/>
            </a:br>
            <a:r>
              <a:rPr lang="en-US" dirty="0" smtClean="0"/>
              <a:t>&lt;</a:t>
            </a:r>
            <a:r>
              <a:rPr lang="en-US" dirty="0"/>
              <a:t>body&gt;</a:t>
            </a:r>
            <a:br>
              <a:rPr lang="en-US" dirty="0"/>
            </a:br>
            <a:r>
              <a:rPr lang="en-US" dirty="0" smtClean="0"/>
              <a:t>&lt;</a:t>
            </a:r>
            <a:r>
              <a:rPr lang="en-US" dirty="0"/>
              <a:t>div ng-app="" ng-controller="</a:t>
            </a:r>
            <a:r>
              <a:rPr lang="en-US" dirty="0" err="1"/>
              <a:t>myCtrl</a:t>
            </a:r>
            <a:r>
              <a:rPr lang="en-US" dirty="0"/>
              <a:t>"&gt;</a:t>
            </a:r>
            <a:br>
              <a:rPr lang="en-US" dirty="0"/>
            </a:br>
            <a:r>
              <a:rPr lang="en-US" dirty="0"/>
              <a:t>{{ </a:t>
            </a:r>
            <a:r>
              <a:rPr lang="en-US" dirty="0" err="1"/>
              <a:t>firstName</a:t>
            </a:r>
            <a:r>
              <a:rPr lang="en-US" dirty="0"/>
              <a:t> + " " + </a:t>
            </a:r>
            <a:r>
              <a:rPr lang="en-US" dirty="0" err="1"/>
              <a:t>lastName</a:t>
            </a:r>
            <a:r>
              <a:rPr lang="en-US" dirty="0"/>
              <a:t> }}</a:t>
            </a:r>
            <a:br>
              <a:rPr lang="en-US" dirty="0"/>
            </a:br>
            <a:r>
              <a:rPr lang="en-US" dirty="0"/>
              <a:t>&lt;/div&gt;</a:t>
            </a:r>
            <a:br>
              <a:rPr lang="en-US" dirty="0"/>
            </a:br>
            <a:r>
              <a:rPr lang="en-US" dirty="0" smtClean="0"/>
              <a:t>&lt;</a:t>
            </a:r>
            <a:r>
              <a:rPr lang="en-US" dirty="0"/>
              <a:t>script&gt;</a:t>
            </a:r>
            <a:br>
              <a:rPr lang="en-US" dirty="0"/>
            </a:br>
            <a:r>
              <a:rPr lang="en-US" dirty="0"/>
              <a:t>function </a:t>
            </a:r>
            <a:r>
              <a:rPr lang="en-US" dirty="0" err="1"/>
              <a:t>myCtrl</a:t>
            </a:r>
            <a:r>
              <a:rPr lang="en-US" dirty="0"/>
              <a:t>($scope) {</a:t>
            </a:r>
            <a:br>
              <a:rPr lang="en-US" dirty="0"/>
            </a:br>
            <a:r>
              <a:rPr lang="en-US" dirty="0"/>
              <a:t>    $</a:t>
            </a:r>
            <a:r>
              <a:rPr lang="en-US" dirty="0" err="1"/>
              <a:t>scope.firstName</a:t>
            </a:r>
            <a:r>
              <a:rPr lang="en-US" dirty="0"/>
              <a:t> = "John";</a:t>
            </a:r>
            <a:br>
              <a:rPr lang="en-US" dirty="0"/>
            </a:br>
            <a:r>
              <a:rPr lang="en-US" dirty="0"/>
              <a:t>    $</a:t>
            </a:r>
            <a:r>
              <a:rPr lang="en-US" dirty="0" err="1"/>
              <a:t>scope.lastName</a:t>
            </a:r>
            <a:r>
              <a:rPr lang="en-US" dirty="0"/>
              <a:t> = "Doe";</a:t>
            </a:r>
            <a:br>
              <a:rPr lang="en-US" dirty="0"/>
            </a:br>
            <a:r>
              <a:rPr lang="en-US" dirty="0"/>
              <a:t>}</a:t>
            </a:r>
            <a:br>
              <a:rPr lang="en-US" dirty="0"/>
            </a:br>
            <a:r>
              <a:rPr lang="en-US" dirty="0"/>
              <a:t>&lt;/script&gt;</a:t>
            </a:r>
            <a:br>
              <a:rPr lang="en-US" dirty="0"/>
            </a:br>
            <a:r>
              <a:rPr lang="en-US" dirty="0" smtClean="0"/>
              <a:t>&lt;/</a:t>
            </a:r>
            <a:r>
              <a:rPr lang="en-US" dirty="0"/>
              <a:t>body&gt;</a:t>
            </a:r>
            <a:br>
              <a:rPr lang="en-US" dirty="0"/>
            </a:br>
            <a:r>
              <a:rPr lang="en-US" dirty="0"/>
              <a:t>&lt;/html&gt; </a:t>
            </a:r>
          </a:p>
        </p:txBody>
      </p:sp>
      <p:sp>
        <p:nvSpPr>
          <p:cNvPr id="3" name="Title 2"/>
          <p:cNvSpPr>
            <a:spLocks noGrp="1"/>
          </p:cNvSpPr>
          <p:nvPr>
            <p:ph type="title"/>
          </p:nvPr>
        </p:nvSpPr>
        <p:spPr/>
        <p:txBody>
          <a:bodyPr/>
          <a:lstStyle/>
          <a:p>
            <a:r>
              <a:rPr lang="en-US" b="1" dirty="0"/>
              <a:t>A Controller Without a Module </a:t>
            </a:r>
            <a:endParaRPr lang="en-US" dirty="0"/>
          </a:p>
        </p:txBody>
      </p:sp>
    </p:spTree>
    <p:extLst>
      <p:ext uri="{BB962C8B-B14F-4D97-AF65-F5344CB8AC3E}">
        <p14:creationId xmlns="" xmlns:p14="http://schemas.microsoft.com/office/powerpoint/2010/main" val="328377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199"/>
            <a:ext cx="10672064" cy="5011615"/>
          </a:xfrm>
        </p:spPr>
        <p:txBody>
          <a:bodyPr/>
          <a:lstStyle/>
          <a:p>
            <a:r>
              <a:rPr lang="en-US" dirty="0"/>
              <a:t>&lt;!DOCTYPE html</a:t>
            </a:r>
            <a:r>
              <a:rPr lang="en-US" dirty="0" smtClean="0"/>
              <a:t>&gt;&lt;</a:t>
            </a:r>
            <a:r>
              <a:rPr lang="en-US" dirty="0"/>
              <a:t>html</a:t>
            </a:r>
            <a:r>
              <a:rPr lang="en-US" dirty="0" smtClean="0"/>
              <a:t>&gt;&lt;</a:t>
            </a:r>
            <a:r>
              <a:rPr lang="en-US" dirty="0"/>
              <a:t>head&gt;</a:t>
            </a:r>
            <a:br>
              <a:rPr lang="en-US" dirty="0"/>
            </a:b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/1.2.26/angular.min.js"&gt;&lt;/script&gt;</a:t>
            </a:r>
            <a:br>
              <a:rPr lang="en-US" dirty="0"/>
            </a:br>
            <a:r>
              <a:rPr lang="en-US" dirty="0"/>
              <a:t>&lt;/head&gt;</a:t>
            </a:r>
            <a:br>
              <a:rPr lang="en-US" dirty="0"/>
            </a:br>
            <a:r>
              <a:rPr lang="en-US" dirty="0" smtClean="0"/>
              <a:t>&lt;</a:t>
            </a:r>
            <a:r>
              <a:rPr lang="en-US" dirty="0"/>
              <a:t>body&gt;</a:t>
            </a:r>
            <a:br>
              <a:rPr lang="en-US" dirty="0"/>
            </a:br>
            <a:r>
              <a:rPr lang="en-US" dirty="0" smtClean="0"/>
              <a:t>&lt;</a:t>
            </a:r>
            <a:r>
              <a:rPr lang="en-US" dirty="0"/>
              <a:t>div ng-app="</a:t>
            </a:r>
            <a:r>
              <a:rPr lang="en-US" dirty="0" err="1"/>
              <a:t>myApp</a:t>
            </a:r>
            <a:r>
              <a:rPr lang="en-US" dirty="0"/>
              <a:t>" ng-controller="</a:t>
            </a:r>
            <a:r>
              <a:rPr lang="en-US" dirty="0" err="1"/>
              <a:t>myCtrl</a:t>
            </a:r>
            <a:r>
              <a:rPr lang="en-US" dirty="0"/>
              <a:t>"&gt;</a:t>
            </a:r>
            <a:br>
              <a:rPr lang="en-US" dirty="0"/>
            </a:br>
            <a:r>
              <a:rPr lang="en-US" dirty="0"/>
              <a:t>{{ </a:t>
            </a:r>
            <a:r>
              <a:rPr lang="en-US" dirty="0" err="1"/>
              <a:t>firstName</a:t>
            </a:r>
            <a:r>
              <a:rPr lang="en-US" dirty="0"/>
              <a:t> + " " + </a:t>
            </a:r>
            <a:r>
              <a:rPr lang="en-US" dirty="0" err="1"/>
              <a:t>lastName</a:t>
            </a:r>
            <a:r>
              <a:rPr lang="en-US" dirty="0"/>
              <a:t> }}</a:t>
            </a:r>
            <a:br>
              <a:rPr lang="en-US" dirty="0"/>
            </a:br>
            <a:r>
              <a:rPr lang="en-US" dirty="0"/>
              <a:t>&lt;/div&gt;</a:t>
            </a:r>
            <a:br>
              <a:rPr lang="en-US" dirty="0"/>
            </a:br>
            <a:r>
              <a:rPr lang="en-US" dirty="0" smtClean="0"/>
              <a:t>&lt;</a:t>
            </a:r>
            <a:r>
              <a:rPr lang="en-US" dirty="0"/>
              <a:t>script&gt;</a:t>
            </a:r>
            <a:br>
              <a:rPr lang="en-US" dirty="0"/>
            </a:br>
            <a:r>
              <a:rPr lang="en-US" dirty="0" err="1"/>
              <a:t>var</a:t>
            </a:r>
            <a:r>
              <a:rPr lang="en-US" dirty="0"/>
              <a:t> app = </a:t>
            </a:r>
            <a:r>
              <a:rPr lang="en-US" dirty="0" err="1"/>
              <a:t>angular.module</a:t>
            </a:r>
            <a:r>
              <a:rPr lang="en-US" dirty="0"/>
              <a:t>("</a:t>
            </a:r>
            <a:r>
              <a:rPr lang="en-US" dirty="0" err="1"/>
              <a:t>myApp</a:t>
            </a:r>
            <a:r>
              <a:rPr lang="en-US" dirty="0"/>
              <a:t>", []);</a:t>
            </a:r>
            <a:br>
              <a:rPr lang="en-US" dirty="0"/>
            </a:br>
            <a:r>
              <a:rPr lang="en-US" dirty="0" err="1" smtClean="0"/>
              <a:t>app.controller</a:t>
            </a:r>
            <a:r>
              <a:rPr lang="en-US" dirty="0"/>
              <a:t>("</a:t>
            </a:r>
            <a:r>
              <a:rPr lang="en-US" dirty="0" err="1"/>
              <a:t>myCtrl</a:t>
            </a:r>
            <a:r>
              <a:rPr lang="en-US" dirty="0"/>
              <a:t>", function($scope) {</a:t>
            </a:r>
            <a:br>
              <a:rPr lang="en-US" dirty="0"/>
            </a:br>
            <a:r>
              <a:rPr lang="en-US" dirty="0"/>
              <a:t>    $</a:t>
            </a:r>
            <a:r>
              <a:rPr lang="en-US" dirty="0" err="1"/>
              <a:t>scope.firstName</a:t>
            </a:r>
            <a:r>
              <a:rPr lang="en-US" dirty="0"/>
              <a:t> = "John";</a:t>
            </a:r>
            <a:br>
              <a:rPr lang="en-US" dirty="0"/>
            </a:br>
            <a:r>
              <a:rPr lang="en-US" dirty="0"/>
              <a:t>    $</a:t>
            </a:r>
            <a:r>
              <a:rPr lang="en-US" dirty="0" err="1"/>
              <a:t>scope.lastName</a:t>
            </a:r>
            <a:r>
              <a:rPr lang="en-US" dirty="0"/>
              <a:t> = "Doe";</a:t>
            </a:r>
            <a:br>
              <a:rPr lang="en-US" dirty="0"/>
            </a:br>
            <a:r>
              <a:rPr lang="en-US" dirty="0"/>
              <a:t>});</a:t>
            </a:r>
            <a:br>
              <a:rPr lang="en-US" dirty="0"/>
            </a:br>
            <a:r>
              <a:rPr lang="en-US" dirty="0"/>
              <a:t>&lt;/script&gt;</a:t>
            </a:r>
            <a:br>
              <a:rPr lang="en-US" dirty="0"/>
            </a:br>
            <a:r>
              <a:rPr lang="en-US" dirty="0" smtClean="0"/>
              <a:t>&lt;/</a:t>
            </a:r>
            <a:r>
              <a:rPr lang="en-US" dirty="0"/>
              <a:t>body&gt;</a:t>
            </a:r>
            <a:br>
              <a:rPr lang="en-US" dirty="0"/>
            </a:br>
            <a:r>
              <a:rPr lang="en-US" dirty="0"/>
              <a:t>&lt;/html&gt; </a:t>
            </a:r>
          </a:p>
          <a:p>
            <a:endParaRPr lang="en-US" dirty="0"/>
          </a:p>
        </p:txBody>
      </p:sp>
      <p:sp>
        <p:nvSpPr>
          <p:cNvPr id="3" name="Title 2"/>
          <p:cNvSpPr>
            <a:spLocks noGrp="1"/>
          </p:cNvSpPr>
          <p:nvPr>
            <p:ph type="title"/>
          </p:nvPr>
        </p:nvSpPr>
        <p:spPr/>
        <p:txBody>
          <a:bodyPr>
            <a:normAutofit/>
          </a:bodyPr>
          <a:lstStyle/>
          <a:p>
            <a:r>
              <a:rPr lang="en-US" b="1" dirty="0"/>
              <a:t>A Controller With a Module </a:t>
            </a:r>
            <a:endParaRPr lang="en-US" dirty="0"/>
          </a:p>
        </p:txBody>
      </p:sp>
    </p:spTree>
    <p:extLst>
      <p:ext uri="{BB962C8B-B14F-4D97-AF65-F5344CB8AC3E}">
        <p14:creationId xmlns="" xmlns:p14="http://schemas.microsoft.com/office/powerpoint/2010/main" val="4110225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AngularJS </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269547" y="1600200"/>
            <a:ext cx="6165669"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199"/>
            <a:ext cx="6786088" cy="4919353"/>
          </a:xfrm>
        </p:spPr>
        <p:txBody>
          <a:bodyPr/>
          <a:lstStyle/>
          <a:p>
            <a:r>
              <a:rPr lang="en-IN" sz="1800" dirty="0" smtClean="0">
                <a:latin typeface="Cambria" pitchFamily="18" charset="0"/>
              </a:rPr>
              <a:t>In traditional web applications, the client (browser) initiates the communication with the server by requesting a page. The server then processes the request and sends the HTML of the page to the client. In subsequent interactions with the page –e.g. the user navigates to a link or submits a form with data– a new request is sent to the server, and the flow starts again: the server processes the request and sends a new page to the browser in response to the new action requested by the client.</a:t>
            </a:r>
          </a:p>
          <a:p>
            <a:r>
              <a:rPr lang="en-IN" sz="1800" dirty="0" smtClean="0">
                <a:latin typeface="Cambria" pitchFamily="18" charset="0"/>
              </a:rPr>
              <a:t>In Single-Page Applications (SPAs) the entire page is loaded in the browser after the initial request, but subsequent interactions take place through Ajax requests. This means that the browser has to update only the portion of the page that has changed; there is no need to reload the entire page.</a:t>
            </a:r>
          </a:p>
          <a:p>
            <a:r>
              <a:rPr lang="en-IN" sz="1800" dirty="0" smtClean="0">
                <a:latin typeface="Cambria" pitchFamily="18" charset="0"/>
              </a:rPr>
              <a:t>First off, a Single Page Application is one in which we have a shell page and we can load multiple views into that. </a:t>
            </a:r>
          </a:p>
          <a:p>
            <a:endParaRPr lang="en-US" sz="1600" dirty="0" smtClean="0"/>
          </a:p>
          <a:p>
            <a:endParaRPr lang="en-IN" sz="1600" dirty="0"/>
          </a:p>
        </p:txBody>
      </p:sp>
      <p:sp>
        <p:nvSpPr>
          <p:cNvPr id="3" name="Title 2"/>
          <p:cNvSpPr>
            <a:spLocks noGrp="1"/>
          </p:cNvSpPr>
          <p:nvPr>
            <p:ph type="title"/>
          </p:nvPr>
        </p:nvSpPr>
        <p:spPr/>
        <p:txBody>
          <a:bodyPr/>
          <a:lstStyle/>
          <a:p>
            <a:r>
              <a:rPr lang="en-US" dirty="0" smtClean="0"/>
              <a:t>What is SPA</a:t>
            </a:r>
            <a:endParaRPr lang="en-IN" dirty="0"/>
          </a:p>
        </p:txBody>
      </p:sp>
      <p:pic>
        <p:nvPicPr>
          <p:cNvPr id="5" name="Picture 2"/>
          <p:cNvPicPr>
            <a:picLocks noChangeAspect="1" noChangeArrowheads="1"/>
          </p:cNvPicPr>
          <p:nvPr/>
        </p:nvPicPr>
        <p:blipFill>
          <a:blip r:embed="rId2" cstate="print"/>
          <a:srcRect/>
          <a:stretch>
            <a:fillRect/>
          </a:stretch>
        </p:blipFill>
        <p:spPr bwMode="auto">
          <a:xfrm>
            <a:off x="7790051" y="1647701"/>
            <a:ext cx="4120900" cy="3000934"/>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AngularJS</a:t>
            </a: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092569" y="1600200"/>
            <a:ext cx="8335108"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JS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127739" y="1600200"/>
            <a:ext cx="8370276" cy="4853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JS</a:t>
            </a: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321169" y="1600199"/>
            <a:ext cx="8405446" cy="471267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600" dirty="0" smtClean="0">
                <a:latin typeface="Cambria" pitchFamily="18" charset="0"/>
              </a:rPr>
              <a:t>angularJS supports SPA with multiple views . To do this </a:t>
            </a:r>
            <a:r>
              <a:rPr lang="en-US" sz="1600" dirty="0" err="1" smtClean="0">
                <a:latin typeface="Cambria" pitchFamily="18" charset="0"/>
              </a:rPr>
              <a:t>AngulaJS</a:t>
            </a:r>
            <a:r>
              <a:rPr lang="en-US" sz="1600" dirty="0" smtClean="0">
                <a:latin typeface="Cambria" pitchFamily="18" charset="0"/>
              </a:rPr>
              <a:t> has provided directives and services</a:t>
            </a:r>
          </a:p>
          <a:p>
            <a:r>
              <a:rPr lang="en-US" sz="1600" dirty="0" err="1" smtClean="0">
                <a:latin typeface="Cambria" pitchFamily="18" charset="0"/>
              </a:rPr>
              <a:t>ngRoute</a:t>
            </a:r>
            <a:r>
              <a:rPr lang="en-US" sz="1600" dirty="0" smtClean="0">
                <a:latin typeface="Cambria" pitchFamily="18" charset="0"/>
              </a:rPr>
              <a:t> : </a:t>
            </a:r>
            <a:r>
              <a:rPr lang="en-IN" sz="1600" dirty="0" smtClean="0">
                <a:latin typeface="Cambria" pitchFamily="18" charset="0"/>
              </a:rPr>
              <a:t>The </a:t>
            </a:r>
            <a:r>
              <a:rPr lang="en-IN" sz="1600" dirty="0" err="1" smtClean="0">
                <a:latin typeface="Cambria" pitchFamily="18" charset="0"/>
              </a:rPr>
              <a:t>ngRoute</a:t>
            </a:r>
            <a:r>
              <a:rPr lang="en-IN" sz="1600" dirty="0" smtClean="0">
                <a:latin typeface="Cambria" pitchFamily="18" charset="0"/>
              </a:rPr>
              <a:t> module provides routing and deep linking services and directives for angular applications. To add this to your application we need to download the file ( angular-route.js) or CDN with this link : </a:t>
            </a:r>
            <a:r>
              <a:rPr lang="en-IN" sz="1600" b="1" i="1" dirty="0" smtClean="0">
                <a:latin typeface="Cambria" pitchFamily="18" charset="0"/>
                <a:hlinkClick r:id="rId2"/>
              </a:rPr>
              <a:t>https://ajax.googleapis.com/ajax/libs/angularjs/1.2.28//angular-route.min.js</a:t>
            </a:r>
            <a:endParaRPr lang="en-IN" sz="1600" b="1" i="1" dirty="0" smtClean="0">
              <a:latin typeface="Cambria" pitchFamily="18" charset="0"/>
            </a:endParaRPr>
          </a:p>
          <a:p>
            <a:r>
              <a:rPr lang="en-US" sz="1600" b="1" i="1" dirty="0" err="1" smtClean="0">
                <a:latin typeface="Cambria" pitchFamily="18" charset="0"/>
              </a:rPr>
              <a:t>ngView</a:t>
            </a:r>
            <a:r>
              <a:rPr lang="en-US" sz="1600" b="1" i="1" dirty="0" smtClean="0">
                <a:latin typeface="Cambria" pitchFamily="18" charset="0"/>
              </a:rPr>
              <a:t>: </a:t>
            </a:r>
            <a:r>
              <a:rPr lang="en-IN" sz="1600" dirty="0" err="1" smtClean="0">
                <a:latin typeface="Cambria" pitchFamily="18" charset="0"/>
              </a:rPr>
              <a:t>ng</a:t>
            </a:r>
            <a:r>
              <a:rPr lang="en-IN" sz="1600" dirty="0" smtClean="0">
                <a:latin typeface="Cambria" pitchFamily="18" charset="0"/>
              </a:rPr>
              <a:t>-view tag simply creates a place holder where a corresponding view (html or </a:t>
            </a:r>
            <a:r>
              <a:rPr lang="en-IN" sz="1600" dirty="0" err="1" smtClean="0">
                <a:latin typeface="Cambria" pitchFamily="18" charset="0"/>
              </a:rPr>
              <a:t>ng</a:t>
            </a:r>
            <a:r>
              <a:rPr lang="en-IN" sz="1600" dirty="0" smtClean="0">
                <a:latin typeface="Cambria" pitchFamily="18" charset="0"/>
              </a:rPr>
              <a:t>-template view) can be placed based on the configuration. The </a:t>
            </a:r>
            <a:r>
              <a:rPr lang="en-IN" sz="1600" dirty="0" err="1" smtClean="0">
                <a:latin typeface="Cambria" pitchFamily="18" charset="0"/>
              </a:rPr>
              <a:t>ngView</a:t>
            </a:r>
            <a:r>
              <a:rPr lang="en-IN" sz="1600" dirty="0" smtClean="0">
                <a:latin typeface="Cambria" pitchFamily="18" charset="0"/>
              </a:rPr>
              <a:t> directive is used to display the HTML templates or views in the specified routes.</a:t>
            </a:r>
          </a:p>
          <a:p>
            <a:r>
              <a:rPr lang="en-US" sz="1600" b="1" i="1" dirty="0" err="1" smtClean="0">
                <a:latin typeface="Cambria" pitchFamily="18" charset="0"/>
              </a:rPr>
              <a:t>ng</a:t>
            </a:r>
            <a:r>
              <a:rPr lang="en-US" sz="1600" b="1" i="1" dirty="0" smtClean="0">
                <a:latin typeface="Cambria" pitchFamily="18" charset="0"/>
              </a:rPr>
              <a:t>-template : </a:t>
            </a:r>
            <a:r>
              <a:rPr lang="en-IN" sz="1600" dirty="0" err="1" smtClean="0">
                <a:latin typeface="Cambria" pitchFamily="18" charset="0"/>
              </a:rPr>
              <a:t>ng</a:t>
            </a:r>
            <a:r>
              <a:rPr lang="en-IN" sz="1600" dirty="0" smtClean="0">
                <a:latin typeface="Cambria" pitchFamily="18" charset="0"/>
              </a:rPr>
              <a:t>-template directive is used to create an html view using script tag. It contains "id" attribute which is used by $</a:t>
            </a:r>
            <a:r>
              <a:rPr lang="en-IN" sz="1600" dirty="0" err="1" smtClean="0">
                <a:latin typeface="Cambria" pitchFamily="18" charset="0"/>
              </a:rPr>
              <a:t>routeProvider</a:t>
            </a:r>
            <a:r>
              <a:rPr lang="en-IN" sz="1600" dirty="0" smtClean="0">
                <a:latin typeface="Cambria" pitchFamily="18" charset="0"/>
              </a:rPr>
              <a:t> to map a view with a controller.</a:t>
            </a:r>
          </a:p>
          <a:p>
            <a:r>
              <a:rPr lang="en-IN" sz="1600" dirty="0" smtClean="0">
                <a:latin typeface="Cambria" pitchFamily="18" charset="0"/>
              </a:rPr>
              <a:t>$</a:t>
            </a:r>
            <a:r>
              <a:rPr lang="en-IN" sz="1600" dirty="0" err="1" smtClean="0">
                <a:latin typeface="Cambria" pitchFamily="18" charset="0"/>
              </a:rPr>
              <a:t>routeProvider</a:t>
            </a:r>
            <a:r>
              <a:rPr lang="en-IN" sz="1600" dirty="0" smtClean="0">
                <a:latin typeface="Cambria" pitchFamily="18" charset="0"/>
              </a:rPr>
              <a:t> : The $</a:t>
            </a:r>
            <a:r>
              <a:rPr lang="en-IN" sz="1600" dirty="0" err="1" smtClean="0">
                <a:latin typeface="Cambria" pitchFamily="18" charset="0"/>
              </a:rPr>
              <a:t>routeProvider</a:t>
            </a:r>
            <a:r>
              <a:rPr lang="en-IN" sz="1600" dirty="0" smtClean="0">
                <a:latin typeface="Cambria" pitchFamily="18" charset="0"/>
              </a:rPr>
              <a:t> (provider in </a:t>
            </a:r>
            <a:r>
              <a:rPr lang="en-IN" sz="1600" dirty="0" err="1" smtClean="0">
                <a:latin typeface="Cambria" pitchFamily="18" charset="0"/>
              </a:rPr>
              <a:t>ngRoute</a:t>
            </a:r>
            <a:r>
              <a:rPr lang="en-IN" sz="1600" dirty="0" smtClean="0">
                <a:latin typeface="Cambria" pitchFamily="18" charset="0"/>
              </a:rPr>
              <a:t> Module) is used to configure the routes. We use the module’s </a:t>
            </a:r>
            <a:r>
              <a:rPr lang="en-IN" sz="1600" dirty="0" err="1" smtClean="0">
                <a:latin typeface="Cambria" pitchFamily="18" charset="0"/>
              </a:rPr>
              <a:t>config</a:t>
            </a:r>
            <a:r>
              <a:rPr lang="en-IN" sz="1600" dirty="0" smtClean="0">
                <a:latin typeface="Cambria" pitchFamily="18" charset="0"/>
              </a:rPr>
              <a:t>() to configure the $</a:t>
            </a:r>
            <a:r>
              <a:rPr lang="en-IN" sz="1600" dirty="0" err="1" smtClean="0">
                <a:latin typeface="Cambria" pitchFamily="18" charset="0"/>
              </a:rPr>
              <a:t>routeProvider</a:t>
            </a:r>
            <a:r>
              <a:rPr lang="en-IN" sz="1600" dirty="0" smtClean="0">
                <a:latin typeface="Cambria" pitchFamily="18" charset="0"/>
              </a:rPr>
              <a:t>. The </a:t>
            </a:r>
            <a:r>
              <a:rPr lang="en-IN" sz="1600" b="1" dirty="0" err="1" smtClean="0">
                <a:latin typeface="Cambria" pitchFamily="18" charset="0"/>
              </a:rPr>
              <a:t>config</a:t>
            </a:r>
            <a:r>
              <a:rPr lang="en-IN" sz="1600" b="1" dirty="0" smtClean="0">
                <a:latin typeface="Cambria" pitchFamily="18" charset="0"/>
              </a:rPr>
              <a:t>()</a:t>
            </a:r>
            <a:r>
              <a:rPr lang="en-IN" sz="1600" dirty="0" smtClean="0">
                <a:latin typeface="Cambria" pitchFamily="18" charset="0"/>
              </a:rPr>
              <a:t> takes a function which takes </a:t>
            </a:r>
            <a:r>
              <a:rPr lang="en-IN" sz="1600" dirty="0" err="1" smtClean="0">
                <a:latin typeface="Cambria" pitchFamily="18" charset="0"/>
              </a:rPr>
              <a:t>the</a:t>
            </a:r>
            <a:r>
              <a:rPr lang="en-IN" sz="1600" b="1" dirty="0" err="1" smtClean="0">
                <a:latin typeface="Cambria" pitchFamily="18" charset="0"/>
              </a:rPr>
              <a:t>$routeProvider</a:t>
            </a:r>
            <a:r>
              <a:rPr lang="en-IN" sz="1600" dirty="0" smtClean="0">
                <a:latin typeface="Cambria" pitchFamily="18" charset="0"/>
              </a:rPr>
              <a:t> as parameter and the routing configuration goes inside the function. $</a:t>
            </a:r>
            <a:r>
              <a:rPr lang="en-IN" sz="1600" dirty="0" err="1" smtClean="0">
                <a:latin typeface="Cambria" pitchFamily="18" charset="0"/>
              </a:rPr>
              <a:t>routeProvider</a:t>
            </a:r>
            <a:r>
              <a:rPr lang="en-IN" sz="1600" dirty="0" smtClean="0">
                <a:latin typeface="Cambria" pitchFamily="18" charset="0"/>
              </a:rPr>
              <a:t> has a simple API, accepting either the </a:t>
            </a:r>
            <a:r>
              <a:rPr lang="en-IN" sz="1600" b="1" dirty="0" smtClean="0">
                <a:latin typeface="Cambria" pitchFamily="18" charset="0"/>
              </a:rPr>
              <a:t>when()</a:t>
            </a:r>
            <a:r>
              <a:rPr lang="en-IN" sz="1600" dirty="0" smtClean="0">
                <a:latin typeface="Cambria" pitchFamily="18" charset="0"/>
              </a:rPr>
              <a:t> or </a:t>
            </a:r>
            <a:r>
              <a:rPr lang="en-IN" sz="1600" b="1" dirty="0" smtClean="0">
                <a:latin typeface="Cambria" pitchFamily="18" charset="0"/>
              </a:rPr>
              <a:t>otherwise()</a:t>
            </a:r>
            <a:r>
              <a:rPr lang="en-IN" sz="1600" dirty="0" smtClean="0">
                <a:latin typeface="Cambria" pitchFamily="18" charset="0"/>
              </a:rPr>
              <a:t> method.</a:t>
            </a:r>
          </a:p>
          <a:p>
            <a:endParaRPr lang="en-IN" b="1" i="1" dirty="0" smtClean="0"/>
          </a:p>
          <a:p>
            <a:endParaRPr lang="en-IN" dirty="0"/>
          </a:p>
        </p:txBody>
      </p:sp>
      <p:sp>
        <p:nvSpPr>
          <p:cNvPr id="3" name="Title 2"/>
          <p:cNvSpPr>
            <a:spLocks noGrp="1"/>
          </p:cNvSpPr>
          <p:nvPr>
            <p:ph type="title"/>
          </p:nvPr>
        </p:nvSpPr>
        <p:spPr/>
        <p:txBody>
          <a:bodyPr/>
          <a:lstStyle/>
          <a:p>
            <a:r>
              <a:rPr lang="en-US" dirty="0" smtClean="0"/>
              <a:t>AngularJS Routing with Multiple Views</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dirty="0" smtClean="0"/>
              <a:t>Create a module named </a:t>
            </a:r>
            <a:r>
              <a:rPr lang="en-IN" b="1" i="1" dirty="0" err="1" smtClean="0"/>
              <a:t>mainApp</a:t>
            </a:r>
            <a:r>
              <a:rPr lang="en-IN" i="1" dirty="0" smtClean="0"/>
              <a:t> </a:t>
            </a:r>
            <a:r>
              <a:rPr lang="en-IN" dirty="0" smtClean="0"/>
              <a:t>and load </a:t>
            </a:r>
            <a:r>
              <a:rPr lang="en-IN" dirty="0" err="1" smtClean="0"/>
              <a:t>ngRoute</a:t>
            </a:r>
            <a:r>
              <a:rPr lang="en-IN" dirty="0" smtClean="0"/>
              <a:t> as a dependent module.</a:t>
            </a:r>
          </a:p>
          <a:p>
            <a:r>
              <a:rPr lang="en-IN" dirty="0" smtClean="0"/>
              <a:t>Configure the routes using </a:t>
            </a:r>
            <a:r>
              <a:rPr lang="en-IN" b="1" dirty="0" smtClean="0"/>
              <a:t>$</a:t>
            </a:r>
            <a:r>
              <a:rPr lang="en-IN" b="1" dirty="0" err="1" smtClean="0"/>
              <a:t>routeProvider</a:t>
            </a:r>
            <a:r>
              <a:rPr lang="en-IN" dirty="0" smtClean="0"/>
              <a:t>. It takes two parameter a) </a:t>
            </a:r>
            <a:r>
              <a:rPr lang="en-IN" dirty="0" err="1" smtClean="0"/>
              <a:t>templateURL</a:t>
            </a:r>
            <a:r>
              <a:rPr lang="en-IN" dirty="0" smtClean="0"/>
              <a:t> : view name to be displayed when condition satisfied. b) controller: the controller attached with the view page.</a:t>
            </a:r>
          </a:p>
          <a:p>
            <a:r>
              <a:rPr lang="en-US" dirty="0" smtClean="0"/>
              <a:t>Create the view mentioned in </a:t>
            </a:r>
            <a:r>
              <a:rPr lang="en-US" dirty="0" err="1" smtClean="0"/>
              <a:t>templateURL</a:t>
            </a:r>
            <a:r>
              <a:rPr lang="en-US" dirty="0" smtClean="0"/>
              <a:t> </a:t>
            </a:r>
          </a:p>
          <a:p>
            <a:r>
              <a:rPr lang="en-US" dirty="0" smtClean="0"/>
              <a:t>Call the module in </a:t>
            </a:r>
            <a:r>
              <a:rPr lang="en-US" dirty="0" err="1" smtClean="0"/>
              <a:t>ng</a:t>
            </a:r>
            <a:r>
              <a:rPr lang="en-US" dirty="0" smtClean="0"/>
              <a:t>-app which will bootstraps out application</a:t>
            </a:r>
          </a:p>
          <a:p>
            <a:r>
              <a:rPr lang="en-US" dirty="0" smtClean="0"/>
              <a:t>Declare the </a:t>
            </a:r>
            <a:r>
              <a:rPr lang="en-US" dirty="0" err="1" smtClean="0"/>
              <a:t>ngView</a:t>
            </a:r>
            <a:r>
              <a:rPr lang="en-US" dirty="0" smtClean="0"/>
              <a:t> which will act as a placeholder of view pages in main page</a:t>
            </a:r>
          </a:p>
          <a:p>
            <a:r>
              <a:rPr lang="en-US" dirty="0" smtClean="0"/>
              <a:t>Include </a:t>
            </a:r>
            <a:r>
              <a:rPr lang="en-US" dirty="0" err="1" smtClean="0"/>
              <a:t>angular.min.js</a:t>
            </a:r>
            <a:r>
              <a:rPr lang="en-US" dirty="0" smtClean="0"/>
              <a:t> and angular-</a:t>
            </a:r>
            <a:r>
              <a:rPr lang="en-US" dirty="0" err="1" smtClean="0"/>
              <a:t>route.min.js</a:t>
            </a:r>
            <a:r>
              <a:rPr lang="en-US" dirty="0" smtClean="0"/>
              <a:t> files</a:t>
            </a:r>
          </a:p>
          <a:p>
            <a:r>
              <a:rPr lang="en-US" dirty="0" smtClean="0"/>
              <a:t>Call the external </a:t>
            </a:r>
            <a:r>
              <a:rPr lang="en-US" dirty="0" err="1" smtClean="0"/>
              <a:t>js</a:t>
            </a:r>
            <a:r>
              <a:rPr lang="en-US" dirty="0" smtClean="0"/>
              <a:t> file and run the example.</a:t>
            </a:r>
          </a:p>
          <a:p>
            <a:endParaRPr lang="en-IN" dirty="0" smtClean="0"/>
          </a:p>
          <a:p>
            <a:endParaRPr lang="en-IN" dirty="0"/>
          </a:p>
        </p:txBody>
      </p:sp>
      <p:sp>
        <p:nvSpPr>
          <p:cNvPr id="3" name="Title 2"/>
          <p:cNvSpPr>
            <a:spLocks noGrp="1"/>
          </p:cNvSpPr>
          <p:nvPr>
            <p:ph type="title"/>
          </p:nvPr>
        </p:nvSpPr>
        <p:spPr/>
        <p:txBody>
          <a:bodyPr/>
          <a:lstStyle/>
          <a:p>
            <a:r>
              <a:rPr lang="en-US" dirty="0" smtClean="0"/>
              <a:t>Steps to create routes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dirty="0" err="1" smtClean="0"/>
              <a:t>AngularJS</a:t>
            </a:r>
            <a:r>
              <a:rPr lang="en-IN" dirty="0" smtClean="0"/>
              <a:t> supports the concepts of "Separation of Concerns" using services architecture. Services are </a:t>
            </a:r>
            <a:r>
              <a:rPr lang="en-IN" dirty="0" err="1" smtClean="0"/>
              <a:t>javascript</a:t>
            </a:r>
            <a:r>
              <a:rPr lang="en-IN" dirty="0" smtClean="0"/>
              <a:t> functions and are responsible to do a specific tasks only.</a:t>
            </a:r>
          </a:p>
          <a:p>
            <a:r>
              <a:rPr lang="en-IN" dirty="0" err="1" smtClean="0"/>
              <a:t>AngularJS</a:t>
            </a:r>
            <a:r>
              <a:rPr lang="en-IN" dirty="0" smtClean="0"/>
              <a:t> provides many inbuilt services for example, $http, $route, $window, $location etc. Each service is responsible for a specific task for example, $http is used to make </a:t>
            </a:r>
            <a:r>
              <a:rPr lang="en-IN" dirty="0" err="1" smtClean="0"/>
              <a:t>ajax</a:t>
            </a:r>
            <a:r>
              <a:rPr lang="en-IN" dirty="0" smtClean="0"/>
              <a:t> call to get the server data. $route is used to define the routing information and so on. </a:t>
            </a:r>
          </a:p>
          <a:p>
            <a:r>
              <a:rPr lang="en-IN" dirty="0" smtClean="0"/>
              <a:t>Services are singletons, which are objects that are instantiated only once per app (by the $injector). They provide an interface to keep together methods that relate to a specific function.</a:t>
            </a:r>
          </a:p>
          <a:p>
            <a:r>
              <a:rPr lang="en-IN" dirty="0" smtClean="0"/>
              <a:t>There are two ways to create a service.</a:t>
            </a:r>
          </a:p>
          <a:p>
            <a:r>
              <a:rPr lang="en-IN" dirty="0" smtClean="0"/>
              <a:t>factory</a:t>
            </a:r>
          </a:p>
          <a:p>
            <a:r>
              <a:rPr lang="en-IN" dirty="0" smtClean="0"/>
              <a:t>service</a:t>
            </a:r>
          </a:p>
          <a:p>
            <a:endParaRPr lang="en-IN" dirty="0"/>
          </a:p>
        </p:txBody>
      </p:sp>
      <p:sp>
        <p:nvSpPr>
          <p:cNvPr id="3" name="Title 2"/>
          <p:cNvSpPr>
            <a:spLocks noGrp="1"/>
          </p:cNvSpPr>
          <p:nvPr>
            <p:ph type="title"/>
          </p:nvPr>
        </p:nvSpPr>
        <p:spPr/>
        <p:txBody>
          <a:bodyPr/>
          <a:lstStyle/>
          <a:p>
            <a:r>
              <a:rPr lang="en-US" dirty="0" err="1" smtClean="0"/>
              <a:t>AngularJS</a:t>
            </a:r>
            <a:r>
              <a:rPr lang="en-US" dirty="0" smtClean="0"/>
              <a:t> Service and Factory</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199"/>
            <a:ext cx="10672064" cy="4657725"/>
          </a:xfrm>
        </p:spPr>
        <p:txBody>
          <a:bodyPr/>
          <a:lstStyle/>
          <a:p>
            <a:r>
              <a:rPr lang="en-IN" dirty="0" smtClean="0"/>
              <a:t>What is a service?</a:t>
            </a:r>
          </a:p>
          <a:p>
            <a:r>
              <a:rPr lang="en-IN" dirty="0" smtClean="0"/>
              <a:t>It provides us method to keep data across the lifetime of the angular app</a:t>
            </a:r>
          </a:p>
          <a:p>
            <a:r>
              <a:rPr lang="en-IN" dirty="0" smtClean="0"/>
              <a:t>It provides us method to communicate data across the controllers in a consistent way</a:t>
            </a:r>
          </a:p>
          <a:p>
            <a:r>
              <a:rPr lang="en-IN" dirty="0" smtClean="0"/>
              <a:t>This is a singleton object and it gets instantiated only once per application</a:t>
            </a:r>
          </a:p>
          <a:p>
            <a:r>
              <a:rPr lang="en-IN" dirty="0" smtClean="0"/>
              <a:t>It is used to organize and share data and functions across the application</a:t>
            </a:r>
          </a:p>
          <a:p>
            <a:r>
              <a:rPr lang="en-US" dirty="0" smtClean="0"/>
              <a:t>For example: </a:t>
            </a:r>
          </a:p>
          <a:p>
            <a:r>
              <a:rPr lang="en-US" dirty="0" smtClean="0"/>
              <a:t> </a:t>
            </a:r>
            <a:r>
              <a:rPr lang="en-US" dirty="0" err="1" smtClean="0"/>
              <a:t>module.service</a:t>
            </a:r>
            <a:r>
              <a:rPr lang="en-US" dirty="0" smtClean="0"/>
              <a:t>(‘</a:t>
            </a:r>
            <a:r>
              <a:rPr lang="en-US" dirty="0" err="1" smtClean="0"/>
              <a:t>MyService’,function</a:t>
            </a:r>
            <a:r>
              <a:rPr lang="en-US" dirty="0" smtClean="0"/>
              <a:t>(){</a:t>
            </a:r>
          </a:p>
          <a:p>
            <a:r>
              <a:rPr lang="en-US" dirty="0" smtClean="0"/>
              <a:t>    </a:t>
            </a:r>
            <a:r>
              <a:rPr lang="en-US" dirty="0" err="1" smtClean="0"/>
              <a:t>this.method</a:t>
            </a:r>
            <a:r>
              <a:rPr lang="en-US" dirty="0" smtClean="0"/>
              <a:t>= function(){  }</a:t>
            </a:r>
          </a:p>
          <a:p>
            <a:r>
              <a:rPr lang="en-US" dirty="0" smtClean="0"/>
              <a:t>}</a:t>
            </a:r>
          </a:p>
          <a:p>
            <a:r>
              <a:rPr lang="en-US" dirty="0" smtClean="0"/>
              <a:t>When declaring </a:t>
            </a:r>
            <a:r>
              <a:rPr lang="en-US" dirty="0" err="1" smtClean="0"/>
              <a:t>serviceName</a:t>
            </a:r>
            <a:r>
              <a:rPr lang="en-US" dirty="0" smtClean="0"/>
              <a:t> as an inject able argument you will be provided with an instance of  the function. In other words this keyword is used . This object instance becomes the service object that </a:t>
            </a:r>
            <a:r>
              <a:rPr lang="en-US" dirty="0" err="1" smtClean="0"/>
              <a:t>angularJS</a:t>
            </a:r>
            <a:r>
              <a:rPr lang="en-US" dirty="0" smtClean="0"/>
              <a:t> registers and injects later to other services/controllers if required.</a:t>
            </a:r>
          </a:p>
          <a:p>
            <a:endParaRPr lang="en-IN" dirty="0"/>
          </a:p>
        </p:txBody>
      </p:sp>
      <p:sp>
        <p:nvSpPr>
          <p:cNvPr id="3" name="Title 2"/>
          <p:cNvSpPr>
            <a:spLocks noGrp="1"/>
          </p:cNvSpPr>
          <p:nvPr>
            <p:ph type="title"/>
          </p:nvPr>
        </p:nvSpPr>
        <p:spPr/>
        <p:txBody>
          <a:bodyPr/>
          <a:lstStyle/>
          <a:p>
            <a:r>
              <a:rPr lang="en-US" dirty="0" err="1" smtClean="0"/>
              <a:t>AngularJs</a:t>
            </a:r>
            <a:r>
              <a:rPr lang="en-US" dirty="0" smtClean="0"/>
              <a:t>  Service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Factory : it is similar to services in </a:t>
            </a:r>
            <a:r>
              <a:rPr lang="en-US" dirty="0" err="1" smtClean="0"/>
              <a:t>AngularJS</a:t>
            </a:r>
            <a:r>
              <a:rPr lang="en-US" dirty="0" smtClean="0"/>
              <a:t> the difference is services are singleton and factory are multithreaded. Each time new instance is created.</a:t>
            </a:r>
          </a:p>
          <a:p>
            <a:r>
              <a:rPr lang="en-US" dirty="0" smtClean="0"/>
              <a:t>  </a:t>
            </a:r>
            <a:r>
              <a:rPr lang="en-IN" dirty="0" err="1" smtClean="0"/>
              <a:t>module.factory</a:t>
            </a:r>
            <a:r>
              <a:rPr lang="en-IN" dirty="0" smtClean="0"/>
              <a:t>('</a:t>
            </a:r>
            <a:r>
              <a:rPr lang="en-IN" dirty="0" err="1" smtClean="0"/>
              <a:t>MyService</a:t>
            </a:r>
            <a:r>
              <a:rPr lang="en-IN" dirty="0" smtClean="0"/>
              <a:t>', function() {</a:t>
            </a:r>
          </a:p>
          <a:p>
            <a:r>
              <a:rPr lang="en-IN" dirty="0" smtClean="0"/>
              <a:t>         </a:t>
            </a:r>
            <a:r>
              <a:rPr lang="en-IN" dirty="0" err="1" smtClean="0"/>
              <a:t>var</a:t>
            </a:r>
            <a:r>
              <a:rPr lang="en-IN" dirty="0" smtClean="0"/>
              <a:t> factory = {}; </a:t>
            </a:r>
          </a:p>
          <a:p>
            <a:r>
              <a:rPr lang="en-IN" dirty="0" smtClean="0"/>
              <a:t>     factory.method1 = function() {</a:t>
            </a:r>
          </a:p>
          <a:p>
            <a:r>
              <a:rPr lang="en-IN" dirty="0" smtClean="0"/>
              <a:t>         }</a:t>
            </a:r>
          </a:p>
          <a:p>
            <a:r>
              <a:rPr lang="en-IN" dirty="0" smtClean="0"/>
              <a:t>     return factory;</a:t>
            </a:r>
          </a:p>
          <a:p>
            <a:r>
              <a:rPr lang="en-IN" dirty="0" smtClean="0"/>
              <a:t>});</a:t>
            </a:r>
          </a:p>
          <a:p>
            <a:r>
              <a:rPr lang="en-IN" dirty="0" smtClean="0"/>
              <a:t>When declaring </a:t>
            </a:r>
            <a:r>
              <a:rPr lang="en-IN" dirty="0" err="1" smtClean="0"/>
              <a:t>factoryName</a:t>
            </a:r>
            <a:r>
              <a:rPr lang="en-IN" dirty="0" smtClean="0"/>
              <a:t> as an inject able argument you will be provided with the value that is returned by invoking the function reference passed to </a:t>
            </a:r>
            <a:r>
              <a:rPr lang="en-IN" dirty="0" err="1" smtClean="0"/>
              <a:t>module.factory</a:t>
            </a:r>
            <a:r>
              <a:rPr lang="en-IN" dirty="0" smtClean="0"/>
              <a:t>.</a:t>
            </a:r>
            <a:endParaRPr lang="en-IN" dirty="0"/>
          </a:p>
        </p:txBody>
      </p:sp>
      <p:sp>
        <p:nvSpPr>
          <p:cNvPr id="3" name="Title 2"/>
          <p:cNvSpPr>
            <a:spLocks noGrp="1"/>
          </p:cNvSpPr>
          <p:nvPr>
            <p:ph type="title"/>
          </p:nvPr>
        </p:nvSpPr>
        <p:spPr/>
        <p:txBody>
          <a:bodyPr/>
          <a:lstStyle/>
          <a:p>
            <a:r>
              <a:rPr lang="en-US" dirty="0" err="1" smtClean="0"/>
              <a:t>AngularJS</a:t>
            </a:r>
            <a:r>
              <a:rPr lang="en-US" dirty="0" smtClean="0"/>
              <a:t> Factory</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b="1" dirty="0" smtClean="0"/>
              <a:t>Provider</a:t>
            </a:r>
          </a:p>
          <a:p>
            <a:r>
              <a:rPr lang="en-IN" dirty="0" smtClean="0">
                <a:hlinkClick r:id="rId2"/>
              </a:rPr>
              <a:t>Provider</a:t>
            </a:r>
            <a:r>
              <a:rPr lang="en-IN" dirty="0" smtClean="0"/>
              <a:t> is the most configurable of all three.  All other providers are derived from it. It enables us define how the service will be provided even before the injection system is in place. This is achieved with </a:t>
            </a:r>
            <a:r>
              <a:rPr lang="en-IN" b="1" dirty="0" smtClean="0"/>
              <a:t>configure</a:t>
            </a:r>
            <a:r>
              <a:rPr lang="en-IN" dirty="0" smtClean="0"/>
              <a:t> call where we register work during the modules configuration phase.</a:t>
            </a:r>
          </a:p>
          <a:p>
            <a:r>
              <a:rPr lang="en-IN" b="1" dirty="0" smtClean="0"/>
              <a:t>Syntax:</a:t>
            </a:r>
            <a:r>
              <a:rPr lang="en-IN" dirty="0" smtClean="0"/>
              <a:t> Syntax: </a:t>
            </a:r>
            <a:r>
              <a:rPr lang="en-IN" dirty="0" err="1" smtClean="0"/>
              <a:t>module.provider</a:t>
            </a:r>
            <a:r>
              <a:rPr lang="en-IN" dirty="0" smtClean="0"/>
              <a:t>( ‘</a:t>
            </a:r>
            <a:r>
              <a:rPr lang="en-IN" dirty="0" err="1" smtClean="0"/>
              <a:t>providerName</a:t>
            </a:r>
            <a:r>
              <a:rPr lang="en-IN" dirty="0" smtClean="0"/>
              <a:t>’, function );</a:t>
            </a:r>
          </a:p>
          <a:p>
            <a:r>
              <a:rPr lang="en-IN" b="1" dirty="0" smtClean="0"/>
              <a:t>Result:</a:t>
            </a:r>
            <a:r>
              <a:rPr lang="en-IN" dirty="0" smtClean="0"/>
              <a:t> When declaring </a:t>
            </a:r>
            <a:r>
              <a:rPr lang="en-IN" dirty="0" err="1" smtClean="0"/>
              <a:t>providerName</a:t>
            </a:r>
            <a:r>
              <a:rPr lang="en-IN" dirty="0" smtClean="0"/>
              <a:t> as an inject able argument </a:t>
            </a:r>
            <a:r>
              <a:rPr lang="en-IN" b="1" dirty="0" smtClean="0"/>
              <a:t>you will be provided the value that is returned by invoking the $get method of the function reference</a:t>
            </a:r>
            <a:r>
              <a:rPr lang="en-IN" dirty="0" smtClean="0"/>
              <a:t> passed to </a:t>
            </a:r>
            <a:r>
              <a:rPr lang="en-IN" dirty="0" err="1" smtClean="0"/>
              <a:t>module.provider</a:t>
            </a:r>
            <a:r>
              <a:rPr lang="en-IN" dirty="0" smtClean="0"/>
              <a:t>.</a:t>
            </a:r>
          </a:p>
          <a:p>
            <a:r>
              <a:rPr lang="en-IN" b="1" dirty="0" smtClean="0"/>
              <a:t>Usage:</a:t>
            </a:r>
            <a:r>
              <a:rPr lang="en-IN" dirty="0" smtClean="0"/>
              <a:t> Could be useful for returning a ‘class’ function that can then be </a:t>
            </a:r>
            <a:r>
              <a:rPr lang="en-IN" dirty="0" err="1" smtClean="0"/>
              <a:t>new’ed</a:t>
            </a:r>
            <a:r>
              <a:rPr lang="en-IN" dirty="0" smtClean="0"/>
              <a:t> to create instances but that requires some sort of configuration before being injected. Perhaps useful for classes that are reusable across projects.</a:t>
            </a:r>
          </a:p>
          <a:p>
            <a:endParaRPr lang="en-IN" dirty="0"/>
          </a:p>
        </p:txBody>
      </p:sp>
      <p:sp>
        <p:nvSpPr>
          <p:cNvPr id="3" name="Title 2"/>
          <p:cNvSpPr>
            <a:spLocks noGrp="1"/>
          </p:cNvSpPr>
          <p:nvPr>
            <p:ph type="title"/>
          </p:nvPr>
        </p:nvSpPr>
        <p:spPr/>
        <p:txBody>
          <a:bodyPr/>
          <a:lstStyle/>
          <a:p>
            <a:r>
              <a:rPr lang="en-US" dirty="0" err="1" smtClean="0"/>
              <a:t>AngularJs</a:t>
            </a:r>
            <a:r>
              <a:rPr lang="en-US" dirty="0" smtClean="0"/>
              <a:t> Provider</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AngularJS</a:t>
            </a:r>
            <a:endParaRPr lang="en-IN" dirty="0"/>
          </a:p>
        </p:txBody>
      </p:sp>
      <p:pic>
        <p:nvPicPr>
          <p:cNvPr id="4" name="Content Placeholder 3" descr="enter image description here"/>
          <p:cNvPicPr>
            <a:picLocks noGrp="1"/>
          </p:cNvPicPr>
          <p:nvPr>
            <p:ph sz="quarter" idx="1"/>
          </p:nvPr>
        </p:nvPicPr>
        <p:blipFill>
          <a:blip r:embed="rId2" cstate="print"/>
          <a:srcRect/>
          <a:stretch>
            <a:fillRect/>
          </a:stretch>
        </p:blipFill>
        <p:spPr bwMode="auto">
          <a:xfrm>
            <a:off x="1002324" y="1441938"/>
            <a:ext cx="10199077" cy="4818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6216073" cy="4495800"/>
          </a:xfrm>
        </p:spPr>
        <p:txBody>
          <a:bodyPr/>
          <a:lstStyle/>
          <a:p>
            <a:r>
              <a:rPr lang="en-IN" dirty="0" smtClean="0">
                <a:latin typeface="Cambria" pitchFamily="18" charset="0"/>
              </a:rPr>
              <a:t>The challenge with building SPAs from scratch is there’s a lot of different issues to deal with: DOM manipulation and history and how do you dynamically load modules and how do you deal with promises when you make async calls and things like that. </a:t>
            </a:r>
          </a:p>
          <a:p>
            <a:r>
              <a:rPr lang="en-IN" dirty="0" smtClean="0">
                <a:latin typeface="Cambria" pitchFamily="18" charset="0"/>
              </a:rPr>
              <a:t>Routing becomes a huge issue because you have to have some way to track “Where are we? And where are we going?”</a:t>
            </a:r>
            <a:endParaRPr lang="en-IN" dirty="0">
              <a:latin typeface="Cambria" pitchFamily="18" charset="0"/>
            </a:endParaRPr>
          </a:p>
        </p:txBody>
      </p:sp>
      <p:sp>
        <p:nvSpPr>
          <p:cNvPr id="3" name="Title 2"/>
          <p:cNvSpPr>
            <a:spLocks noGrp="1"/>
          </p:cNvSpPr>
          <p:nvPr>
            <p:ph type="title"/>
          </p:nvPr>
        </p:nvSpPr>
        <p:spPr/>
        <p:txBody>
          <a:bodyPr/>
          <a:lstStyle/>
          <a:p>
            <a:r>
              <a:rPr lang="en-US" dirty="0" smtClean="0"/>
              <a:t>Challenges of SPA</a:t>
            </a:r>
            <a:endParaRPr lang="en-IN" dirty="0"/>
          </a:p>
        </p:txBody>
      </p:sp>
      <p:pic>
        <p:nvPicPr>
          <p:cNvPr id="4" name="Picture 3"/>
          <p:cNvPicPr>
            <a:picLocks noChangeAspect="1" noChangeArrowheads="1"/>
          </p:cNvPicPr>
          <p:nvPr/>
        </p:nvPicPr>
        <p:blipFill>
          <a:blip r:embed="rId2" cstate="print"/>
          <a:srcRect/>
          <a:stretch>
            <a:fillRect/>
          </a:stretch>
        </p:blipFill>
        <p:spPr bwMode="auto">
          <a:xfrm>
            <a:off x="7721748" y="1683328"/>
            <a:ext cx="3631061" cy="406432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sz="2400" dirty="0" smtClean="0"/>
              <a:t>'A' - </a:t>
            </a:r>
            <a:r>
              <a:rPr lang="en-IN" sz="2400" b="1" dirty="0" smtClean="0"/>
              <a:t>&lt;span </a:t>
            </a:r>
            <a:r>
              <a:rPr lang="en-IN" sz="2400" dirty="0" err="1" smtClean="0"/>
              <a:t>ng-sparkline</a:t>
            </a:r>
            <a:r>
              <a:rPr lang="en-IN" sz="2400" b="1" dirty="0" smtClean="0"/>
              <a:t>&gt;&lt;/span&gt;</a:t>
            </a:r>
            <a:endParaRPr lang="en-IN" sz="2400" dirty="0" smtClean="0"/>
          </a:p>
          <a:p>
            <a:r>
              <a:rPr lang="en-IN" sz="2400" dirty="0" smtClean="0"/>
              <a:t>'E' - </a:t>
            </a:r>
            <a:r>
              <a:rPr lang="en-IN" sz="2400" b="1" dirty="0" smtClean="0"/>
              <a:t>&lt;</a:t>
            </a:r>
            <a:r>
              <a:rPr lang="en-IN" sz="2400" b="1" dirty="0" err="1" smtClean="0"/>
              <a:t>ng-sparkline</a:t>
            </a:r>
            <a:r>
              <a:rPr lang="en-IN" sz="2400" b="1" dirty="0" smtClean="0"/>
              <a:t>&gt;&lt;/</a:t>
            </a:r>
            <a:r>
              <a:rPr lang="en-IN" sz="2400" b="1" dirty="0" err="1" smtClean="0"/>
              <a:t>ng-sparkline</a:t>
            </a:r>
            <a:r>
              <a:rPr lang="en-IN" sz="2400" b="1" dirty="0" smtClean="0"/>
              <a:t>&gt;</a:t>
            </a:r>
            <a:endParaRPr lang="en-IN" sz="2400" dirty="0" smtClean="0"/>
          </a:p>
          <a:p>
            <a:r>
              <a:rPr lang="en-IN" sz="2400" dirty="0" smtClean="0"/>
              <a:t>'C' - </a:t>
            </a:r>
            <a:r>
              <a:rPr lang="en-IN" sz="2400" b="1" dirty="0" smtClean="0"/>
              <a:t>&lt;span </a:t>
            </a:r>
            <a:r>
              <a:rPr lang="en-IN" sz="2400" dirty="0" smtClean="0"/>
              <a:t>class="</a:t>
            </a:r>
            <a:r>
              <a:rPr lang="en-IN" sz="2400" dirty="0" err="1" smtClean="0"/>
              <a:t>ng-sparkline</a:t>
            </a:r>
            <a:r>
              <a:rPr lang="en-IN" sz="2400" dirty="0" smtClean="0"/>
              <a:t>"</a:t>
            </a:r>
            <a:r>
              <a:rPr lang="en-IN" sz="2400" b="1" dirty="0" smtClean="0"/>
              <a:t>&gt;&lt;/span&gt;</a:t>
            </a:r>
            <a:endParaRPr lang="en-IN" sz="2400" dirty="0" smtClean="0"/>
          </a:p>
          <a:p>
            <a:r>
              <a:rPr lang="en-IN" sz="2400" dirty="0" smtClean="0"/>
              <a:t>'M' - </a:t>
            </a:r>
            <a:r>
              <a:rPr lang="en-IN" sz="2400" i="1" dirty="0" smtClean="0"/>
              <a:t>&lt;!-- directive: </a:t>
            </a:r>
            <a:r>
              <a:rPr lang="en-IN" sz="2400" i="1" dirty="0" err="1" smtClean="0"/>
              <a:t>ng-sparkline</a:t>
            </a:r>
            <a:r>
              <a:rPr lang="en-IN" sz="2400" i="1" dirty="0" smtClean="0"/>
              <a:t> --&gt;</a:t>
            </a:r>
            <a:endParaRPr lang="en-IN" sz="2400" dirty="0" smtClean="0"/>
          </a:p>
          <a:p>
            <a:endParaRPr lang="en-IN" dirty="0"/>
          </a:p>
        </p:txBody>
      </p:sp>
      <p:sp>
        <p:nvSpPr>
          <p:cNvPr id="3" name="Title 2"/>
          <p:cNvSpPr>
            <a:spLocks noGrp="1"/>
          </p:cNvSpPr>
          <p:nvPr>
            <p:ph type="title"/>
          </p:nvPr>
        </p:nvSpPr>
        <p:spPr/>
        <p:txBody>
          <a:bodyPr/>
          <a:lstStyle/>
          <a:p>
            <a:r>
              <a:rPr lang="en-US" dirty="0" err="1" smtClean="0"/>
              <a:t>Custome</a:t>
            </a:r>
            <a:r>
              <a:rPr lang="en-US" dirty="0" smtClean="0"/>
              <a:t> Directives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The problem – HTML is great for static pages, but has no tools for web applications</a:t>
            </a:r>
          </a:p>
          <a:p>
            <a:r>
              <a:rPr lang="en-US" dirty="0" smtClean="0"/>
              <a:t>The solution – extend and adapt HTML vocabulary with some additional declarations that are useful for web applications.</a:t>
            </a:r>
          </a:p>
          <a:p>
            <a:r>
              <a:rPr lang="en-US" dirty="0"/>
              <a:t>Less boilerplate code</a:t>
            </a:r>
          </a:p>
          <a:p>
            <a:r>
              <a:rPr lang="en-US" dirty="0"/>
              <a:t>Less effort in mundane tasks allowing for better focus on what is ACTUALLY VALUABLE – THE LOGIC</a:t>
            </a:r>
          </a:p>
          <a:p>
            <a:r>
              <a:rPr lang="en-US" dirty="0"/>
              <a:t>More efficiency in development</a:t>
            </a:r>
          </a:p>
          <a:p>
            <a:r>
              <a:rPr lang="en-US" dirty="0"/>
              <a:t>Separation of concerns</a:t>
            </a:r>
          </a:p>
          <a:p>
            <a:endParaRPr lang="en-US" dirty="0" smtClean="0"/>
          </a:p>
          <a:p>
            <a:endParaRPr lang="en-US" dirty="0"/>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 xmlns:p14="http://schemas.microsoft.com/office/powerpoint/2010/main" val="720240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sz="1800" dirty="0" smtClean="0">
                <a:latin typeface="Cambria" pitchFamily="18" charset="0"/>
              </a:rPr>
              <a:t>Instead of manipulating the DOM “directly,” you annotate your DOM with metadata (directives), and Angular manipulates the DOM for you.</a:t>
            </a:r>
          </a:p>
          <a:p>
            <a:r>
              <a:rPr lang="en-IN" sz="1800" dirty="0" smtClean="0">
                <a:latin typeface="Cambria" pitchFamily="18" charset="0"/>
              </a:rPr>
              <a:t>AngularJS is an MV* framework that is ideal for use when building </a:t>
            </a:r>
            <a:r>
              <a:rPr lang="en-IN" sz="1800" b="1" dirty="0" smtClean="0">
                <a:latin typeface="Cambria" pitchFamily="18" charset="0"/>
              </a:rPr>
              <a:t>client-side</a:t>
            </a:r>
            <a:r>
              <a:rPr lang="en-IN" sz="1800" dirty="0" smtClean="0">
                <a:latin typeface="Cambria" pitchFamily="18" charset="0"/>
              </a:rPr>
              <a:t> </a:t>
            </a:r>
            <a:r>
              <a:rPr lang="en-IN" sz="1800" b="1" dirty="0" smtClean="0">
                <a:latin typeface="Cambria" pitchFamily="18" charset="0"/>
              </a:rPr>
              <a:t>single-page</a:t>
            </a:r>
            <a:r>
              <a:rPr lang="en-IN" sz="1800" dirty="0" smtClean="0">
                <a:latin typeface="Cambria" pitchFamily="18" charset="0"/>
              </a:rPr>
              <a:t> apps. It is </a:t>
            </a:r>
            <a:r>
              <a:rPr lang="en-IN" sz="1800" i="1" dirty="0" smtClean="0">
                <a:latin typeface="Cambria" pitchFamily="18" charset="0"/>
              </a:rPr>
              <a:t>not a library</a:t>
            </a:r>
            <a:r>
              <a:rPr lang="en-IN" sz="1800" dirty="0" smtClean="0">
                <a:latin typeface="Cambria" pitchFamily="18" charset="0"/>
              </a:rPr>
              <a:t>, but a </a:t>
            </a:r>
            <a:r>
              <a:rPr lang="en-IN" sz="1800" i="1" dirty="0" smtClean="0">
                <a:latin typeface="Cambria" pitchFamily="18" charset="0"/>
              </a:rPr>
              <a:t>framework</a:t>
            </a:r>
            <a:r>
              <a:rPr lang="en-IN" sz="1800" dirty="0" smtClean="0">
                <a:latin typeface="Cambria" pitchFamily="18" charset="0"/>
              </a:rPr>
              <a:t> for building dynamic web pages. It focuses on </a:t>
            </a:r>
            <a:r>
              <a:rPr lang="en-IN" sz="1800" b="1" dirty="0" smtClean="0">
                <a:latin typeface="Cambria" pitchFamily="18" charset="0"/>
              </a:rPr>
              <a:t>extending HTML</a:t>
            </a:r>
            <a:r>
              <a:rPr lang="en-IN" sz="1800" dirty="0" smtClean="0">
                <a:latin typeface="Cambria" pitchFamily="18" charset="0"/>
              </a:rPr>
              <a:t> and providing </a:t>
            </a:r>
            <a:r>
              <a:rPr lang="en-IN" sz="1800" b="1" dirty="0" smtClean="0">
                <a:latin typeface="Cambria" pitchFamily="18" charset="0"/>
              </a:rPr>
              <a:t>dynamic data binding</a:t>
            </a:r>
            <a:r>
              <a:rPr lang="en-IN" sz="1800" dirty="0" smtClean="0">
                <a:latin typeface="Cambria" pitchFamily="18" charset="0"/>
              </a:rPr>
              <a:t>, and it plays well with other frameworks (e.g., jQuery).</a:t>
            </a:r>
          </a:p>
          <a:p>
            <a:r>
              <a:rPr lang="en-IN" sz="1800" dirty="0" smtClean="0">
                <a:latin typeface="Cambria" pitchFamily="18" charset="0"/>
              </a:rPr>
              <a:t>If you are building a single-page app, AngularJS will be perfect for you.</a:t>
            </a:r>
          </a:p>
          <a:p>
            <a:r>
              <a:rPr lang="en-US" sz="1800" dirty="0" smtClean="0">
                <a:latin typeface="Cambria" pitchFamily="18" charset="0"/>
              </a:rPr>
              <a:t>Example sites are : Gmail , Google DOC , Twitter , Face Book</a:t>
            </a:r>
            <a:endParaRPr lang="en-IN" sz="1800" dirty="0">
              <a:latin typeface="Cambria" pitchFamily="18" charset="0"/>
            </a:endParaRPr>
          </a:p>
        </p:txBody>
      </p:sp>
      <p:sp>
        <p:nvSpPr>
          <p:cNvPr id="3" name="Title 2"/>
          <p:cNvSpPr>
            <a:spLocks noGrp="1"/>
          </p:cNvSpPr>
          <p:nvPr>
            <p:ph type="title"/>
          </p:nvPr>
        </p:nvSpPr>
        <p:spPr/>
        <p:txBody>
          <a:bodyPr/>
          <a:lstStyle/>
          <a:p>
            <a:r>
              <a:rPr lang="en-US" dirty="0" smtClean="0"/>
              <a:t>What is Angular JS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Open-source JavaScript framework</a:t>
            </a:r>
          </a:p>
          <a:p>
            <a:r>
              <a:rPr lang="en-US" dirty="0" smtClean="0"/>
              <a:t>Developed in 2009 by </a:t>
            </a:r>
            <a:r>
              <a:rPr lang="en-US" dirty="0" err="1" smtClean="0"/>
              <a:t>Miško</a:t>
            </a:r>
            <a:r>
              <a:rPr lang="en-US" dirty="0" smtClean="0"/>
              <a:t> </a:t>
            </a:r>
            <a:r>
              <a:rPr lang="en-US" dirty="0" err="1" smtClean="0"/>
              <a:t>Hevery</a:t>
            </a:r>
            <a:r>
              <a:rPr lang="en-US" dirty="0" smtClean="0"/>
              <a:t> and Adam </a:t>
            </a:r>
            <a:r>
              <a:rPr lang="en-US" dirty="0" err="1" smtClean="0"/>
              <a:t>Abrons</a:t>
            </a:r>
            <a:endParaRPr lang="en-US" dirty="0" smtClean="0"/>
          </a:p>
          <a:p>
            <a:r>
              <a:rPr lang="en-US" dirty="0" smtClean="0"/>
              <a:t>Maintained by Google</a:t>
            </a:r>
          </a:p>
          <a:p>
            <a:r>
              <a:rPr lang="en-US" dirty="0"/>
              <a:t>AngularJS is perfect for SPAs (Single Page Applications)</a:t>
            </a:r>
          </a:p>
          <a:p>
            <a:r>
              <a:rPr lang="en-US" dirty="0"/>
              <a:t>AngularJS extends HTML with new attributes</a:t>
            </a:r>
          </a:p>
          <a:p>
            <a:endParaRPr lang="en-US" dirty="0"/>
          </a:p>
        </p:txBody>
      </p:sp>
      <p:sp>
        <p:nvSpPr>
          <p:cNvPr id="2" name="Title 1"/>
          <p:cNvSpPr>
            <a:spLocks noGrp="1"/>
          </p:cNvSpPr>
          <p:nvPr>
            <p:ph type="title"/>
          </p:nvPr>
        </p:nvSpPr>
        <p:spPr/>
        <p:txBody>
          <a:bodyPr/>
          <a:lstStyle/>
          <a:p>
            <a:r>
              <a:rPr lang="en-US" dirty="0" smtClean="0"/>
              <a:t>What is AngularJS</a:t>
            </a:r>
            <a:endParaRPr lang="en-US" dirty="0"/>
          </a:p>
        </p:txBody>
      </p:sp>
    </p:spTree>
    <p:extLst>
      <p:ext uri="{BB962C8B-B14F-4D97-AF65-F5344CB8AC3E}">
        <p14:creationId xmlns="" xmlns:p14="http://schemas.microsoft.com/office/powerpoint/2010/main" val="136690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199"/>
            <a:ext cx="5895439" cy="4471990"/>
          </a:xfrm>
        </p:spPr>
        <p:txBody>
          <a:bodyPr/>
          <a:lstStyle/>
          <a:p>
            <a:r>
              <a:rPr lang="en-IN" dirty="0" smtClean="0">
                <a:latin typeface="Cambria" pitchFamily="18" charset="0"/>
              </a:rPr>
              <a:t>AngularJS is a powerful JavaScript based development framework to create RICH Internet Application(RIA).</a:t>
            </a:r>
          </a:p>
          <a:p>
            <a:r>
              <a:rPr lang="en-IN" dirty="0" smtClean="0">
                <a:latin typeface="Cambria" pitchFamily="18" charset="0"/>
              </a:rPr>
              <a:t>AngulajJS provides developers options to write client side application (using JavaScript) in a clean MVC(Model View Controller) way.</a:t>
            </a:r>
          </a:p>
          <a:p>
            <a:r>
              <a:rPr lang="en-IN" dirty="0" smtClean="0">
                <a:latin typeface="Cambria" pitchFamily="18" charset="0"/>
              </a:rPr>
              <a:t>Application written in AngularJS is cross-browser compliant. AngularJS automatically handles JavaScript code suitable for each browser.</a:t>
            </a:r>
          </a:p>
          <a:p>
            <a:r>
              <a:rPr lang="en-IN" dirty="0" smtClean="0">
                <a:latin typeface="Cambria" pitchFamily="18" charset="0"/>
              </a:rPr>
              <a:t>AngularJS is open source, completely free, and used by thousands of developers around the world. It is licensed under the Apache License version 2.0.</a:t>
            </a:r>
          </a:p>
          <a:p>
            <a:endParaRPr lang="en-IN" sz="1200" dirty="0"/>
          </a:p>
        </p:txBody>
      </p:sp>
      <p:sp>
        <p:nvSpPr>
          <p:cNvPr id="3" name="Title 2"/>
          <p:cNvSpPr>
            <a:spLocks noGrp="1"/>
          </p:cNvSpPr>
          <p:nvPr>
            <p:ph type="title"/>
          </p:nvPr>
        </p:nvSpPr>
        <p:spPr/>
        <p:txBody>
          <a:bodyPr/>
          <a:lstStyle/>
          <a:p>
            <a:r>
              <a:rPr lang="en-US" dirty="0" smtClean="0"/>
              <a:t>AngularJS Features</a:t>
            </a:r>
            <a:endParaRPr lang="en-IN" dirty="0"/>
          </a:p>
        </p:txBody>
      </p:sp>
      <p:pic>
        <p:nvPicPr>
          <p:cNvPr id="5" name="Picture 4"/>
          <p:cNvPicPr>
            <a:picLocks noChangeAspect="1" noChangeArrowheads="1"/>
          </p:cNvPicPr>
          <p:nvPr/>
        </p:nvPicPr>
        <p:blipFill>
          <a:blip r:embed="rId2" cstate="print"/>
          <a:srcRect/>
          <a:stretch>
            <a:fillRect/>
          </a:stretch>
        </p:blipFill>
        <p:spPr bwMode="auto">
          <a:xfrm>
            <a:off x="6984933" y="1543792"/>
            <a:ext cx="4973920" cy="433449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AngularJS</a:t>
            </a:r>
            <a:endParaRPr lang="en-IN" dirty="0"/>
          </a:p>
        </p:txBody>
      </p:sp>
      <p:pic>
        <p:nvPicPr>
          <p:cNvPr id="10" name="Picture 6" descr="AngularJS Concepts"/>
          <p:cNvPicPr>
            <a:picLocks noGrp="1" noChangeAspect="1" noChangeArrowheads="1"/>
          </p:cNvPicPr>
          <p:nvPr>
            <p:ph sz="quarter" idx="1"/>
          </p:nvPr>
        </p:nvPicPr>
        <p:blipFill>
          <a:blip r:embed="rId2" cstate="print"/>
          <a:srcRect/>
          <a:stretch>
            <a:fillRect/>
          </a:stretch>
        </p:blipFill>
        <p:spPr bwMode="auto">
          <a:xfrm>
            <a:off x="2671762" y="1801019"/>
            <a:ext cx="5600700" cy="44100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onata">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CodeProAnalytix</Template>
  <TotalTime>2439</TotalTime>
  <Words>1908</Words>
  <Application>Microsoft Office PowerPoint</Application>
  <PresentationFormat>Custom</PresentationFormat>
  <Paragraphs>243</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Sonata</vt:lpstr>
      <vt:lpstr>Slide 1</vt:lpstr>
      <vt:lpstr>Topics Covered</vt:lpstr>
      <vt:lpstr>What is SPA</vt:lpstr>
      <vt:lpstr>Challenges of SPA</vt:lpstr>
      <vt:lpstr>Why use it?</vt:lpstr>
      <vt:lpstr>What is Angular JS</vt:lpstr>
      <vt:lpstr>What is AngularJS</vt:lpstr>
      <vt:lpstr>AngularJS Features</vt:lpstr>
      <vt:lpstr>AngularJS</vt:lpstr>
      <vt:lpstr>What is MVC :</vt:lpstr>
      <vt:lpstr>Angular JS is MVC</vt:lpstr>
      <vt:lpstr>Advantages and Disadvantages </vt:lpstr>
      <vt:lpstr>Start with AngularJS</vt:lpstr>
      <vt:lpstr>AngularJS Example</vt:lpstr>
      <vt:lpstr>AngularJS Directives</vt:lpstr>
      <vt:lpstr>AngularJS Directives</vt:lpstr>
      <vt:lpstr>Two-way data binding</vt:lpstr>
      <vt:lpstr>AngularJS Expressions</vt:lpstr>
      <vt:lpstr>AngularJS Filters</vt:lpstr>
      <vt:lpstr>Adding Filters to Directives</vt:lpstr>
      <vt:lpstr>AngularJS Controllers</vt:lpstr>
      <vt:lpstr>AngularJS  HTML DOM Element</vt:lpstr>
      <vt:lpstr>AngularJS Form Validation</vt:lpstr>
      <vt:lpstr>AngularJS XMLHttpRequest</vt:lpstr>
      <vt:lpstr>AngularJS Modules</vt:lpstr>
      <vt:lpstr>AngularJS Modules</vt:lpstr>
      <vt:lpstr>A Controller Without a Module </vt:lpstr>
      <vt:lpstr>A Controller With a Module </vt:lpstr>
      <vt:lpstr>AngularJS </vt:lpstr>
      <vt:lpstr>AngularJS</vt:lpstr>
      <vt:lpstr>Angular JS</vt:lpstr>
      <vt:lpstr>Angular JS</vt:lpstr>
      <vt:lpstr>AngularJS Routing with Multiple Views</vt:lpstr>
      <vt:lpstr>Steps to create routes</vt:lpstr>
      <vt:lpstr>AngularJS Service and Factory</vt:lpstr>
      <vt:lpstr>AngularJs  Service</vt:lpstr>
      <vt:lpstr>AngularJS Factory</vt:lpstr>
      <vt:lpstr>AngularJs Provider</vt:lpstr>
      <vt:lpstr>AngularJS</vt:lpstr>
      <vt:lpstr>Custome Directives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Babu M.</dc:creator>
  <cp:lastModifiedBy>shailaja.cp</cp:lastModifiedBy>
  <cp:revision>121</cp:revision>
  <dcterms:created xsi:type="dcterms:W3CDTF">2015-01-24T10:56:37Z</dcterms:created>
  <dcterms:modified xsi:type="dcterms:W3CDTF">2016-09-22T06:27:41Z</dcterms:modified>
</cp:coreProperties>
</file>