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3"/>
  </p:notesMasterIdLst>
  <p:sldIdLst>
    <p:sldId id="256" r:id="rId5"/>
    <p:sldId id="312" r:id="rId6"/>
    <p:sldId id="258" r:id="rId7"/>
    <p:sldId id="259" r:id="rId8"/>
    <p:sldId id="260" r:id="rId9"/>
    <p:sldId id="303" r:id="rId10"/>
    <p:sldId id="319" r:id="rId11"/>
    <p:sldId id="324" r:id="rId12"/>
    <p:sldId id="316" r:id="rId13"/>
    <p:sldId id="269" r:id="rId14"/>
    <p:sldId id="329" r:id="rId15"/>
    <p:sldId id="318" r:id="rId16"/>
    <p:sldId id="317" r:id="rId17"/>
    <p:sldId id="330" r:id="rId18"/>
    <p:sldId id="300" r:id="rId19"/>
    <p:sldId id="287" r:id="rId20"/>
    <p:sldId id="273" r:id="rId21"/>
    <p:sldId id="306" r:id="rId22"/>
    <p:sldId id="320" r:id="rId23"/>
    <p:sldId id="292" r:id="rId24"/>
    <p:sldId id="276" r:id="rId25"/>
    <p:sldId id="305" r:id="rId26"/>
    <p:sldId id="310" r:id="rId27"/>
    <p:sldId id="278" r:id="rId28"/>
    <p:sldId id="290" r:id="rId29"/>
    <p:sldId id="289" r:id="rId30"/>
    <p:sldId id="325" r:id="rId31"/>
    <p:sldId id="326" r:id="rId3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guri, Deepthi" initials="GD" lastIdx="1" clrIdx="0">
    <p:extLst>
      <p:ext uri="{19B8F6BF-5375-455C-9EA6-DF929625EA0E}">
        <p15:presenceInfo xmlns:p15="http://schemas.microsoft.com/office/powerpoint/2012/main" userId="S::DeepthiGoguri@kycourts.net::5d1aacb9-84d7-44fb-b27f-2cd1dbc1cd1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9999FF"/>
    <a:srgbClr val="9966FF"/>
    <a:srgbClr val="003296"/>
    <a:srgbClr val="1D0DB9"/>
    <a:srgbClr val="009900"/>
    <a:srgbClr val="FF3300"/>
    <a:srgbClr val="FF3399"/>
    <a:srgbClr val="83BD03"/>
    <a:srgbClr val="F828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5C1CB-622C-4980-9CF3-1B45920E8C61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9EFF4C-27EB-4B5B-A3B0-6B111A36B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25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9EFF4C-27EB-4B5B-A3B0-6B111A36B1A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81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9EFF4C-27EB-4B5B-A3B0-6B111A36B1A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4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E08C0-DECF-4349-B4EE-B59049D50C2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Session Name</a:t>
            </a:r>
            <a:endParaRPr lang="es-MX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A334E-1CAB-43A2-8A4C-D5566781F36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 | Awards | Social networks | Email</a:t>
            </a:r>
            <a:endParaRPr lang="es-MX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25BA3-8C60-4512-830B-19BFD84AC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6709-C140-4EDB-9BB4-5C2094302043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00E45-ECEB-4DE3-BDF0-9EF19C7C0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2013A-90F5-404C-86F5-19DB4C213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0D8C-292C-4F9C-A0CC-85736B047D9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A0ACEFA7-5A52-49A8-96CD-12A9F842C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5743" y="136525"/>
            <a:ext cx="1106257" cy="6914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4DB9053-D486-42C8-BE77-937D038BE3E9}"/>
              </a:ext>
            </a:extLst>
          </p:cNvPr>
          <p:cNvSpPr txBox="1"/>
          <p:nvPr/>
        </p:nvSpPr>
        <p:spPr>
          <a:xfrm>
            <a:off x="10446009" y="6606059"/>
            <a:ext cx="17459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Todos</a:t>
            </a:r>
            <a:r>
              <a:rPr lang="en-US" sz="900" dirty="0"/>
              <a:t> los derechos </a:t>
            </a:r>
            <a:r>
              <a:rPr lang="en-US" sz="900" dirty="0" err="1"/>
              <a:t>reservados</a:t>
            </a:r>
            <a:r>
              <a:rPr lang="en-US" sz="900" dirty="0"/>
              <a:t> </a:t>
            </a:r>
            <a:r>
              <a:rPr lang="es-MX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©</a:t>
            </a:r>
            <a:endParaRPr lang="es-MX" sz="900" dirty="0"/>
          </a:p>
        </p:txBody>
      </p:sp>
      <p:pic>
        <p:nvPicPr>
          <p:cNvPr id="11" name="Imagen 7">
            <a:extLst>
              <a:ext uri="{FF2B5EF4-FFF2-40B4-BE49-F238E27FC236}">
                <a16:creationId xmlns:a16="http://schemas.microsoft.com/office/drawing/2014/main" id="{1EDA8AB1-0FF2-48CC-8E01-3BDBEC01A7FE}"/>
              </a:ext>
            </a:extLst>
          </p:cNvPr>
          <p:cNvPicPr/>
          <p:nvPr/>
        </p:nvPicPr>
        <p:blipFill rotWithShape="1">
          <a:blip r:embed="rId3"/>
          <a:srcRect l="17017" t="25280" r="59027" b="68693"/>
          <a:stretch/>
        </p:blipFill>
        <p:spPr bwMode="auto">
          <a:xfrm>
            <a:off x="3387090" y="1412399"/>
            <a:ext cx="5417820" cy="7664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3885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E8C18A-E30F-4269-B32D-0F75D7EF0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6709-C140-4EDB-9BB4-5C2094302043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D46B1C-85E7-40C2-804C-C65BEA43D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9D08F-FD08-411E-9FB3-8191F2D2F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0D8C-292C-4F9C-A0CC-85736B047D9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B8B34C-1B24-4493-B958-3635186C47DD}"/>
              </a:ext>
            </a:extLst>
          </p:cNvPr>
          <p:cNvSpPr/>
          <p:nvPr/>
        </p:nvSpPr>
        <p:spPr>
          <a:xfrm>
            <a:off x="2924165" y="1793480"/>
            <a:ext cx="5476215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 &amp; 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A968DE-DD88-4F72-95B5-DB3468B95981}"/>
              </a:ext>
            </a:extLst>
          </p:cNvPr>
          <p:cNvSpPr txBox="1"/>
          <p:nvPr/>
        </p:nvSpPr>
        <p:spPr>
          <a:xfrm>
            <a:off x="448" y="6586840"/>
            <a:ext cx="1967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 Saturday #2 Guatemala 2021</a:t>
            </a:r>
            <a:endParaRPr lang="es-MX" sz="1000" dirty="0"/>
          </a:p>
        </p:txBody>
      </p:sp>
    </p:spTree>
    <p:extLst>
      <p:ext uri="{BB962C8B-B14F-4D97-AF65-F5344CB8AC3E}">
        <p14:creationId xmlns:p14="http://schemas.microsoft.com/office/powerpoint/2010/main" val="655385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F9C77-3D4D-46C9-A30A-35DA9A266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90127-42DC-493F-AE75-BD2DA31CA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0324A0-9803-436C-ACC5-AC5AC0FA0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25003-D725-41A1-9B04-35088BF1F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6709-C140-4EDB-9BB4-5C2094302043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969BF-DDC2-4A06-B24B-B0C583FB9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EDA86-EB18-4DB6-AC57-D91952460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0D8C-292C-4F9C-A0CC-85736B047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204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D52F4-47B3-48C9-8AA1-962697824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038C0-2FA7-4414-8BC6-5BF2F0480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23861-D9AD-4C4F-A951-C60FAF98A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6709-C140-4EDB-9BB4-5C2094302043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C7F6C-A601-426C-89B3-86FE45E54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3122D-BBE3-42D9-85AB-C753C7D2A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0D8C-292C-4F9C-A0CC-85736B047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82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peaker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F369C-8AF7-4A38-BB98-1DB3DB2224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Speaker Bio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60C1B-4DFB-4E4B-8821-F0B3201FEEA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Bio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68A13D-F06A-4A08-9EC4-E29B4734D83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Photo</a:t>
            </a:r>
            <a:endParaRPr lang="es-MX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0BAFC-83B4-4BC7-A73D-CEB30127C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6709-C140-4EDB-9BB4-5C2094302043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A8E08-EB31-45D9-8F8E-2E5ACEEE1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13AEF-906B-4A41-8E8A-653DF512B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0D8C-292C-4F9C-A0CC-85736B047D9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1213A9-E902-4840-918B-9C24741311D4}"/>
              </a:ext>
            </a:extLst>
          </p:cNvPr>
          <p:cNvSpPr txBox="1"/>
          <p:nvPr/>
        </p:nvSpPr>
        <p:spPr>
          <a:xfrm>
            <a:off x="448" y="6586840"/>
            <a:ext cx="1967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 Saturday #2 Guatemala 2021</a:t>
            </a:r>
            <a:endParaRPr lang="es-MX" sz="1000" dirty="0"/>
          </a:p>
        </p:txBody>
      </p:sp>
    </p:spTree>
    <p:extLst>
      <p:ext uri="{BB962C8B-B14F-4D97-AF65-F5344CB8AC3E}">
        <p14:creationId xmlns:p14="http://schemas.microsoft.com/office/powerpoint/2010/main" val="250668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5EE33-FDA0-4B0A-8718-BE599EDE90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32A31-B71C-4907-B664-1487D04B3DE9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Content Level 1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5007A-0FBB-4F71-AB2A-9C9FC04B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6709-C140-4EDB-9BB4-5C2094302043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AB943-5414-48B1-ADEE-FBA364408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E0D98-DB54-4F36-8019-124CCB9F4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0D8C-292C-4F9C-A0CC-85736B047D9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3D456-025C-4FE9-B65B-DDC905E96BFD}"/>
              </a:ext>
            </a:extLst>
          </p:cNvPr>
          <p:cNvSpPr txBox="1"/>
          <p:nvPr/>
        </p:nvSpPr>
        <p:spPr>
          <a:xfrm>
            <a:off x="448" y="6586840"/>
            <a:ext cx="1967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 Saturday #2 Guatemala 2021</a:t>
            </a:r>
            <a:endParaRPr lang="es-MX" sz="1000" dirty="0"/>
          </a:p>
        </p:txBody>
      </p:sp>
    </p:spTree>
    <p:extLst>
      <p:ext uri="{BB962C8B-B14F-4D97-AF65-F5344CB8AC3E}">
        <p14:creationId xmlns:p14="http://schemas.microsoft.com/office/powerpoint/2010/main" val="3398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A6D82-E27D-42C5-BF2B-83D49058C1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Section Name</a:t>
            </a:r>
            <a:endParaRPr lang="es-MX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F0DF8-A9F7-4605-BE9E-AABB6E991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6709-C140-4EDB-9BB4-5C2094302043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3AFFF-CAAA-4BA2-BA1D-FB8CA7E7D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75D27-8645-4A7F-BDDA-026C0103C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0D8C-292C-4F9C-A0CC-85736B047D9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EE09F7-95E1-4108-AEF6-6C6A78099E32}"/>
              </a:ext>
            </a:extLst>
          </p:cNvPr>
          <p:cNvSpPr txBox="1"/>
          <p:nvPr/>
        </p:nvSpPr>
        <p:spPr>
          <a:xfrm>
            <a:off x="448" y="6586840"/>
            <a:ext cx="1967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 Saturday #2 Guatemala 2021</a:t>
            </a:r>
            <a:endParaRPr lang="es-MX" sz="1000" dirty="0"/>
          </a:p>
        </p:txBody>
      </p:sp>
    </p:spTree>
    <p:extLst>
      <p:ext uri="{BB962C8B-B14F-4D97-AF65-F5344CB8AC3E}">
        <p14:creationId xmlns:p14="http://schemas.microsoft.com/office/powerpoint/2010/main" val="156623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F369C-8AF7-4A38-BB98-1DB3DB2224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60C1B-4DFB-4E4B-8821-F0B3201FEEA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Content 1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MX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68A13D-F06A-4A08-9EC4-E29B4734D83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MX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0BAFC-83B4-4BC7-A73D-CEB30127C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6709-C140-4EDB-9BB4-5C2094302043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A8E08-EB31-45D9-8F8E-2E5ACEEE1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13AEF-906B-4A41-8E8A-653DF512B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0D8C-292C-4F9C-A0CC-85736B047D9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1213A9-E902-4840-918B-9C24741311D4}"/>
              </a:ext>
            </a:extLst>
          </p:cNvPr>
          <p:cNvSpPr txBox="1"/>
          <p:nvPr/>
        </p:nvSpPr>
        <p:spPr>
          <a:xfrm>
            <a:off x="448" y="6586840"/>
            <a:ext cx="1967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 Saturday #2 Guatemala 2021</a:t>
            </a:r>
            <a:endParaRPr lang="es-MX" sz="1000" dirty="0"/>
          </a:p>
        </p:txBody>
      </p:sp>
    </p:spTree>
    <p:extLst>
      <p:ext uri="{BB962C8B-B14F-4D97-AF65-F5344CB8AC3E}">
        <p14:creationId xmlns:p14="http://schemas.microsoft.com/office/powerpoint/2010/main" val="1770550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AD70A-D6D5-4C50-8675-5BB0C34D2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3A3D7-23D6-4A3D-93D4-903EDC744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58E847-B10B-442F-AFBD-72B1742AEE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44FE8-98FB-4C0E-969B-CA80F56435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F6BEF8-D7DC-4463-90CB-244061A02E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A91F3-EBE6-4F3B-85BB-9DB713997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6709-C140-4EDB-9BB4-5C2094302043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33CB0F-92AC-4B91-B5BB-160A59ADC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1624C6-6A2B-4C21-9C1E-4251F39A5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0D8C-292C-4F9C-A0CC-85736B047D9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1CB79B-2C62-4C81-9F89-0F7042704F1A}"/>
              </a:ext>
            </a:extLst>
          </p:cNvPr>
          <p:cNvSpPr txBox="1"/>
          <p:nvPr/>
        </p:nvSpPr>
        <p:spPr>
          <a:xfrm>
            <a:off x="448" y="6586840"/>
            <a:ext cx="1967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 Saturday #2 Guatemala 2021</a:t>
            </a:r>
            <a:endParaRPr lang="es-MX" sz="1000" dirty="0"/>
          </a:p>
        </p:txBody>
      </p:sp>
    </p:spTree>
    <p:extLst>
      <p:ext uri="{BB962C8B-B14F-4D97-AF65-F5344CB8AC3E}">
        <p14:creationId xmlns:p14="http://schemas.microsoft.com/office/powerpoint/2010/main" val="1705449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188C-0105-4C9B-8CAB-67DC8E807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20021E-F020-4EB1-B27E-871410D0E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6709-C140-4EDB-9BB4-5C2094302043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2B296C-D79E-44A4-B4B8-5B87FCB2E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06C92-8C00-49F8-B98E-5C6A37BC7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0D8C-292C-4F9C-A0CC-85736B047D9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EC5416-3588-4930-9D1D-21F71F755F51}"/>
              </a:ext>
            </a:extLst>
          </p:cNvPr>
          <p:cNvSpPr txBox="1"/>
          <p:nvPr/>
        </p:nvSpPr>
        <p:spPr>
          <a:xfrm>
            <a:off x="448" y="6586840"/>
            <a:ext cx="1967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 Saturday #2 Guatemala 2021</a:t>
            </a:r>
            <a:endParaRPr lang="es-MX" sz="1000" dirty="0"/>
          </a:p>
        </p:txBody>
      </p:sp>
    </p:spTree>
    <p:extLst>
      <p:ext uri="{BB962C8B-B14F-4D97-AF65-F5344CB8AC3E}">
        <p14:creationId xmlns:p14="http://schemas.microsoft.com/office/powerpoint/2010/main" val="2976268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E8C18A-E30F-4269-B32D-0F75D7EF0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6709-C140-4EDB-9BB4-5C2094302043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D46B1C-85E7-40C2-804C-C65BEA43D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9D08F-FD08-411E-9FB3-8191F2D2F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0D8C-292C-4F9C-A0CC-85736B047D9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B757D8-FDF2-4049-9C38-118476BB3ABF}"/>
              </a:ext>
            </a:extLst>
          </p:cNvPr>
          <p:cNvSpPr txBox="1"/>
          <p:nvPr/>
        </p:nvSpPr>
        <p:spPr>
          <a:xfrm>
            <a:off x="448" y="6586840"/>
            <a:ext cx="1967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 Saturday #2 Guatemala 2021</a:t>
            </a:r>
            <a:endParaRPr lang="es-MX" sz="1000" dirty="0"/>
          </a:p>
        </p:txBody>
      </p:sp>
    </p:spTree>
    <p:extLst>
      <p:ext uri="{BB962C8B-B14F-4D97-AF65-F5344CB8AC3E}">
        <p14:creationId xmlns:p14="http://schemas.microsoft.com/office/powerpoint/2010/main" val="2838265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E8C18A-E30F-4269-B32D-0F75D7EF0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6709-C140-4EDB-9BB4-5C2094302043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D46B1C-85E7-40C2-804C-C65BEA43D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9D08F-FD08-411E-9FB3-8191F2D2F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0D8C-292C-4F9C-A0CC-85736B047D9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B8B34C-1B24-4493-B958-3635186C47DD}"/>
              </a:ext>
            </a:extLst>
          </p:cNvPr>
          <p:cNvSpPr/>
          <p:nvPr/>
        </p:nvSpPr>
        <p:spPr>
          <a:xfrm>
            <a:off x="471911" y="2317181"/>
            <a:ext cx="5476215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Demo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A968DE-DD88-4F72-95B5-DB3468B95981}"/>
              </a:ext>
            </a:extLst>
          </p:cNvPr>
          <p:cNvSpPr txBox="1"/>
          <p:nvPr/>
        </p:nvSpPr>
        <p:spPr>
          <a:xfrm>
            <a:off x="448" y="6586840"/>
            <a:ext cx="1967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 Saturday #2 Guatemala 2021</a:t>
            </a:r>
            <a:endParaRPr lang="es-MX" sz="1000" dirty="0"/>
          </a:p>
        </p:txBody>
      </p:sp>
    </p:spTree>
    <p:extLst>
      <p:ext uri="{BB962C8B-B14F-4D97-AF65-F5344CB8AC3E}">
        <p14:creationId xmlns:p14="http://schemas.microsoft.com/office/powerpoint/2010/main" val="4103522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F84C57-A1DD-40D1-AC6F-F147ACCB4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FA075-6863-43C7-9DEF-45B936D31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67F52-A179-4CED-B641-4EDB600C1C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76709-C140-4EDB-9BB4-5C2094302043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30E28-1B1B-4270-9A85-1805209706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570B2-2112-4538-AA91-F74FF7424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40D8C-292C-4F9C-A0CC-85736B047D9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Imagen 7">
            <a:extLst>
              <a:ext uri="{FF2B5EF4-FFF2-40B4-BE49-F238E27FC236}">
                <a16:creationId xmlns:a16="http://schemas.microsoft.com/office/drawing/2014/main" id="{82004F19-71C5-4A73-9EE6-C7407732B9CF}"/>
              </a:ext>
            </a:extLst>
          </p:cNvPr>
          <p:cNvPicPr/>
          <p:nvPr/>
        </p:nvPicPr>
        <p:blipFill rotWithShape="1">
          <a:blip r:embed="rId14"/>
          <a:srcRect l="17017" t="25280" r="59027" b="68693"/>
          <a:stretch/>
        </p:blipFill>
        <p:spPr bwMode="auto">
          <a:xfrm>
            <a:off x="0" y="6176963"/>
            <a:ext cx="4315326" cy="68103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38416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.kiwi/2012/04/query-optimizer-deep-dive-part-1.html" TargetMode="External"/><Relationship Id="rId2" Type="http://schemas.openxmlformats.org/officeDocument/2006/relationships/hyperlink" Target="https://kevinekline.com/slides/sql-server-internals-architecture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eightkb.online/detail.html?session_id=197300" TargetMode="External"/><Relationship Id="rId4" Type="http://schemas.openxmlformats.org/officeDocument/2006/relationships/hyperlink" Target="https://www.amazon.com/Dmitri-Korotkevitch/e/B00J6V6HME/ref=dp_byline_cont_book_1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63EA0-DA29-4C67-82B2-81BA86B27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187" y="2703513"/>
            <a:ext cx="10353675" cy="2725737"/>
          </a:xfrm>
        </p:spPr>
        <p:txBody>
          <a:bodyPr>
            <a:noAutofit/>
          </a:bodyPr>
          <a:lstStyle/>
          <a:p>
            <a:br>
              <a:rPr lang="en-US" sz="6600" b="1" dirty="0">
                <a:solidFill>
                  <a:schemeClr val="accent5">
                    <a:lumMod val="50000"/>
                  </a:schemeClr>
                </a:solidFill>
                <a:latin typeface="+mn-lt"/>
              </a:rPr>
            </a:br>
            <a:br>
              <a:rPr lang="en-US" sz="6600" b="1" dirty="0">
                <a:solidFill>
                  <a:schemeClr val="accent5">
                    <a:lumMod val="50000"/>
                  </a:schemeClr>
                </a:solidFill>
                <a:latin typeface="+mn-lt"/>
              </a:rPr>
            </a:br>
            <a:br>
              <a:rPr lang="en-US" sz="6600" b="1" dirty="0">
                <a:solidFill>
                  <a:schemeClr val="accent5">
                    <a:lumMod val="50000"/>
                  </a:schemeClr>
                </a:solidFill>
                <a:latin typeface="+mn-lt"/>
              </a:rPr>
            </a:br>
            <a:br>
              <a:rPr lang="en-US" sz="6600" b="1" dirty="0">
                <a:solidFill>
                  <a:schemeClr val="accent5">
                    <a:lumMod val="50000"/>
                  </a:schemeClr>
                </a:solidFill>
                <a:latin typeface="+mn-lt"/>
              </a:rPr>
            </a:br>
            <a:r>
              <a:rPr lang="en-US" sz="6600" b="1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Life Cycle of a Query in </a:t>
            </a:r>
            <a:br>
              <a:rPr lang="en-US" sz="6600" b="1" dirty="0">
                <a:solidFill>
                  <a:schemeClr val="accent5">
                    <a:lumMod val="50000"/>
                  </a:schemeClr>
                </a:solidFill>
                <a:latin typeface="+mn-lt"/>
              </a:rPr>
            </a:br>
            <a:r>
              <a:rPr lang="en-US" sz="6600" b="1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SQL Server</a:t>
            </a:r>
            <a:br>
              <a:rPr lang="en-US" b="1" dirty="0">
                <a:solidFill>
                  <a:schemeClr val="accent5">
                    <a:lumMod val="50000"/>
                  </a:schemeClr>
                </a:solidFill>
                <a:latin typeface="+mn-lt"/>
              </a:rPr>
            </a:br>
            <a:endParaRPr lang="en-US" b="1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70A073-B0C0-4446-ABF7-900C8894C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7388"/>
            <a:ext cx="9144000" cy="1655762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41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Deepthi Goguri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971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720EB-4283-4EA8-9809-F73621402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5">
                    <a:lumMod val="50000"/>
                  </a:schemeClr>
                </a:solidFill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D3768-6B99-4690-8A63-C4B520F51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57300"/>
            <a:ext cx="11029950" cy="491966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4000" dirty="0"/>
              <a:t>Once the server restarts, </a:t>
            </a:r>
          </a:p>
          <a:p>
            <a:pPr marL="0" indent="0">
              <a:buNone/>
            </a:pPr>
            <a:r>
              <a:rPr lang="en-US" sz="4000" dirty="0"/>
              <a:t>uncommitted transactions are rolled back.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578CD99-09D1-47CB-8788-A3F7E7753C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033514"/>
              </p:ext>
            </p:extLst>
          </p:nvPr>
        </p:nvGraphicFramePr>
        <p:xfrm>
          <a:off x="6636267" y="1859168"/>
          <a:ext cx="3399932" cy="1447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9966">
                  <a:extLst>
                    <a:ext uri="{9D8B030D-6E8A-4147-A177-3AD203B41FA5}">
                      <a16:colId xmlns:a16="http://schemas.microsoft.com/office/drawing/2014/main" val="3637354733"/>
                    </a:ext>
                  </a:extLst>
                </a:gridCol>
                <a:gridCol w="1699966">
                  <a:extLst>
                    <a:ext uri="{9D8B030D-6E8A-4147-A177-3AD203B41FA5}">
                      <a16:colId xmlns:a16="http://schemas.microsoft.com/office/drawing/2014/main" val="3592505383"/>
                    </a:ext>
                  </a:extLst>
                </a:gridCol>
              </a:tblGrid>
              <a:tr h="4824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341142"/>
                  </a:ext>
                </a:extLst>
              </a:tr>
              <a:tr h="4824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56852"/>
                  </a:ext>
                </a:extLst>
              </a:tr>
              <a:tr h="4824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86233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55B1F1E-3CD4-40F4-A492-79A7AA7061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309039"/>
              </p:ext>
            </p:extLst>
          </p:nvPr>
        </p:nvGraphicFramePr>
        <p:xfrm>
          <a:off x="626569" y="1859166"/>
          <a:ext cx="3291838" cy="1447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967">
                  <a:extLst>
                    <a:ext uri="{9D8B030D-6E8A-4147-A177-3AD203B41FA5}">
                      <a16:colId xmlns:a16="http://schemas.microsoft.com/office/drawing/2014/main" val="1943101710"/>
                    </a:ext>
                  </a:extLst>
                </a:gridCol>
                <a:gridCol w="1605871">
                  <a:extLst>
                    <a:ext uri="{9D8B030D-6E8A-4147-A177-3AD203B41FA5}">
                      <a16:colId xmlns:a16="http://schemas.microsoft.com/office/drawing/2014/main" val="1829970216"/>
                    </a:ext>
                  </a:extLst>
                </a:gridCol>
              </a:tblGrid>
              <a:tr h="4846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070809"/>
                  </a:ext>
                </a:extLst>
              </a:tr>
              <a:tr h="4846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$400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747774"/>
                  </a:ext>
                </a:extLst>
              </a:tr>
              <a:tr h="4780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 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168198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7E2737-18F0-4461-BCA8-20FF9FC8DCFF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3918407" y="2582861"/>
            <a:ext cx="2717860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47728F9E-6A69-4AB7-B08A-0DA1A7BC8A2E}"/>
              </a:ext>
            </a:extLst>
          </p:cNvPr>
          <p:cNvSpPr/>
          <p:nvPr/>
        </p:nvSpPr>
        <p:spPr>
          <a:xfrm>
            <a:off x="8336233" y="2357124"/>
            <a:ext cx="1699966" cy="443451"/>
          </a:xfrm>
          <a:prstGeom prst="rect">
            <a:avLst/>
          </a:prstGeom>
          <a:noFill/>
          <a:ln w="38100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067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882DDE-B37D-4F26-8855-01CB8C50039F}"/>
              </a:ext>
            </a:extLst>
          </p:cNvPr>
          <p:cNvSpPr txBox="1"/>
          <p:nvPr/>
        </p:nvSpPr>
        <p:spPr>
          <a:xfrm>
            <a:off x="4419600" y="1463039"/>
            <a:ext cx="2722880" cy="461665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SQL Server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AA2AB3-7679-479A-9942-208F4F9A0B7F}"/>
              </a:ext>
            </a:extLst>
          </p:cNvPr>
          <p:cNvCxnSpPr>
            <a:cxnSpLocks/>
          </p:cNvCxnSpPr>
          <p:nvPr/>
        </p:nvCxnSpPr>
        <p:spPr>
          <a:xfrm>
            <a:off x="965200" y="2468880"/>
            <a:ext cx="10258120" cy="101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6891A0-96FF-487E-B6FA-A6B33FE29BFD}"/>
              </a:ext>
            </a:extLst>
          </p:cNvPr>
          <p:cNvCxnSpPr/>
          <p:nvPr/>
        </p:nvCxnSpPr>
        <p:spPr>
          <a:xfrm>
            <a:off x="965200" y="2456488"/>
            <a:ext cx="0" cy="544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C6D85C-919E-4DE7-8258-A61BAFD9A77E}"/>
              </a:ext>
            </a:extLst>
          </p:cNvPr>
          <p:cNvCxnSpPr/>
          <p:nvPr/>
        </p:nvCxnSpPr>
        <p:spPr>
          <a:xfrm>
            <a:off x="8676640" y="2479040"/>
            <a:ext cx="0" cy="544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BEFC3FC-0928-4089-9CF9-4ED2C848EED8}"/>
              </a:ext>
            </a:extLst>
          </p:cNvPr>
          <p:cNvCxnSpPr>
            <a:cxnSpLocks/>
          </p:cNvCxnSpPr>
          <p:nvPr/>
        </p:nvCxnSpPr>
        <p:spPr>
          <a:xfrm>
            <a:off x="3972540" y="2501592"/>
            <a:ext cx="0" cy="4946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68869CD-E66B-477A-92C3-7EFE2A330E60}"/>
              </a:ext>
            </a:extLst>
          </p:cNvPr>
          <p:cNvCxnSpPr>
            <a:cxnSpLocks/>
          </p:cNvCxnSpPr>
          <p:nvPr/>
        </p:nvCxnSpPr>
        <p:spPr>
          <a:xfrm flipH="1">
            <a:off x="2399770" y="2479040"/>
            <a:ext cx="772" cy="5171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B9E13E0-EC96-4E8A-A3EE-5FDCB3DBF82E}"/>
              </a:ext>
            </a:extLst>
          </p:cNvPr>
          <p:cNvCxnSpPr>
            <a:cxnSpLocks/>
          </p:cNvCxnSpPr>
          <p:nvPr/>
        </p:nvCxnSpPr>
        <p:spPr>
          <a:xfrm>
            <a:off x="5781040" y="2468880"/>
            <a:ext cx="0" cy="5543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B75B39-41A5-4761-B0F2-E39D92D3EDAB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11228734" y="2479040"/>
            <a:ext cx="0" cy="5035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5144B3D-E640-4246-8512-CD0547A09A43}"/>
              </a:ext>
            </a:extLst>
          </p:cNvPr>
          <p:cNvCxnSpPr>
            <a:cxnSpLocks/>
          </p:cNvCxnSpPr>
          <p:nvPr/>
        </p:nvCxnSpPr>
        <p:spPr>
          <a:xfrm>
            <a:off x="5781040" y="1924704"/>
            <a:ext cx="0" cy="5441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7FFFF4E7-EEA2-457D-B367-3F0DC2130485}"/>
              </a:ext>
            </a:extLst>
          </p:cNvPr>
          <p:cNvSpPr/>
          <p:nvPr/>
        </p:nvSpPr>
        <p:spPr bwMode="auto">
          <a:xfrm>
            <a:off x="1657099" y="2962759"/>
            <a:ext cx="1493504" cy="2500357"/>
          </a:xfrm>
          <a:prstGeom prst="flowChartProcess">
            <a:avLst/>
          </a:prstGeom>
          <a:solidFill>
            <a:srgbClr val="0070C0"/>
          </a:solidFill>
          <a:ln w="19050" cap="rnd" cmpd="sng" algn="ctr">
            <a:solidFill>
              <a:schemeClr val="tx1"/>
            </a:solidFill>
            <a:prstDash val="solid"/>
            <a:headEnd/>
            <a:tailEnd/>
          </a:ln>
          <a:effectLst/>
        </p:spPr>
        <p:txBody>
          <a:bodyPr wrap="none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ekton Pro" pitchFamily="34" charset="0"/>
                <a:ea typeface="+mn-ea"/>
                <a:cs typeface="+mn-cs"/>
              </a:rPr>
              <a:t>Buffer 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ekton Pro" pitchFamily="34" charset="0"/>
                <a:ea typeface="+mn-ea"/>
                <a:cs typeface="+mn-cs"/>
              </a:rPr>
              <a:t>Pool</a:t>
            </a:r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B0310668-CDFD-4793-8D62-0596756C77F1}"/>
              </a:ext>
            </a:extLst>
          </p:cNvPr>
          <p:cNvSpPr/>
          <p:nvPr/>
        </p:nvSpPr>
        <p:spPr bwMode="auto">
          <a:xfrm>
            <a:off x="3221547" y="2962759"/>
            <a:ext cx="1491021" cy="1490049"/>
          </a:xfrm>
          <a:prstGeom prst="flowChartProcess">
            <a:avLst/>
          </a:prstGeom>
          <a:solidFill>
            <a:srgbClr val="0070C0"/>
          </a:solidFill>
          <a:ln w="19050" cap="rnd" cmpd="sng" algn="ctr">
            <a:solidFill>
              <a:schemeClr val="tx1"/>
            </a:solidFill>
            <a:prstDash val="solid"/>
            <a:headEnd/>
            <a:tailEnd/>
          </a:ln>
          <a:effectLst/>
        </p:spPr>
        <p:txBody>
          <a:bodyPr wrap="none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ekton Pro" pitchFamily="34" charset="0"/>
                <a:ea typeface="+mn-ea"/>
                <a:cs typeface="+mn-cs"/>
              </a:rPr>
              <a:t>Other 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ekton Pro" pitchFamily="34" charset="0"/>
                <a:ea typeface="+mn-ea"/>
                <a:cs typeface="+mn-cs"/>
              </a:rPr>
              <a:t>Caches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23B436C-5DD9-4CB3-A22F-63CBB728E17E}"/>
              </a:ext>
            </a:extLst>
          </p:cNvPr>
          <p:cNvSpPr/>
          <p:nvPr/>
        </p:nvSpPr>
        <p:spPr bwMode="auto">
          <a:xfrm>
            <a:off x="4766964" y="2996189"/>
            <a:ext cx="1985830" cy="811568"/>
          </a:xfrm>
          <a:prstGeom prst="rect">
            <a:avLst/>
          </a:prstGeom>
          <a:solidFill>
            <a:srgbClr val="0070C0"/>
          </a:solidFill>
          <a:ln w="19050" cap="rnd" cmpd="sng" algn="ctr">
            <a:solidFill>
              <a:schemeClr val="tx1"/>
            </a:solidFill>
            <a:prstDash val="solid"/>
            <a:headEnd/>
            <a:tailEnd/>
          </a:ln>
          <a:effectLst/>
        </p:spPr>
        <p:txBody>
          <a:bodyPr wrap="none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ekton Pro" pitchFamily="34" charset="0"/>
                <a:ea typeface="+mn-ea"/>
                <a:cs typeface="+mn-cs"/>
              </a:rPr>
              <a:t>Columnstore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ekton Pro" pitchFamily="34" charset="0"/>
                <a:ea typeface="+mn-ea"/>
                <a:cs typeface="+mn-cs"/>
              </a:rPr>
              <a:t> </a:t>
            </a:r>
          </a:p>
        </p:txBody>
      </p:sp>
      <p:sp>
        <p:nvSpPr>
          <p:cNvPr id="43" name="Flowchart: Process 42">
            <a:extLst>
              <a:ext uri="{FF2B5EF4-FFF2-40B4-BE49-F238E27FC236}">
                <a16:creationId xmlns:a16="http://schemas.microsoft.com/office/drawing/2014/main" id="{04E7D007-6AB6-4F7F-B080-B044C0D4D07F}"/>
              </a:ext>
            </a:extLst>
          </p:cNvPr>
          <p:cNvSpPr/>
          <p:nvPr/>
        </p:nvSpPr>
        <p:spPr bwMode="auto">
          <a:xfrm>
            <a:off x="6820352" y="2988379"/>
            <a:ext cx="1383796" cy="1230362"/>
          </a:xfrm>
          <a:prstGeom prst="flowChartProcess">
            <a:avLst/>
          </a:prstGeom>
          <a:solidFill>
            <a:srgbClr val="92D050"/>
          </a:solidFill>
          <a:ln w="19050" cap="rnd" cmpd="sng" algn="ctr">
            <a:solidFill>
              <a:schemeClr val="tx1"/>
            </a:solidFill>
            <a:prstDash val="solid"/>
            <a:headEnd/>
            <a:tailEnd/>
          </a:ln>
          <a:effectLst/>
        </p:spPr>
        <p:txBody>
          <a:bodyPr wrap="none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ekton Pro" pitchFamily="34" charset="0"/>
                <a:ea typeface="+mn-ea"/>
                <a:cs typeface="+mn-cs"/>
              </a:rPr>
              <a:t>Fixed 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ekton Pro" pitchFamily="34" charset="0"/>
                <a:ea typeface="+mn-ea"/>
                <a:cs typeface="+mn-cs"/>
              </a:rPr>
              <a:t>Memory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C415505-E844-4E89-8D71-EF5617B0997A}"/>
              </a:ext>
            </a:extLst>
          </p:cNvPr>
          <p:cNvSpPr/>
          <p:nvPr/>
        </p:nvSpPr>
        <p:spPr bwMode="auto">
          <a:xfrm>
            <a:off x="8241641" y="2982576"/>
            <a:ext cx="2152040" cy="12303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SQLServer.exe overhead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CE93459-8E17-42FD-84A5-20CB478E2BA8}"/>
              </a:ext>
            </a:extLst>
          </p:cNvPr>
          <p:cNvSpPr/>
          <p:nvPr/>
        </p:nvSpPr>
        <p:spPr bwMode="auto">
          <a:xfrm>
            <a:off x="10431174" y="2982576"/>
            <a:ext cx="1595119" cy="1420150"/>
          </a:xfrm>
          <a:prstGeom prst="rect">
            <a:avLst/>
          </a:prstGeom>
          <a:solidFill>
            <a:srgbClr val="66FFFF"/>
          </a:solidFill>
          <a:ln w="19050" cap="rnd" cmpd="sng" algn="ctr">
            <a:solidFill>
              <a:schemeClr val="tx1"/>
            </a:solidFill>
            <a:prstDash val="solid"/>
            <a:headEnd/>
            <a:tailEnd/>
          </a:ln>
          <a:effectLst/>
        </p:spPr>
        <p:txBody>
          <a:bodyPr wrap="none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ekton Pro" pitchFamily="34" charset="0"/>
              <a:ea typeface="+mn-ea"/>
              <a:cs typeface="+mn-cs"/>
            </a:endParaRP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ekton Pro" pitchFamily="34" charset="0"/>
                <a:ea typeface="+mn-ea"/>
                <a:cs typeface="+mn-cs"/>
              </a:rPr>
              <a:t>In-Memory 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ekton Pro" pitchFamily="34" charset="0"/>
                <a:ea typeface="+mn-ea"/>
                <a:cs typeface="+mn-cs"/>
              </a:rPr>
              <a:t>OLTP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ekton Pro" pitchFamily="34" charset="0"/>
              <a:ea typeface="+mn-ea"/>
              <a:cs typeface="+mn-cs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2278364-871A-4C11-8A12-D627995A0D72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7512250" y="2513984"/>
            <a:ext cx="0" cy="4743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D1E0C8D-1AA7-4A7C-8B31-EE9E0255314D}"/>
              </a:ext>
            </a:extLst>
          </p:cNvPr>
          <p:cNvSpPr txBox="1"/>
          <p:nvPr/>
        </p:nvSpPr>
        <p:spPr>
          <a:xfrm>
            <a:off x="1585169" y="147833"/>
            <a:ext cx="96842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5">
                    <a:lumMod val="50000"/>
                  </a:schemeClr>
                </a:solidFill>
              </a:rPr>
              <a:t>SQL Server memory architecture</a:t>
            </a:r>
          </a:p>
        </p:txBody>
      </p:sp>
      <p:sp>
        <p:nvSpPr>
          <p:cNvPr id="24" name="Speech Bubble: Oval 23">
            <a:extLst>
              <a:ext uri="{FF2B5EF4-FFF2-40B4-BE49-F238E27FC236}">
                <a16:creationId xmlns:a16="http://schemas.microsoft.com/office/drawing/2014/main" id="{50A1499F-BBB4-4664-BAAB-AAEE82C75F66}"/>
              </a:ext>
            </a:extLst>
          </p:cNvPr>
          <p:cNvSpPr/>
          <p:nvPr/>
        </p:nvSpPr>
        <p:spPr>
          <a:xfrm>
            <a:off x="4614318" y="4288409"/>
            <a:ext cx="3135562" cy="1490049"/>
          </a:xfrm>
          <a:prstGeom prst="wedgeEllipseCallout">
            <a:avLst>
              <a:gd name="adj1" fmla="val -27243"/>
              <a:gd name="adj2" fmla="val -9004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 err="1">
                <a:solidFill>
                  <a:schemeClr val="tx1"/>
                </a:solidFill>
              </a:rPr>
              <a:t>Columnstore</a:t>
            </a:r>
            <a:r>
              <a:rPr lang="en-US" sz="2400" dirty="0">
                <a:solidFill>
                  <a:schemeClr val="tx1"/>
                </a:solidFill>
              </a:rPr>
              <a:t> indexes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6" name="Speech Bubble: Oval 25">
            <a:extLst>
              <a:ext uri="{FF2B5EF4-FFF2-40B4-BE49-F238E27FC236}">
                <a16:creationId xmlns:a16="http://schemas.microsoft.com/office/drawing/2014/main" id="{C5F0847B-C073-4DAD-A468-2F6B59D71B64}"/>
              </a:ext>
            </a:extLst>
          </p:cNvPr>
          <p:cNvSpPr/>
          <p:nvPr/>
        </p:nvSpPr>
        <p:spPr>
          <a:xfrm>
            <a:off x="8066712" y="4402726"/>
            <a:ext cx="3135562" cy="1490049"/>
          </a:xfrm>
          <a:prstGeom prst="wedgeEllipseCallout">
            <a:avLst>
              <a:gd name="adj1" fmla="val -22383"/>
              <a:gd name="adj2" fmla="val -75436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Thread stacks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5" name="Speech Bubble: Oval 24">
            <a:extLst>
              <a:ext uri="{FF2B5EF4-FFF2-40B4-BE49-F238E27FC236}">
                <a16:creationId xmlns:a16="http://schemas.microsoft.com/office/drawing/2014/main" id="{09ED5EB6-F45D-476F-851E-09D26B9551DD}"/>
              </a:ext>
            </a:extLst>
          </p:cNvPr>
          <p:cNvSpPr/>
          <p:nvPr/>
        </p:nvSpPr>
        <p:spPr>
          <a:xfrm>
            <a:off x="6636367" y="4532258"/>
            <a:ext cx="3135562" cy="1490049"/>
          </a:xfrm>
          <a:prstGeom prst="wedgeEllipseCallout">
            <a:avLst>
              <a:gd name="adj1" fmla="val -24466"/>
              <a:gd name="adj2" fmla="val -84202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Connections to SQL Server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7" name="Speech Bubble: Oval 26">
            <a:extLst>
              <a:ext uri="{FF2B5EF4-FFF2-40B4-BE49-F238E27FC236}">
                <a16:creationId xmlns:a16="http://schemas.microsoft.com/office/drawing/2014/main" id="{B9AFC8A2-E6C4-4D47-9D2F-5EE784D7827C}"/>
              </a:ext>
            </a:extLst>
          </p:cNvPr>
          <p:cNvSpPr/>
          <p:nvPr/>
        </p:nvSpPr>
        <p:spPr>
          <a:xfrm>
            <a:off x="7837714" y="4555126"/>
            <a:ext cx="3956264" cy="1490049"/>
          </a:xfrm>
          <a:prstGeom prst="wedgeEllipseCallout">
            <a:avLst>
              <a:gd name="adj1" fmla="val 30734"/>
              <a:gd name="adj2" fmla="val -82742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Memory-optimized tables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ECFF9F5D-5096-4D42-BF96-DDF607797B73}"/>
              </a:ext>
            </a:extLst>
          </p:cNvPr>
          <p:cNvSpPr/>
          <p:nvPr/>
        </p:nvSpPr>
        <p:spPr bwMode="auto">
          <a:xfrm>
            <a:off x="104175" y="2972284"/>
            <a:ext cx="1501198" cy="1490050"/>
          </a:xfrm>
          <a:prstGeom prst="flowChartProcess">
            <a:avLst/>
          </a:prstGeom>
          <a:solidFill>
            <a:srgbClr val="0070C0"/>
          </a:solidFill>
          <a:ln w="19050" cap="rnd" cmpd="sng" algn="ctr">
            <a:solidFill>
              <a:schemeClr val="tx1"/>
            </a:solidFill>
            <a:prstDash val="solid"/>
            <a:headEnd/>
            <a:tailEnd/>
          </a:ln>
          <a:effectLst/>
        </p:spPr>
        <p:txBody>
          <a:bodyPr wrap="none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ekton Pro" pitchFamily="34" charset="0"/>
                <a:ea typeface="+mn-ea"/>
                <a:cs typeface="+mn-cs"/>
              </a:rPr>
              <a:t>Plan 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ekton Pro" pitchFamily="34" charset="0"/>
                <a:ea typeface="+mn-ea"/>
                <a:cs typeface="+mn-cs"/>
              </a:rPr>
              <a:t>Cache</a:t>
            </a:r>
          </a:p>
        </p:txBody>
      </p:sp>
      <p:sp>
        <p:nvSpPr>
          <p:cNvPr id="21" name="Speech Bubble: Oval 20">
            <a:extLst>
              <a:ext uri="{FF2B5EF4-FFF2-40B4-BE49-F238E27FC236}">
                <a16:creationId xmlns:a16="http://schemas.microsoft.com/office/drawing/2014/main" id="{FA4D311B-089C-43BC-852D-7D28AE20FD54}"/>
              </a:ext>
            </a:extLst>
          </p:cNvPr>
          <p:cNvSpPr/>
          <p:nvPr/>
        </p:nvSpPr>
        <p:spPr>
          <a:xfrm>
            <a:off x="184303" y="4842746"/>
            <a:ext cx="3605996" cy="1681287"/>
          </a:xfrm>
          <a:prstGeom prst="wedgeEllipseCallout">
            <a:avLst>
              <a:gd name="adj1" fmla="val -32194"/>
              <a:gd name="adj2" fmla="val -92969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Stored procedures, query plans etc.;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BD5650C5-57C1-4F2C-927B-BD288040A7E1}"/>
              </a:ext>
            </a:extLst>
          </p:cNvPr>
          <p:cNvSpPr/>
          <p:nvPr/>
        </p:nvSpPr>
        <p:spPr>
          <a:xfrm>
            <a:off x="1348280" y="5274296"/>
            <a:ext cx="3453044" cy="1221101"/>
          </a:xfrm>
          <a:prstGeom prst="wedgeEllipseCallout">
            <a:avLst>
              <a:gd name="adj1" fmla="val -12908"/>
              <a:gd name="adj2" fmla="val -95475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Holds 8kb data and index pages.</a:t>
            </a:r>
          </a:p>
        </p:txBody>
      </p:sp>
      <p:sp>
        <p:nvSpPr>
          <p:cNvPr id="23" name="Speech Bubble: Oval 22">
            <a:extLst>
              <a:ext uri="{FF2B5EF4-FFF2-40B4-BE49-F238E27FC236}">
                <a16:creationId xmlns:a16="http://schemas.microsoft.com/office/drawing/2014/main" id="{503D84F6-6F7C-493D-A57B-2845E6D14771}"/>
              </a:ext>
            </a:extLst>
          </p:cNvPr>
          <p:cNvSpPr/>
          <p:nvPr/>
        </p:nvSpPr>
        <p:spPr>
          <a:xfrm>
            <a:off x="3459421" y="4842745"/>
            <a:ext cx="5020549" cy="1711768"/>
          </a:xfrm>
          <a:prstGeom prst="wedgeEllipseCallout">
            <a:avLst>
              <a:gd name="adj1" fmla="val -39741"/>
              <a:gd name="adj2" fmla="val -88586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Log cache, </a:t>
            </a:r>
            <a:r>
              <a:rPr lang="en-US" sz="2400" dirty="0" err="1">
                <a:solidFill>
                  <a:schemeClr val="tx1"/>
                </a:solidFill>
              </a:rPr>
              <a:t>TokenAndPermUserStore</a:t>
            </a:r>
            <a:r>
              <a:rPr lang="en-US" sz="2400" dirty="0">
                <a:solidFill>
                  <a:schemeClr val="tx1"/>
                </a:solidFill>
              </a:rPr>
              <a:t> cache.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0F11C0-915B-4AB0-81D9-580C8970D3CD}"/>
              </a:ext>
            </a:extLst>
          </p:cNvPr>
          <p:cNvSpPr/>
          <p:nvPr/>
        </p:nvSpPr>
        <p:spPr>
          <a:xfrm>
            <a:off x="1348280" y="1995184"/>
            <a:ext cx="389080" cy="330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C60879-E692-4EBD-A054-585388C5A976}"/>
              </a:ext>
            </a:extLst>
          </p:cNvPr>
          <p:cNvSpPr txBox="1"/>
          <p:nvPr/>
        </p:nvSpPr>
        <p:spPr>
          <a:xfrm>
            <a:off x="8272121" y="1922481"/>
            <a:ext cx="2449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Fixed memory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262791F-16F6-436B-9117-5D199698829B}"/>
              </a:ext>
            </a:extLst>
          </p:cNvPr>
          <p:cNvSpPr/>
          <p:nvPr/>
        </p:nvSpPr>
        <p:spPr>
          <a:xfrm>
            <a:off x="7643174" y="1995184"/>
            <a:ext cx="389080" cy="33008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41EB5CD-38D5-4BC4-920C-4EEA5BCFBE8D}"/>
              </a:ext>
            </a:extLst>
          </p:cNvPr>
          <p:cNvSpPr/>
          <p:nvPr/>
        </p:nvSpPr>
        <p:spPr>
          <a:xfrm>
            <a:off x="8077581" y="1995184"/>
            <a:ext cx="389080" cy="330088"/>
          </a:xfrm>
          <a:prstGeom prst="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015AC4D-9F40-4BE2-8E4F-DF1C6E3F4191}"/>
              </a:ext>
            </a:extLst>
          </p:cNvPr>
          <p:cNvSpPr txBox="1"/>
          <p:nvPr/>
        </p:nvSpPr>
        <p:spPr>
          <a:xfrm>
            <a:off x="1599373" y="1922481"/>
            <a:ext cx="1548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Caches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642343B-410F-4950-A8B3-2A11290A4ECC}"/>
              </a:ext>
            </a:extLst>
          </p:cNvPr>
          <p:cNvSpPr/>
          <p:nvPr/>
        </p:nvSpPr>
        <p:spPr>
          <a:xfrm>
            <a:off x="8077581" y="1617422"/>
            <a:ext cx="389080" cy="330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997D7E-2168-4A0E-83CF-BECFD96B79FE}"/>
              </a:ext>
            </a:extLst>
          </p:cNvPr>
          <p:cNvSpPr txBox="1"/>
          <p:nvPr/>
        </p:nvSpPr>
        <p:spPr>
          <a:xfrm>
            <a:off x="8396067" y="1547839"/>
            <a:ext cx="1942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Thread stack</a:t>
            </a:r>
          </a:p>
        </p:txBody>
      </p:sp>
    </p:spTree>
    <p:extLst>
      <p:ext uri="{BB962C8B-B14F-4D97-AF65-F5344CB8AC3E}">
        <p14:creationId xmlns:p14="http://schemas.microsoft.com/office/powerpoint/2010/main" val="356639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6" grpId="0" animBg="1"/>
      <p:bldP spid="26" grpId="1" animBg="1"/>
      <p:bldP spid="25" grpId="0" animBg="1"/>
      <p:bldP spid="25" grpId="1" animBg="1"/>
      <p:bldP spid="27" grpId="0" animBg="1"/>
      <p:bldP spid="27" grpId="1" animBg="1"/>
      <p:bldP spid="21" grpId="0" animBg="1"/>
      <p:bldP spid="21" grpId="1" animBg="1"/>
      <p:bldP spid="3" grpId="0" animBg="1"/>
      <p:bldP spid="3" grpId="1" animBg="1"/>
      <p:bldP spid="23" grpId="0" animBg="1"/>
      <p:bldP spid="23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18E86-F709-49FC-A09F-D21A50D8C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5">
                    <a:lumMod val="50000"/>
                  </a:schemeClr>
                </a:solidFill>
              </a:rPr>
              <a:t>How memory is managed?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C1A8D-6AA5-47B5-8DDC-13DA8C5D7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LRU-K(Least recently used algorithm)</a:t>
            </a:r>
          </a:p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2 processes: </a:t>
            </a:r>
          </a:p>
          <a:p>
            <a:pPr lvl="1"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Lazy writer</a:t>
            </a:r>
          </a:p>
          <a:p>
            <a:pPr lvl="1"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Ghost cleanup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76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3637FD-50AE-4387-ADCC-E08E192DF1FC}"/>
              </a:ext>
            </a:extLst>
          </p:cNvPr>
          <p:cNvSpPr txBox="1"/>
          <p:nvPr/>
        </p:nvSpPr>
        <p:spPr>
          <a:xfrm>
            <a:off x="768804" y="1421455"/>
            <a:ext cx="1971675" cy="461665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chemeClr val="accent5">
                    <a:lumMod val="50000"/>
                  </a:schemeClr>
                </a:solidFill>
              </a:rPr>
              <a:t>Lazy writer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92E588-5BD1-455D-BD7B-5BA3D2728FB0}"/>
              </a:ext>
            </a:extLst>
          </p:cNvPr>
          <p:cNvSpPr/>
          <p:nvPr/>
        </p:nvSpPr>
        <p:spPr>
          <a:xfrm>
            <a:off x="6215743" y="752475"/>
            <a:ext cx="5395232" cy="5822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4D2D11-447A-4616-A2E1-B0DBF7DC7FAC}"/>
              </a:ext>
            </a:extLst>
          </p:cNvPr>
          <p:cNvSpPr txBox="1"/>
          <p:nvPr/>
        </p:nvSpPr>
        <p:spPr>
          <a:xfrm>
            <a:off x="6400800" y="1005957"/>
            <a:ext cx="2095500" cy="129266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Plan 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6E9CA8-6C5D-4500-9035-6BC348755C13}"/>
              </a:ext>
            </a:extLst>
          </p:cNvPr>
          <p:cNvSpPr txBox="1"/>
          <p:nvPr/>
        </p:nvSpPr>
        <p:spPr>
          <a:xfrm>
            <a:off x="6514420" y="1770101"/>
            <a:ext cx="49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18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B5CF8D-F911-4F4F-8A82-C50EFD082F7E}"/>
              </a:ext>
            </a:extLst>
          </p:cNvPr>
          <p:cNvSpPr txBox="1"/>
          <p:nvPr/>
        </p:nvSpPr>
        <p:spPr>
          <a:xfrm>
            <a:off x="7900307" y="1770101"/>
            <a:ext cx="49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18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6F3C30-F300-45A9-AC70-23F86ECE0DEF}"/>
              </a:ext>
            </a:extLst>
          </p:cNvPr>
          <p:cNvSpPr txBox="1"/>
          <p:nvPr/>
        </p:nvSpPr>
        <p:spPr>
          <a:xfrm>
            <a:off x="6400800" y="4886596"/>
            <a:ext cx="2095500" cy="129266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Plan 3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D861F5-B4E5-4D58-9555-48784777EAC5}"/>
              </a:ext>
            </a:extLst>
          </p:cNvPr>
          <p:cNvSpPr txBox="1"/>
          <p:nvPr/>
        </p:nvSpPr>
        <p:spPr>
          <a:xfrm>
            <a:off x="6400800" y="5717593"/>
            <a:ext cx="49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5990AB-C542-4FE2-9B12-3038FAA706CC}"/>
              </a:ext>
            </a:extLst>
          </p:cNvPr>
          <p:cNvSpPr txBox="1"/>
          <p:nvPr/>
        </p:nvSpPr>
        <p:spPr>
          <a:xfrm>
            <a:off x="7865609" y="1770100"/>
            <a:ext cx="49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89C3F4-3465-44BF-B4C7-BDD060EF53F9}"/>
              </a:ext>
            </a:extLst>
          </p:cNvPr>
          <p:cNvSpPr txBox="1"/>
          <p:nvPr/>
        </p:nvSpPr>
        <p:spPr>
          <a:xfrm>
            <a:off x="8286750" y="2782669"/>
            <a:ext cx="2095500" cy="129266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Plan 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146138-9137-4633-9DA0-52999F71EAD7}"/>
              </a:ext>
            </a:extLst>
          </p:cNvPr>
          <p:cNvSpPr txBox="1"/>
          <p:nvPr/>
        </p:nvSpPr>
        <p:spPr>
          <a:xfrm>
            <a:off x="8356147" y="3602070"/>
            <a:ext cx="49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5A22D9-6CC1-4D87-AF99-CDBAD7CB34CA}"/>
              </a:ext>
            </a:extLst>
          </p:cNvPr>
          <p:cNvSpPr txBox="1"/>
          <p:nvPr/>
        </p:nvSpPr>
        <p:spPr>
          <a:xfrm>
            <a:off x="9886950" y="3613666"/>
            <a:ext cx="49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611E44-F81C-4890-BEC2-F02F029D6E76}"/>
              </a:ext>
            </a:extLst>
          </p:cNvPr>
          <p:cNvSpPr txBox="1"/>
          <p:nvPr/>
        </p:nvSpPr>
        <p:spPr>
          <a:xfrm>
            <a:off x="9782855" y="3613666"/>
            <a:ext cx="49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24D26C-4900-4350-B6BD-4ABFCCFC6B90}"/>
              </a:ext>
            </a:extLst>
          </p:cNvPr>
          <p:cNvSpPr txBox="1"/>
          <p:nvPr/>
        </p:nvSpPr>
        <p:spPr>
          <a:xfrm>
            <a:off x="7900307" y="5732377"/>
            <a:ext cx="49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EA6AA5-B0C8-405F-A5B8-E14912FAD8DD}"/>
              </a:ext>
            </a:extLst>
          </p:cNvPr>
          <p:cNvSpPr txBox="1"/>
          <p:nvPr/>
        </p:nvSpPr>
        <p:spPr>
          <a:xfrm>
            <a:off x="7900307" y="5732377"/>
            <a:ext cx="49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86A366-3173-40B0-9DF6-3C63F7B68353}"/>
              </a:ext>
            </a:extLst>
          </p:cNvPr>
          <p:cNvSpPr txBox="1"/>
          <p:nvPr/>
        </p:nvSpPr>
        <p:spPr>
          <a:xfrm>
            <a:off x="7855745" y="1757620"/>
            <a:ext cx="49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4FF1C2-7119-4448-8DB5-5220EB351838}"/>
              </a:ext>
            </a:extLst>
          </p:cNvPr>
          <p:cNvSpPr txBox="1"/>
          <p:nvPr/>
        </p:nvSpPr>
        <p:spPr>
          <a:xfrm>
            <a:off x="9782855" y="3622740"/>
            <a:ext cx="49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00ED50B-B6A9-4712-BA79-7618F5E6DD21}"/>
              </a:ext>
            </a:extLst>
          </p:cNvPr>
          <p:cNvSpPr txBox="1"/>
          <p:nvPr/>
        </p:nvSpPr>
        <p:spPr>
          <a:xfrm>
            <a:off x="7900307" y="5738145"/>
            <a:ext cx="49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4417BF-215C-4B0B-B928-CB5BE42D8659}"/>
              </a:ext>
            </a:extLst>
          </p:cNvPr>
          <p:cNvSpPr txBox="1"/>
          <p:nvPr/>
        </p:nvSpPr>
        <p:spPr>
          <a:xfrm>
            <a:off x="885825" y="174960"/>
            <a:ext cx="3928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Plan cache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A23868-C276-4E42-AD4A-02CB19AB43F0}"/>
              </a:ext>
            </a:extLst>
          </p:cNvPr>
          <p:cNvSpPr txBox="1"/>
          <p:nvPr/>
        </p:nvSpPr>
        <p:spPr>
          <a:xfrm>
            <a:off x="9782855" y="3622740"/>
            <a:ext cx="49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400" b="1" dirty="0"/>
              <a:t>9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88BBC00-DE08-4A19-80E0-304AD4FE4C03}"/>
              </a:ext>
            </a:extLst>
          </p:cNvPr>
          <p:cNvSpPr txBox="1"/>
          <p:nvPr/>
        </p:nvSpPr>
        <p:spPr>
          <a:xfrm>
            <a:off x="2362200" y="4886596"/>
            <a:ext cx="2275114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i="1" dirty="0"/>
              <a:t>Ghost Cleanup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00AAADB-82EC-463A-B977-7A65B4F9C288}"/>
              </a:ext>
            </a:extLst>
          </p:cNvPr>
          <p:cNvSpPr/>
          <p:nvPr/>
        </p:nvSpPr>
        <p:spPr>
          <a:xfrm>
            <a:off x="6514420" y="1767507"/>
            <a:ext cx="495300" cy="46166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7BCB223-BD92-4D79-A108-AA52C7501864}"/>
              </a:ext>
            </a:extLst>
          </p:cNvPr>
          <p:cNvSpPr/>
          <p:nvPr/>
        </p:nvSpPr>
        <p:spPr>
          <a:xfrm>
            <a:off x="7855745" y="1767507"/>
            <a:ext cx="555510" cy="451778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751756DA-64BB-4915-AFBB-C329D168D9AD}"/>
              </a:ext>
            </a:extLst>
          </p:cNvPr>
          <p:cNvSpPr/>
          <p:nvPr/>
        </p:nvSpPr>
        <p:spPr>
          <a:xfrm>
            <a:off x="2539094" y="2132732"/>
            <a:ext cx="2275114" cy="1627088"/>
          </a:xfrm>
          <a:prstGeom prst="wedgeEllipseCallout">
            <a:avLst>
              <a:gd name="adj1" fmla="val 127919"/>
              <a:gd name="adj2" fmla="val -5648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Complexity code value</a:t>
            </a:r>
          </a:p>
        </p:txBody>
      </p:sp>
      <p:sp>
        <p:nvSpPr>
          <p:cNvPr id="26" name="Speech Bubble: Oval 25">
            <a:extLst>
              <a:ext uri="{FF2B5EF4-FFF2-40B4-BE49-F238E27FC236}">
                <a16:creationId xmlns:a16="http://schemas.microsoft.com/office/drawing/2014/main" id="{7A12DAA2-61B2-44E4-B9D6-DC423AFECE35}"/>
              </a:ext>
            </a:extLst>
          </p:cNvPr>
          <p:cNvSpPr/>
          <p:nvPr/>
        </p:nvSpPr>
        <p:spPr>
          <a:xfrm>
            <a:off x="2142784" y="2036635"/>
            <a:ext cx="2876551" cy="1627088"/>
          </a:xfrm>
          <a:prstGeom prst="wedgeEllipseCallout">
            <a:avLst>
              <a:gd name="adj1" fmla="val 151234"/>
              <a:gd name="adj2" fmla="val -4979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Complexity countdown value</a:t>
            </a:r>
          </a:p>
        </p:txBody>
      </p:sp>
    </p:spTree>
    <p:extLst>
      <p:ext uri="{BB962C8B-B14F-4D97-AF65-F5344CB8AC3E}">
        <p14:creationId xmlns:p14="http://schemas.microsoft.com/office/powerpoint/2010/main" val="3077549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6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20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7" dur="10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19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2" grpId="3" animBg="1"/>
      <p:bldP spid="2" grpId="4" animBg="1"/>
      <p:bldP spid="7" grpId="0"/>
      <p:bldP spid="11" grpId="0" animBg="1"/>
      <p:bldP spid="11" grpId="1" animBg="1"/>
      <p:bldP spid="11" grpId="2" animBg="1"/>
      <p:bldP spid="12" grpId="0"/>
      <p:bldP spid="16" grpId="0"/>
      <p:bldP spid="16" grpId="1"/>
      <p:bldP spid="19" grpId="0"/>
      <p:bldP spid="21" grpId="0"/>
      <p:bldP spid="21" grpId="1"/>
      <p:bldP spid="22" grpId="0"/>
      <p:bldP spid="23" grpId="0"/>
      <p:bldP spid="23" grpId="1"/>
      <p:bldP spid="25" grpId="0"/>
      <p:bldP spid="27" grpId="0"/>
      <p:bldP spid="27" grpId="1"/>
      <p:bldP spid="28" grpId="0"/>
      <p:bldP spid="28" grpId="1"/>
      <p:bldP spid="29" grpId="0"/>
      <p:bldP spid="30" grpId="0"/>
      <p:bldP spid="31" grpId="0" animBg="1"/>
      <p:bldP spid="31" grpId="1" animBg="1"/>
      <p:bldP spid="4" grpId="0" animBg="1"/>
      <p:bldP spid="4" grpId="1" animBg="1"/>
      <p:bldP spid="9" grpId="0" animBg="1"/>
      <p:bldP spid="9" grpId="1" animBg="1"/>
      <p:bldP spid="8" grpId="0" animBg="1"/>
      <p:bldP spid="8" grpId="1" animBg="1"/>
      <p:bldP spid="26" grpId="0" animBg="1"/>
      <p:bldP spid="26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B4A6D-8D74-487A-95D0-4A984DFC4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5">
                    <a:lumMod val="50000"/>
                  </a:schemeClr>
                </a:solidFill>
              </a:rPr>
              <a:t>Buffer pool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D10F4-3AD4-445B-80AF-371DB7FEC1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Hold 8kb page.</a:t>
            </a:r>
          </a:p>
          <a:p>
            <a:pPr marL="457200" indent="-457200"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Indexes</a:t>
            </a:r>
          </a:p>
          <a:p>
            <a:pPr marL="914400" lvl="1" indent="-457200"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Help reduce I/O.</a:t>
            </a:r>
          </a:p>
          <a:p>
            <a:pPr marL="914400" lvl="1" indent="-457200"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Speeds up query process.</a:t>
            </a:r>
          </a:p>
          <a:p>
            <a:pPr marL="571500" indent="-571500"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Buffer pool</a:t>
            </a:r>
          </a:p>
          <a:p>
            <a:pPr marL="1028700" lvl="1" indent="-571500"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Checkpoint process.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B3E8AF-D769-4890-B3CC-7CBECABB61C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074EFA-1FFD-442E-9ADF-CAA9553A82F8}"/>
              </a:ext>
            </a:extLst>
          </p:cNvPr>
          <p:cNvSpPr txBox="1"/>
          <p:nvPr/>
        </p:nvSpPr>
        <p:spPr>
          <a:xfrm>
            <a:off x="7772398" y="2600508"/>
            <a:ext cx="1915886" cy="461665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CHECKPOINT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8BB6705-A268-436C-A687-736FC33AAEB4}"/>
              </a:ext>
            </a:extLst>
          </p:cNvPr>
          <p:cNvGrpSpPr/>
          <p:nvPr/>
        </p:nvGrpSpPr>
        <p:grpSpPr>
          <a:xfrm>
            <a:off x="9046819" y="4001294"/>
            <a:ext cx="2950028" cy="2460171"/>
            <a:chOff x="9046819" y="4001294"/>
            <a:chExt cx="2950028" cy="246017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EA6A7D-B2E1-4C40-9D4C-93B0572CA13F}"/>
                </a:ext>
              </a:extLst>
            </p:cNvPr>
            <p:cNvSpPr txBox="1"/>
            <p:nvPr/>
          </p:nvSpPr>
          <p:spPr>
            <a:xfrm>
              <a:off x="9046819" y="4001294"/>
              <a:ext cx="2950028" cy="2460171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7FC0F-766E-49B8-91DE-1D0F47C7D8BF}"/>
                </a:ext>
              </a:extLst>
            </p:cNvPr>
            <p:cNvSpPr/>
            <p:nvPr/>
          </p:nvSpPr>
          <p:spPr>
            <a:xfrm>
              <a:off x="9372596" y="4114314"/>
              <a:ext cx="2416629" cy="18832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444976D-E95E-494A-9354-80F26534390D}"/>
                </a:ext>
              </a:extLst>
            </p:cNvPr>
            <p:cNvSpPr txBox="1"/>
            <p:nvPr/>
          </p:nvSpPr>
          <p:spPr>
            <a:xfrm>
              <a:off x="9727045" y="5471383"/>
              <a:ext cx="1698171" cy="461665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Dirty pages</a:t>
              </a:r>
            </a:p>
          </p:txBody>
        </p:sp>
        <p:pic>
          <p:nvPicPr>
            <p:cNvPr id="10" name="Content Placeholder 9" descr="Document">
              <a:extLst>
                <a:ext uri="{FF2B5EF4-FFF2-40B4-BE49-F238E27FC236}">
                  <a16:creationId xmlns:a16="http://schemas.microsoft.com/office/drawing/2014/main" id="{EF4DF959-8589-40F7-8B03-10E1F23049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36629" y="4264905"/>
              <a:ext cx="1079005" cy="1079005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2FEA7B3-3B37-4EFB-A407-2594BE8B7CAF}"/>
              </a:ext>
            </a:extLst>
          </p:cNvPr>
          <p:cNvGrpSpPr/>
          <p:nvPr/>
        </p:nvGrpSpPr>
        <p:grpSpPr>
          <a:xfrm>
            <a:off x="6460789" y="3991190"/>
            <a:ext cx="1670838" cy="1985326"/>
            <a:chOff x="6460789" y="4228613"/>
            <a:chExt cx="1670838" cy="1985326"/>
          </a:xfrm>
        </p:grpSpPr>
        <p:sp>
          <p:nvSpPr>
            <p:cNvPr id="12" name="Flowchart: Process 11">
              <a:extLst>
                <a:ext uri="{FF2B5EF4-FFF2-40B4-BE49-F238E27FC236}">
                  <a16:creationId xmlns:a16="http://schemas.microsoft.com/office/drawing/2014/main" id="{820236C9-F3FC-472A-865E-76002BC89316}"/>
                </a:ext>
              </a:extLst>
            </p:cNvPr>
            <p:cNvSpPr/>
            <p:nvPr/>
          </p:nvSpPr>
          <p:spPr>
            <a:xfrm>
              <a:off x="6460789" y="4228613"/>
              <a:ext cx="1670838" cy="1985326"/>
            </a:xfrm>
            <a:prstGeom prst="flowChartProcess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sz="2400" b="1" dirty="0">
                  <a:solidFill>
                    <a:srgbClr val="C00000"/>
                  </a:solidFill>
                </a:rPr>
                <a:t>Database files</a:t>
              </a:r>
            </a:p>
          </p:txBody>
        </p:sp>
        <p:pic>
          <p:nvPicPr>
            <p:cNvPr id="13" name="Picture 19">
              <a:extLst>
                <a:ext uri="{FF2B5EF4-FFF2-40B4-BE49-F238E27FC236}">
                  <a16:creationId xmlns:a16="http://schemas.microsoft.com/office/drawing/2014/main" id="{5038D8F1-8B10-4D94-93DF-67632DEAB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628609" y="4339308"/>
              <a:ext cx="1178773" cy="10880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</p:pic>
      </p:grpSp>
      <p:pic>
        <p:nvPicPr>
          <p:cNvPr id="14" name="Content Placeholder 9" descr="Document">
            <a:extLst>
              <a:ext uri="{FF2B5EF4-FFF2-40B4-BE49-F238E27FC236}">
                <a16:creationId xmlns:a16="http://schemas.microsoft.com/office/drawing/2014/main" id="{97817A41-79E1-42A8-A4E9-0F930BA3D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14162" y="650802"/>
            <a:ext cx="1110343" cy="11103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7C31BDF-F272-48CF-B80A-8F5F774CB187}"/>
              </a:ext>
            </a:extLst>
          </p:cNvPr>
          <p:cNvSpPr txBox="1"/>
          <p:nvPr/>
        </p:nvSpPr>
        <p:spPr>
          <a:xfrm>
            <a:off x="9261018" y="1681476"/>
            <a:ext cx="2416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8kb pages</a:t>
            </a:r>
          </a:p>
        </p:txBody>
      </p:sp>
      <p:pic>
        <p:nvPicPr>
          <p:cNvPr id="16" name="Content Placeholder 9" descr="Document">
            <a:extLst>
              <a:ext uri="{FF2B5EF4-FFF2-40B4-BE49-F238E27FC236}">
                <a16:creationId xmlns:a16="http://schemas.microsoft.com/office/drawing/2014/main" id="{B85D3F32-C4E2-4F80-929D-81AFCB65B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3110" y="658380"/>
            <a:ext cx="1110343" cy="1110343"/>
          </a:xfrm>
          <a:prstGeom prst="rect">
            <a:avLst/>
          </a:prstGeom>
        </p:spPr>
      </p:pic>
      <p:pic>
        <p:nvPicPr>
          <p:cNvPr id="17" name="Content Placeholder 9" descr="Document">
            <a:extLst>
              <a:ext uri="{FF2B5EF4-FFF2-40B4-BE49-F238E27FC236}">
                <a16:creationId xmlns:a16="http://schemas.microsoft.com/office/drawing/2014/main" id="{43BB1B11-C1D9-475F-97DE-B9582A38A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95209" y="660895"/>
            <a:ext cx="1110343" cy="1110343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587E887-3CC1-44A4-8AF1-168C97CD7A86}"/>
              </a:ext>
            </a:extLst>
          </p:cNvPr>
          <p:cNvCxnSpPr>
            <a:cxnSpLocks/>
          </p:cNvCxnSpPr>
          <p:nvPr/>
        </p:nvCxnSpPr>
        <p:spPr>
          <a:xfrm>
            <a:off x="9143997" y="3007002"/>
            <a:ext cx="1099456" cy="13323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6EEA9EF-E4F1-4F38-A09B-02AF495DF50B}"/>
              </a:ext>
            </a:extLst>
          </p:cNvPr>
          <p:cNvCxnSpPr>
            <a:cxnSpLocks/>
          </p:cNvCxnSpPr>
          <p:nvPr/>
        </p:nvCxnSpPr>
        <p:spPr>
          <a:xfrm flipH="1">
            <a:off x="7587343" y="4969214"/>
            <a:ext cx="26561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D661416-7EFD-4062-9BBE-F96E9C6AED0D}"/>
              </a:ext>
            </a:extLst>
          </p:cNvPr>
          <p:cNvSpPr txBox="1"/>
          <p:nvPr/>
        </p:nvSpPr>
        <p:spPr>
          <a:xfrm>
            <a:off x="9696452" y="6009867"/>
            <a:ext cx="1657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Buffer pool</a:t>
            </a:r>
          </a:p>
        </p:txBody>
      </p:sp>
    </p:spTree>
    <p:extLst>
      <p:ext uri="{BB962C8B-B14F-4D97-AF65-F5344CB8AC3E}">
        <p14:creationId xmlns:p14="http://schemas.microsoft.com/office/powerpoint/2010/main" val="4272681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BA38F-1D03-4B58-8F45-5777355B6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5">
                    <a:lumMod val="50000"/>
                  </a:schemeClr>
                </a:solidFill>
              </a:rPr>
              <a:t>How optimizer choose plan?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6BEF3-78BA-4045-9BFA-CF06311745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6000" dirty="0"/>
              <a:t>Good enough plan, not the best plan.</a:t>
            </a:r>
            <a:endParaRPr lang="en-US" sz="6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1423" lvl="1" indent="0">
              <a:buNone/>
            </a:pP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SELECT...</a:t>
            </a:r>
          </a:p>
          <a:p>
            <a:pPr marL="71423" lvl="1" indent="0">
              <a:buNone/>
            </a:pP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FROM a </a:t>
            </a:r>
          </a:p>
          <a:p>
            <a:pPr marL="71423" lvl="1" indent="0">
              <a:buNone/>
            </a:pP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	JOIN b ON ... </a:t>
            </a:r>
          </a:p>
          <a:p>
            <a:pPr marL="71423" lvl="1" indent="0">
              <a:buNone/>
            </a:pP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	JOIN c ON ... </a:t>
            </a:r>
          </a:p>
          <a:p>
            <a:pPr marL="71423" lvl="1" indent="0">
              <a:buNone/>
            </a:pP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	JOIN d ON ...</a:t>
            </a:r>
          </a:p>
          <a:p>
            <a:pPr marL="300023" lvl="1"/>
            <a:endParaRPr lang="en-US" sz="6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00023" lvl="1"/>
            <a:r>
              <a:rPr lang="en-US" sz="6000" dirty="0"/>
              <a:t>Clustered index and 3 non-clustered indexes each.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D44311-B4D0-4B93-BFAC-5036EB96B5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40285" y="1404258"/>
            <a:ext cx="5181600" cy="36984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9A4BEB-B509-48D2-A915-BC6B760979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35486" y="1825625"/>
            <a:ext cx="5486399" cy="355450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42CA6BA-49C3-4D36-9896-AB418EC34ABF}"/>
              </a:ext>
            </a:extLst>
          </p:cNvPr>
          <p:cNvSpPr/>
          <p:nvPr/>
        </p:nvSpPr>
        <p:spPr>
          <a:xfrm>
            <a:off x="6335486" y="2231138"/>
            <a:ext cx="5407069" cy="42617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609585" algn="l"/>
              </a:tabLst>
            </a:pPr>
            <a:r>
              <a:rPr lang="en-US" sz="2667" dirty="0">
                <a:solidFill>
                  <a:schemeClr val="tx2"/>
                </a:solidFill>
              </a:rPr>
              <a:t>72 	Possible physical data access </a:t>
            </a:r>
          </a:p>
          <a:p>
            <a:pPr>
              <a:tabLst>
                <a:tab pos="609585" algn="l"/>
              </a:tabLst>
            </a:pPr>
            <a:r>
              <a:rPr lang="en-US" sz="2667" dirty="0">
                <a:solidFill>
                  <a:schemeClr val="tx2"/>
                </a:solidFill>
              </a:rPr>
              <a:t>	   methods</a:t>
            </a:r>
          </a:p>
          <a:p>
            <a:pPr>
              <a:tabLst>
                <a:tab pos="609585" algn="l"/>
              </a:tabLst>
            </a:pPr>
            <a:r>
              <a:rPr lang="en-US" sz="2667" dirty="0">
                <a:solidFill>
                  <a:schemeClr val="tx2"/>
                </a:solidFill>
              </a:rPr>
              <a:t>120	Possible logical join orders</a:t>
            </a:r>
          </a:p>
          <a:p>
            <a:pPr marL="609585" indent="-609585">
              <a:buAutoNum type="arabicPlain" startAt="3"/>
              <a:tabLst>
                <a:tab pos="609585" algn="l"/>
              </a:tabLst>
            </a:pPr>
            <a:r>
              <a:rPr lang="en-US" sz="2667" dirty="0">
                <a:solidFill>
                  <a:schemeClr val="tx2"/>
                </a:solidFill>
              </a:rPr>
              <a:t>Physical joins possible per </a:t>
            </a:r>
          </a:p>
          <a:p>
            <a:pPr>
              <a:tabLst>
                <a:tab pos="609585" algn="l"/>
              </a:tabLst>
            </a:pPr>
            <a:r>
              <a:rPr lang="en-US" sz="2667" dirty="0">
                <a:solidFill>
                  <a:schemeClr val="tx2"/>
                </a:solidFill>
              </a:rPr>
              <a:t>	   logical join</a:t>
            </a:r>
          </a:p>
          <a:p>
            <a:pPr>
              <a:tabLst>
                <a:tab pos="609585" algn="l"/>
              </a:tabLst>
            </a:pPr>
            <a:r>
              <a:rPr lang="en-US" sz="2667" dirty="0">
                <a:solidFill>
                  <a:schemeClr val="tx2"/>
                </a:solidFill>
              </a:rPr>
              <a:t>+	May require intermediate sort 	   operation</a:t>
            </a:r>
          </a:p>
          <a:p>
            <a:pPr>
              <a:tabLst>
                <a:tab pos="609585" algn="l"/>
              </a:tabLst>
            </a:pPr>
            <a:r>
              <a:rPr lang="en-US" sz="2667" dirty="0">
                <a:solidFill>
                  <a:schemeClr val="tx2"/>
                </a:solidFill>
              </a:rPr>
              <a:t>---	--------------------------------</a:t>
            </a:r>
          </a:p>
          <a:p>
            <a:pPr>
              <a:tabLst>
                <a:tab pos="609585" algn="l"/>
              </a:tabLst>
            </a:pPr>
            <a:r>
              <a:rPr lang="en-US" sz="2667" dirty="0">
                <a:solidFill>
                  <a:schemeClr val="tx2"/>
                </a:solidFill>
              </a:rPr>
              <a:t>= 	</a:t>
            </a:r>
            <a:r>
              <a:rPr lang="en-US" sz="2667" b="1" dirty="0">
                <a:solidFill>
                  <a:schemeClr val="tx2"/>
                </a:solidFill>
              </a:rPr>
              <a:t>25,920 possible plans?!?</a:t>
            </a:r>
          </a:p>
          <a:p>
            <a:pPr>
              <a:tabLst>
                <a:tab pos="609585" algn="l"/>
              </a:tabLst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72D56115-C4DD-4958-8B19-D67336BB2BDD}"/>
              </a:ext>
            </a:extLst>
          </p:cNvPr>
          <p:cNvSpPr/>
          <p:nvPr/>
        </p:nvSpPr>
        <p:spPr>
          <a:xfrm>
            <a:off x="915054" y="6030686"/>
            <a:ext cx="4158341" cy="740229"/>
          </a:xfrm>
          <a:prstGeom prst="wedgeRectCallout">
            <a:avLst>
              <a:gd name="adj1" fmla="val -21751"/>
              <a:gd name="adj2" fmla="val -39173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i="1" dirty="0">
              <a:solidFill>
                <a:schemeClr val="tx1"/>
              </a:solidFill>
            </a:endParaRPr>
          </a:p>
          <a:p>
            <a:endParaRPr lang="en-US" sz="1350" i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Credits: </a:t>
            </a:r>
            <a:r>
              <a:rPr lang="en-US" i="1" dirty="0">
                <a:solidFill>
                  <a:schemeClr val="accent5">
                    <a:lumMod val="50000"/>
                  </a:schemeClr>
                </a:solidFill>
              </a:rPr>
              <a:t>Kevin Kline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Twitter: @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kekline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sz="1350" i="1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sz="1350" i="1" dirty="0">
              <a:solidFill>
                <a:schemeClr val="tx1"/>
              </a:solidFill>
            </a:endParaRPr>
          </a:p>
          <a:p>
            <a:endParaRPr lang="en-US" sz="1350" dirty="0">
              <a:solidFill>
                <a:srgbClr val="FF0000"/>
              </a:solidFill>
            </a:endParaRPr>
          </a:p>
          <a:p>
            <a:endParaRPr lang="en-US" sz="1350" dirty="0">
              <a:solidFill>
                <a:srgbClr val="FF0000"/>
              </a:solidFill>
            </a:endParaRPr>
          </a:p>
          <a:p>
            <a:endParaRPr lang="en-US" sz="13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10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D49D-8C22-46F4-A3A1-B976E0278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5">
                    <a:lumMod val="50000"/>
                  </a:schemeClr>
                </a:solidFill>
              </a:rPr>
              <a:t>How optimizer choose plan?</a:t>
            </a:r>
            <a:endParaRPr lang="en-US" sz="4800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DAC626BB-4863-44CB-AB29-6CEFDAF67D71}"/>
              </a:ext>
            </a:extLst>
          </p:cNvPr>
          <p:cNvSpPr/>
          <p:nvPr/>
        </p:nvSpPr>
        <p:spPr>
          <a:xfrm>
            <a:off x="1367899" y="1690688"/>
            <a:ext cx="5712170" cy="39116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3F1854A5-D76B-491B-A8BA-7C6EB9E7EF4A}"/>
              </a:ext>
            </a:extLst>
          </p:cNvPr>
          <p:cNvSpPr/>
          <p:nvPr/>
        </p:nvSpPr>
        <p:spPr>
          <a:xfrm>
            <a:off x="1038225" y="5972176"/>
            <a:ext cx="4158341" cy="740229"/>
          </a:xfrm>
          <a:prstGeom prst="wedgeRectCallout">
            <a:avLst>
              <a:gd name="adj1" fmla="val -21751"/>
              <a:gd name="adj2" fmla="val -39173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i="1" dirty="0">
              <a:solidFill>
                <a:schemeClr val="tx1"/>
              </a:solidFill>
            </a:endParaRPr>
          </a:p>
          <a:p>
            <a:endParaRPr lang="en-US" sz="1350" i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Credits: </a:t>
            </a:r>
            <a:r>
              <a:rPr lang="en-US" i="1" dirty="0">
                <a:solidFill>
                  <a:schemeClr val="accent5">
                    <a:lumMod val="50000"/>
                  </a:schemeClr>
                </a:solidFill>
              </a:rPr>
              <a:t>Kevin Kline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Twitter: @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kekline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sz="1350" i="1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sz="1350" i="1" dirty="0">
              <a:solidFill>
                <a:schemeClr val="tx1"/>
              </a:solidFill>
            </a:endParaRPr>
          </a:p>
          <a:p>
            <a:endParaRPr lang="en-US" sz="1350" dirty="0">
              <a:solidFill>
                <a:srgbClr val="FF0000"/>
              </a:solidFill>
            </a:endParaRPr>
          </a:p>
          <a:p>
            <a:endParaRPr lang="en-US" sz="1350" dirty="0">
              <a:solidFill>
                <a:srgbClr val="FF0000"/>
              </a:solidFill>
            </a:endParaRPr>
          </a:p>
          <a:p>
            <a:endParaRPr lang="en-US" sz="13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046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9B895-9BD0-4F4F-A2E7-6839B4366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7275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accent1">
                    <a:lumMod val="50000"/>
                  </a:schemeClr>
                </a:solidFill>
              </a:rPr>
              <a:t>Life Cycle of a Query</a:t>
            </a:r>
          </a:p>
        </p:txBody>
      </p:sp>
      <p:pic>
        <p:nvPicPr>
          <p:cNvPr id="1026" name="Picture 2" descr="How to create a cycle flow chart using four arrows in a circle ...">
            <a:extLst>
              <a:ext uri="{FF2B5EF4-FFF2-40B4-BE49-F238E27FC236}">
                <a16:creationId xmlns:a16="http://schemas.microsoft.com/office/drawing/2014/main" id="{C1881887-98A8-4F0D-BFF2-B38B6F48FCF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20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298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790F0F-730D-450E-92EC-6F55E08FDE40}"/>
              </a:ext>
            </a:extLst>
          </p:cNvPr>
          <p:cNvSpPr/>
          <p:nvPr/>
        </p:nvSpPr>
        <p:spPr>
          <a:xfrm>
            <a:off x="1949472" y="728574"/>
            <a:ext cx="4146525" cy="230443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D6180A-B28B-41CD-910C-D016DEB29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45" y="1607421"/>
            <a:ext cx="1478188" cy="142875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126FCD-73BF-4B3B-B7F5-D154668E0872}"/>
              </a:ext>
            </a:extLst>
          </p:cNvPr>
          <p:cNvSpPr txBox="1"/>
          <p:nvPr/>
        </p:nvSpPr>
        <p:spPr>
          <a:xfrm>
            <a:off x="2143820" y="936320"/>
            <a:ext cx="1419124" cy="486753"/>
          </a:xfrm>
          <a:prstGeom prst="rect">
            <a:avLst/>
          </a:prstGeom>
          <a:solidFill>
            <a:srgbClr val="7030A0"/>
          </a:solidFill>
          <a:ln w="28575">
            <a:solidFill>
              <a:srgbClr val="002060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Parser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6BB243-8661-4E65-8967-0861FD0613ED}"/>
              </a:ext>
            </a:extLst>
          </p:cNvPr>
          <p:cNvSpPr txBox="1"/>
          <p:nvPr/>
        </p:nvSpPr>
        <p:spPr>
          <a:xfrm>
            <a:off x="381779" y="797240"/>
            <a:ext cx="1095375" cy="461665"/>
          </a:xfrm>
          <a:prstGeom prst="rect">
            <a:avLst/>
          </a:prstGeom>
          <a:solidFill>
            <a:srgbClr val="7030A0"/>
          </a:solidFill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SNI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E92B16-48FB-4AF2-ABA2-2852560A7F38}"/>
              </a:ext>
            </a:extLst>
          </p:cNvPr>
          <p:cNvSpPr txBox="1"/>
          <p:nvPr/>
        </p:nvSpPr>
        <p:spPr>
          <a:xfrm>
            <a:off x="4463480" y="936332"/>
            <a:ext cx="1329758" cy="461665"/>
          </a:xfrm>
          <a:prstGeom prst="rect">
            <a:avLst/>
          </a:prstGeom>
          <a:solidFill>
            <a:srgbClr val="7030A0"/>
          </a:solidFill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Binder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13F5DC-FC0C-4F9E-AA97-0E12412438E2}"/>
              </a:ext>
            </a:extLst>
          </p:cNvPr>
          <p:cNvSpPr txBox="1"/>
          <p:nvPr/>
        </p:nvSpPr>
        <p:spPr>
          <a:xfrm>
            <a:off x="4463480" y="2126353"/>
            <a:ext cx="1526389" cy="461665"/>
          </a:xfrm>
          <a:prstGeom prst="rect">
            <a:avLst/>
          </a:prstGeom>
          <a:solidFill>
            <a:srgbClr val="7030A0"/>
          </a:solidFill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Trivial plan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1EA88D-BC42-4098-A8F9-163582474287}"/>
              </a:ext>
            </a:extLst>
          </p:cNvPr>
          <p:cNvSpPr txBox="1"/>
          <p:nvPr/>
        </p:nvSpPr>
        <p:spPr>
          <a:xfrm>
            <a:off x="2135355" y="2117728"/>
            <a:ext cx="1872682" cy="461665"/>
          </a:xfrm>
          <a:prstGeom prst="rect">
            <a:avLst/>
          </a:prstGeom>
          <a:solidFill>
            <a:srgbClr val="7030A0"/>
          </a:solidFill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Simplification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29D3C2-7BCF-426B-A2C1-A43DFF07BDE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477154" y="1028073"/>
            <a:ext cx="4871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CD0C934-E636-4BD4-927A-5CE8E5501787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3562944" y="1167165"/>
            <a:ext cx="900536" cy="125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357DA61-0AC3-4B2E-9D1B-3689E00831A3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4008037" y="2348561"/>
            <a:ext cx="455443" cy="86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940321C3-AFA1-459E-908E-B656433212AC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rot="5400000">
            <a:off x="3740163" y="729531"/>
            <a:ext cx="719731" cy="205666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FD6D61A-EF04-4BC3-A955-F8C6E7DB61A6}"/>
              </a:ext>
            </a:extLst>
          </p:cNvPr>
          <p:cNvSpPr txBox="1"/>
          <p:nvPr/>
        </p:nvSpPr>
        <p:spPr>
          <a:xfrm>
            <a:off x="2507963" y="254990"/>
            <a:ext cx="2838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First step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6AAF6C9-DFEF-4C47-95BC-FE003953C1E7}"/>
              </a:ext>
            </a:extLst>
          </p:cNvPr>
          <p:cNvSpPr/>
          <p:nvPr/>
        </p:nvSpPr>
        <p:spPr>
          <a:xfrm>
            <a:off x="6818112" y="701703"/>
            <a:ext cx="5222422" cy="233130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2A0482-1DF9-4841-8078-CE7CA3047D64}"/>
              </a:ext>
            </a:extLst>
          </p:cNvPr>
          <p:cNvSpPr txBox="1"/>
          <p:nvPr/>
        </p:nvSpPr>
        <p:spPr>
          <a:xfrm>
            <a:off x="8451623" y="156858"/>
            <a:ext cx="2838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Second step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B99399-83A3-485D-8B29-95893D57AFFA}"/>
              </a:ext>
            </a:extLst>
          </p:cNvPr>
          <p:cNvSpPr/>
          <p:nvPr/>
        </p:nvSpPr>
        <p:spPr>
          <a:xfrm>
            <a:off x="6878179" y="939981"/>
            <a:ext cx="2253693" cy="652331"/>
          </a:xfrm>
          <a:prstGeom prst="rect">
            <a:avLst/>
          </a:prstGeom>
          <a:solidFill>
            <a:srgbClr val="009900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prstClr val="white"/>
                </a:solidFill>
                <a:latin typeface="Calibri"/>
              </a:rPr>
              <a:t>Load metadata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E3F265C-DB2E-4FCC-8DD3-2DBFB0DDD461}"/>
              </a:ext>
            </a:extLst>
          </p:cNvPr>
          <p:cNvSpPr/>
          <p:nvPr/>
        </p:nvSpPr>
        <p:spPr>
          <a:xfrm>
            <a:off x="9619012" y="928482"/>
            <a:ext cx="2303107" cy="663830"/>
          </a:xfrm>
          <a:prstGeom prst="rect">
            <a:avLst/>
          </a:prstGeom>
          <a:solidFill>
            <a:srgbClr val="009900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prstClr val="white"/>
                </a:solidFill>
                <a:latin typeface="Calibri"/>
              </a:rPr>
              <a:t>Join heuristics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18A66C2-E895-4CE6-98C1-799F45620D32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 flipV="1">
            <a:off x="9131872" y="1260397"/>
            <a:ext cx="487140" cy="57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0945A4F9-8877-472B-9AFC-44E934FA3362}"/>
              </a:ext>
            </a:extLst>
          </p:cNvPr>
          <p:cNvSpPr/>
          <p:nvPr/>
        </p:nvSpPr>
        <p:spPr>
          <a:xfrm>
            <a:off x="8083779" y="2308556"/>
            <a:ext cx="2404987" cy="638301"/>
          </a:xfrm>
          <a:prstGeom prst="rect">
            <a:avLst/>
          </a:prstGeom>
          <a:solidFill>
            <a:srgbClr val="009900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133" dirty="0">
                <a:solidFill>
                  <a:prstClr val="white"/>
                </a:solidFill>
                <a:latin typeface="Calibri"/>
              </a:rPr>
              <a:t>Search phases </a:t>
            </a:r>
          </a:p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133" dirty="0">
                <a:solidFill>
                  <a:prstClr val="white"/>
                </a:solidFill>
                <a:latin typeface="Calibri"/>
              </a:rPr>
              <a:t>0, 1, 2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57D82842-F0A8-4399-AAA5-C322A4D23F2F}"/>
              </a:ext>
            </a:extLst>
          </p:cNvPr>
          <p:cNvCxnSpPr>
            <a:cxnSpLocks/>
          </p:cNvCxnSpPr>
          <p:nvPr/>
        </p:nvCxnSpPr>
        <p:spPr>
          <a:xfrm rot="5400000">
            <a:off x="9589619" y="1276110"/>
            <a:ext cx="760590" cy="139299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B934E5F-8A2F-403A-9167-941EF8C5C899}"/>
              </a:ext>
            </a:extLst>
          </p:cNvPr>
          <p:cNvCxnSpPr>
            <a:cxnSpLocks/>
            <a:stCxn id="2" idx="3"/>
            <a:endCxn id="27" idx="1"/>
          </p:cNvCxnSpPr>
          <p:nvPr/>
        </p:nvCxnSpPr>
        <p:spPr>
          <a:xfrm flipV="1">
            <a:off x="6095997" y="1867356"/>
            <a:ext cx="722115" cy="13435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16E11AE6-5DD2-4646-B220-BBD94661B7C3}"/>
              </a:ext>
            </a:extLst>
          </p:cNvPr>
          <p:cNvSpPr/>
          <p:nvPr/>
        </p:nvSpPr>
        <p:spPr>
          <a:xfrm>
            <a:off x="6833472" y="4282816"/>
            <a:ext cx="5222422" cy="236498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AB5F663-3668-4A40-8C83-2D5A5E059A46}"/>
              </a:ext>
            </a:extLst>
          </p:cNvPr>
          <p:cNvSpPr txBox="1"/>
          <p:nvPr/>
        </p:nvSpPr>
        <p:spPr>
          <a:xfrm>
            <a:off x="9202084" y="3788454"/>
            <a:ext cx="2838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Third step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14CCD43-53F7-400B-8FFE-8C43F8C45680}"/>
              </a:ext>
            </a:extLst>
          </p:cNvPr>
          <p:cNvSpPr/>
          <p:nvPr/>
        </p:nvSpPr>
        <p:spPr>
          <a:xfrm>
            <a:off x="6896678" y="4444481"/>
            <a:ext cx="2235195" cy="653259"/>
          </a:xfrm>
          <a:prstGeom prst="rect">
            <a:avLst/>
          </a:prstGeom>
          <a:solidFill>
            <a:srgbClr val="F0493E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prstClr val="white"/>
                </a:solidFill>
                <a:latin typeface="Calibri"/>
              </a:rPr>
              <a:t>Access methods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A73882A-AAB3-4278-9D26-AEA54DB6FDD7}"/>
              </a:ext>
            </a:extLst>
          </p:cNvPr>
          <p:cNvSpPr/>
          <p:nvPr/>
        </p:nvSpPr>
        <p:spPr>
          <a:xfrm>
            <a:off x="9704626" y="4440930"/>
            <a:ext cx="2217493" cy="652259"/>
          </a:xfrm>
          <a:prstGeom prst="rect">
            <a:avLst/>
          </a:prstGeom>
          <a:solidFill>
            <a:srgbClr val="F0493E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prstClr val="white"/>
                </a:solidFill>
                <a:latin typeface="Calibri"/>
              </a:rPr>
              <a:t>Transaction </a:t>
            </a:r>
            <a:r>
              <a:rPr lang="en-US" sz="2400" dirty="0" err="1">
                <a:solidFill>
                  <a:prstClr val="white"/>
                </a:solidFill>
                <a:latin typeface="Calibri"/>
              </a:rPr>
              <a:t>mgr</a:t>
            </a:r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5582E4F-29DB-497B-9CFF-3ED5B370F798}"/>
              </a:ext>
            </a:extLst>
          </p:cNvPr>
          <p:cNvSpPr/>
          <p:nvPr/>
        </p:nvSpPr>
        <p:spPr>
          <a:xfrm>
            <a:off x="8083779" y="5809433"/>
            <a:ext cx="2520494" cy="694999"/>
          </a:xfrm>
          <a:prstGeom prst="rect">
            <a:avLst/>
          </a:prstGeom>
          <a:solidFill>
            <a:srgbClr val="F0493E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prstClr val="white"/>
                </a:solidFill>
                <a:latin typeface="Calibri"/>
              </a:rPr>
              <a:t>Buffer </a:t>
            </a:r>
            <a:r>
              <a:rPr lang="en-US" sz="2400" dirty="0" err="1">
                <a:solidFill>
                  <a:prstClr val="white"/>
                </a:solidFill>
                <a:latin typeface="Calibri"/>
              </a:rPr>
              <a:t>mgr</a:t>
            </a:r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E3324C0C-B2A9-44EA-A51D-1DE9B47B85DB}"/>
              </a:ext>
            </a:extLst>
          </p:cNvPr>
          <p:cNvCxnSpPr>
            <a:cxnSpLocks/>
          </p:cNvCxnSpPr>
          <p:nvPr/>
        </p:nvCxnSpPr>
        <p:spPr>
          <a:xfrm rot="5400000">
            <a:off x="9589619" y="4732641"/>
            <a:ext cx="760590" cy="139299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D2EBA21-3A04-491B-95CD-D317AE7EC7F5}"/>
              </a:ext>
            </a:extLst>
          </p:cNvPr>
          <p:cNvCxnSpPr>
            <a:cxnSpLocks/>
          </p:cNvCxnSpPr>
          <p:nvPr/>
        </p:nvCxnSpPr>
        <p:spPr>
          <a:xfrm flipV="1">
            <a:off x="9149575" y="4772021"/>
            <a:ext cx="537349" cy="26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32F5489-32DA-4341-85D8-1554C718A97A}"/>
              </a:ext>
            </a:extLst>
          </p:cNvPr>
          <p:cNvCxnSpPr>
            <a:cxnSpLocks/>
          </p:cNvCxnSpPr>
          <p:nvPr/>
        </p:nvCxnSpPr>
        <p:spPr>
          <a:xfrm>
            <a:off x="9431476" y="3033008"/>
            <a:ext cx="0" cy="1254172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3075EB97-5F3A-4B0B-A434-0453901B6075}"/>
              </a:ext>
            </a:extLst>
          </p:cNvPr>
          <p:cNvSpPr/>
          <p:nvPr/>
        </p:nvSpPr>
        <p:spPr>
          <a:xfrm>
            <a:off x="168291" y="5623822"/>
            <a:ext cx="2371857" cy="651835"/>
          </a:xfrm>
          <a:prstGeom prst="rect">
            <a:avLst/>
          </a:prstGeom>
          <a:solidFill>
            <a:srgbClr val="33C0CD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prstClr val="white"/>
                </a:solidFill>
                <a:latin typeface="Calibri"/>
              </a:rPr>
              <a:t>Success message to user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008D79B-7346-4593-BBEF-0D67286413E7}"/>
              </a:ext>
            </a:extLst>
          </p:cNvPr>
          <p:cNvCxnSpPr>
            <a:cxnSpLocks/>
            <a:endCxn id="93" idx="3"/>
          </p:cNvCxnSpPr>
          <p:nvPr/>
        </p:nvCxnSpPr>
        <p:spPr>
          <a:xfrm flipH="1">
            <a:off x="2540148" y="5940587"/>
            <a:ext cx="4310150" cy="9153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Flowchart: Process 100">
            <a:extLst>
              <a:ext uri="{FF2B5EF4-FFF2-40B4-BE49-F238E27FC236}">
                <a16:creationId xmlns:a16="http://schemas.microsoft.com/office/drawing/2014/main" id="{164A8527-293C-42D8-A19B-BA708B9AA118}"/>
              </a:ext>
            </a:extLst>
          </p:cNvPr>
          <p:cNvSpPr/>
          <p:nvPr/>
        </p:nvSpPr>
        <p:spPr>
          <a:xfrm>
            <a:off x="2133719" y="3619714"/>
            <a:ext cx="1578309" cy="1684688"/>
          </a:xfrm>
          <a:prstGeom prst="flowChartProcess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Database files</a:t>
            </a:r>
          </a:p>
        </p:txBody>
      </p:sp>
      <p:pic>
        <p:nvPicPr>
          <p:cNvPr id="102" name="Picture 19">
            <a:extLst>
              <a:ext uri="{FF2B5EF4-FFF2-40B4-BE49-F238E27FC236}">
                <a16:creationId xmlns:a16="http://schemas.microsoft.com/office/drawing/2014/main" id="{EAB4F9D4-C113-46C0-BEC5-7A9EB90E48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242626" y="3747627"/>
            <a:ext cx="1178773" cy="108809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  <p:sp>
        <p:nvSpPr>
          <p:cNvPr id="103" name="Rectangle 102">
            <a:extLst>
              <a:ext uri="{FF2B5EF4-FFF2-40B4-BE49-F238E27FC236}">
                <a16:creationId xmlns:a16="http://schemas.microsoft.com/office/drawing/2014/main" id="{24259E7E-4247-44DB-A046-80ACEB8F15C7}"/>
              </a:ext>
            </a:extLst>
          </p:cNvPr>
          <p:cNvSpPr/>
          <p:nvPr/>
        </p:nvSpPr>
        <p:spPr>
          <a:xfrm>
            <a:off x="4089084" y="3619714"/>
            <a:ext cx="2617622" cy="1828915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0" dirty="0">
              <a:solidFill>
                <a:prstClr val="white"/>
              </a:solidFill>
              <a:latin typeface="Calibri"/>
            </a:endParaRPr>
          </a:p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0" dirty="0">
              <a:solidFill>
                <a:prstClr val="white"/>
              </a:solidFill>
              <a:latin typeface="Calibri"/>
            </a:endParaRPr>
          </a:p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dirty="0">
                <a:solidFill>
                  <a:prstClr val="white"/>
                </a:solidFill>
                <a:latin typeface="Calibri"/>
              </a:rPr>
              <a:t>R</a:t>
            </a:r>
          </a:p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srgbClr val="C00000"/>
                </a:solidFill>
                <a:latin typeface="Calibri"/>
              </a:rPr>
              <a:t>RAM</a:t>
            </a:r>
            <a:endParaRPr lang="en-US" sz="2400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4" name="Arrow: Up-Down 103">
            <a:extLst>
              <a:ext uri="{FF2B5EF4-FFF2-40B4-BE49-F238E27FC236}">
                <a16:creationId xmlns:a16="http://schemas.microsoft.com/office/drawing/2014/main" id="{DC90211A-EB0B-47AA-9837-0BC5D8C8CFB9}"/>
              </a:ext>
            </a:extLst>
          </p:cNvPr>
          <p:cNvSpPr/>
          <p:nvPr/>
        </p:nvSpPr>
        <p:spPr>
          <a:xfrm rot="16200000" flipH="1">
            <a:off x="3801709" y="4325916"/>
            <a:ext cx="225151" cy="39763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1DB9453-36C3-4182-99EE-F0330A254322}"/>
              </a:ext>
            </a:extLst>
          </p:cNvPr>
          <p:cNvSpPr/>
          <p:nvPr/>
        </p:nvSpPr>
        <p:spPr>
          <a:xfrm>
            <a:off x="4189144" y="3761589"/>
            <a:ext cx="1008078" cy="1077850"/>
          </a:xfrm>
          <a:prstGeom prst="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prstClr val="white"/>
                </a:solidFill>
                <a:latin typeface="Calibri"/>
              </a:rPr>
              <a:t>Plan cache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45F43C0-1266-4BE3-8E34-0DE01CF89192}"/>
              </a:ext>
            </a:extLst>
          </p:cNvPr>
          <p:cNvSpPr/>
          <p:nvPr/>
        </p:nvSpPr>
        <p:spPr>
          <a:xfrm>
            <a:off x="5273266" y="3761589"/>
            <a:ext cx="1337035" cy="1057061"/>
          </a:xfrm>
          <a:prstGeom prst="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prstClr val="white"/>
                </a:solidFill>
                <a:latin typeface="Calibri"/>
              </a:rPr>
              <a:t>Buffer pool</a:t>
            </a:r>
          </a:p>
        </p:txBody>
      </p:sp>
      <p:sp>
        <p:nvSpPr>
          <p:cNvPr id="133" name="Flowchart: Process 132">
            <a:extLst>
              <a:ext uri="{FF2B5EF4-FFF2-40B4-BE49-F238E27FC236}">
                <a16:creationId xmlns:a16="http://schemas.microsoft.com/office/drawing/2014/main" id="{7C795516-247F-40A3-88F6-2BC5A2281808}"/>
              </a:ext>
            </a:extLst>
          </p:cNvPr>
          <p:cNvSpPr/>
          <p:nvPr/>
        </p:nvSpPr>
        <p:spPr>
          <a:xfrm>
            <a:off x="1062793" y="3615518"/>
            <a:ext cx="995192" cy="1688885"/>
          </a:xfrm>
          <a:prstGeom prst="flowChartProcess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Tran log</a:t>
            </a:r>
          </a:p>
        </p:txBody>
      </p:sp>
      <p:pic>
        <p:nvPicPr>
          <p:cNvPr id="134" name="Picture 21">
            <a:extLst>
              <a:ext uri="{FF2B5EF4-FFF2-40B4-BE49-F238E27FC236}">
                <a16:creationId xmlns:a16="http://schemas.microsoft.com/office/drawing/2014/main" id="{524F1440-44C1-4B77-B346-059D31340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54220" y="3702663"/>
            <a:ext cx="513785" cy="10720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</p:pic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962581FE-F2FF-4184-956D-A8548D811399}"/>
              </a:ext>
            </a:extLst>
          </p:cNvPr>
          <p:cNvCxnSpPr>
            <a:cxnSpLocks/>
          </p:cNvCxnSpPr>
          <p:nvPr/>
        </p:nvCxnSpPr>
        <p:spPr>
          <a:xfrm flipV="1">
            <a:off x="921249" y="3033010"/>
            <a:ext cx="8219" cy="2590812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CD9E6A9-80BD-47CD-B595-1828E2217DE6}"/>
              </a:ext>
            </a:extLst>
          </p:cNvPr>
          <p:cNvSpPr txBox="1"/>
          <p:nvPr/>
        </p:nvSpPr>
        <p:spPr>
          <a:xfrm>
            <a:off x="5184860" y="166555"/>
            <a:ext cx="2387515" cy="369332"/>
          </a:xfrm>
          <a:prstGeom prst="rect">
            <a:avLst/>
          </a:prstGeom>
          <a:noFill/>
          <a:ln w="28575">
            <a:solidFill>
              <a:srgbClr val="1D0DB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Relational engine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0AFF9087-88B7-41EB-BA28-E34B665A1EDA}"/>
              </a:ext>
            </a:extLst>
          </p:cNvPr>
          <p:cNvCxnSpPr>
            <a:cxnSpLocks/>
            <a:endCxn id="16" idx="1"/>
          </p:cNvCxnSpPr>
          <p:nvPr/>
        </p:nvCxnSpPr>
        <p:spPr>
          <a:xfrm rot="5400000" flipH="1" flipV="1">
            <a:off x="4909609" y="442238"/>
            <a:ext cx="366267" cy="18423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16500F4E-A669-4D62-A017-4F5CB82DFF0A}"/>
              </a:ext>
            </a:extLst>
          </p:cNvPr>
          <p:cNvCxnSpPr>
            <a:cxnSpLocks/>
            <a:endCxn id="16" idx="3"/>
          </p:cNvCxnSpPr>
          <p:nvPr/>
        </p:nvCxnSpPr>
        <p:spPr>
          <a:xfrm rot="16200000" flipV="1">
            <a:off x="7514753" y="408844"/>
            <a:ext cx="329401" cy="21415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E3E95C9-62AA-422C-88CB-0A7FA065F613}"/>
              </a:ext>
            </a:extLst>
          </p:cNvPr>
          <p:cNvSpPr txBox="1"/>
          <p:nvPr/>
        </p:nvSpPr>
        <p:spPr>
          <a:xfrm>
            <a:off x="6872266" y="3548122"/>
            <a:ext cx="2387515" cy="369332"/>
          </a:xfrm>
          <a:prstGeom prst="rect">
            <a:avLst/>
          </a:prstGeom>
          <a:noFill/>
          <a:ln w="28575">
            <a:solidFill>
              <a:srgbClr val="1D0DB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Storage engine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E263F74-DA24-4F2F-8C2D-C1D6AB5C83F1}"/>
              </a:ext>
            </a:extLst>
          </p:cNvPr>
          <p:cNvCxnSpPr>
            <a:cxnSpLocks/>
            <a:endCxn id="58" idx="2"/>
          </p:cNvCxnSpPr>
          <p:nvPr/>
        </p:nvCxnSpPr>
        <p:spPr>
          <a:xfrm flipV="1">
            <a:off x="8066023" y="3917454"/>
            <a:ext cx="1" cy="3956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1072A9C-056D-47A5-94AC-F6AB60E7BD56}"/>
              </a:ext>
            </a:extLst>
          </p:cNvPr>
          <p:cNvCxnSpPr>
            <a:cxnSpLocks/>
          </p:cNvCxnSpPr>
          <p:nvPr/>
        </p:nvCxnSpPr>
        <p:spPr>
          <a:xfrm flipV="1">
            <a:off x="1692150" y="556968"/>
            <a:ext cx="0" cy="4605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1248C71-1C7B-41D0-9016-582021A8ECC1}"/>
              </a:ext>
            </a:extLst>
          </p:cNvPr>
          <p:cNvSpPr txBox="1"/>
          <p:nvPr/>
        </p:nvSpPr>
        <p:spPr>
          <a:xfrm>
            <a:off x="1189967" y="166646"/>
            <a:ext cx="1061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SQL OS</a:t>
            </a:r>
          </a:p>
        </p:txBody>
      </p:sp>
    </p:spTree>
    <p:extLst>
      <p:ext uri="{BB962C8B-B14F-4D97-AF65-F5344CB8AC3E}">
        <p14:creationId xmlns:p14="http://schemas.microsoft.com/office/powerpoint/2010/main" val="900860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2220B14-E997-4178-A487-1AFFE48CD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94" y="1607154"/>
            <a:ext cx="1884886" cy="182184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BAD653-5900-4F9C-84BC-1E9B1E3D0C18}"/>
              </a:ext>
            </a:extLst>
          </p:cNvPr>
          <p:cNvSpPr txBox="1"/>
          <p:nvPr/>
        </p:nvSpPr>
        <p:spPr>
          <a:xfrm>
            <a:off x="3388846" y="2187574"/>
            <a:ext cx="1637521" cy="584775"/>
          </a:xfrm>
          <a:prstGeom prst="rect">
            <a:avLst/>
          </a:prstGeom>
          <a:solidFill>
            <a:srgbClr val="7030A0"/>
          </a:solidFill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SNI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145B26-D837-440A-A8B1-81007B5B1053}"/>
              </a:ext>
            </a:extLst>
          </p:cNvPr>
          <p:cNvSpPr txBox="1"/>
          <p:nvPr/>
        </p:nvSpPr>
        <p:spPr>
          <a:xfrm>
            <a:off x="6548044" y="1941352"/>
            <a:ext cx="1061515" cy="10772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SQL OS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F14BF17-A72F-4937-A51D-2D0F6D6FD6A7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2066525" y="2479962"/>
            <a:ext cx="13223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E98B18D-4EE4-4D68-A45D-A3253736FA37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5026367" y="2479962"/>
            <a:ext cx="15144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2D08009-C51F-45FC-9B9D-49EF0CC99880}"/>
              </a:ext>
            </a:extLst>
          </p:cNvPr>
          <p:cNvSpPr/>
          <p:nvPr/>
        </p:nvSpPr>
        <p:spPr>
          <a:xfrm>
            <a:off x="2888629" y="1685487"/>
            <a:ext cx="2811366" cy="158894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id="{31FE4D6F-5005-4B60-96D4-B1E96E6DBBF0}"/>
              </a:ext>
            </a:extLst>
          </p:cNvPr>
          <p:cNvSpPr/>
          <p:nvPr/>
        </p:nvSpPr>
        <p:spPr>
          <a:xfrm>
            <a:off x="606341" y="3542061"/>
            <a:ext cx="5565009" cy="2811108"/>
          </a:xfrm>
          <a:prstGeom prst="wedgeEllipseCallout">
            <a:avLst>
              <a:gd name="adj1" fmla="val 7240"/>
              <a:gd name="adj2" fmla="val -8095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SQL Server network interface.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Establishes network connection via network protocol.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TCP/IP, shared memory, named pipes.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SQL query wrapped in tabular data stream packet (TDS).</a:t>
            </a:r>
          </a:p>
        </p:txBody>
      </p:sp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B2CE9C7A-DDC9-4B2C-94E7-EA23E5FFE909}"/>
              </a:ext>
            </a:extLst>
          </p:cNvPr>
          <p:cNvSpPr/>
          <p:nvPr/>
        </p:nvSpPr>
        <p:spPr>
          <a:xfrm>
            <a:off x="6374634" y="3368699"/>
            <a:ext cx="5565009" cy="2262690"/>
          </a:xfrm>
          <a:prstGeom prst="wedgeEllipseCallout">
            <a:avLst>
              <a:gd name="adj1" fmla="val -31100"/>
              <a:gd name="adj2" fmla="val -7510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SQL operating system.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Assigns server process id (SPID) to incoming connections.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Unwraps the TDS packet.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A39841F-571C-45FC-8019-4083F23A60E3}"/>
              </a:ext>
            </a:extLst>
          </p:cNvPr>
          <p:cNvSpPr/>
          <p:nvPr/>
        </p:nvSpPr>
        <p:spPr>
          <a:xfrm>
            <a:off x="5734675" y="1726992"/>
            <a:ext cx="2688252" cy="158894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22AD17-DBBB-4F4C-AE76-FCD907EFCE81}"/>
              </a:ext>
            </a:extLst>
          </p:cNvPr>
          <p:cNvSpPr txBox="1"/>
          <p:nvPr/>
        </p:nvSpPr>
        <p:spPr>
          <a:xfrm>
            <a:off x="3200400" y="115152"/>
            <a:ext cx="5391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Select query</a:t>
            </a:r>
          </a:p>
        </p:txBody>
      </p:sp>
    </p:spTree>
    <p:extLst>
      <p:ext uri="{BB962C8B-B14F-4D97-AF65-F5344CB8AC3E}">
        <p14:creationId xmlns:p14="http://schemas.microsoft.com/office/powerpoint/2010/main" val="120662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ABE32-3D8C-4276-ADF8-F95ED778D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</a:rPr>
              <a:t>About me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1CB72-E4B2-4649-AEFA-33B7EF76A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362075"/>
            <a:ext cx="8143876" cy="5130800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 Database administrator with 7 years of experience.</a:t>
            </a:r>
          </a:p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 Microsoft certified trainer (MCT).</a:t>
            </a:r>
          </a:p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 Microsoft certified solution expert (MCSE).</a:t>
            </a:r>
          </a:p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 Masters in Computer Technology. </a:t>
            </a:r>
          </a:p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 Blogger for </a:t>
            </a:r>
            <a:r>
              <a:rPr lang="en-US" sz="4000" u="sng" dirty="0">
                <a:solidFill>
                  <a:schemeClr val="accent5">
                    <a:lumMod val="50000"/>
                  </a:schemeClr>
                </a:solidFill>
              </a:rPr>
              <a:t>dbanuggets.com</a:t>
            </a:r>
          </a:p>
          <a:p>
            <a:pPr marL="0" indent="0">
              <a:buClr>
                <a:schemeClr val="accent5">
                  <a:lumMod val="50000"/>
                </a:schemeClr>
              </a:buClr>
              <a:buNone/>
            </a:pPr>
            <a:r>
              <a:rPr lang="en-US" sz="4000" dirty="0"/>
              <a:t>      </a:t>
            </a:r>
            <a:r>
              <a:rPr lang="en-US" sz="4000" dirty="0">
                <a:solidFill>
                  <a:schemeClr val="accent5">
                    <a:lumMod val="50000"/>
                  </a:schemeClr>
                </a:solidFill>
              </a:rPr>
              <a:t>@</a:t>
            </a:r>
            <a:r>
              <a:rPr lang="en-US" sz="4000" dirty="0" err="1">
                <a:solidFill>
                  <a:schemeClr val="accent5">
                    <a:lumMod val="50000"/>
                  </a:schemeClr>
                </a:solidFill>
              </a:rPr>
              <a:t>dbanuggets</a:t>
            </a:r>
            <a:endParaRPr lang="en-US" sz="4000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Clr>
                <a:schemeClr val="accent5">
                  <a:lumMod val="50000"/>
                </a:schemeClr>
              </a:buClr>
              <a:buNone/>
            </a:pPr>
            <a:r>
              <a:rPr lang="en-US" sz="4000" dirty="0"/>
              <a:t>      dbanuggets@hotmail.com</a:t>
            </a:r>
          </a:p>
          <a:p>
            <a:pPr marL="0" indent="0">
              <a:buClr>
                <a:schemeClr val="accent5">
                  <a:lumMod val="50000"/>
                </a:schemeClr>
              </a:buClr>
              <a:buNone/>
            </a:pPr>
            <a:endParaRPr lang="en-US" sz="4000" dirty="0"/>
          </a:p>
          <a:p>
            <a:pPr>
              <a:buClr>
                <a:schemeClr val="accent5">
                  <a:lumMod val="50000"/>
                </a:schemeClr>
              </a:buClr>
            </a:pPr>
            <a:endParaRPr lang="en-US" sz="4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6E60FFA-02F9-4660-BA97-1BA17BA30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097010" y="1825625"/>
            <a:ext cx="2677478" cy="2579221"/>
          </a:xfrm>
          <a:ln w="28575"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DD394D-087A-404F-B7DC-A97F2272F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790" y="5139372"/>
            <a:ext cx="619125" cy="581025"/>
          </a:xfrm>
          <a:prstGeom prst="rect">
            <a:avLst/>
          </a:prstGeom>
        </p:spPr>
      </p:pic>
      <p:pic>
        <p:nvPicPr>
          <p:cNvPr id="8" name="Graphic 7" descr="Envelope">
            <a:extLst>
              <a:ext uri="{FF2B5EF4-FFF2-40B4-BE49-F238E27FC236}">
                <a16:creationId xmlns:a16="http://schemas.microsoft.com/office/drawing/2014/main" id="{A306E009-7C10-4671-AE95-6200DAEBE1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789" y="5720397"/>
            <a:ext cx="598488" cy="5984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BC9D1AC-C559-4491-98EA-20B22E4C15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7011" y="1825625"/>
            <a:ext cx="2677477" cy="257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730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11">
            <a:extLst>
              <a:ext uri="{FF2B5EF4-FFF2-40B4-BE49-F238E27FC236}">
                <a16:creationId xmlns:a16="http://schemas.microsoft.com/office/drawing/2014/main" id="{AB48CBAA-E744-41C9-BE1B-0B270528E77C}"/>
              </a:ext>
            </a:extLst>
          </p:cNvPr>
          <p:cNvSpPr/>
          <p:nvPr/>
        </p:nvSpPr>
        <p:spPr>
          <a:xfrm>
            <a:off x="765297" y="998709"/>
            <a:ext cx="2003085" cy="704032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dirty="0">
                <a:solidFill>
                  <a:prstClr val="white"/>
                </a:solidFill>
                <a:latin typeface="Calibri"/>
              </a:rPr>
              <a:t>Parser</a:t>
            </a:r>
          </a:p>
        </p:txBody>
      </p:sp>
      <p:sp>
        <p:nvSpPr>
          <p:cNvPr id="5" name="Rectangle: Rounded Corners 13">
            <a:extLst>
              <a:ext uri="{FF2B5EF4-FFF2-40B4-BE49-F238E27FC236}">
                <a16:creationId xmlns:a16="http://schemas.microsoft.com/office/drawing/2014/main" id="{B4ABA191-FA23-4FE0-92F9-F79F63D31785}"/>
              </a:ext>
            </a:extLst>
          </p:cNvPr>
          <p:cNvSpPr/>
          <p:nvPr/>
        </p:nvSpPr>
        <p:spPr>
          <a:xfrm>
            <a:off x="3342526" y="975389"/>
            <a:ext cx="1661097" cy="665331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dirty="0">
                <a:solidFill>
                  <a:prstClr val="white"/>
                </a:solidFill>
                <a:latin typeface="Calibri"/>
              </a:rPr>
              <a:t>Binder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9B7193-F756-4F0B-9B26-E677AA95C6A8}"/>
              </a:ext>
            </a:extLst>
          </p:cNvPr>
          <p:cNvSpPr/>
          <p:nvPr/>
        </p:nvSpPr>
        <p:spPr>
          <a:xfrm>
            <a:off x="5512233" y="940108"/>
            <a:ext cx="2525167" cy="730106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dirty="0">
                <a:solidFill>
                  <a:prstClr val="white"/>
                </a:solidFill>
                <a:latin typeface="Calibri"/>
              </a:rPr>
              <a:t>Simplification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3641BD-F9D0-4A00-9CBC-02D9AED7A4E8}"/>
              </a:ext>
            </a:extLst>
          </p:cNvPr>
          <p:cNvSpPr/>
          <p:nvPr/>
        </p:nvSpPr>
        <p:spPr>
          <a:xfrm>
            <a:off x="8574294" y="940112"/>
            <a:ext cx="2199202" cy="730102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dirty="0">
                <a:solidFill>
                  <a:prstClr val="white"/>
                </a:solidFill>
                <a:latin typeface="Calibri"/>
              </a:rPr>
              <a:t>Trivial plan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8236CCA-3B38-44A7-899A-9D386FDD8351}"/>
              </a:ext>
            </a:extLst>
          </p:cNvPr>
          <p:cNvCxnSpPr>
            <a:cxnSpLocks/>
            <a:stCxn id="3" idx="3"/>
            <a:endCxn id="3" idx="3"/>
          </p:cNvCxnSpPr>
          <p:nvPr/>
        </p:nvCxnSpPr>
        <p:spPr>
          <a:xfrm>
            <a:off x="2768382" y="135072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1837094-CB75-4635-9146-0DCA18B10284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2768382" y="1350724"/>
            <a:ext cx="589661" cy="0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0483230-233B-4744-8999-D1A52FC090D1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5003623" y="1305161"/>
            <a:ext cx="508610" cy="2894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5B382D3-459C-4BFA-9F24-E6B9968D6266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8037400" y="1305161"/>
            <a:ext cx="536894" cy="2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8B2C2DDF-D11F-4F65-89EE-06CE54D501A4}"/>
              </a:ext>
            </a:extLst>
          </p:cNvPr>
          <p:cNvSpPr/>
          <p:nvPr/>
        </p:nvSpPr>
        <p:spPr>
          <a:xfrm>
            <a:off x="410889" y="457208"/>
            <a:ext cx="2688252" cy="158894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7E8E956-4710-4D96-8887-7ADCB38EF67E}"/>
              </a:ext>
            </a:extLst>
          </p:cNvPr>
          <p:cNvSpPr/>
          <p:nvPr/>
        </p:nvSpPr>
        <p:spPr>
          <a:xfrm>
            <a:off x="3035574" y="475229"/>
            <a:ext cx="2274243" cy="158894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BEDC7DF-24EB-4251-B465-8C5B1600AB8A}"/>
              </a:ext>
            </a:extLst>
          </p:cNvPr>
          <p:cNvSpPr/>
          <p:nvPr/>
        </p:nvSpPr>
        <p:spPr>
          <a:xfrm>
            <a:off x="5299994" y="380835"/>
            <a:ext cx="2939822" cy="186391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EA92F3F-B711-40E0-815C-0492BC732BD4}"/>
              </a:ext>
            </a:extLst>
          </p:cNvPr>
          <p:cNvSpPr/>
          <p:nvPr/>
        </p:nvSpPr>
        <p:spPr>
          <a:xfrm>
            <a:off x="8294301" y="432948"/>
            <a:ext cx="3015944" cy="171177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0DDAE0-0E26-48DB-99C4-65E2E42E91F3}"/>
              </a:ext>
            </a:extLst>
          </p:cNvPr>
          <p:cNvSpPr txBox="1"/>
          <p:nvPr/>
        </p:nvSpPr>
        <p:spPr>
          <a:xfrm>
            <a:off x="2501356" y="5790078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First step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59804DD-8E04-4CF1-B388-EF8F705194CE}"/>
              </a:ext>
            </a:extLst>
          </p:cNvPr>
          <p:cNvGrpSpPr/>
          <p:nvPr/>
        </p:nvGrpSpPr>
        <p:grpSpPr>
          <a:xfrm>
            <a:off x="5342608" y="3563445"/>
            <a:ext cx="4879078" cy="2936354"/>
            <a:chOff x="5342608" y="3563445"/>
            <a:chExt cx="4879078" cy="293635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05165C0-B7D4-4A6B-A2DC-0E9FD65FEC32}"/>
                </a:ext>
              </a:extLst>
            </p:cNvPr>
            <p:cNvSpPr/>
            <p:nvPr/>
          </p:nvSpPr>
          <p:spPr>
            <a:xfrm>
              <a:off x="5342608" y="3563445"/>
              <a:ext cx="4879078" cy="29363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5420B6D-A0AE-49D4-88D4-C2B357564B60}"/>
                </a:ext>
              </a:extLst>
            </p:cNvPr>
            <p:cNvSpPr/>
            <p:nvPr/>
          </p:nvSpPr>
          <p:spPr>
            <a:xfrm>
              <a:off x="5628841" y="3969039"/>
              <a:ext cx="1634741" cy="1821039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prstClr val="white"/>
                </a:solidFill>
                <a:latin typeface="Calibri"/>
              </a:endParaRPr>
            </a:p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prstClr val="white"/>
                </a:solidFill>
                <a:latin typeface="Calibri"/>
              </a:endParaRPr>
            </a:p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3200" dirty="0">
                  <a:solidFill>
                    <a:prstClr val="white"/>
                  </a:solidFill>
                  <a:latin typeface="Calibri"/>
                </a:rPr>
                <a:t>Plan cache</a:t>
              </a:r>
            </a:p>
          </p:txBody>
        </p:sp>
        <p:sp>
          <p:nvSpPr>
            <p:cNvPr id="27" name="Flowchart: Predefined Process 53">
              <a:extLst>
                <a:ext uri="{FF2B5EF4-FFF2-40B4-BE49-F238E27FC236}">
                  <a16:creationId xmlns:a16="http://schemas.microsoft.com/office/drawing/2014/main" id="{E4FC8EE7-3AE6-4D15-B54D-6EF73E761DD6}"/>
                </a:ext>
              </a:extLst>
            </p:cNvPr>
            <p:cNvSpPr/>
            <p:nvPr/>
          </p:nvSpPr>
          <p:spPr>
            <a:xfrm>
              <a:off x="6145184" y="4262725"/>
              <a:ext cx="484193" cy="467364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1250 w 10000"/>
                <a:gd name="connsiteY0" fmla="*/ 0 h 10000"/>
                <a:gd name="connsiteX1" fmla="*/ 1250 w 10000"/>
                <a:gd name="connsiteY1" fmla="*/ 10000 h 10000"/>
                <a:gd name="connsiteX2" fmla="*/ 8750 w 10000"/>
                <a:gd name="connsiteY2" fmla="*/ 0 h 10000"/>
                <a:gd name="connsiteX3" fmla="*/ 8750 w 10000"/>
                <a:gd name="connsiteY3" fmla="*/ 1000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1250 w 10000"/>
                <a:gd name="connsiteY0" fmla="*/ 0 h 10000"/>
                <a:gd name="connsiteX1" fmla="*/ 1250 w 10000"/>
                <a:gd name="connsiteY1" fmla="*/ 10000 h 10000"/>
                <a:gd name="connsiteX2" fmla="*/ 8750 w 10000"/>
                <a:gd name="connsiteY2" fmla="*/ 0 h 10000"/>
                <a:gd name="connsiteX3" fmla="*/ 8629 w 10000"/>
                <a:gd name="connsiteY3" fmla="*/ 4568 h 10000"/>
                <a:gd name="connsiteX4" fmla="*/ 8750 w 10000"/>
                <a:gd name="connsiteY4" fmla="*/ 1000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 stroke="0" extrusionOk="0">
                  <a:moveTo>
                    <a:pt x="0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0"/>
                  </a:lnTo>
                  <a:close/>
                </a:path>
                <a:path w="10000" h="10000" fill="none" extrusionOk="0">
                  <a:moveTo>
                    <a:pt x="1250" y="0"/>
                  </a:moveTo>
                  <a:lnTo>
                    <a:pt x="1250" y="10000"/>
                  </a:lnTo>
                  <a:moveTo>
                    <a:pt x="8750" y="0"/>
                  </a:moveTo>
                  <a:cubicBezTo>
                    <a:pt x="8710" y="1523"/>
                    <a:pt x="8669" y="3045"/>
                    <a:pt x="8629" y="4568"/>
                  </a:cubicBezTo>
                  <a:cubicBezTo>
                    <a:pt x="8669" y="6379"/>
                    <a:pt x="8710" y="8189"/>
                    <a:pt x="8750" y="10000"/>
                  </a:cubicBezTo>
                </a:path>
                <a:path w="10000" h="10000" fill="none">
                  <a:moveTo>
                    <a:pt x="0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813D325-A32E-4A00-9E58-9D2491DA334B}"/>
                </a:ext>
              </a:extLst>
            </p:cNvPr>
            <p:cNvSpPr/>
            <p:nvPr/>
          </p:nvSpPr>
          <p:spPr>
            <a:xfrm>
              <a:off x="7393191" y="3969038"/>
              <a:ext cx="2487279" cy="1821040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 dirty="0">
                <a:solidFill>
                  <a:prstClr val="white"/>
                </a:solidFill>
                <a:latin typeface="Calibri"/>
              </a:endParaRPr>
            </a:p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3200" dirty="0">
                  <a:solidFill>
                    <a:prstClr val="white"/>
                  </a:solidFill>
                  <a:latin typeface="Calibri"/>
                </a:rPr>
                <a:t>Buffer </a:t>
              </a:r>
            </a:p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3200" dirty="0">
                  <a:solidFill>
                    <a:prstClr val="white"/>
                  </a:solidFill>
                  <a:latin typeface="Calibri"/>
                </a:rPr>
                <a:t>pool</a:t>
              </a:r>
            </a:p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9646379-B61D-4579-BCE5-67FBB0A72E79}"/>
                </a:ext>
              </a:extLst>
            </p:cNvPr>
            <p:cNvSpPr txBox="1"/>
            <p:nvPr/>
          </p:nvSpPr>
          <p:spPr>
            <a:xfrm>
              <a:off x="6721356" y="5891258"/>
              <a:ext cx="19825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C00000"/>
                  </a:solidFill>
                </a:rPr>
                <a:t>RAM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29A004-8BEB-41BA-B02B-BFE8C0F29736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4862283" y="1574202"/>
            <a:ext cx="1282901" cy="2688523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Speech Bubble: Rectangle with Corners Rounded 60">
            <a:extLst>
              <a:ext uri="{FF2B5EF4-FFF2-40B4-BE49-F238E27FC236}">
                <a16:creationId xmlns:a16="http://schemas.microsoft.com/office/drawing/2014/main" id="{24FA5AC6-723F-44C6-943A-B21B6B9D11BF}"/>
              </a:ext>
            </a:extLst>
          </p:cNvPr>
          <p:cNvSpPr/>
          <p:nvPr/>
        </p:nvSpPr>
        <p:spPr>
          <a:xfrm>
            <a:off x="57018" y="2702957"/>
            <a:ext cx="4263823" cy="3156334"/>
          </a:xfrm>
          <a:prstGeom prst="wedgeEllipseCallout">
            <a:avLst>
              <a:gd name="adj1" fmla="val -4648"/>
              <a:gd name="adj2" fmla="val -8330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Validates syntax.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Identify variable declaration.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Views are expanded.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Builds initial parse tree. </a:t>
            </a:r>
          </a:p>
        </p:txBody>
      </p:sp>
      <p:sp>
        <p:nvSpPr>
          <p:cNvPr id="38" name="Speech Bubble: Oval 37">
            <a:extLst>
              <a:ext uri="{FF2B5EF4-FFF2-40B4-BE49-F238E27FC236}">
                <a16:creationId xmlns:a16="http://schemas.microsoft.com/office/drawing/2014/main" id="{42792C36-9866-47A1-A2FA-E06CBDFF38E7}"/>
              </a:ext>
            </a:extLst>
          </p:cNvPr>
          <p:cNvSpPr/>
          <p:nvPr/>
        </p:nvSpPr>
        <p:spPr>
          <a:xfrm>
            <a:off x="105575" y="1881248"/>
            <a:ext cx="5107424" cy="4138198"/>
          </a:xfrm>
          <a:prstGeom prst="wedgeEllipseCallout">
            <a:avLst>
              <a:gd name="adj1" fmla="val 18373"/>
              <a:gd name="adj2" fmla="val -5967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</a:rPr>
              <a:t>Algebrizer</a:t>
            </a:r>
            <a:r>
              <a:rPr lang="en-US" sz="2400" dirty="0">
                <a:solidFill>
                  <a:schemeClr val="tx1"/>
                </a:solidFill>
              </a:rPr>
              <a:t>/Normalizer.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Metadata discovery, name resolution.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Checks user permissions.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Data type resolution (UNION).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Aggregate binding.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Updates parse tree in the cache.</a:t>
            </a:r>
          </a:p>
        </p:txBody>
      </p:sp>
      <p:sp>
        <p:nvSpPr>
          <p:cNvPr id="39" name="Speech Bubble: Oval 38">
            <a:extLst>
              <a:ext uri="{FF2B5EF4-FFF2-40B4-BE49-F238E27FC236}">
                <a16:creationId xmlns:a16="http://schemas.microsoft.com/office/drawing/2014/main" id="{0D72FCDF-D084-4A15-BB89-A5A16A3E97AF}"/>
              </a:ext>
            </a:extLst>
          </p:cNvPr>
          <p:cNvSpPr/>
          <p:nvPr/>
        </p:nvSpPr>
        <p:spPr>
          <a:xfrm>
            <a:off x="96260" y="2524450"/>
            <a:ext cx="4977470" cy="3416407"/>
          </a:xfrm>
          <a:prstGeom prst="wedgeEllipseCallout">
            <a:avLst>
              <a:gd name="adj1" fmla="val 60532"/>
              <a:gd name="adj2" fmla="val -7844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Simplify query for easy process. For 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Convert subqueries to joins, convert inner join to outer join.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Contradiction detection.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Updates the parse tree.</a:t>
            </a:r>
          </a:p>
        </p:txBody>
      </p:sp>
      <p:sp>
        <p:nvSpPr>
          <p:cNvPr id="36" name="Speech Bubble: Oval 35">
            <a:extLst>
              <a:ext uri="{FF2B5EF4-FFF2-40B4-BE49-F238E27FC236}">
                <a16:creationId xmlns:a16="http://schemas.microsoft.com/office/drawing/2014/main" id="{3D21A946-2BC4-494D-B70C-E77D7C776513}"/>
              </a:ext>
            </a:extLst>
          </p:cNvPr>
          <p:cNvSpPr/>
          <p:nvPr/>
        </p:nvSpPr>
        <p:spPr>
          <a:xfrm>
            <a:off x="105574" y="2333284"/>
            <a:ext cx="4483949" cy="2642277"/>
          </a:xfrm>
          <a:prstGeom prst="wedgeEllipseCallout">
            <a:avLst>
              <a:gd name="adj1" fmla="val 138730"/>
              <a:gd name="adj2" fmla="val -7991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Last step for pre-optimization.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Query considered as simple.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Doesn’t cache the plan.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1EDBFF6-8B3A-4286-9C66-DB146A6A86EB}"/>
              </a:ext>
            </a:extLst>
          </p:cNvPr>
          <p:cNvCxnSpPr>
            <a:cxnSpLocks/>
          </p:cNvCxnSpPr>
          <p:nvPr/>
        </p:nvCxnSpPr>
        <p:spPr>
          <a:xfrm flipH="1">
            <a:off x="6441348" y="1553294"/>
            <a:ext cx="682966" cy="2790106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E7A4C7-BD8E-4388-AA8E-ED6923A0349F}"/>
              </a:ext>
            </a:extLst>
          </p:cNvPr>
          <p:cNvCxnSpPr>
            <a:cxnSpLocks/>
          </p:cNvCxnSpPr>
          <p:nvPr/>
        </p:nvCxnSpPr>
        <p:spPr>
          <a:xfrm>
            <a:off x="2174240" y="1637853"/>
            <a:ext cx="3997813" cy="2865174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53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1" grpId="1" animBg="1"/>
      <p:bldP spid="56" grpId="0" animBg="1"/>
      <p:bldP spid="56" grpId="1" animBg="1"/>
      <p:bldP spid="57" grpId="0" animBg="1"/>
      <p:bldP spid="57" grpId="1" animBg="1"/>
      <p:bldP spid="62" grpId="0" animBg="1"/>
      <p:bldP spid="62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36" grpId="0" animBg="1"/>
      <p:bldP spid="36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6057D4BC-0AE1-47E0-AC54-2D5ADA6A4D83}"/>
              </a:ext>
            </a:extLst>
          </p:cNvPr>
          <p:cNvSpPr/>
          <p:nvPr/>
        </p:nvSpPr>
        <p:spPr>
          <a:xfrm>
            <a:off x="5952444" y="2904671"/>
            <a:ext cx="4879078" cy="2936354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8A9A40-75EE-4FA2-AD02-CD0C950B31D9}"/>
              </a:ext>
            </a:extLst>
          </p:cNvPr>
          <p:cNvSpPr/>
          <p:nvPr/>
        </p:nvSpPr>
        <p:spPr>
          <a:xfrm>
            <a:off x="6238677" y="3310265"/>
            <a:ext cx="1634741" cy="1821039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prstClr val="white"/>
              </a:solidFill>
              <a:latin typeface="Calibri"/>
            </a:endParaRPr>
          </a:p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prstClr val="white"/>
              </a:solidFill>
              <a:latin typeface="Calibri"/>
            </a:endParaRPr>
          </a:p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dirty="0">
                <a:solidFill>
                  <a:prstClr val="white"/>
                </a:solidFill>
                <a:latin typeface="Calibri"/>
              </a:rPr>
              <a:t>Plan cache</a:t>
            </a:r>
          </a:p>
        </p:txBody>
      </p:sp>
      <p:sp>
        <p:nvSpPr>
          <p:cNvPr id="32" name="Flowchart: Predefined Process 53">
            <a:extLst>
              <a:ext uri="{FF2B5EF4-FFF2-40B4-BE49-F238E27FC236}">
                <a16:creationId xmlns:a16="http://schemas.microsoft.com/office/drawing/2014/main" id="{67E1B05B-0E56-414D-8827-1B1DA28E07E7}"/>
              </a:ext>
            </a:extLst>
          </p:cNvPr>
          <p:cNvSpPr/>
          <p:nvPr/>
        </p:nvSpPr>
        <p:spPr>
          <a:xfrm>
            <a:off x="6823197" y="3618528"/>
            <a:ext cx="484193" cy="467364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8750 w 10000"/>
              <a:gd name="connsiteY2" fmla="*/ 0 h 10000"/>
              <a:gd name="connsiteX3" fmla="*/ 8750 w 10000"/>
              <a:gd name="connsiteY3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8750 w 10000"/>
              <a:gd name="connsiteY2" fmla="*/ 0 h 10000"/>
              <a:gd name="connsiteX3" fmla="*/ 8629 w 10000"/>
              <a:gd name="connsiteY3" fmla="*/ 4568 h 10000"/>
              <a:gd name="connsiteX4" fmla="*/ 8750 w 10000"/>
              <a:gd name="connsiteY4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00" h="10000" fill="none" extrusionOk="0">
                <a:moveTo>
                  <a:pt x="1250" y="0"/>
                </a:moveTo>
                <a:lnTo>
                  <a:pt x="1250" y="10000"/>
                </a:lnTo>
                <a:moveTo>
                  <a:pt x="8750" y="0"/>
                </a:moveTo>
                <a:cubicBezTo>
                  <a:pt x="8710" y="1523"/>
                  <a:pt x="8669" y="3045"/>
                  <a:pt x="8629" y="4568"/>
                </a:cubicBezTo>
                <a:cubicBezTo>
                  <a:pt x="8669" y="6379"/>
                  <a:pt x="8710" y="8189"/>
                  <a:pt x="8750" y="10000"/>
                </a:cubicBezTo>
              </a:path>
              <a:path w="10000" h="10000" fill="none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76535D7-6D40-46B5-9CD7-8F78252F9397}"/>
              </a:ext>
            </a:extLst>
          </p:cNvPr>
          <p:cNvSpPr/>
          <p:nvPr/>
        </p:nvSpPr>
        <p:spPr>
          <a:xfrm>
            <a:off x="8003027" y="3310264"/>
            <a:ext cx="2487279" cy="1821040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0" dirty="0">
              <a:solidFill>
                <a:prstClr val="white"/>
              </a:solidFill>
              <a:latin typeface="Calibri"/>
            </a:endParaRPr>
          </a:p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dirty="0">
                <a:solidFill>
                  <a:prstClr val="white"/>
                </a:solidFill>
                <a:latin typeface="Calibri"/>
              </a:rPr>
              <a:t>Buffer </a:t>
            </a:r>
          </a:p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dirty="0">
                <a:solidFill>
                  <a:prstClr val="white"/>
                </a:solidFill>
                <a:latin typeface="Calibri"/>
              </a:rPr>
              <a:t>pool</a:t>
            </a:r>
          </a:p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8912B15-A501-4164-B50A-67F890F42459}"/>
              </a:ext>
            </a:extLst>
          </p:cNvPr>
          <p:cNvSpPr txBox="1"/>
          <p:nvPr/>
        </p:nvSpPr>
        <p:spPr>
          <a:xfrm>
            <a:off x="7331192" y="5232484"/>
            <a:ext cx="1982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RAM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4CF1605-9E3D-4AF6-992E-DD5A6215FA1B}"/>
              </a:ext>
            </a:extLst>
          </p:cNvPr>
          <p:cNvSpPr/>
          <p:nvPr/>
        </p:nvSpPr>
        <p:spPr>
          <a:xfrm>
            <a:off x="570447" y="674270"/>
            <a:ext cx="2664939" cy="821593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prstClr val="white"/>
                </a:solidFill>
                <a:latin typeface="Calibri"/>
              </a:rPr>
              <a:t>Load </a:t>
            </a:r>
          </a:p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prstClr val="white"/>
                </a:solidFill>
                <a:latin typeface="Calibri"/>
              </a:rPr>
              <a:t>metadata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106E1BF-4C32-4D2B-BF90-1889BD57BBA8}"/>
              </a:ext>
            </a:extLst>
          </p:cNvPr>
          <p:cNvSpPr/>
          <p:nvPr/>
        </p:nvSpPr>
        <p:spPr>
          <a:xfrm>
            <a:off x="4325037" y="674270"/>
            <a:ext cx="2480085" cy="833192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prstClr val="white"/>
                </a:solidFill>
                <a:latin typeface="Calibri"/>
              </a:rPr>
              <a:t>Join </a:t>
            </a:r>
          </a:p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prstClr val="white"/>
                </a:solidFill>
                <a:latin typeface="Calibri"/>
              </a:rPr>
              <a:t>heuristics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813765C-5E26-4094-BBFA-49D12DE3C896}"/>
              </a:ext>
            </a:extLst>
          </p:cNvPr>
          <p:cNvSpPr/>
          <p:nvPr/>
        </p:nvSpPr>
        <p:spPr>
          <a:xfrm>
            <a:off x="7792326" y="674270"/>
            <a:ext cx="2640149" cy="822951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133" dirty="0">
                <a:solidFill>
                  <a:prstClr val="white"/>
                </a:solidFill>
                <a:latin typeface="Calibri"/>
              </a:rPr>
              <a:t>Search phases </a:t>
            </a:r>
          </a:p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133" dirty="0">
                <a:solidFill>
                  <a:prstClr val="white"/>
                </a:solidFill>
                <a:latin typeface="Calibri"/>
              </a:rPr>
              <a:t>0, 1, 2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4441DA7-74ED-4A7C-972B-4413FE49CEAB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3235386" y="1085067"/>
            <a:ext cx="1089651" cy="57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8AAF142-8E53-4AE2-B9B2-B70657848C43}"/>
              </a:ext>
            </a:extLst>
          </p:cNvPr>
          <p:cNvCxnSpPr>
            <a:cxnSpLocks/>
            <a:stCxn id="25" idx="3"/>
            <a:endCxn id="49" idx="1"/>
          </p:cNvCxnSpPr>
          <p:nvPr/>
        </p:nvCxnSpPr>
        <p:spPr>
          <a:xfrm flipV="1">
            <a:off x="6805123" y="1085745"/>
            <a:ext cx="987204" cy="51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D511932D-341F-4A29-9289-E787FD21B425}"/>
              </a:ext>
            </a:extLst>
          </p:cNvPr>
          <p:cNvSpPr/>
          <p:nvPr/>
        </p:nvSpPr>
        <p:spPr>
          <a:xfrm>
            <a:off x="43221" y="269236"/>
            <a:ext cx="3797623" cy="155128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B7B8091-BFF7-407D-9C7C-64126C12F90A}"/>
              </a:ext>
            </a:extLst>
          </p:cNvPr>
          <p:cNvSpPr/>
          <p:nvPr/>
        </p:nvSpPr>
        <p:spPr>
          <a:xfrm>
            <a:off x="3888086" y="269236"/>
            <a:ext cx="3373725" cy="153812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DD90A8F-E500-4784-83FA-C152D407E495}"/>
              </a:ext>
            </a:extLst>
          </p:cNvPr>
          <p:cNvSpPr/>
          <p:nvPr/>
        </p:nvSpPr>
        <p:spPr>
          <a:xfrm>
            <a:off x="7334212" y="269236"/>
            <a:ext cx="3627702" cy="153812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BAE323-585D-46EF-99D9-32EFD01398E9}"/>
              </a:ext>
            </a:extLst>
          </p:cNvPr>
          <p:cNvSpPr txBox="1"/>
          <p:nvPr/>
        </p:nvSpPr>
        <p:spPr>
          <a:xfrm>
            <a:off x="2921756" y="5840930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Second step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277898C-3D28-41E5-B6D4-2DD7DCA6564A}"/>
              </a:ext>
            </a:extLst>
          </p:cNvPr>
          <p:cNvSpPr txBox="1"/>
          <p:nvPr/>
        </p:nvSpPr>
        <p:spPr>
          <a:xfrm>
            <a:off x="9508947" y="5315297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Ubuntu" panose="020B0504030602030204" pitchFamily="34" charset="0"/>
              </a:rPr>
              <a:t>Hashed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F12F8BF-6738-420A-BEA1-4742174FA751}"/>
              </a:ext>
            </a:extLst>
          </p:cNvPr>
          <p:cNvCxnSpPr>
            <a:cxnSpLocks/>
          </p:cNvCxnSpPr>
          <p:nvPr/>
        </p:nvCxnSpPr>
        <p:spPr>
          <a:xfrm>
            <a:off x="6290512" y="1320876"/>
            <a:ext cx="702484" cy="2332189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6A64F2C-A5D4-48B1-B32B-7C4C82A5F4F6}"/>
              </a:ext>
            </a:extLst>
          </p:cNvPr>
          <p:cNvCxnSpPr>
            <a:cxnSpLocks/>
          </p:cNvCxnSpPr>
          <p:nvPr/>
        </p:nvCxnSpPr>
        <p:spPr>
          <a:xfrm flipH="1">
            <a:off x="7075036" y="1400309"/>
            <a:ext cx="1481348" cy="2252756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5AA0689-3678-4053-895F-588DD8BB2AF4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2921756" y="1320877"/>
            <a:ext cx="3901441" cy="2297651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9" name="Speech Bubble: Oval 58">
            <a:extLst>
              <a:ext uri="{FF2B5EF4-FFF2-40B4-BE49-F238E27FC236}">
                <a16:creationId xmlns:a16="http://schemas.microsoft.com/office/drawing/2014/main" id="{AB5FBA79-CF05-4679-AADD-C7532BB7044E}"/>
              </a:ext>
            </a:extLst>
          </p:cNvPr>
          <p:cNvSpPr/>
          <p:nvPr/>
        </p:nvSpPr>
        <p:spPr>
          <a:xfrm>
            <a:off x="667438" y="2464739"/>
            <a:ext cx="4846010" cy="3445382"/>
          </a:xfrm>
          <a:prstGeom prst="wedgeEllipseCallout">
            <a:avLst>
              <a:gd name="adj1" fmla="val 31632"/>
              <a:gd name="adj2" fmla="val -8500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Ubuntu Light" panose="020B0304030602030204" pitchFamily="34" charset="0"/>
              </a:rPr>
              <a:t>Reorders joins in a way that reduces the number of returned rows as early in the process as possible. </a:t>
            </a:r>
          </a:p>
          <a:p>
            <a:pPr marL="285750" indent="-285750"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Ubuntu Light" panose="020B0304030602030204" pitchFamily="34" charset="0"/>
              </a:rPr>
              <a:t>Updates the parse tree.</a:t>
            </a:r>
          </a:p>
        </p:txBody>
      </p:sp>
      <p:sp>
        <p:nvSpPr>
          <p:cNvPr id="60" name="Speech Bubble: Oval 59">
            <a:extLst>
              <a:ext uri="{FF2B5EF4-FFF2-40B4-BE49-F238E27FC236}">
                <a16:creationId xmlns:a16="http://schemas.microsoft.com/office/drawing/2014/main" id="{FE767D8A-FE24-41D2-BF9E-9CE58264290D}"/>
              </a:ext>
            </a:extLst>
          </p:cNvPr>
          <p:cNvSpPr/>
          <p:nvPr/>
        </p:nvSpPr>
        <p:spPr>
          <a:xfrm>
            <a:off x="287213" y="2200733"/>
            <a:ext cx="5333772" cy="3013523"/>
          </a:xfrm>
          <a:prstGeom prst="wedgeEllipseCallout">
            <a:avLst>
              <a:gd name="adj1" fmla="val 94985"/>
              <a:gd name="adj2" fmla="val -7895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Ubuntu Light" panose="020B0304030602030204" pitchFamily="34" charset="0"/>
              </a:rPr>
              <a:t>Gets the good enough plan, not the best plan.</a:t>
            </a:r>
          </a:p>
          <a:p>
            <a:pPr marL="342900" indent="-342900"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Ubuntu Light" panose="020B0304030602030204" pitchFamily="34" charset="0"/>
              </a:rPr>
              <a:t>Phase 0 – Transactional plan</a:t>
            </a:r>
          </a:p>
          <a:p>
            <a:pPr marL="342900" indent="-342900"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Ubuntu Light" panose="020B0304030602030204" pitchFamily="34" charset="0"/>
              </a:rPr>
              <a:t>Phase 1 – Quick plan</a:t>
            </a:r>
          </a:p>
          <a:p>
            <a:pPr marL="342900" indent="-342900"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Ubuntu Light" panose="020B0304030602030204" pitchFamily="34" charset="0"/>
              </a:rPr>
              <a:t>Phase 2 – Full plan</a:t>
            </a:r>
          </a:p>
        </p:txBody>
      </p:sp>
      <p:sp>
        <p:nvSpPr>
          <p:cNvPr id="58" name="Speech Bubble: Oval 57">
            <a:extLst>
              <a:ext uri="{FF2B5EF4-FFF2-40B4-BE49-F238E27FC236}">
                <a16:creationId xmlns:a16="http://schemas.microsoft.com/office/drawing/2014/main" id="{C16F32D4-E05A-4621-90D3-A7B801753D9B}"/>
              </a:ext>
            </a:extLst>
          </p:cNvPr>
          <p:cNvSpPr/>
          <p:nvPr/>
        </p:nvSpPr>
        <p:spPr>
          <a:xfrm>
            <a:off x="130629" y="1851612"/>
            <a:ext cx="5333772" cy="4058509"/>
          </a:xfrm>
          <a:prstGeom prst="wedgeEllipseCallout">
            <a:avLst>
              <a:gd name="adj1" fmla="val -2412"/>
              <a:gd name="adj2" fmla="val -6063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Ubuntu Light" panose="020B0304030602030204" pitchFamily="34" charset="0"/>
              </a:rPr>
              <a:t>Index statistics and histograms.</a:t>
            </a:r>
          </a:p>
          <a:p>
            <a:pPr marL="742950" lvl="1" indent="-285750"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Ubuntu Light" panose="020B0304030602030204" pitchFamily="34" charset="0"/>
              </a:rPr>
              <a:t>Auto-created statistics.</a:t>
            </a:r>
          </a:p>
          <a:p>
            <a:pPr marL="742950" lvl="1" indent="-285750"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Ubuntu Light" panose="020B0304030602030204" pitchFamily="34" charset="0"/>
              </a:rPr>
              <a:t>Cardinality estimates.</a:t>
            </a:r>
          </a:p>
          <a:p>
            <a:pPr marL="742950" lvl="1" indent="-285750"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Ubuntu Light" panose="020B0304030602030204" pitchFamily="34" charset="0"/>
              </a:rPr>
              <a:t>SQL Server and windows collation.</a:t>
            </a:r>
          </a:p>
          <a:p>
            <a:pPr marL="742950" lvl="1" indent="-285750"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Ubuntu Light" panose="020B0304030602030204" pitchFamily="34" charset="0"/>
              </a:rPr>
              <a:t>SET option settings.</a:t>
            </a:r>
          </a:p>
          <a:p>
            <a:pPr marL="742950" lvl="1" indent="-285750"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Ubuntu Light" panose="020B0304030602030204" pitchFamily="34" charset="0"/>
              </a:rPr>
              <a:t>Updates the parse tree.</a:t>
            </a:r>
          </a:p>
        </p:txBody>
      </p:sp>
    </p:spTree>
    <p:extLst>
      <p:ext uri="{BB962C8B-B14F-4D97-AF65-F5344CB8AC3E}">
        <p14:creationId xmlns:p14="http://schemas.microsoft.com/office/powerpoint/2010/main" val="166146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2" grpId="0" animBg="1"/>
      <p:bldP spid="62" grpId="1" animBg="1"/>
      <p:bldP spid="73" grpId="0" animBg="1"/>
      <p:bldP spid="73" grpId="1" animBg="1"/>
      <p:bldP spid="55" grpId="0"/>
      <p:bldP spid="59" grpId="0" animBg="1"/>
      <p:bldP spid="59" grpId="1" animBg="1"/>
      <p:bldP spid="60" grpId="0" animBg="1"/>
      <p:bldP spid="60" grpId="1" animBg="1"/>
      <p:bldP spid="58" grpId="0" animBg="1"/>
      <p:bldP spid="58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02E3A0-6BC9-4D67-BD6C-9CE2C9D9816A}"/>
              </a:ext>
            </a:extLst>
          </p:cNvPr>
          <p:cNvSpPr/>
          <p:nvPr/>
        </p:nvSpPr>
        <p:spPr>
          <a:xfrm>
            <a:off x="1349828" y="1589315"/>
            <a:ext cx="1349829" cy="128819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D3DEEE-150A-4B78-9C31-34865F557350}"/>
              </a:ext>
            </a:extLst>
          </p:cNvPr>
          <p:cNvSpPr txBox="1"/>
          <p:nvPr/>
        </p:nvSpPr>
        <p:spPr>
          <a:xfrm>
            <a:off x="1485899" y="1905000"/>
            <a:ext cx="1077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Phase 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E6C638-2348-4AB7-8501-8FF531443A23}"/>
              </a:ext>
            </a:extLst>
          </p:cNvPr>
          <p:cNvSpPr/>
          <p:nvPr/>
        </p:nvSpPr>
        <p:spPr>
          <a:xfrm>
            <a:off x="544282" y="255734"/>
            <a:ext cx="93399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spc="-5" dirty="0">
                <a:solidFill>
                  <a:schemeClr val="accent5">
                    <a:lumMod val="50000"/>
                  </a:schemeClr>
                </a:solidFill>
                <a:latin typeface="+mj-lt"/>
                <a:cs typeface="Century Gothic"/>
              </a:rPr>
              <a:t>Optimizer search phases 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ACEC69-BE11-47ED-991F-E316D69A0142}"/>
              </a:ext>
            </a:extLst>
          </p:cNvPr>
          <p:cNvSpPr/>
          <p:nvPr/>
        </p:nvSpPr>
        <p:spPr>
          <a:xfrm>
            <a:off x="1349827" y="3051682"/>
            <a:ext cx="1349829" cy="128819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EFB83C-FC50-48D4-BFEB-7B832D799248}"/>
              </a:ext>
            </a:extLst>
          </p:cNvPr>
          <p:cNvSpPr/>
          <p:nvPr/>
        </p:nvSpPr>
        <p:spPr>
          <a:xfrm>
            <a:off x="1349826" y="4514049"/>
            <a:ext cx="1349829" cy="128819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13DED7-88CD-4A08-A96F-177ED165B8EB}"/>
              </a:ext>
            </a:extLst>
          </p:cNvPr>
          <p:cNvSpPr txBox="1"/>
          <p:nvPr/>
        </p:nvSpPr>
        <p:spPr>
          <a:xfrm>
            <a:off x="1485897" y="3280282"/>
            <a:ext cx="1077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Phase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ED20FF-4390-46F8-A379-24CAFF5E6639}"/>
              </a:ext>
            </a:extLst>
          </p:cNvPr>
          <p:cNvSpPr txBox="1"/>
          <p:nvPr/>
        </p:nvSpPr>
        <p:spPr>
          <a:xfrm>
            <a:off x="1485897" y="4742648"/>
            <a:ext cx="1077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Phase 2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1E22CAA1-4E99-41EF-AC2F-30EEEDBB24CB}"/>
              </a:ext>
            </a:extLst>
          </p:cNvPr>
          <p:cNvSpPr/>
          <p:nvPr/>
        </p:nvSpPr>
        <p:spPr>
          <a:xfrm>
            <a:off x="6276293" y="1014335"/>
            <a:ext cx="4049486" cy="1545602"/>
          </a:xfrm>
          <a:prstGeom prst="wedgeRectCallout">
            <a:avLst>
              <a:gd name="adj1" fmla="val -139227"/>
              <a:gd name="adj2" fmla="val 19829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3913E0-C7DB-4B33-B375-A37D54061EFF}"/>
              </a:ext>
            </a:extLst>
          </p:cNvPr>
          <p:cNvSpPr txBox="1"/>
          <p:nvPr/>
        </p:nvSpPr>
        <p:spPr>
          <a:xfrm>
            <a:off x="6460667" y="1014335"/>
            <a:ext cx="36902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5">
                    <a:lumMod val="50000"/>
                  </a:schemeClr>
                </a:solidFill>
              </a:rPr>
              <a:t>Transactional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Pre-optimization stage.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Quick plans asap.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Small queries max 3 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basic heuristics.</a:t>
            </a:r>
          </a:p>
          <a:p>
            <a:endParaRPr lang="en-US" dirty="0"/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BAA56ED4-5D19-4E25-957B-5019BCB7DF74}"/>
              </a:ext>
            </a:extLst>
          </p:cNvPr>
          <p:cNvSpPr/>
          <p:nvPr/>
        </p:nvSpPr>
        <p:spPr>
          <a:xfrm>
            <a:off x="6244994" y="2690335"/>
            <a:ext cx="4049486" cy="1420944"/>
          </a:xfrm>
          <a:prstGeom prst="wedgeRectCallout">
            <a:avLst>
              <a:gd name="adj1" fmla="val -138544"/>
              <a:gd name="adj2" fmla="val 26053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CA8D14-4BCF-4316-AF8F-E8FF8D20C288}"/>
              </a:ext>
            </a:extLst>
          </p:cNvPr>
          <p:cNvSpPr txBox="1"/>
          <p:nvPr/>
        </p:nvSpPr>
        <p:spPr>
          <a:xfrm>
            <a:off x="6460667" y="2833500"/>
            <a:ext cx="33215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 </a:t>
            </a:r>
            <a:r>
              <a:rPr lang="en-US" b="1" i="1" dirty="0">
                <a:solidFill>
                  <a:schemeClr val="accent5">
                    <a:lumMod val="50000"/>
                  </a:schemeClr>
                </a:solidFill>
              </a:rPr>
              <a:t>Quick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Queries for max 8 tables.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transformation rules than phase 0.</a:t>
            </a:r>
          </a:p>
          <a:p>
            <a:endParaRPr lang="en-US" dirty="0"/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5E574751-33F8-40E2-B406-323294A1CF45}"/>
              </a:ext>
            </a:extLst>
          </p:cNvPr>
          <p:cNvSpPr/>
          <p:nvPr/>
        </p:nvSpPr>
        <p:spPr>
          <a:xfrm>
            <a:off x="6196688" y="4339879"/>
            <a:ext cx="4129092" cy="1833930"/>
          </a:xfrm>
          <a:prstGeom prst="wedgeRectCallout">
            <a:avLst>
              <a:gd name="adj1" fmla="val -135146"/>
              <a:gd name="adj2" fmla="val -13174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CD53AA-0E10-4A43-8A8E-CA68C7CE27C5}"/>
              </a:ext>
            </a:extLst>
          </p:cNvPr>
          <p:cNvSpPr txBox="1"/>
          <p:nvPr/>
        </p:nvSpPr>
        <p:spPr>
          <a:xfrm>
            <a:off x="6440257" y="4419483"/>
            <a:ext cx="36902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  </a:t>
            </a:r>
            <a:r>
              <a:rPr lang="en-US" b="1" i="1" dirty="0">
                <a:solidFill>
                  <a:schemeClr val="accent5">
                    <a:lumMod val="50000"/>
                  </a:schemeClr>
                </a:solidFill>
              </a:rPr>
              <a:t>Full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Segoe UI" panose="020B0502040204020203" pitchFamily="34" charset="0"/>
              </a:rPr>
              <a:t>Complex queries.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Segoe UI" panose="020B0502040204020203" pitchFamily="34" charset="0"/>
              </a:rPr>
              <a:t>Parallelism, spills &amp; spools to </a:t>
            </a:r>
            <a:r>
              <a:rPr lang="en-US" dirty="0" err="1">
                <a:cs typeface="Segoe UI" panose="020B0502040204020203" pitchFamily="34" charset="0"/>
              </a:rPr>
              <a:t>tempdb</a:t>
            </a:r>
            <a:r>
              <a:rPr lang="en-US" dirty="0">
                <a:cs typeface="Segoe UI" panose="020B05020402040202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transformation rules are unlocked.</a:t>
            </a:r>
          </a:p>
        </p:txBody>
      </p:sp>
    </p:spTree>
    <p:extLst>
      <p:ext uri="{BB962C8B-B14F-4D97-AF65-F5344CB8AC3E}">
        <p14:creationId xmlns:p14="http://schemas.microsoft.com/office/powerpoint/2010/main" val="2041130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/>
      <p:bldP spid="12" grpId="1"/>
      <p:bldP spid="13" grpId="0" animBg="1"/>
      <p:bldP spid="13" grpId="1" animBg="1"/>
      <p:bldP spid="14" grpId="0"/>
      <p:bldP spid="14" grpId="1"/>
      <p:bldP spid="15" grpId="0" animBg="1"/>
      <p:bldP spid="15" grpId="1" animBg="1"/>
      <p:bldP spid="17" grpId="0"/>
      <p:bldP spid="17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A19670-CDF2-42E4-B44B-6D2960BC6117}"/>
              </a:ext>
            </a:extLst>
          </p:cNvPr>
          <p:cNvSpPr/>
          <p:nvPr/>
        </p:nvSpPr>
        <p:spPr>
          <a:xfrm>
            <a:off x="5333951" y="3454619"/>
            <a:ext cx="3896739" cy="2680657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F7C8B4A-D3CC-44A6-8EE7-D57C40C07A41}"/>
              </a:ext>
            </a:extLst>
          </p:cNvPr>
          <p:cNvGrpSpPr/>
          <p:nvPr/>
        </p:nvGrpSpPr>
        <p:grpSpPr>
          <a:xfrm>
            <a:off x="3880882" y="1504635"/>
            <a:ext cx="5182265" cy="4104630"/>
            <a:chOff x="2351354" y="1552437"/>
            <a:chExt cx="2952272" cy="258133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E94E833-1B42-421C-A6A4-32792F2BE131}"/>
                </a:ext>
              </a:extLst>
            </p:cNvPr>
            <p:cNvSpPr/>
            <p:nvPr/>
          </p:nvSpPr>
          <p:spPr>
            <a:xfrm>
              <a:off x="2351354" y="1552437"/>
              <a:ext cx="1406531" cy="375528"/>
            </a:xfrm>
            <a:prstGeom prst="rect">
              <a:avLst/>
            </a:prstGeom>
            <a:solidFill>
              <a:srgbClr val="F0493E"/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dirty="0">
                  <a:solidFill>
                    <a:prstClr val="white"/>
                  </a:solidFill>
                  <a:latin typeface="Calibri"/>
                </a:rPr>
                <a:t>Transaction </a:t>
              </a:r>
              <a:r>
                <a:rPr lang="en-US" sz="2400" dirty="0" err="1">
                  <a:solidFill>
                    <a:prstClr val="white"/>
                  </a:solidFill>
                  <a:latin typeface="Calibri"/>
                </a:rPr>
                <a:t>mgr</a:t>
              </a:r>
              <a:endParaRPr lang="en-US" sz="24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85D2480-3DFF-4042-A203-8ECD0DB92C4F}"/>
                </a:ext>
              </a:extLst>
            </p:cNvPr>
            <p:cNvSpPr/>
            <p:nvPr/>
          </p:nvSpPr>
          <p:spPr>
            <a:xfrm>
              <a:off x="3250532" y="2909017"/>
              <a:ext cx="823234" cy="1224754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prstClr val="white"/>
                </a:solidFill>
                <a:latin typeface="Calibri"/>
              </a:endParaRPr>
            </a:p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prstClr val="white"/>
                </a:solidFill>
                <a:latin typeface="Calibri"/>
              </a:endParaRPr>
            </a:p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Calibri"/>
              </a:endParaRPr>
            </a:p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3200" dirty="0">
                  <a:solidFill>
                    <a:prstClr val="white"/>
                  </a:solidFill>
                  <a:latin typeface="Calibri"/>
                </a:rPr>
                <a:t>Plan cache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C5A99C-1584-4D0E-9F93-40F981183195}"/>
                </a:ext>
              </a:extLst>
            </p:cNvPr>
            <p:cNvSpPr/>
            <p:nvPr/>
          </p:nvSpPr>
          <p:spPr>
            <a:xfrm>
              <a:off x="4160599" y="2908328"/>
              <a:ext cx="1143027" cy="121403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prstClr val="white"/>
                </a:solidFill>
                <a:latin typeface="Calibri"/>
              </a:endParaRPr>
            </a:p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prstClr val="white"/>
                </a:solidFill>
                <a:latin typeface="Calibri"/>
              </a:endParaRPr>
            </a:p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prstClr val="white"/>
                </a:solidFill>
                <a:latin typeface="Calibri"/>
              </a:endParaRPr>
            </a:p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3200" dirty="0">
                  <a:solidFill>
                    <a:prstClr val="white"/>
                  </a:solidFill>
                  <a:latin typeface="Calibri"/>
                </a:rPr>
                <a:t>Buffer</a:t>
              </a:r>
            </a:p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3200" dirty="0">
                  <a:solidFill>
                    <a:prstClr val="white"/>
                  </a:solidFill>
                  <a:latin typeface="Calibri"/>
                </a:rPr>
                <a:t>pool</a:t>
              </a:r>
            </a:p>
          </p:txBody>
        </p:sp>
      </p:grpSp>
      <p:sp>
        <p:nvSpPr>
          <p:cNvPr id="10" name="Flowchart: Predefined Process 9">
            <a:extLst>
              <a:ext uri="{FF2B5EF4-FFF2-40B4-BE49-F238E27FC236}">
                <a16:creationId xmlns:a16="http://schemas.microsoft.com/office/drawing/2014/main" id="{115C973D-A5D6-4D62-9FE3-AB82E5F1303F}"/>
              </a:ext>
            </a:extLst>
          </p:cNvPr>
          <p:cNvSpPr/>
          <p:nvPr/>
        </p:nvSpPr>
        <p:spPr>
          <a:xfrm>
            <a:off x="5923237" y="4058898"/>
            <a:ext cx="494420" cy="493621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752F85-1879-4E67-8DDB-8F0F0BD4916C}"/>
              </a:ext>
            </a:extLst>
          </p:cNvPr>
          <p:cNvGrpSpPr/>
          <p:nvPr/>
        </p:nvGrpSpPr>
        <p:grpSpPr>
          <a:xfrm>
            <a:off x="7752168" y="3903036"/>
            <a:ext cx="713521" cy="813854"/>
            <a:chOff x="622053" y="810755"/>
            <a:chExt cx="570614" cy="706888"/>
          </a:xfrm>
          <a:solidFill>
            <a:schemeClr val="bg1"/>
          </a:solidFill>
        </p:grpSpPr>
        <p:sp>
          <p:nvSpPr>
            <p:cNvPr id="15" name="Flowchart: Card 14">
              <a:extLst>
                <a:ext uri="{FF2B5EF4-FFF2-40B4-BE49-F238E27FC236}">
                  <a16:creationId xmlns:a16="http://schemas.microsoft.com/office/drawing/2014/main" id="{D85532E3-6EE2-43EA-B46F-3D39865D9834}"/>
                </a:ext>
              </a:extLst>
            </p:cNvPr>
            <p:cNvSpPr/>
            <p:nvPr/>
          </p:nvSpPr>
          <p:spPr>
            <a:xfrm>
              <a:off x="622053" y="810755"/>
              <a:ext cx="265814" cy="402088"/>
            </a:xfrm>
            <a:prstGeom prst="flowChartPunchedCar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6" name="Flowchart: Card 15">
              <a:extLst>
                <a:ext uri="{FF2B5EF4-FFF2-40B4-BE49-F238E27FC236}">
                  <a16:creationId xmlns:a16="http://schemas.microsoft.com/office/drawing/2014/main" id="{12674B0B-4773-404B-9871-561AF1009293}"/>
                </a:ext>
              </a:extLst>
            </p:cNvPr>
            <p:cNvSpPr/>
            <p:nvPr/>
          </p:nvSpPr>
          <p:spPr>
            <a:xfrm>
              <a:off x="774453" y="963155"/>
              <a:ext cx="265814" cy="402088"/>
            </a:xfrm>
            <a:prstGeom prst="flowChartPunchedCar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" name="Flowchart: Card 16">
              <a:extLst>
                <a:ext uri="{FF2B5EF4-FFF2-40B4-BE49-F238E27FC236}">
                  <a16:creationId xmlns:a16="http://schemas.microsoft.com/office/drawing/2014/main" id="{A4031E14-F687-4D0B-8FE8-D7C93EDB3CEC}"/>
                </a:ext>
              </a:extLst>
            </p:cNvPr>
            <p:cNvSpPr/>
            <p:nvPr/>
          </p:nvSpPr>
          <p:spPr>
            <a:xfrm>
              <a:off x="926853" y="1115555"/>
              <a:ext cx="265814" cy="402088"/>
            </a:xfrm>
            <a:prstGeom prst="flowChartPunchedCar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4A857262-113D-48E8-8D53-E6BC2108BBAB}"/>
              </a:ext>
            </a:extLst>
          </p:cNvPr>
          <p:cNvSpPr/>
          <p:nvPr/>
        </p:nvSpPr>
        <p:spPr>
          <a:xfrm>
            <a:off x="6801740" y="1024743"/>
            <a:ext cx="2794365" cy="155691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EDE4D09-3EDE-4643-B5E0-5F30C42E2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8806" y="966800"/>
            <a:ext cx="1818737" cy="168265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8C3CDB4-FD56-4B3B-ABF2-06471D0046F8}"/>
              </a:ext>
            </a:extLst>
          </p:cNvPr>
          <p:cNvSpPr txBox="1"/>
          <p:nvPr/>
        </p:nvSpPr>
        <p:spPr>
          <a:xfrm>
            <a:off x="2512847" y="5869471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Third step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340E8DB-F88E-483B-B6D9-ADE9F2E5D850}"/>
              </a:ext>
            </a:extLst>
          </p:cNvPr>
          <p:cNvSpPr/>
          <p:nvPr/>
        </p:nvSpPr>
        <p:spPr>
          <a:xfrm>
            <a:off x="763696" y="3555159"/>
            <a:ext cx="1453617" cy="2246780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1">
            <a:extLst>
              <a:ext uri="{FF2B5EF4-FFF2-40B4-BE49-F238E27FC236}">
                <a16:creationId xmlns:a16="http://schemas.microsoft.com/office/drawing/2014/main" id="{4559D3DC-9400-421C-A8DB-E6DE14608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3720" y="3676594"/>
            <a:ext cx="823540" cy="17183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46BD586-6C15-400C-978D-DDBD3F55AD46}"/>
              </a:ext>
            </a:extLst>
          </p:cNvPr>
          <p:cNvSpPr txBox="1"/>
          <p:nvPr/>
        </p:nvSpPr>
        <p:spPr>
          <a:xfrm>
            <a:off x="647921" y="5224383"/>
            <a:ext cx="1638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Tran log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9A96D87-0558-4050-9DEF-F6717A95EF32}"/>
              </a:ext>
            </a:extLst>
          </p:cNvPr>
          <p:cNvSpPr/>
          <p:nvPr/>
        </p:nvSpPr>
        <p:spPr>
          <a:xfrm>
            <a:off x="2330213" y="3579660"/>
            <a:ext cx="1983398" cy="2246781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19">
            <a:extLst>
              <a:ext uri="{FF2B5EF4-FFF2-40B4-BE49-F238E27FC236}">
                <a16:creationId xmlns:a16="http://schemas.microsoft.com/office/drawing/2014/main" id="{567CB607-36C0-4E68-A809-47C81885E9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490635" y="3798018"/>
            <a:ext cx="1542108" cy="1535693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839EFC2-944F-4E70-A9DE-B2993DA6EF09}"/>
              </a:ext>
            </a:extLst>
          </p:cNvPr>
          <p:cNvSpPr txBox="1"/>
          <p:nvPr/>
        </p:nvSpPr>
        <p:spPr>
          <a:xfrm>
            <a:off x="2292206" y="5266634"/>
            <a:ext cx="2118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Database files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144BAC1-6FF3-4E82-9472-0EFD903B5808}"/>
              </a:ext>
            </a:extLst>
          </p:cNvPr>
          <p:cNvCxnSpPr>
            <a:cxnSpLocks/>
          </p:cNvCxnSpPr>
          <p:nvPr/>
        </p:nvCxnSpPr>
        <p:spPr>
          <a:xfrm>
            <a:off x="3768893" y="4412569"/>
            <a:ext cx="4029009" cy="51007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FEE94E8-8C74-4B37-8409-B205CEFBE257}"/>
              </a:ext>
            </a:extLst>
          </p:cNvPr>
          <p:cNvCxnSpPr>
            <a:cxnSpLocks/>
          </p:cNvCxnSpPr>
          <p:nvPr/>
        </p:nvCxnSpPr>
        <p:spPr>
          <a:xfrm flipH="1" flipV="1">
            <a:off x="3619358" y="4000521"/>
            <a:ext cx="4012351" cy="58377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5389152-5C06-4B12-8368-9FE2E33FA68C}"/>
              </a:ext>
            </a:extLst>
          </p:cNvPr>
          <p:cNvSpPr txBox="1"/>
          <p:nvPr/>
        </p:nvSpPr>
        <p:spPr>
          <a:xfrm>
            <a:off x="6379272" y="5782477"/>
            <a:ext cx="2118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RAM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88D528B-3E95-48E3-AC8E-3BA4A638DD4A}"/>
              </a:ext>
            </a:extLst>
          </p:cNvPr>
          <p:cNvSpPr/>
          <p:nvPr/>
        </p:nvSpPr>
        <p:spPr>
          <a:xfrm>
            <a:off x="635949" y="1486909"/>
            <a:ext cx="2294732" cy="604691"/>
          </a:xfrm>
          <a:prstGeom prst="rect">
            <a:avLst/>
          </a:prstGeom>
          <a:solidFill>
            <a:srgbClr val="F0493E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prstClr val="white"/>
                </a:solidFill>
                <a:latin typeface="Calibri"/>
              </a:rPr>
              <a:t>Access methods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DE24FE1-B25C-4EDD-B07B-1E61A6DE8F21}"/>
              </a:ext>
            </a:extLst>
          </p:cNvPr>
          <p:cNvSpPr/>
          <p:nvPr/>
        </p:nvSpPr>
        <p:spPr>
          <a:xfrm>
            <a:off x="7142792" y="1504634"/>
            <a:ext cx="2247246" cy="604303"/>
          </a:xfrm>
          <a:prstGeom prst="rect">
            <a:avLst/>
          </a:prstGeom>
          <a:solidFill>
            <a:srgbClr val="F0493E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prstClr val="white"/>
                </a:solidFill>
                <a:latin typeface="Calibri"/>
              </a:rPr>
              <a:t>Buffer </a:t>
            </a:r>
            <a:r>
              <a:rPr lang="en-US" sz="2400" dirty="0" err="1">
                <a:solidFill>
                  <a:prstClr val="white"/>
                </a:solidFill>
                <a:latin typeface="Calibri"/>
              </a:rPr>
              <a:t>mgr</a:t>
            </a:r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8F5042-A732-4422-B8AC-0F9B9F90E1B4}"/>
              </a:ext>
            </a:extLst>
          </p:cNvPr>
          <p:cNvCxnSpPr>
            <a:cxnSpLocks/>
          </p:cNvCxnSpPr>
          <p:nvPr/>
        </p:nvCxnSpPr>
        <p:spPr>
          <a:xfrm flipH="1">
            <a:off x="8116518" y="1993896"/>
            <a:ext cx="249269" cy="2065002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B133B35-5655-4525-9130-52B80969EF79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906456" y="1803203"/>
            <a:ext cx="974426" cy="49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99B1FEE-C506-4D4B-9F4B-4329901A7AB9}"/>
              </a:ext>
            </a:extLst>
          </p:cNvPr>
          <p:cNvCxnSpPr>
            <a:cxnSpLocks/>
            <a:stCxn id="5" idx="3"/>
            <a:endCxn id="47" idx="1"/>
          </p:cNvCxnSpPr>
          <p:nvPr/>
        </p:nvCxnSpPr>
        <p:spPr>
          <a:xfrm>
            <a:off x="6349833" y="1803203"/>
            <a:ext cx="792959" cy="35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19D8D9B-9FE9-47F9-9053-8F6846B72F1C}"/>
              </a:ext>
            </a:extLst>
          </p:cNvPr>
          <p:cNvCxnSpPr>
            <a:cxnSpLocks/>
            <a:stCxn id="47" idx="3"/>
            <a:endCxn id="26" idx="1"/>
          </p:cNvCxnSpPr>
          <p:nvPr/>
        </p:nvCxnSpPr>
        <p:spPr>
          <a:xfrm>
            <a:off x="9390038" y="1806786"/>
            <a:ext cx="778768" cy="13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CDF629D-770F-425F-98C5-27B02281A971}"/>
              </a:ext>
            </a:extLst>
          </p:cNvPr>
          <p:cNvSpPr txBox="1"/>
          <p:nvPr/>
        </p:nvSpPr>
        <p:spPr>
          <a:xfrm>
            <a:off x="3591802" y="-100519"/>
            <a:ext cx="5914394" cy="83099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Read transaction</a:t>
            </a:r>
            <a:r>
              <a:rPr lang="en-US" sz="40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 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782542D-DAC9-484D-9A3F-87179292F3A8}"/>
              </a:ext>
            </a:extLst>
          </p:cNvPr>
          <p:cNvSpPr/>
          <p:nvPr/>
        </p:nvSpPr>
        <p:spPr>
          <a:xfrm>
            <a:off x="338876" y="1039048"/>
            <a:ext cx="2950887" cy="15480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B6DC88B-132E-4AFC-AB3A-64DB23F9EC61}"/>
              </a:ext>
            </a:extLst>
          </p:cNvPr>
          <p:cNvSpPr/>
          <p:nvPr/>
        </p:nvSpPr>
        <p:spPr>
          <a:xfrm>
            <a:off x="3549812" y="1050094"/>
            <a:ext cx="2988307" cy="150186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82" name="Speech Bubble: Oval 81">
            <a:extLst>
              <a:ext uri="{FF2B5EF4-FFF2-40B4-BE49-F238E27FC236}">
                <a16:creationId xmlns:a16="http://schemas.microsoft.com/office/drawing/2014/main" id="{D27BFB12-45F8-4F4A-BB8E-AF73A67218E9}"/>
              </a:ext>
            </a:extLst>
          </p:cNvPr>
          <p:cNvSpPr/>
          <p:nvPr/>
        </p:nvSpPr>
        <p:spPr>
          <a:xfrm>
            <a:off x="442045" y="2684577"/>
            <a:ext cx="4366479" cy="3200522"/>
          </a:xfrm>
          <a:prstGeom prst="wedgeEllipseCallout">
            <a:avLst>
              <a:gd name="adj1" fmla="val -27981"/>
              <a:gd name="adj2" fmla="val -7267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Doesn’t perform any operation.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Analyze how the required data can be accessed from database files.</a:t>
            </a:r>
          </a:p>
        </p:txBody>
      </p:sp>
      <p:sp>
        <p:nvSpPr>
          <p:cNvPr id="36" name="Arrow: Left-Right 35">
            <a:extLst>
              <a:ext uri="{FF2B5EF4-FFF2-40B4-BE49-F238E27FC236}">
                <a16:creationId xmlns:a16="http://schemas.microsoft.com/office/drawing/2014/main" id="{03784C28-84DC-4719-98C3-45680446B896}"/>
              </a:ext>
            </a:extLst>
          </p:cNvPr>
          <p:cNvSpPr/>
          <p:nvPr/>
        </p:nvSpPr>
        <p:spPr>
          <a:xfrm>
            <a:off x="4403267" y="4444493"/>
            <a:ext cx="889571" cy="383655"/>
          </a:xfrm>
          <a:prstGeom prst="left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Speech Bubble: Oval 82">
            <a:extLst>
              <a:ext uri="{FF2B5EF4-FFF2-40B4-BE49-F238E27FC236}">
                <a16:creationId xmlns:a16="http://schemas.microsoft.com/office/drawing/2014/main" id="{10D87F8E-C4AC-4B2E-A2F5-AD96C9BBEF1D}"/>
              </a:ext>
            </a:extLst>
          </p:cNvPr>
          <p:cNvSpPr/>
          <p:nvPr/>
        </p:nvSpPr>
        <p:spPr>
          <a:xfrm>
            <a:off x="204456" y="2133851"/>
            <a:ext cx="5080746" cy="3589522"/>
          </a:xfrm>
          <a:prstGeom prst="wedgeEllipseCallout">
            <a:avLst>
              <a:gd name="adj1" fmla="val 35737"/>
              <a:gd name="adj2" fmla="val -5306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Lock manager and Log manager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For read transaction, Lock manager will be invoked.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Request buffer pool to acquire shared lock on resources.</a:t>
            </a:r>
          </a:p>
          <a:p>
            <a:endParaRPr lang="en-US" sz="2400" dirty="0">
              <a:solidFill>
                <a:schemeClr val="tx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85" name="Speech Bubble: Oval 84">
            <a:extLst>
              <a:ext uri="{FF2B5EF4-FFF2-40B4-BE49-F238E27FC236}">
                <a16:creationId xmlns:a16="http://schemas.microsoft.com/office/drawing/2014/main" id="{72E884D3-C1B3-4738-9F4A-B1C4739C4A52}"/>
              </a:ext>
            </a:extLst>
          </p:cNvPr>
          <p:cNvSpPr/>
          <p:nvPr/>
        </p:nvSpPr>
        <p:spPr>
          <a:xfrm>
            <a:off x="24990" y="452325"/>
            <a:ext cx="5840298" cy="3068682"/>
          </a:xfrm>
          <a:prstGeom prst="wedgeEllipseCallout">
            <a:avLst>
              <a:gd name="adj1" fmla="val 75608"/>
              <a:gd name="adj2" fmla="val -789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Check for required pages in memory.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Any required pages grabbed from database file to data cache.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Acquire shared lock (select).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666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2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6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1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8" grpId="0" animBg="1"/>
      <p:bldP spid="30" grpId="0"/>
      <p:bldP spid="31" grpId="0" animBg="1"/>
      <p:bldP spid="33" grpId="0"/>
      <p:bldP spid="66" grpId="0" animBg="1"/>
      <p:bldP spid="23" grpId="0" animBg="1"/>
      <p:bldP spid="23" grpId="1" animBg="1"/>
      <p:bldP spid="24" grpId="0" animBg="1"/>
      <p:bldP spid="24" grpId="1" animBg="1"/>
      <p:bldP spid="82" grpId="0" animBg="1"/>
      <p:bldP spid="82" grpId="1" animBg="1"/>
      <p:bldP spid="36" grpId="0" animBg="1"/>
      <p:bldP spid="83" grpId="0" animBg="1"/>
      <p:bldP spid="83" grpId="1" animBg="1"/>
      <p:bldP spid="85" grpId="0" animBg="1"/>
      <p:bldP spid="85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>
            <a:extLst>
              <a:ext uri="{FF2B5EF4-FFF2-40B4-BE49-F238E27FC236}">
                <a16:creationId xmlns:a16="http://schemas.microsoft.com/office/drawing/2014/main" id="{5936E044-55DD-4744-91CF-059415A17B78}"/>
              </a:ext>
            </a:extLst>
          </p:cNvPr>
          <p:cNvSpPr/>
          <p:nvPr/>
        </p:nvSpPr>
        <p:spPr>
          <a:xfrm>
            <a:off x="275521" y="3779538"/>
            <a:ext cx="1500866" cy="2410163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6F4FAE2D-50F3-4F0F-82E3-A54065CB30D4}"/>
              </a:ext>
            </a:extLst>
          </p:cNvPr>
          <p:cNvSpPr/>
          <p:nvPr/>
        </p:nvSpPr>
        <p:spPr>
          <a:xfrm>
            <a:off x="1924280" y="3779382"/>
            <a:ext cx="2364539" cy="2410164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36A6C77-2BFF-463C-A154-33E4BEC15747}"/>
              </a:ext>
            </a:extLst>
          </p:cNvPr>
          <p:cNvSpPr/>
          <p:nvPr/>
        </p:nvSpPr>
        <p:spPr>
          <a:xfrm>
            <a:off x="6610126" y="3798292"/>
            <a:ext cx="3978229" cy="2460051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2B34E99-ADE0-47C8-9674-E670858D13B0}"/>
              </a:ext>
            </a:extLst>
          </p:cNvPr>
          <p:cNvGrpSpPr/>
          <p:nvPr/>
        </p:nvGrpSpPr>
        <p:grpSpPr>
          <a:xfrm>
            <a:off x="425042" y="1429114"/>
            <a:ext cx="10066097" cy="4477041"/>
            <a:chOff x="598844" y="2181348"/>
            <a:chExt cx="5399210" cy="251365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D744AE0-72C8-4301-ABA9-F54F15F4171F}"/>
                </a:ext>
              </a:extLst>
            </p:cNvPr>
            <p:cNvSpPr/>
            <p:nvPr/>
          </p:nvSpPr>
          <p:spPr>
            <a:xfrm>
              <a:off x="598844" y="2183593"/>
              <a:ext cx="1286990" cy="431683"/>
            </a:xfrm>
            <a:prstGeom prst="rect">
              <a:avLst/>
            </a:prstGeom>
            <a:solidFill>
              <a:srgbClr val="F0493E"/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dirty="0">
                  <a:solidFill>
                    <a:prstClr val="white"/>
                  </a:solidFill>
                  <a:latin typeface="Calibri"/>
                </a:rPr>
                <a:t>Access methods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39A8BC1-6E64-4DB2-8BB1-9121F88A4A91}"/>
                </a:ext>
              </a:extLst>
            </p:cNvPr>
            <p:cNvSpPr/>
            <p:nvPr/>
          </p:nvSpPr>
          <p:spPr>
            <a:xfrm>
              <a:off x="2226134" y="2181348"/>
              <a:ext cx="1366459" cy="431537"/>
            </a:xfrm>
            <a:prstGeom prst="rect">
              <a:avLst/>
            </a:prstGeom>
            <a:solidFill>
              <a:srgbClr val="F0493E"/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dirty="0">
                  <a:solidFill>
                    <a:prstClr val="white"/>
                  </a:solidFill>
                  <a:latin typeface="Calibri"/>
                </a:rPr>
                <a:t>Transaction </a:t>
              </a:r>
              <a:r>
                <a:rPr lang="en-US" sz="2400" dirty="0" err="1">
                  <a:solidFill>
                    <a:prstClr val="white"/>
                  </a:solidFill>
                  <a:latin typeface="Calibri"/>
                </a:rPr>
                <a:t>mgr</a:t>
              </a:r>
              <a:endParaRPr lang="en-US" sz="24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CC0361D-57D7-422E-8020-FD2435E01CB6}"/>
                </a:ext>
              </a:extLst>
            </p:cNvPr>
            <p:cNvSpPr/>
            <p:nvPr/>
          </p:nvSpPr>
          <p:spPr>
            <a:xfrm>
              <a:off x="4069476" y="2187500"/>
              <a:ext cx="1254029" cy="430787"/>
            </a:xfrm>
            <a:prstGeom prst="rect">
              <a:avLst/>
            </a:prstGeom>
            <a:solidFill>
              <a:srgbClr val="F0493E"/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dirty="0">
                  <a:solidFill>
                    <a:prstClr val="white"/>
                  </a:solidFill>
                  <a:latin typeface="Calibri"/>
                </a:rPr>
                <a:t>Buffer </a:t>
              </a:r>
              <a:r>
                <a:rPr lang="en-US" sz="2400" dirty="0" err="1">
                  <a:solidFill>
                    <a:prstClr val="white"/>
                  </a:solidFill>
                  <a:latin typeface="Calibri"/>
                </a:rPr>
                <a:t>mgr</a:t>
              </a:r>
              <a:endParaRPr lang="en-US" sz="24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9CD3B97-53F3-4DEA-A4EC-3A1F4AFDB6AB}"/>
                </a:ext>
              </a:extLst>
            </p:cNvPr>
            <p:cNvSpPr/>
            <p:nvPr/>
          </p:nvSpPr>
          <p:spPr>
            <a:xfrm>
              <a:off x="3963151" y="3568065"/>
              <a:ext cx="749795" cy="1118014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prstClr val="white"/>
                </a:solidFill>
                <a:latin typeface="Calibri"/>
              </a:endParaRPr>
            </a:p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prstClr val="white"/>
                </a:solidFill>
                <a:latin typeface="Calibri"/>
              </a:endParaRPr>
            </a:p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3200" dirty="0">
                  <a:solidFill>
                    <a:prstClr val="white"/>
                  </a:solidFill>
                  <a:latin typeface="Calibri"/>
                </a:rPr>
                <a:t>  Plan     cache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31D5843-9F29-4A74-B0F8-30154F85E58E}"/>
                </a:ext>
              </a:extLst>
            </p:cNvPr>
            <p:cNvSpPr/>
            <p:nvPr/>
          </p:nvSpPr>
          <p:spPr>
            <a:xfrm>
              <a:off x="4735238" y="3576986"/>
              <a:ext cx="1262816" cy="1118014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prstClr val="white"/>
                </a:solidFill>
                <a:latin typeface="Calibri"/>
              </a:endParaRPr>
            </a:p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prstClr val="white"/>
                </a:solidFill>
                <a:latin typeface="Calibri"/>
              </a:endParaRPr>
            </a:p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3200" dirty="0">
                  <a:solidFill>
                    <a:prstClr val="white"/>
                  </a:solidFill>
                  <a:latin typeface="Calibri"/>
                </a:rPr>
                <a:t>Buffer pool</a:t>
              </a:r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61ADE6F-8CEA-48A9-84AA-D3BAC8F827E3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8737698" y="1969616"/>
            <a:ext cx="341815" cy="19912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BCFC789-3087-4D61-A4F4-487E27356F55}"/>
              </a:ext>
            </a:extLst>
          </p:cNvPr>
          <p:cNvGrpSpPr/>
          <p:nvPr/>
        </p:nvGrpSpPr>
        <p:grpSpPr>
          <a:xfrm>
            <a:off x="8867962" y="3960900"/>
            <a:ext cx="908259" cy="894137"/>
            <a:chOff x="622053" y="810755"/>
            <a:chExt cx="570614" cy="706888"/>
          </a:xfrm>
          <a:solidFill>
            <a:schemeClr val="bg1"/>
          </a:solidFill>
        </p:grpSpPr>
        <p:sp>
          <p:nvSpPr>
            <p:cNvPr id="56" name="Flowchart: Card 55">
              <a:extLst>
                <a:ext uri="{FF2B5EF4-FFF2-40B4-BE49-F238E27FC236}">
                  <a16:creationId xmlns:a16="http://schemas.microsoft.com/office/drawing/2014/main" id="{A57743C5-475D-476B-89AC-7F353E47A3F5}"/>
                </a:ext>
              </a:extLst>
            </p:cNvPr>
            <p:cNvSpPr/>
            <p:nvPr/>
          </p:nvSpPr>
          <p:spPr>
            <a:xfrm>
              <a:off x="622053" y="810755"/>
              <a:ext cx="265814" cy="402088"/>
            </a:xfrm>
            <a:prstGeom prst="flowChartPunchedCar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7" name="Flowchart: Card 56">
              <a:extLst>
                <a:ext uri="{FF2B5EF4-FFF2-40B4-BE49-F238E27FC236}">
                  <a16:creationId xmlns:a16="http://schemas.microsoft.com/office/drawing/2014/main" id="{31454A00-47BF-4A5C-A3B9-BAD712F25E04}"/>
                </a:ext>
              </a:extLst>
            </p:cNvPr>
            <p:cNvSpPr/>
            <p:nvPr/>
          </p:nvSpPr>
          <p:spPr>
            <a:xfrm>
              <a:off x="774453" y="963155"/>
              <a:ext cx="265814" cy="402088"/>
            </a:xfrm>
            <a:prstGeom prst="flowChartPunchedCar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8" name="Flowchart: Card 57">
              <a:extLst>
                <a:ext uri="{FF2B5EF4-FFF2-40B4-BE49-F238E27FC236}">
                  <a16:creationId xmlns:a16="http://schemas.microsoft.com/office/drawing/2014/main" id="{C87FEF08-69CF-46CA-8B2D-967EE62C5FE3}"/>
                </a:ext>
              </a:extLst>
            </p:cNvPr>
            <p:cNvSpPr/>
            <p:nvPr/>
          </p:nvSpPr>
          <p:spPr>
            <a:xfrm>
              <a:off x="926853" y="1115555"/>
              <a:ext cx="265814" cy="402088"/>
            </a:xfrm>
            <a:prstGeom prst="flowChartPunchedCar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69" name="Flowchart: Predefined Process 68">
            <a:extLst>
              <a:ext uri="{FF2B5EF4-FFF2-40B4-BE49-F238E27FC236}">
                <a16:creationId xmlns:a16="http://schemas.microsoft.com/office/drawing/2014/main" id="{B01F6481-C794-4D0D-BDBD-F4BDE063AEF2}"/>
              </a:ext>
            </a:extLst>
          </p:cNvPr>
          <p:cNvSpPr/>
          <p:nvPr/>
        </p:nvSpPr>
        <p:spPr>
          <a:xfrm>
            <a:off x="7179292" y="4215199"/>
            <a:ext cx="564037" cy="527286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68866F7-35BB-4D9D-B7BC-2AEB82FCA7E6}"/>
              </a:ext>
            </a:extLst>
          </p:cNvPr>
          <p:cNvSpPr txBox="1"/>
          <p:nvPr/>
        </p:nvSpPr>
        <p:spPr>
          <a:xfrm>
            <a:off x="10076854" y="3059708"/>
            <a:ext cx="1972678" cy="461665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CHECKPOINT</a:t>
            </a:r>
            <a:endParaRPr lang="en-US" sz="2400" b="1" dirty="0">
              <a:latin typeface="Ubuntu" panose="020B0504030602030204" pitchFamily="34" charset="0"/>
            </a:endParaRPr>
          </a:p>
        </p:txBody>
      </p:sp>
      <p:pic>
        <p:nvPicPr>
          <p:cNvPr id="75" name="Picture 21">
            <a:extLst>
              <a:ext uri="{FF2B5EF4-FFF2-40B4-BE49-F238E27FC236}">
                <a16:creationId xmlns:a16="http://schemas.microsoft.com/office/drawing/2014/main" id="{C9AF4B1A-3A33-4B2D-B0D9-39AB3F210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11884" y="3873446"/>
            <a:ext cx="1259858" cy="17787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</p:pic>
      <p:pic>
        <p:nvPicPr>
          <p:cNvPr id="76" name="Picture 19">
            <a:extLst>
              <a:ext uri="{FF2B5EF4-FFF2-40B4-BE49-F238E27FC236}">
                <a16:creationId xmlns:a16="http://schemas.microsoft.com/office/drawing/2014/main" id="{53965F07-EBD0-4FA0-A87F-D11A55F1FC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15147" y="3821794"/>
            <a:ext cx="2069764" cy="1944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906D9A0-E127-49DD-BC01-D6106B6A748C}"/>
              </a:ext>
            </a:extLst>
          </p:cNvPr>
          <p:cNvCxnSpPr>
            <a:cxnSpLocks/>
          </p:cNvCxnSpPr>
          <p:nvPr/>
        </p:nvCxnSpPr>
        <p:spPr>
          <a:xfrm>
            <a:off x="3570514" y="4153670"/>
            <a:ext cx="5442810" cy="281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A27DBFC-08D4-47D1-82F8-63F1FC1FFF8A}"/>
              </a:ext>
            </a:extLst>
          </p:cNvPr>
          <p:cNvCxnSpPr>
            <a:cxnSpLocks/>
          </p:cNvCxnSpPr>
          <p:nvPr/>
        </p:nvCxnSpPr>
        <p:spPr>
          <a:xfrm flipH="1">
            <a:off x="4014987" y="4491315"/>
            <a:ext cx="5368757" cy="31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AEE5AB8-F433-440D-8690-0F4A23848E1A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2824461" y="1811289"/>
            <a:ext cx="612546" cy="62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28D2147D-17CB-4205-B369-AF5A98CF241A}"/>
              </a:ext>
            </a:extLst>
          </p:cNvPr>
          <p:cNvSpPr/>
          <p:nvPr/>
        </p:nvSpPr>
        <p:spPr>
          <a:xfrm>
            <a:off x="116445" y="1057154"/>
            <a:ext cx="3070371" cy="161779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049089A-5061-4994-B057-EDA0EE8D7B5D}"/>
              </a:ext>
            </a:extLst>
          </p:cNvPr>
          <p:cNvSpPr/>
          <p:nvPr/>
        </p:nvSpPr>
        <p:spPr>
          <a:xfrm>
            <a:off x="3094165" y="1038059"/>
            <a:ext cx="3175014" cy="164143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EF90087-F2D6-478B-98A5-BD679A4316EA}"/>
              </a:ext>
            </a:extLst>
          </p:cNvPr>
          <p:cNvSpPr/>
          <p:nvPr/>
        </p:nvSpPr>
        <p:spPr>
          <a:xfrm>
            <a:off x="6492306" y="1074817"/>
            <a:ext cx="3080988" cy="151760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167433-422E-465F-A4ED-10B00ED4E723}"/>
              </a:ext>
            </a:extLst>
          </p:cNvPr>
          <p:cNvSpPr txBox="1"/>
          <p:nvPr/>
        </p:nvSpPr>
        <p:spPr>
          <a:xfrm>
            <a:off x="7811531" y="5843472"/>
            <a:ext cx="1769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RAM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FB5A2BF-E6DF-4E84-81A8-D04AEB64E2AF}"/>
              </a:ext>
            </a:extLst>
          </p:cNvPr>
          <p:cNvCxnSpPr>
            <a:cxnSpLocks/>
            <a:stCxn id="32" idx="3"/>
            <a:endCxn id="35" idx="1"/>
          </p:cNvCxnSpPr>
          <p:nvPr/>
        </p:nvCxnSpPr>
        <p:spPr>
          <a:xfrm>
            <a:off x="6006482" y="1813417"/>
            <a:ext cx="889084" cy="102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957BDA7-6352-4805-B078-ADCEB0C3F43D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9233534" y="1823706"/>
            <a:ext cx="950964" cy="77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7858748-4CC7-471F-84C1-063F103A5966}"/>
              </a:ext>
            </a:extLst>
          </p:cNvPr>
          <p:cNvCxnSpPr>
            <a:cxnSpLocks/>
          </p:cNvCxnSpPr>
          <p:nvPr/>
        </p:nvCxnSpPr>
        <p:spPr>
          <a:xfrm flipH="1">
            <a:off x="1001959" y="1908532"/>
            <a:ext cx="2565567" cy="21646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90" name="Picture 89">
            <a:extLst>
              <a:ext uri="{FF2B5EF4-FFF2-40B4-BE49-F238E27FC236}">
                <a16:creationId xmlns:a16="http://schemas.microsoft.com/office/drawing/2014/main" id="{AA33ADEA-ABF1-4778-8280-B188D9B26D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7827" y="992288"/>
            <a:ext cx="1740880" cy="168265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B59B9FDB-E29F-420A-BDC6-5CDCBFFE6CAB}"/>
              </a:ext>
            </a:extLst>
          </p:cNvPr>
          <p:cNvSpPr txBox="1"/>
          <p:nvPr/>
        </p:nvSpPr>
        <p:spPr>
          <a:xfrm>
            <a:off x="2022740" y="5669482"/>
            <a:ext cx="2118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Database files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FE51E2F-280B-40B7-9C44-16C50E354E5A}"/>
              </a:ext>
            </a:extLst>
          </p:cNvPr>
          <p:cNvSpPr txBox="1"/>
          <p:nvPr/>
        </p:nvSpPr>
        <p:spPr>
          <a:xfrm>
            <a:off x="198498" y="5623898"/>
            <a:ext cx="1638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Tran log </a:t>
            </a:r>
          </a:p>
        </p:txBody>
      </p:sp>
      <p:sp>
        <p:nvSpPr>
          <p:cNvPr id="98" name="Arrow: Left-Right 97">
            <a:extLst>
              <a:ext uri="{FF2B5EF4-FFF2-40B4-BE49-F238E27FC236}">
                <a16:creationId xmlns:a16="http://schemas.microsoft.com/office/drawing/2014/main" id="{FCA299DA-921F-4C4B-BFA9-241C7BEC1BAD}"/>
              </a:ext>
            </a:extLst>
          </p:cNvPr>
          <p:cNvSpPr/>
          <p:nvPr/>
        </p:nvSpPr>
        <p:spPr>
          <a:xfrm>
            <a:off x="4330379" y="4555948"/>
            <a:ext cx="2216212" cy="709130"/>
          </a:xfrm>
          <a:prstGeom prst="left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E3A7FA0-3FA7-433E-A555-A98162489530}"/>
              </a:ext>
            </a:extLst>
          </p:cNvPr>
          <p:cNvSpPr txBox="1"/>
          <p:nvPr/>
        </p:nvSpPr>
        <p:spPr>
          <a:xfrm>
            <a:off x="3082184" y="6204754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Third step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588BC36-097F-4E62-89CD-C2C279D6BBDA}"/>
              </a:ext>
            </a:extLst>
          </p:cNvPr>
          <p:cNvSpPr txBox="1"/>
          <p:nvPr/>
        </p:nvSpPr>
        <p:spPr>
          <a:xfrm>
            <a:off x="3674864" y="145605"/>
            <a:ext cx="4916346" cy="830997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5">
                    <a:lumMod val="50000"/>
                  </a:schemeClr>
                </a:solidFill>
              </a:rPr>
              <a:t>Write transactions </a:t>
            </a:r>
          </a:p>
        </p:txBody>
      </p:sp>
      <p:sp>
        <p:nvSpPr>
          <p:cNvPr id="54" name="Speech Bubble: Oval 53">
            <a:extLst>
              <a:ext uri="{FF2B5EF4-FFF2-40B4-BE49-F238E27FC236}">
                <a16:creationId xmlns:a16="http://schemas.microsoft.com/office/drawing/2014/main" id="{F40E5FE2-A119-4023-B6CB-3EF8033E6279}"/>
              </a:ext>
            </a:extLst>
          </p:cNvPr>
          <p:cNvSpPr/>
          <p:nvPr/>
        </p:nvSpPr>
        <p:spPr>
          <a:xfrm>
            <a:off x="1825763" y="2242896"/>
            <a:ext cx="4752313" cy="4015447"/>
          </a:xfrm>
          <a:prstGeom prst="wedgeEllipseCallout">
            <a:avLst>
              <a:gd name="adj1" fmla="val 2294"/>
              <a:gd name="adj2" fmla="val -5639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 sz="2400" dirty="0">
              <a:solidFill>
                <a:schemeClr val="tx1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Lock manager and log manager.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For write transaction, first log and next lock manager will be invoked.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Request buffer pool to acquire shared lock on resources.</a:t>
            </a:r>
          </a:p>
          <a:p>
            <a:endParaRPr lang="en-US" sz="2400" dirty="0">
              <a:solidFill>
                <a:schemeClr val="tx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4" name="Speech Bubble: Oval 63">
            <a:extLst>
              <a:ext uri="{FF2B5EF4-FFF2-40B4-BE49-F238E27FC236}">
                <a16:creationId xmlns:a16="http://schemas.microsoft.com/office/drawing/2014/main" id="{F3E53A1A-72E0-4789-B0DB-34D512B550BC}"/>
              </a:ext>
            </a:extLst>
          </p:cNvPr>
          <p:cNvSpPr/>
          <p:nvPr/>
        </p:nvSpPr>
        <p:spPr>
          <a:xfrm>
            <a:off x="477790" y="797118"/>
            <a:ext cx="6179471" cy="2790045"/>
          </a:xfrm>
          <a:prstGeom prst="wedgeEllipseCallout">
            <a:avLst>
              <a:gd name="adj1" fmla="val 58881"/>
              <a:gd name="adj2" fmla="val -1350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Acquire Exclusive lock.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Check for required pages in memory.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Additional required pages grabbed from database file to data cache.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3" name="Speech Bubble: Oval 52">
            <a:extLst>
              <a:ext uri="{FF2B5EF4-FFF2-40B4-BE49-F238E27FC236}">
                <a16:creationId xmlns:a16="http://schemas.microsoft.com/office/drawing/2014/main" id="{9186AB5B-31FB-4C2C-B33B-B794AF6C96E7}"/>
              </a:ext>
            </a:extLst>
          </p:cNvPr>
          <p:cNvSpPr/>
          <p:nvPr/>
        </p:nvSpPr>
        <p:spPr>
          <a:xfrm>
            <a:off x="448650" y="2692666"/>
            <a:ext cx="4366479" cy="3200522"/>
          </a:xfrm>
          <a:prstGeom prst="wedgeEllipseCallout">
            <a:avLst>
              <a:gd name="adj1" fmla="val -23743"/>
              <a:gd name="adj2" fmla="val -6757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Doesn’t perform any operation.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Analyze how the required data can be accessed from database files.</a:t>
            </a:r>
          </a:p>
        </p:txBody>
      </p:sp>
      <p:sp>
        <p:nvSpPr>
          <p:cNvPr id="45" name="Speech Bubble: Oval 44">
            <a:extLst>
              <a:ext uri="{FF2B5EF4-FFF2-40B4-BE49-F238E27FC236}">
                <a16:creationId xmlns:a16="http://schemas.microsoft.com/office/drawing/2014/main" id="{34F1C4D0-8552-49F6-8D98-0D86357076B1}"/>
              </a:ext>
            </a:extLst>
          </p:cNvPr>
          <p:cNvSpPr/>
          <p:nvPr/>
        </p:nvSpPr>
        <p:spPr>
          <a:xfrm>
            <a:off x="2166022" y="905800"/>
            <a:ext cx="4826650" cy="2823237"/>
          </a:xfrm>
          <a:prstGeom prst="wedgeEllipseCallout">
            <a:avLst>
              <a:gd name="adj1" fmla="val 117383"/>
              <a:gd name="adj2" fmla="val 3068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Invokes every few minutes by SQL Server.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Pushes dirty pages to disk and hardens to disk.</a:t>
            </a:r>
          </a:p>
        </p:txBody>
      </p:sp>
    </p:spTree>
    <p:extLst>
      <p:ext uri="{BB962C8B-B14F-4D97-AF65-F5344CB8AC3E}">
        <p14:creationId xmlns:p14="http://schemas.microsoft.com/office/powerpoint/2010/main" val="2245899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 tmFilter="0, 0; .2, .5; .8, .5; 1, 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1" dur="250" autoRev="1" fill="hold"/>
                                        <p:tgtEl>
                                          <p:spTgt spid="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26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 tmFilter="0, 0; .2, .5; .8, .5; 1, 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0" dur="250" autoRev="1" fill="hold"/>
                                        <p:tgtEl>
                                          <p:spTgt spid="9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4" grpId="0" animBg="1"/>
      <p:bldP spid="69" grpId="0" animBg="1"/>
      <p:bldP spid="72" grpId="0" animBg="1"/>
      <p:bldP spid="72" grpId="1" animBg="1"/>
      <p:bldP spid="80" grpId="0" animBg="1"/>
      <p:bldP spid="80" grpId="1" animBg="1"/>
      <p:bldP spid="81" grpId="0" animBg="1"/>
      <p:bldP spid="81" grpId="1" animBg="1"/>
      <p:bldP spid="84" grpId="0" animBg="1"/>
      <p:bldP spid="84" grpId="1" animBg="1"/>
      <p:bldP spid="95" grpId="0"/>
      <p:bldP spid="97" grpId="0"/>
      <p:bldP spid="98" grpId="0" animBg="1"/>
      <p:bldP spid="47" grpId="0"/>
      <p:bldP spid="54" grpId="0" animBg="1"/>
      <p:bldP spid="54" grpId="1" animBg="1"/>
      <p:bldP spid="64" grpId="0" animBg="1"/>
      <p:bldP spid="64" grpId="1" animBg="1"/>
      <p:bldP spid="53" grpId="0" animBg="1"/>
      <p:bldP spid="53" grpId="1" animBg="1"/>
      <p:bldP spid="45" grpId="0" animBg="1"/>
      <p:bldP spid="45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05B24-6A47-4459-9C60-69301366C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				</a:t>
            </a:r>
            <a:endParaRPr lang="en-US" sz="4400" b="1" kern="1200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Demo Trading - LearnFXtrade.com">
            <a:extLst>
              <a:ext uri="{FF2B5EF4-FFF2-40B4-BE49-F238E27FC236}">
                <a16:creationId xmlns:a16="http://schemas.microsoft.com/office/drawing/2014/main" id="{C68A7C81-2CBC-470A-8F7E-D46299326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0470" y="2367555"/>
            <a:ext cx="4141760" cy="303729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468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973F3-B22B-44BD-95B8-812CA2880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5">
                    <a:lumMod val="50000"/>
                  </a:schemeClr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7A8A4-672A-4CA9-95B9-4DE3C34C4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 ACID properties with an example</a:t>
            </a:r>
          </a:p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 Overview of memory architecture</a:t>
            </a:r>
          </a:p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 How memory is managed?</a:t>
            </a:r>
          </a:p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40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4000" dirty="0"/>
              <a:t>Life cycle of a query</a:t>
            </a:r>
          </a:p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 Components of SQL engine</a:t>
            </a:r>
            <a:endParaRPr lang="en-US" sz="4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6894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A2DCB-BD29-4A34-BA54-A238EB0EE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5">
                    <a:lumMod val="50000"/>
                  </a:schemeClr>
                </a:solidFill>
              </a:rPr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985B4-4BD9-411F-894E-719DD0645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Clr>
                <a:schemeClr val="accent5">
                  <a:lumMod val="50000"/>
                </a:schemeClr>
              </a:buClr>
            </a:pPr>
            <a:r>
              <a:rPr lang="en-US" sz="3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https://kevinekline.com/slides/sql-server-internals-architecture/</a:t>
            </a:r>
            <a:endParaRPr lang="en-US" sz="3600" dirty="0"/>
          </a:p>
          <a:p>
            <a:pPr lvl="1">
              <a:buClr>
                <a:schemeClr val="accent5">
                  <a:lumMod val="50000"/>
                </a:schemeClr>
              </a:buClr>
            </a:pPr>
            <a:r>
              <a:rPr lang="en-US" sz="3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https://www.sql.kiwi/2012/04/query-optimizer-deep-dive-part-1.html</a:t>
            </a:r>
            <a:endParaRPr lang="en-US" sz="3600" dirty="0"/>
          </a:p>
          <a:p>
            <a:pPr lvl="1">
              <a:buClr>
                <a:schemeClr val="accent5">
                  <a:lumMod val="50000"/>
                </a:schemeClr>
              </a:buClr>
            </a:pPr>
            <a:r>
              <a:rPr lang="en-US" sz="3600" dirty="0"/>
              <a:t>Pro SQL Server Internals 2nd ed. Edition by </a:t>
            </a:r>
            <a:r>
              <a:rPr lang="en-US" sz="3600" dirty="0" err="1"/>
              <a:t>by</a:t>
            </a:r>
            <a:r>
              <a:rPr lang="en-US" sz="3600" dirty="0"/>
              <a:t> </a:t>
            </a:r>
            <a:r>
              <a:rPr lang="en-US" sz="36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Dmitri </a:t>
            </a:r>
            <a:r>
              <a:rPr lang="en-US" sz="3600" dirty="0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Korotkevitch</a:t>
            </a:r>
            <a:endParaRPr lang="en-US" sz="3600" dirty="0"/>
          </a:p>
          <a:p>
            <a:pPr lvl="1">
              <a:buClr>
                <a:schemeClr val="accent5">
                  <a:lumMod val="50000"/>
                </a:schemeClr>
              </a:buClr>
            </a:pPr>
            <a:r>
              <a:rPr lang="en-US" sz="36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https://eightkb.online/detail.html?session_id=197300</a:t>
            </a:r>
            <a:endParaRPr lang="en-US" sz="3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6460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A circuit board&#10;&#10;Description automatically generated">
            <a:extLst>
              <a:ext uri="{FF2B5EF4-FFF2-40B4-BE49-F238E27FC236}">
                <a16:creationId xmlns:a16="http://schemas.microsoft.com/office/drawing/2014/main" id="{ABA4C058-110A-4383-B60E-1EF1C9ED8A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9B9561-9776-4FE4-88D0-1169CC07DEC5}"/>
              </a:ext>
            </a:extLst>
          </p:cNvPr>
          <p:cNvSpPr txBox="1"/>
          <p:nvPr/>
        </p:nvSpPr>
        <p:spPr>
          <a:xfrm>
            <a:off x="7248525" y="5476010"/>
            <a:ext cx="57134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+mj-lt"/>
              </a:rPr>
              <a:t>    Thank you!</a:t>
            </a:r>
          </a:p>
        </p:txBody>
      </p:sp>
    </p:spTree>
    <p:extLst>
      <p:ext uri="{BB962C8B-B14F-4D97-AF65-F5344CB8AC3E}">
        <p14:creationId xmlns:p14="http://schemas.microsoft.com/office/powerpoint/2010/main" val="26217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C7B2E-12B9-4F8A-A9DF-BC4BF6D31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5">
                    <a:lumMod val="50000"/>
                  </a:schemeClr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CB22F-75D2-4A06-8431-E55FA2961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4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4000" dirty="0"/>
              <a:t>ACID properties</a:t>
            </a:r>
          </a:p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 Memory architecture</a:t>
            </a:r>
          </a:p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 Cache</a:t>
            </a:r>
          </a:p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40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4000" dirty="0"/>
              <a:t>Life cycle of a query</a:t>
            </a:r>
          </a:p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 Components of SQL engine</a:t>
            </a:r>
            <a:endParaRPr lang="en-US" sz="4400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84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7FADC-A5B2-4F9C-A2F0-69A854F80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5">
                    <a:lumMod val="50000"/>
                  </a:schemeClr>
                </a:solidFill>
              </a:rPr>
              <a:t>Internals: Why we care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16F2-553C-400E-9388-D581B92CA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Information about how queries are processed at each stage inside the SQL engine.</a:t>
            </a:r>
          </a:p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Helps you track down the performance issues and fix them efficiently.</a:t>
            </a:r>
          </a:p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Build confidence when managing database engine.</a:t>
            </a:r>
          </a:p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Helps in convincing your co-workers/managers of why they should take your ideas seriously. </a:t>
            </a:r>
          </a:p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The more you know, the better.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499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D069A-D53A-43FB-BACB-9DD9A650F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100584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accent5">
                    <a:lumMod val="50000"/>
                  </a:schemeClr>
                </a:solidFill>
              </a:rPr>
              <a:t>ACID properties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71CAA18-FCA7-40E0-888B-AC1EBF835E0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1" y="1463040"/>
            <a:ext cx="6896100" cy="480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3580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21405D-6C40-4373-9E09-2BA8EC94B1D7}"/>
              </a:ext>
            </a:extLst>
          </p:cNvPr>
          <p:cNvSpPr txBox="1"/>
          <p:nvPr/>
        </p:nvSpPr>
        <p:spPr>
          <a:xfrm>
            <a:off x="638175" y="2971800"/>
            <a:ext cx="857250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ACID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49E38A-2D16-40E3-9283-01DD01E07F8F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495425" y="3202633"/>
            <a:ext cx="5619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A0F0EC-F778-4394-BBF2-FEC1A3EFB6D5}"/>
              </a:ext>
            </a:extLst>
          </p:cNvPr>
          <p:cNvCxnSpPr>
            <a:cxnSpLocks/>
          </p:cNvCxnSpPr>
          <p:nvPr/>
        </p:nvCxnSpPr>
        <p:spPr>
          <a:xfrm>
            <a:off x="2057400" y="1076325"/>
            <a:ext cx="0" cy="46005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68518D8-625F-403A-B331-C0CA2703ED73}"/>
              </a:ext>
            </a:extLst>
          </p:cNvPr>
          <p:cNvCxnSpPr/>
          <p:nvPr/>
        </p:nvCxnSpPr>
        <p:spPr>
          <a:xfrm>
            <a:off x="2057400" y="1085850"/>
            <a:ext cx="9048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D9B0A19-BAE2-40E0-A923-53EFC6391B84}"/>
              </a:ext>
            </a:extLst>
          </p:cNvPr>
          <p:cNvCxnSpPr/>
          <p:nvPr/>
        </p:nvCxnSpPr>
        <p:spPr>
          <a:xfrm>
            <a:off x="2057400" y="2381250"/>
            <a:ext cx="9048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B828BA5-1D3B-4C63-BFD6-B0D5959731F3}"/>
              </a:ext>
            </a:extLst>
          </p:cNvPr>
          <p:cNvCxnSpPr/>
          <p:nvPr/>
        </p:nvCxnSpPr>
        <p:spPr>
          <a:xfrm>
            <a:off x="2057400" y="4057650"/>
            <a:ext cx="9048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AEC8296-A1D8-42AA-BC58-000CA8E9747B}"/>
              </a:ext>
            </a:extLst>
          </p:cNvPr>
          <p:cNvCxnSpPr>
            <a:cxnSpLocks/>
          </p:cNvCxnSpPr>
          <p:nvPr/>
        </p:nvCxnSpPr>
        <p:spPr>
          <a:xfrm>
            <a:off x="2057400" y="5676900"/>
            <a:ext cx="8667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E71424D-283B-4D14-A494-3EB355B7E583}"/>
              </a:ext>
            </a:extLst>
          </p:cNvPr>
          <p:cNvSpPr txBox="1"/>
          <p:nvPr/>
        </p:nvSpPr>
        <p:spPr>
          <a:xfrm>
            <a:off x="2962241" y="828674"/>
            <a:ext cx="162876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Atomicity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A03B3C-6656-415E-947A-F6C31FF849A5}"/>
              </a:ext>
            </a:extLst>
          </p:cNvPr>
          <p:cNvSpPr txBox="1"/>
          <p:nvPr/>
        </p:nvSpPr>
        <p:spPr>
          <a:xfrm>
            <a:off x="2943224" y="2147916"/>
            <a:ext cx="1800217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Consistency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BB81FF-68AE-4142-BAD0-647CC8A5708E}"/>
              </a:ext>
            </a:extLst>
          </p:cNvPr>
          <p:cNvSpPr txBox="1"/>
          <p:nvPr/>
        </p:nvSpPr>
        <p:spPr>
          <a:xfrm>
            <a:off x="2962275" y="3824316"/>
            <a:ext cx="162876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Isolation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B0F8BD-A8DA-4666-AF29-50CD4B9AC3E3}"/>
              </a:ext>
            </a:extLst>
          </p:cNvPr>
          <p:cNvSpPr txBox="1"/>
          <p:nvPr/>
        </p:nvSpPr>
        <p:spPr>
          <a:xfrm>
            <a:off x="2943225" y="5443566"/>
            <a:ext cx="162876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Durability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8E99FCD-CF65-4796-ABAB-9F99F677C7A3}"/>
              </a:ext>
            </a:extLst>
          </p:cNvPr>
          <p:cNvCxnSpPr>
            <a:cxnSpLocks/>
          </p:cNvCxnSpPr>
          <p:nvPr/>
        </p:nvCxnSpPr>
        <p:spPr>
          <a:xfrm>
            <a:off x="4591005" y="1038225"/>
            <a:ext cx="108589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EC3D822-EE02-4FFF-8AC4-7C4BF60A2F72}"/>
              </a:ext>
            </a:extLst>
          </p:cNvPr>
          <p:cNvCxnSpPr>
            <a:cxnSpLocks/>
          </p:cNvCxnSpPr>
          <p:nvPr/>
        </p:nvCxnSpPr>
        <p:spPr>
          <a:xfrm>
            <a:off x="4743441" y="2381250"/>
            <a:ext cx="10096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1FE53D8-8BA6-458B-A62D-1AC5F279C25A}"/>
              </a:ext>
            </a:extLst>
          </p:cNvPr>
          <p:cNvCxnSpPr>
            <a:cxnSpLocks/>
          </p:cNvCxnSpPr>
          <p:nvPr/>
        </p:nvCxnSpPr>
        <p:spPr>
          <a:xfrm>
            <a:off x="4591005" y="4048125"/>
            <a:ext cx="108589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54BDB8D-E651-4CF3-814D-2DB3C5762733}"/>
              </a:ext>
            </a:extLst>
          </p:cNvPr>
          <p:cNvCxnSpPr>
            <a:cxnSpLocks/>
          </p:cNvCxnSpPr>
          <p:nvPr/>
        </p:nvCxnSpPr>
        <p:spPr>
          <a:xfrm>
            <a:off x="4571989" y="5638800"/>
            <a:ext cx="108589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63D1F94E-87A0-4D80-BF90-AE3FA7A4F2FD}"/>
              </a:ext>
            </a:extLst>
          </p:cNvPr>
          <p:cNvSpPr/>
          <p:nvPr/>
        </p:nvSpPr>
        <p:spPr>
          <a:xfrm>
            <a:off x="5657884" y="622726"/>
            <a:ext cx="6096000" cy="830997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All queries in the transaction should either complete successfully or all rollback.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E5A2B5A-AB96-4B10-963E-344D2B95FBD4}"/>
              </a:ext>
            </a:extLst>
          </p:cNvPr>
          <p:cNvSpPr/>
          <p:nvPr/>
        </p:nvSpPr>
        <p:spPr>
          <a:xfrm>
            <a:off x="5753099" y="1963249"/>
            <a:ext cx="6000786" cy="830997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Database should be consistent after every single transaction.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5AAD613-F004-44C7-93B4-E3D211245F4A}"/>
              </a:ext>
            </a:extLst>
          </p:cNvPr>
          <p:cNvSpPr/>
          <p:nvPr/>
        </p:nvSpPr>
        <p:spPr>
          <a:xfrm>
            <a:off x="5676900" y="3648256"/>
            <a:ext cx="6076981" cy="830997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Multiple transactions occur independently without interference.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706674B-7AF6-4DF9-996C-72340D53EE09}"/>
              </a:ext>
            </a:extLst>
          </p:cNvPr>
          <p:cNvSpPr/>
          <p:nvPr/>
        </p:nvSpPr>
        <p:spPr>
          <a:xfrm>
            <a:off x="5657884" y="5038635"/>
            <a:ext cx="6095994" cy="1200329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Changes that have been committed to the database should remain even if the system failure occurs.</a:t>
            </a:r>
          </a:p>
        </p:txBody>
      </p:sp>
    </p:spTree>
    <p:extLst>
      <p:ext uri="{BB962C8B-B14F-4D97-AF65-F5344CB8AC3E}">
        <p14:creationId xmlns:p14="http://schemas.microsoft.com/office/powerpoint/2010/main" val="193573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A2CD0-7037-418E-B912-A19E24703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b="1" dirty="0">
                <a:solidFill>
                  <a:schemeClr val="accent5">
                    <a:lumMod val="50000"/>
                  </a:schemeClr>
                </a:solidFill>
              </a:rPr>
              <a:t>What components of SQL Engine ensures ACID property?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97D0E-6B03-4B4D-9AE4-F301946D5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399"/>
            <a:ext cx="10515600" cy="461962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Atomicity-</a:t>
            </a:r>
            <a:r>
              <a:rPr lang="en-US" sz="4000" dirty="0"/>
              <a:t> Parse component</a:t>
            </a:r>
          </a:p>
          <a:p>
            <a:r>
              <a:rPr lang="en-US" sz="40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Consistency-</a:t>
            </a:r>
            <a:r>
              <a:rPr lang="en-US" sz="4000" dirty="0"/>
              <a:t> Parse and binder</a:t>
            </a:r>
          </a:p>
          <a:p>
            <a:r>
              <a:rPr lang="en-US" sz="40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Isolation-</a:t>
            </a:r>
            <a:r>
              <a:rPr lang="en-US" sz="4000" dirty="0"/>
              <a:t> Lock manager</a:t>
            </a:r>
          </a:p>
          <a:p>
            <a:r>
              <a:rPr lang="en-US" sz="40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Durability-</a:t>
            </a:r>
            <a:r>
              <a:rPr lang="en-US" sz="4000" dirty="0"/>
              <a:t> Transaction log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237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D5CFE88-37E8-4020-B63A-C44FE1C9B53E}"/>
              </a:ext>
            </a:extLst>
          </p:cNvPr>
          <p:cNvGraphicFramePr>
            <a:graphicFrameLocks noGrp="1"/>
          </p:cNvGraphicFramePr>
          <p:nvPr/>
        </p:nvGraphicFramePr>
        <p:xfrm>
          <a:off x="8250285" y="937031"/>
          <a:ext cx="329183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19">
                  <a:extLst>
                    <a:ext uri="{9D8B030D-6E8A-4147-A177-3AD203B41FA5}">
                      <a16:colId xmlns:a16="http://schemas.microsoft.com/office/drawing/2014/main" val="1943101710"/>
                    </a:ext>
                  </a:extLst>
                </a:gridCol>
                <a:gridCol w="1645919">
                  <a:extLst>
                    <a:ext uri="{9D8B030D-6E8A-4147-A177-3AD203B41FA5}">
                      <a16:colId xmlns:a16="http://schemas.microsoft.com/office/drawing/2014/main" val="1829970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070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7477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 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16819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9E32D6E-FA3C-4447-A9EC-AA30DDC9E853}"/>
              </a:ext>
            </a:extLst>
          </p:cNvPr>
          <p:cNvSpPr txBox="1"/>
          <p:nvPr/>
        </p:nvSpPr>
        <p:spPr>
          <a:xfrm>
            <a:off x="968150" y="505525"/>
            <a:ext cx="10908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Example</a:t>
            </a:r>
            <a:endParaRPr lang="en-US" sz="4800" dirty="0">
              <a:solidFill>
                <a:schemeClr val="accent5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53A47D-4590-4A38-9642-A2126D00D090}"/>
              </a:ext>
            </a:extLst>
          </p:cNvPr>
          <p:cNvSpPr txBox="1"/>
          <p:nvPr/>
        </p:nvSpPr>
        <p:spPr>
          <a:xfrm>
            <a:off x="1077008" y="1878561"/>
            <a:ext cx="58012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Send $100 from Account 1 to Account 2   </a:t>
            </a:r>
            <a:r>
              <a:rPr lang="en-US" dirty="0"/>
              <a:t>	</a:t>
            </a:r>
          </a:p>
          <a:p>
            <a:r>
              <a:rPr lang="en-US" dirty="0"/>
              <a:t>                   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694FF5-9C2D-4841-BFB3-55E92BF12C0B}"/>
              </a:ext>
            </a:extLst>
          </p:cNvPr>
          <p:cNvCxnSpPr>
            <a:cxnSpLocks/>
          </p:cNvCxnSpPr>
          <p:nvPr/>
        </p:nvCxnSpPr>
        <p:spPr>
          <a:xfrm>
            <a:off x="1236618" y="3076491"/>
            <a:ext cx="0" cy="1962234"/>
          </a:xfrm>
          <a:prstGeom prst="straightConnector1">
            <a:avLst/>
          </a:prstGeom>
          <a:ln w="920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953C1CD-F112-4116-B6E7-0466D1B9EEAE}"/>
              </a:ext>
            </a:extLst>
          </p:cNvPr>
          <p:cNvSpPr/>
          <p:nvPr/>
        </p:nvSpPr>
        <p:spPr>
          <a:xfrm>
            <a:off x="1442250" y="3592738"/>
            <a:ext cx="7929897" cy="8309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sz="2400" b="1" dirty="0">
                <a:solidFill>
                  <a:srgbClr val="1D0DB9"/>
                </a:solidFill>
              </a:rPr>
              <a:t>UPDATE </a:t>
            </a:r>
            <a:r>
              <a:rPr lang="en-US" sz="2400" b="1" dirty="0">
                <a:solidFill>
                  <a:schemeClr val="tx1"/>
                </a:solidFill>
              </a:rPr>
              <a:t>ACCOUNT </a:t>
            </a:r>
            <a:r>
              <a:rPr lang="en-US" sz="2400" b="1" dirty="0">
                <a:solidFill>
                  <a:srgbClr val="1D0DB9"/>
                </a:solidFill>
              </a:rPr>
              <a:t>SET </a:t>
            </a:r>
            <a:r>
              <a:rPr lang="en-US" sz="2400" b="1" dirty="0">
                <a:solidFill>
                  <a:schemeClr val="tx1"/>
                </a:solidFill>
              </a:rPr>
              <a:t>BALANCE=BALANCE-100 </a:t>
            </a:r>
            <a:r>
              <a:rPr lang="en-US" sz="2400" b="1" dirty="0">
                <a:solidFill>
                  <a:srgbClr val="1D0DB9"/>
                </a:solidFill>
              </a:rPr>
              <a:t>WHERE</a:t>
            </a:r>
            <a:r>
              <a:rPr lang="en-US" sz="2400" b="1" dirty="0">
                <a:solidFill>
                  <a:schemeClr val="tx1"/>
                </a:solidFill>
              </a:rPr>
              <a:t> ID=1 AND BALANCE &gt;100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4E386A-4A89-4F89-B6A9-B60A1950FE8C}"/>
              </a:ext>
            </a:extLst>
          </p:cNvPr>
          <p:cNvSpPr txBox="1"/>
          <p:nvPr/>
        </p:nvSpPr>
        <p:spPr>
          <a:xfrm flipH="1">
            <a:off x="968150" y="2591455"/>
            <a:ext cx="2433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BEGIN TRAN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3529EA-8F6E-4E24-A5CF-97525FDED51C}"/>
              </a:ext>
            </a:extLst>
          </p:cNvPr>
          <p:cNvSpPr txBox="1"/>
          <p:nvPr/>
        </p:nvSpPr>
        <p:spPr>
          <a:xfrm>
            <a:off x="9896204" y="1328254"/>
            <a:ext cx="1645919" cy="324993"/>
          </a:xfrm>
          <a:prstGeom prst="rect">
            <a:avLst/>
          </a:prstGeom>
          <a:noFill/>
          <a:ln w="793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highlight>
                <a:srgbClr val="FFFF00"/>
              </a:highlight>
            </a:endParaRPr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57871050-34E8-49F1-AC5E-346EA10D8294}"/>
              </a:ext>
            </a:extLst>
          </p:cNvPr>
          <p:cNvGraphicFramePr>
            <a:graphicFrameLocks noGrp="1"/>
          </p:cNvGraphicFramePr>
          <p:nvPr/>
        </p:nvGraphicFramePr>
        <p:xfrm>
          <a:off x="8326485" y="2312035"/>
          <a:ext cx="329183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967">
                  <a:extLst>
                    <a:ext uri="{9D8B030D-6E8A-4147-A177-3AD203B41FA5}">
                      <a16:colId xmlns:a16="http://schemas.microsoft.com/office/drawing/2014/main" val="1943101710"/>
                    </a:ext>
                  </a:extLst>
                </a:gridCol>
                <a:gridCol w="1605871">
                  <a:extLst>
                    <a:ext uri="{9D8B030D-6E8A-4147-A177-3AD203B41FA5}">
                      <a16:colId xmlns:a16="http://schemas.microsoft.com/office/drawing/2014/main" val="1829970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070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$400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7477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 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168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734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dfc-app">
            <a:extLst>
              <a:ext uri="{FF2B5EF4-FFF2-40B4-BE49-F238E27FC236}">
                <a16:creationId xmlns:a16="http://schemas.microsoft.com/office/drawing/2014/main" id="{D0CCF08F-FDF5-4FBE-8890-A383BD677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9" y="177800"/>
            <a:ext cx="3554411" cy="637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DD4EAA-94FB-4811-B54E-CE93F3BB57B7}"/>
              </a:ext>
            </a:extLst>
          </p:cNvPr>
          <p:cNvSpPr txBox="1"/>
          <p:nvPr/>
        </p:nvSpPr>
        <p:spPr>
          <a:xfrm>
            <a:off x="4167188" y="177800"/>
            <a:ext cx="3554411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www.bank.com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01D220-99DE-46A6-ABE1-9EA6BDE7BACF}"/>
              </a:ext>
            </a:extLst>
          </p:cNvPr>
          <p:cNvSpPr txBox="1"/>
          <p:nvPr/>
        </p:nvSpPr>
        <p:spPr>
          <a:xfrm>
            <a:off x="4167188" y="6248400"/>
            <a:ext cx="1380172" cy="2769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rgbClr val="002060"/>
                </a:solidFill>
              </a:rPr>
              <a:t>www.bank.com</a:t>
            </a:r>
          </a:p>
        </p:txBody>
      </p:sp>
    </p:spTree>
    <p:extLst>
      <p:ext uri="{BB962C8B-B14F-4D97-AF65-F5344CB8AC3E}">
        <p14:creationId xmlns:p14="http://schemas.microsoft.com/office/powerpoint/2010/main" val="2646234497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 Data saturday Guatemala 202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51C71711-E5AC-46D0-B775-09E73A428186}" vid="{CB0BAB60-39B6-44E8-B7AF-D5EEB4CC7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B7F40BF9EB1E4D911E879EBE5A1703" ma:contentTypeVersion="9" ma:contentTypeDescription="Create a new document." ma:contentTypeScope="" ma:versionID="8e0a5c81c4b18460cc456fca36584f6e">
  <xsd:schema xmlns:xsd="http://www.w3.org/2001/XMLSchema" xmlns:xs="http://www.w3.org/2001/XMLSchema" xmlns:p="http://schemas.microsoft.com/office/2006/metadata/properties" xmlns:ns3="7a6ed5ea-34b5-425d-a6a2-6db2853311e4" xmlns:ns4="ed1a57f8-b036-490b-86ad-25772d5700e2" targetNamespace="http://schemas.microsoft.com/office/2006/metadata/properties" ma:root="true" ma:fieldsID="ac0e01f4a3275b93ca8b82573776b139" ns3:_="" ns4:_="">
    <xsd:import namespace="7a6ed5ea-34b5-425d-a6a2-6db2853311e4"/>
    <xsd:import namespace="ed1a57f8-b036-490b-86ad-25772d5700e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6ed5ea-34b5-425d-a6a2-6db2853311e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1a57f8-b036-490b-86ad-25772d5700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A99E5DC-44BF-4168-8D45-FE3A199EB91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2518892-7640-4964-BE01-20FB6DAC507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567C756-06CE-4B45-B6EB-7942F170C2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6ed5ea-34b5-425d-a6a2-6db2853311e4"/>
    <ds:schemaRef ds:uri="ed1a57f8-b036-490b-86ad-25772d5700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 presentation Data saturday Guatemala 2021</Template>
  <TotalTime>599</TotalTime>
  <Words>1108</Words>
  <Application>Microsoft Office PowerPoint</Application>
  <PresentationFormat>Widescreen</PresentationFormat>
  <Paragraphs>391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Calibri Light</vt:lpstr>
      <vt:lpstr>Courier New</vt:lpstr>
      <vt:lpstr>Tekton Pro</vt:lpstr>
      <vt:lpstr>Ubuntu</vt:lpstr>
      <vt:lpstr>Ubuntu Light</vt:lpstr>
      <vt:lpstr>Wingdings</vt:lpstr>
      <vt:lpstr>Template presentation Data saturday Guatemala 2021</vt:lpstr>
      <vt:lpstr>    Life Cycle of a Query in  SQL Server </vt:lpstr>
      <vt:lpstr>About me</vt:lpstr>
      <vt:lpstr>Overview</vt:lpstr>
      <vt:lpstr>Internals: Why we care</vt:lpstr>
      <vt:lpstr>ACID properties</vt:lpstr>
      <vt:lpstr>PowerPoint Presentation</vt:lpstr>
      <vt:lpstr>What components of SQL Engine ensures ACID property?</vt:lpstr>
      <vt:lpstr>PowerPoint Presentation</vt:lpstr>
      <vt:lpstr>PowerPoint Presentation</vt:lpstr>
      <vt:lpstr>Example</vt:lpstr>
      <vt:lpstr>PowerPoint Presentation</vt:lpstr>
      <vt:lpstr>How memory is managed?</vt:lpstr>
      <vt:lpstr>PowerPoint Presentation</vt:lpstr>
      <vt:lpstr>Buffer pool</vt:lpstr>
      <vt:lpstr>How optimizer choose plan?</vt:lpstr>
      <vt:lpstr>How optimizer choose plan?</vt:lpstr>
      <vt:lpstr>Life Cycle of a Query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</vt:lpstr>
      <vt:lpstr>Summary</vt:lpstr>
      <vt:lpstr>Resources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 Internals and Architecture</dc:title>
  <dc:creator>Goguri, Deepthi</dc:creator>
  <cp:lastModifiedBy>Goguri, Deepthi</cp:lastModifiedBy>
  <cp:revision>12</cp:revision>
  <dcterms:created xsi:type="dcterms:W3CDTF">2020-09-20T23:43:46Z</dcterms:created>
  <dcterms:modified xsi:type="dcterms:W3CDTF">2021-01-23T14:08:18Z</dcterms:modified>
</cp:coreProperties>
</file>