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sldIdLst>
    <p:sldId id="2147477564" r:id="rId2"/>
    <p:sldId id="2147477565" r:id="rId3"/>
    <p:sldId id="304" r:id="rId4"/>
    <p:sldId id="2147477566" r:id="rId5"/>
    <p:sldId id="306" r:id="rId6"/>
    <p:sldId id="307" r:id="rId7"/>
    <p:sldId id="308" r:id="rId8"/>
    <p:sldId id="2147477567" r:id="rId9"/>
    <p:sldId id="2147477568" r:id="rId10"/>
    <p:sldId id="310" r:id="rId11"/>
    <p:sldId id="311" r:id="rId12"/>
    <p:sldId id="2147477569" r:id="rId13"/>
    <p:sldId id="383" r:id="rId14"/>
    <p:sldId id="263" r:id="rId15"/>
    <p:sldId id="312" r:id="rId16"/>
    <p:sldId id="384" r:id="rId17"/>
    <p:sldId id="385" r:id="rId18"/>
    <p:sldId id="2147477570" r:id="rId19"/>
    <p:sldId id="395" r:id="rId20"/>
    <p:sldId id="2147477571" r:id="rId21"/>
    <p:sldId id="397" r:id="rId22"/>
    <p:sldId id="398" r:id="rId23"/>
    <p:sldId id="2147477572" r:id="rId24"/>
    <p:sldId id="2147477561" r:id="rId25"/>
    <p:sldId id="2147477573" r:id="rId26"/>
    <p:sldId id="400" r:id="rId27"/>
    <p:sldId id="401" r:id="rId28"/>
    <p:sldId id="2147477574" r:id="rId29"/>
    <p:sldId id="275" r:id="rId30"/>
    <p:sldId id="277" r:id="rId31"/>
    <p:sldId id="278" r:id="rId32"/>
    <p:sldId id="405" r:id="rId33"/>
    <p:sldId id="279" r:id="rId34"/>
    <p:sldId id="2147477575" r:id="rId35"/>
    <p:sldId id="272" r:id="rId36"/>
    <p:sldId id="403" r:id="rId37"/>
    <p:sldId id="274" r:id="rId38"/>
    <p:sldId id="2147477562" r:id="rId39"/>
    <p:sldId id="2147477576" r:id="rId40"/>
    <p:sldId id="404" r:id="rId41"/>
    <p:sldId id="379" r:id="rId42"/>
    <p:sldId id="377" r:id="rId43"/>
    <p:sldId id="380" r:id="rId44"/>
    <p:sldId id="2147477578" r:id="rId45"/>
    <p:sldId id="407" r:id="rId46"/>
    <p:sldId id="214747757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3CD8E1-9543-41AE-975D-A7E762C60196}">
          <p14:sldIdLst/>
        </p14:section>
        <p14:section name="Default Section" id="{D71A75A3-E1F9-BB43-BA52-0CD7E5C3B444}">
          <p14:sldIdLst/>
        </p14:section>
        <p14:section name="Contents" id="{AF969783-D6A8-D145-B03B-BA2DE69A7CF6}">
          <p14:sldIdLst/>
        </p14:section>
        <p14:section name="Slide templates" id="{121EF9E0-C66A-C747-880B-84A23CA85671}">
          <p14:sldIdLst/>
        </p14:section>
        <p14:section name="Icons and graphics" id="{866A226A-E7EA-3446-867A-C12168159C8B}">
          <p14:sldIdLst/>
        </p14:section>
        <p14:section name="Slide examples" id="{5DDFB2E4-F4DC-4D4A-9117-77F6B897B0C5}">
          <p14:sldIdLst>
            <p14:sldId id="2147477564"/>
            <p14:sldId id="2147477565"/>
            <p14:sldId id="304"/>
            <p14:sldId id="2147477566"/>
            <p14:sldId id="306"/>
            <p14:sldId id="307"/>
            <p14:sldId id="308"/>
            <p14:sldId id="2147477567"/>
            <p14:sldId id="2147477568"/>
            <p14:sldId id="310"/>
            <p14:sldId id="311"/>
            <p14:sldId id="2147477569"/>
            <p14:sldId id="383"/>
            <p14:sldId id="263"/>
            <p14:sldId id="312"/>
            <p14:sldId id="384"/>
            <p14:sldId id="385"/>
            <p14:sldId id="2147477570"/>
            <p14:sldId id="395"/>
            <p14:sldId id="2147477571"/>
            <p14:sldId id="397"/>
            <p14:sldId id="398"/>
            <p14:sldId id="2147477572"/>
            <p14:sldId id="2147477561"/>
            <p14:sldId id="2147477573"/>
            <p14:sldId id="400"/>
            <p14:sldId id="401"/>
            <p14:sldId id="2147477574"/>
            <p14:sldId id="275"/>
            <p14:sldId id="277"/>
            <p14:sldId id="278"/>
            <p14:sldId id="405"/>
            <p14:sldId id="279"/>
            <p14:sldId id="2147477575"/>
            <p14:sldId id="272"/>
            <p14:sldId id="403"/>
            <p14:sldId id="274"/>
            <p14:sldId id="2147477562"/>
            <p14:sldId id="2147477576"/>
            <p14:sldId id="404"/>
            <p14:sldId id="379"/>
            <p14:sldId id="377"/>
            <p14:sldId id="380"/>
            <p14:sldId id="2147477578"/>
            <p14:sldId id="407"/>
            <p14:sldId id="2147477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8D31-84A6-4E15-B931-7DB874375C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68A1-680F-4EB1-A95C-46255AC3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E64E-4DB1-4DD9-84F6-B2D890766A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BB63-F284-493C-BEA5-F3FA2A22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performance/monitoring-performance-by-using-the-query-sto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system-catalog-views/sys-database-query-store-options-transact-sq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performance/intelligent-query-processing?view=sql-server-ver16" TargetMode="External"/><Relationship Id="rId2" Type="http://schemas.openxmlformats.org/officeDocument/2006/relationships/hyperlink" Target="https://docs.microsoft.com/en-us/sql/relational-databases/performance/monitoring-performance-by-using-the-query-store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baC6-2qsjI" TargetMode="External"/><Relationship Id="rId4" Type="http://schemas.openxmlformats.org/officeDocument/2006/relationships/hyperlink" Target="https://docs.microsoft.com/en-us/sql/relational-databases/performance/best-practice-with-the-query-store?view=sql-server-ver15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6FE-1141-6CE9-F6CE-9ECCF17189FB}"/>
              </a:ext>
            </a:extLst>
          </p:cNvPr>
          <p:cNvSpPr txBox="1">
            <a:spLocks/>
          </p:cNvSpPr>
          <p:nvPr/>
        </p:nvSpPr>
        <p:spPr>
          <a:xfrm>
            <a:off x="402704" y="874011"/>
            <a:ext cx="9974783" cy="3412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0" dirty="0">
                <a:solidFill>
                  <a:srgbClr val="0070C0"/>
                </a:solidFill>
                <a:effectLst/>
              </a:rPr>
              <a:t>Query Store Unleashed: Boosting SQL Server 2022 &amp; Azure Performance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19">
            <a:extLst>
              <a:ext uri="{FF2B5EF4-FFF2-40B4-BE49-F238E27FC236}">
                <a16:creationId xmlns:a16="http://schemas.microsoft.com/office/drawing/2014/main" id="{891E8D55-9D8F-4287-F936-F854D76E7FD2}"/>
              </a:ext>
            </a:extLst>
          </p:cNvPr>
          <p:cNvSpPr txBox="1">
            <a:spLocks/>
          </p:cNvSpPr>
          <p:nvPr/>
        </p:nvSpPr>
        <p:spPr>
          <a:xfrm>
            <a:off x="-830782" y="4589027"/>
            <a:ext cx="6116493" cy="553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Deepthi </a:t>
            </a:r>
            <a:r>
              <a:rPr lang="en-US" sz="3600" b="1" dirty="0" err="1">
                <a:solidFill>
                  <a:schemeClr val="tx1"/>
                </a:solidFill>
              </a:rPr>
              <a:t>Goguri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E3BBA34C-C648-621C-76E1-93954CBED450}"/>
              </a:ext>
            </a:extLst>
          </p:cNvPr>
          <p:cNvSpPr txBox="1">
            <a:spLocks/>
          </p:cNvSpPr>
          <p:nvPr/>
        </p:nvSpPr>
        <p:spPr>
          <a:xfrm>
            <a:off x="-164033" y="5199920"/>
            <a:ext cx="2611957" cy="553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She/Her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9561B632-89F2-7919-0BCD-7D97E9FAEB11}"/>
              </a:ext>
            </a:extLst>
          </p:cNvPr>
          <p:cNvSpPr txBox="1">
            <a:spLocks/>
          </p:cNvSpPr>
          <p:nvPr/>
        </p:nvSpPr>
        <p:spPr>
          <a:xfrm>
            <a:off x="674166" y="5873288"/>
            <a:ext cx="6116493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05303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07070E-585F-9373-9AB7-A80BD366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640589"/>
            <a:ext cx="9418359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Query Store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EA776-689D-B7B1-507B-9437E9E4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2137536"/>
            <a:ext cx="11453906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Introduced in SQL Server 2016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Captures history of query plans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Option to choose optimal plan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Collects resource usage info and execution stats info</a:t>
            </a:r>
          </a:p>
        </p:txBody>
      </p:sp>
    </p:spTree>
    <p:extLst>
      <p:ext uri="{BB962C8B-B14F-4D97-AF65-F5344CB8AC3E}">
        <p14:creationId xmlns:p14="http://schemas.microsoft.com/office/powerpoint/2010/main" val="46067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A1326-1D47-EE7A-2D50-4DDD2190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555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Configuration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C6ABC-9C0C-F853-50EC-BBEB1DFB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519238"/>
            <a:ext cx="11530012" cy="4657725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Database level option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Enabled default on Azure SQL DB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Azure Synapse Analytics Database (dedicated SQL pool only)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Cannot enable on master or </a:t>
            </a:r>
            <a:r>
              <a:rPr lang="en-US" sz="4000" dirty="0" err="1"/>
              <a:t>tempdb</a:t>
            </a:r>
            <a:endParaRPr lang="en-US" sz="4000" dirty="0"/>
          </a:p>
          <a:p>
            <a:pPr>
              <a:buClr>
                <a:srgbClr val="0070C0"/>
              </a:buClr>
            </a:pPr>
            <a:r>
              <a:rPr lang="en-US" sz="4000" dirty="0"/>
              <a:t> Permissions – View Database State and Alter DB</a:t>
            </a:r>
          </a:p>
        </p:txBody>
      </p:sp>
    </p:spTree>
    <p:extLst>
      <p:ext uri="{BB962C8B-B14F-4D97-AF65-F5344CB8AC3E}">
        <p14:creationId xmlns:p14="http://schemas.microsoft.com/office/powerpoint/2010/main" val="47986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48BD7-8B3A-81D6-1493-62A570381240}"/>
              </a:ext>
            </a:extLst>
          </p:cNvPr>
          <p:cNvSpPr txBox="1"/>
          <p:nvPr/>
        </p:nvSpPr>
        <p:spPr>
          <a:xfrm>
            <a:off x="842962" y="2758559"/>
            <a:ext cx="97726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+mj-lt"/>
              </a:rPr>
              <a:t>How Query Store Works?</a:t>
            </a:r>
          </a:p>
        </p:txBody>
      </p:sp>
    </p:spTree>
    <p:extLst>
      <p:ext uri="{BB962C8B-B14F-4D97-AF65-F5344CB8AC3E}">
        <p14:creationId xmlns:p14="http://schemas.microsoft.com/office/powerpoint/2010/main" val="3663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5F8D3740-0F9C-4DCD-9181-67E7A1D80BF1}"/>
              </a:ext>
            </a:extLst>
          </p:cNvPr>
          <p:cNvSpPr txBox="1"/>
          <p:nvPr/>
        </p:nvSpPr>
        <p:spPr>
          <a:xfrm>
            <a:off x="2403794" y="5840629"/>
            <a:ext cx="1945256" cy="955035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3E16D6-764C-4046-94A4-AF5734E867EF}"/>
              </a:ext>
            </a:extLst>
          </p:cNvPr>
          <p:cNvSpPr/>
          <p:nvPr/>
        </p:nvSpPr>
        <p:spPr>
          <a:xfrm>
            <a:off x="5160814" y="4070798"/>
            <a:ext cx="2330514" cy="122971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55ED5-E378-4BA6-A5A7-6E9D264C7B23}"/>
              </a:ext>
            </a:extLst>
          </p:cNvPr>
          <p:cNvSpPr txBox="1"/>
          <p:nvPr/>
        </p:nvSpPr>
        <p:spPr>
          <a:xfrm>
            <a:off x="5079079" y="4010417"/>
            <a:ext cx="2527943" cy="27709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30517-0583-4964-8121-602784F91A2F}"/>
              </a:ext>
            </a:extLst>
          </p:cNvPr>
          <p:cNvSpPr/>
          <p:nvPr/>
        </p:nvSpPr>
        <p:spPr>
          <a:xfrm>
            <a:off x="2167816" y="4180703"/>
            <a:ext cx="853663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8CD2D0-7613-4D8E-A93C-0F2002F2BEB6}"/>
              </a:ext>
            </a:extLst>
          </p:cNvPr>
          <p:cNvSpPr/>
          <p:nvPr/>
        </p:nvSpPr>
        <p:spPr>
          <a:xfrm>
            <a:off x="385256" y="4899808"/>
            <a:ext cx="2281770" cy="82913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2A979B-22F5-40DF-AAD4-703DA79F7E77}"/>
              </a:ext>
            </a:extLst>
          </p:cNvPr>
          <p:cNvSpPr/>
          <p:nvPr/>
        </p:nvSpPr>
        <p:spPr>
          <a:xfrm>
            <a:off x="282058" y="4193917"/>
            <a:ext cx="1849807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FBA5E1-E0A1-470C-BF63-8DE028524C8E}"/>
              </a:ext>
            </a:extLst>
          </p:cNvPr>
          <p:cNvSpPr/>
          <p:nvPr/>
        </p:nvSpPr>
        <p:spPr>
          <a:xfrm>
            <a:off x="358841" y="2743099"/>
            <a:ext cx="1921007" cy="10646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768584-FE31-48CA-BC49-8928E1198355}"/>
              </a:ext>
            </a:extLst>
          </p:cNvPr>
          <p:cNvSpPr/>
          <p:nvPr/>
        </p:nvSpPr>
        <p:spPr>
          <a:xfrm>
            <a:off x="2362393" y="3199906"/>
            <a:ext cx="1145686" cy="597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AF1561-E3CB-4049-9D31-3E3A7B0F59D2}"/>
              </a:ext>
            </a:extLst>
          </p:cNvPr>
          <p:cNvSpPr/>
          <p:nvPr/>
        </p:nvSpPr>
        <p:spPr>
          <a:xfrm>
            <a:off x="4349051" y="3035658"/>
            <a:ext cx="2212378" cy="75263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904495-4EB6-4778-8D29-84E881928458}"/>
              </a:ext>
            </a:extLst>
          </p:cNvPr>
          <p:cNvSpPr/>
          <p:nvPr/>
        </p:nvSpPr>
        <p:spPr>
          <a:xfrm>
            <a:off x="6710443" y="2998887"/>
            <a:ext cx="2651272" cy="83321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29AF600-2ECF-4EF0-B1CB-76F685BA6D0E}"/>
              </a:ext>
            </a:extLst>
          </p:cNvPr>
          <p:cNvSpPr/>
          <p:nvPr/>
        </p:nvSpPr>
        <p:spPr>
          <a:xfrm>
            <a:off x="7366395" y="2467495"/>
            <a:ext cx="856343" cy="5038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7BC718-CEFA-4490-850D-D92E643C9688}"/>
              </a:ext>
            </a:extLst>
          </p:cNvPr>
          <p:cNvSpPr/>
          <p:nvPr/>
        </p:nvSpPr>
        <p:spPr>
          <a:xfrm>
            <a:off x="4916368" y="2474757"/>
            <a:ext cx="819991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121CCB-7314-4F01-87C4-74E43B96D4D0}"/>
              </a:ext>
            </a:extLst>
          </p:cNvPr>
          <p:cNvSpPr/>
          <p:nvPr/>
        </p:nvSpPr>
        <p:spPr>
          <a:xfrm>
            <a:off x="5377815" y="1678508"/>
            <a:ext cx="2595365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9E8354-F2DC-4D03-ABEA-CAC5C3DA025B}"/>
              </a:ext>
            </a:extLst>
          </p:cNvPr>
          <p:cNvSpPr/>
          <p:nvPr/>
        </p:nvSpPr>
        <p:spPr>
          <a:xfrm>
            <a:off x="5993793" y="1140956"/>
            <a:ext cx="1026298" cy="53804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98F3FD-7206-46C7-91FF-EDF5352017AE}"/>
              </a:ext>
            </a:extLst>
          </p:cNvPr>
          <p:cNvSpPr/>
          <p:nvPr/>
        </p:nvSpPr>
        <p:spPr>
          <a:xfrm>
            <a:off x="2868993" y="1691234"/>
            <a:ext cx="2142604" cy="8115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104A0C-93BA-4A68-903B-74A22BA25130}"/>
              </a:ext>
            </a:extLst>
          </p:cNvPr>
          <p:cNvSpPr/>
          <p:nvPr/>
        </p:nvSpPr>
        <p:spPr>
          <a:xfrm>
            <a:off x="3494574" y="1147717"/>
            <a:ext cx="963642" cy="545633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E3B28EB-84DD-4EB1-8DA6-73FBDF6C2573}"/>
              </a:ext>
            </a:extLst>
          </p:cNvPr>
          <p:cNvSpPr/>
          <p:nvPr/>
        </p:nvSpPr>
        <p:spPr>
          <a:xfrm>
            <a:off x="3777617" y="84218"/>
            <a:ext cx="3479526" cy="8595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E1FBFA-329A-4A17-B00A-72AD7CF2F7A6}"/>
              </a:ext>
            </a:extLst>
          </p:cNvPr>
          <p:cNvSpPr/>
          <p:nvPr/>
        </p:nvSpPr>
        <p:spPr>
          <a:xfrm>
            <a:off x="1548190" y="130629"/>
            <a:ext cx="2046515" cy="811539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8C03-0BC9-4D2C-AF97-7721A755625B}"/>
              </a:ext>
            </a:extLst>
          </p:cNvPr>
          <p:cNvSpPr txBox="1"/>
          <p:nvPr/>
        </p:nvSpPr>
        <p:spPr>
          <a:xfrm>
            <a:off x="1924395" y="300565"/>
            <a:ext cx="14942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BEF0-4957-4D57-B7FE-058F31FFA2F3}"/>
              </a:ext>
            </a:extLst>
          </p:cNvPr>
          <p:cNvSpPr txBox="1"/>
          <p:nvPr/>
        </p:nvSpPr>
        <p:spPr>
          <a:xfrm>
            <a:off x="3921182" y="196003"/>
            <a:ext cx="3098916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Are you running for the first time?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09D2-FCB5-4AF8-9E0D-60E2B21DCA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70640" y="842334"/>
            <a:ext cx="0" cy="168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B57F-DA88-48A2-85E3-6AC1B4FCBA54}"/>
              </a:ext>
            </a:extLst>
          </p:cNvPr>
          <p:cNvCxnSpPr>
            <a:cxnSpLocks/>
          </p:cNvCxnSpPr>
          <p:nvPr/>
        </p:nvCxnSpPr>
        <p:spPr>
          <a:xfrm>
            <a:off x="3965171" y="1014265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78608-C2F8-4972-88D9-A4D7530EA9A4}"/>
              </a:ext>
            </a:extLst>
          </p:cNvPr>
          <p:cNvCxnSpPr/>
          <p:nvPr/>
        </p:nvCxnSpPr>
        <p:spPr>
          <a:xfrm>
            <a:off x="3965171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A477-3336-4F77-94A0-18A4090DD390}"/>
              </a:ext>
            </a:extLst>
          </p:cNvPr>
          <p:cNvCxnSpPr/>
          <p:nvPr/>
        </p:nvCxnSpPr>
        <p:spPr>
          <a:xfrm>
            <a:off x="6475615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E542B9-91A1-44E0-BD14-643E8E08AB79}"/>
              </a:ext>
            </a:extLst>
          </p:cNvPr>
          <p:cNvSpPr txBox="1"/>
          <p:nvPr/>
        </p:nvSpPr>
        <p:spPr>
          <a:xfrm>
            <a:off x="3635776" y="1245479"/>
            <a:ext cx="66086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474C-1989-48E4-A63C-3BE8C73C8452}"/>
              </a:ext>
            </a:extLst>
          </p:cNvPr>
          <p:cNvSpPr txBox="1"/>
          <p:nvPr/>
        </p:nvSpPr>
        <p:spPr>
          <a:xfrm>
            <a:off x="6145184" y="123538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325E1-1BA7-4738-8D9C-A9B246F58B12}"/>
              </a:ext>
            </a:extLst>
          </p:cNvPr>
          <p:cNvSpPr txBox="1"/>
          <p:nvPr/>
        </p:nvSpPr>
        <p:spPr>
          <a:xfrm>
            <a:off x="3052850" y="1769339"/>
            <a:ext cx="1824642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Compilation and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7ECD9-5EAB-4FAE-988F-A7A9ABAD03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65171" y="1593888"/>
            <a:ext cx="0" cy="17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FD870-A9AB-4535-A1B4-82AF56857116}"/>
              </a:ext>
            </a:extLst>
          </p:cNvPr>
          <p:cNvSpPr txBox="1"/>
          <p:nvPr/>
        </p:nvSpPr>
        <p:spPr>
          <a:xfrm>
            <a:off x="5505363" y="1751441"/>
            <a:ext cx="2142603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Plan in Cache?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69EBC-1D89-4F8E-AE64-26A55185AD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475615" y="1604719"/>
            <a:ext cx="0" cy="13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A57B3-481C-40C7-8D79-64B713375DA8}"/>
              </a:ext>
            </a:extLst>
          </p:cNvPr>
          <p:cNvCxnSpPr>
            <a:cxnSpLocks/>
          </p:cNvCxnSpPr>
          <p:nvPr/>
        </p:nvCxnSpPr>
        <p:spPr>
          <a:xfrm>
            <a:off x="6475615" y="2104731"/>
            <a:ext cx="0" cy="213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86E261-E57E-490D-9BEB-2B6BCEAF6E61}"/>
              </a:ext>
            </a:extLst>
          </p:cNvPr>
          <p:cNvCxnSpPr>
            <a:cxnSpLocks/>
          </p:cNvCxnSpPr>
          <p:nvPr/>
        </p:nvCxnSpPr>
        <p:spPr>
          <a:xfrm>
            <a:off x="5289665" y="2317978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E4FD0-E633-4D1C-AE5B-CAA7D6E6077A}"/>
              </a:ext>
            </a:extLst>
          </p:cNvPr>
          <p:cNvCxnSpPr/>
          <p:nvPr/>
        </p:nvCxnSpPr>
        <p:spPr>
          <a:xfrm>
            <a:off x="5289665" y="2317978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EFF3F-F30C-439B-9E6F-5AF4D2A8581F}"/>
              </a:ext>
            </a:extLst>
          </p:cNvPr>
          <p:cNvCxnSpPr/>
          <p:nvPr/>
        </p:nvCxnSpPr>
        <p:spPr>
          <a:xfrm>
            <a:off x="7794567" y="2317977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BD37BB-3892-4BBC-8AC8-597F1782E2A0}"/>
              </a:ext>
            </a:extLst>
          </p:cNvPr>
          <p:cNvSpPr txBox="1"/>
          <p:nvPr/>
        </p:nvSpPr>
        <p:spPr>
          <a:xfrm>
            <a:off x="4971706" y="257832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85811-831A-4DE9-88DB-A5C0754173B2}"/>
              </a:ext>
            </a:extLst>
          </p:cNvPr>
          <p:cNvSpPr txBox="1"/>
          <p:nvPr/>
        </p:nvSpPr>
        <p:spPr>
          <a:xfrm>
            <a:off x="7469678" y="2559047"/>
            <a:ext cx="660862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B1522D-F70C-4605-BBE6-5B7D720952FD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3965172" y="2415670"/>
            <a:ext cx="994065" cy="31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D657D-182F-4E31-8963-75E058179A51}"/>
              </a:ext>
            </a:extLst>
          </p:cNvPr>
          <p:cNvCxnSpPr>
            <a:cxnSpLocks/>
          </p:cNvCxnSpPr>
          <p:nvPr/>
        </p:nvCxnSpPr>
        <p:spPr>
          <a:xfrm>
            <a:off x="7794568" y="2897601"/>
            <a:ext cx="0" cy="16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39080F-0EA6-4294-BAF8-CBC31081200D}"/>
              </a:ext>
            </a:extLst>
          </p:cNvPr>
          <p:cNvSpPr txBox="1"/>
          <p:nvPr/>
        </p:nvSpPr>
        <p:spPr>
          <a:xfrm>
            <a:off x="6802939" y="3076095"/>
            <a:ext cx="2461247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Alright, then take it from the plan cache!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89B85-7A50-487F-AA96-151C96E59080}"/>
              </a:ext>
            </a:extLst>
          </p:cNvPr>
          <p:cNvSpPr txBox="1"/>
          <p:nvPr/>
        </p:nvSpPr>
        <p:spPr>
          <a:xfrm>
            <a:off x="4458216" y="3084900"/>
            <a:ext cx="2034767" cy="646331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But wait, check for recompilation!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152F-7110-454E-980E-04EE70D817E1}"/>
              </a:ext>
            </a:extLst>
          </p:cNvPr>
          <p:cNvCxnSpPr>
            <a:cxnSpLocks/>
          </p:cNvCxnSpPr>
          <p:nvPr/>
        </p:nvCxnSpPr>
        <p:spPr>
          <a:xfrm>
            <a:off x="3777616" y="2415670"/>
            <a:ext cx="772534" cy="680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7499-DB41-4C32-9800-317A3F34A16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492983" y="3399261"/>
            <a:ext cx="309956" cy="88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5B4049-754B-4593-A1EE-DA7F4A4BA820}"/>
              </a:ext>
            </a:extLst>
          </p:cNvPr>
          <p:cNvCxnSpPr>
            <a:cxnSpLocks/>
          </p:cNvCxnSpPr>
          <p:nvPr/>
        </p:nvCxnSpPr>
        <p:spPr>
          <a:xfrm flipH="1">
            <a:off x="3374967" y="3516397"/>
            <a:ext cx="108325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7DDA98-4B86-4441-948A-33A6C31A2119}"/>
              </a:ext>
            </a:extLst>
          </p:cNvPr>
          <p:cNvSpPr txBox="1"/>
          <p:nvPr/>
        </p:nvSpPr>
        <p:spPr>
          <a:xfrm>
            <a:off x="2448098" y="3331731"/>
            <a:ext cx="9268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CHECK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34C8-7C85-4407-9B9C-94FB0AEBE860}"/>
              </a:ext>
            </a:extLst>
          </p:cNvPr>
          <p:cNvCxnSpPr>
            <a:stCxn id="51" idx="1"/>
          </p:cNvCxnSpPr>
          <p:nvPr/>
        </p:nvCxnSpPr>
        <p:spPr>
          <a:xfrm flipH="1">
            <a:off x="2215342" y="3516397"/>
            <a:ext cx="2327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2035F9-783A-4C66-AD3B-F9556F7021A7}"/>
              </a:ext>
            </a:extLst>
          </p:cNvPr>
          <p:cNvSpPr txBox="1"/>
          <p:nvPr/>
        </p:nvSpPr>
        <p:spPr>
          <a:xfrm>
            <a:off x="439860" y="2803162"/>
            <a:ext cx="1770610" cy="9233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Is this plan the same forced plan?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11563-3D6E-41DF-A44C-5829E19CD34A}"/>
              </a:ext>
            </a:extLst>
          </p:cNvPr>
          <p:cNvSpPr txBox="1"/>
          <p:nvPr/>
        </p:nvSpPr>
        <p:spPr>
          <a:xfrm>
            <a:off x="319300" y="4309028"/>
            <a:ext cx="1770610" cy="369332"/>
          </a:xfrm>
          <a:prstGeom prst="rect">
            <a:avLst/>
          </a:prstGeom>
          <a:solidFill>
            <a:srgbClr val="CC66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Oops, NO!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59CDA-6F80-47A4-8E73-1D44729F6EE8}"/>
              </a:ext>
            </a:extLst>
          </p:cNvPr>
          <p:cNvSpPr txBox="1"/>
          <p:nvPr/>
        </p:nvSpPr>
        <p:spPr>
          <a:xfrm>
            <a:off x="437457" y="5023976"/>
            <a:ext cx="2157153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Apply the forced plan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D9E9D1-2F21-492D-BA7E-DFEEF5169B46}"/>
              </a:ext>
            </a:extLst>
          </p:cNvPr>
          <p:cNvCxnSpPr>
            <a:cxnSpLocks/>
          </p:cNvCxnSpPr>
          <p:nvPr/>
        </p:nvCxnSpPr>
        <p:spPr>
          <a:xfrm>
            <a:off x="1286394" y="4672362"/>
            <a:ext cx="0" cy="28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79C48-D76F-4F10-8A0C-B987E1AA18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608" y="510900"/>
            <a:ext cx="502574" cy="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72138F-6100-4AA6-B464-C939B39C8D09}"/>
              </a:ext>
            </a:extLst>
          </p:cNvPr>
          <p:cNvCxnSpPr>
            <a:cxnSpLocks/>
          </p:cNvCxnSpPr>
          <p:nvPr/>
        </p:nvCxnSpPr>
        <p:spPr>
          <a:xfrm>
            <a:off x="1406170" y="3788290"/>
            <a:ext cx="0" cy="182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10C80E-560C-4A6D-BDE9-26C6083E483B}"/>
              </a:ext>
            </a:extLst>
          </p:cNvPr>
          <p:cNvCxnSpPr>
            <a:cxnSpLocks/>
          </p:cNvCxnSpPr>
          <p:nvPr/>
        </p:nvCxnSpPr>
        <p:spPr>
          <a:xfrm>
            <a:off x="760939" y="3970609"/>
            <a:ext cx="1642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EEA5DAF-B70F-4010-BCE8-57CCBA8D26D8}"/>
              </a:ext>
            </a:extLst>
          </p:cNvPr>
          <p:cNvCxnSpPr>
            <a:cxnSpLocks/>
          </p:cNvCxnSpPr>
          <p:nvPr/>
        </p:nvCxnSpPr>
        <p:spPr>
          <a:xfrm>
            <a:off x="756593" y="3964052"/>
            <a:ext cx="4346" cy="34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1AB874-761B-43CD-8AF4-E1BADECC2552}"/>
              </a:ext>
            </a:extLst>
          </p:cNvPr>
          <p:cNvCxnSpPr>
            <a:cxnSpLocks/>
          </p:cNvCxnSpPr>
          <p:nvPr/>
        </p:nvCxnSpPr>
        <p:spPr>
          <a:xfrm>
            <a:off x="2387797" y="3966941"/>
            <a:ext cx="7273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399E88-AB0C-44B7-803C-FB6F75FF929E}"/>
              </a:ext>
            </a:extLst>
          </p:cNvPr>
          <p:cNvSpPr txBox="1"/>
          <p:nvPr/>
        </p:nvSpPr>
        <p:spPr>
          <a:xfrm>
            <a:off x="2257463" y="4290788"/>
            <a:ext cx="689955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1F6465-F9B5-408C-8F7C-A84B77C56E74}"/>
              </a:ext>
            </a:extLst>
          </p:cNvPr>
          <p:cNvSpPr txBox="1"/>
          <p:nvPr/>
        </p:nvSpPr>
        <p:spPr>
          <a:xfrm>
            <a:off x="4285935" y="5796910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CF44A9-7E92-4BF3-90AF-B53A2349E259}"/>
              </a:ext>
            </a:extLst>
          </p:cNvPr>
          <p:cNvSpPr txBox="1"/>
          <p:nvPr/>
        </p:nvSpPr>
        <p:spPr>
          <a:xfrm>
            <a:off x="5172821" y="4116517"/>
            <a:ext cx="2296858" cy="1191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31494-F5E3-4B9E-B6C0-FDBDD4E926ED}"/>
              </a:ext>
            </a:extLst>
          </p:cNvPr>
          <p:cNvSpPr txBox="1"/>
          <p:nvPr/>
        </p:nvSpPr>
        <p:spPr>
          <a:xfrm>
            <a:off x="5301096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BE66A-40F6-4BAE-AE0A-C1DCF6D5EB2C}"/>
              </a:ext>
            </a:extLst>
          </p:cNvPr>
          <p:cNvSpPr txBox="1"/>
          <p:nvPr/>
        </p:nvSpPr>
        <p:spPr>
          <a:xfrm>
            <a:off x="6436821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Query Plan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418E30-9243-489C-A900-C358C0AB3838}"/>
              </a:ext>
            </a:extLst>
          </p:cNvPr>
          <p:cNvSpPr txBox="1"/>
          <p:nvPr/>
        </p:nvSpPr>
        <p:spPr>
          <a:xfrm>
            <a:off x="5388725" y="4883882"/>
            <a:ext cx="1824645" cy="3802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Plan 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93A37-4DA8-4AE8-8425-B9CDABF0F504}"/>
              </a:ext>
            </a:extLst>
          </p:cNvPr>
          <p:cNvSpPr txBox="1"/>
          <p:nvPr/>
        </p:nvSpPr>
        <p:spPr>
          <a:xfrm>
            <a:off x="5183442" y="5706608"/>
            <a:ext cx="2241039" cy="1067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66AAD0-DE7F-480C-BE2F-512D88EA646E}"/>
              </a:ext>
            </a:extLst>
          </p:cNvPr>
          <p:cNvSpPr txBox="1"/>
          <p:nvPr/>
        </p:nvSpPr>
        <p:spPr>
          <a:xfrm>
            <a:off x="5505363" y="5822886"/>
            <a:ext cx="1591367" cy="369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Run time Stats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E2C5C-2328-4D26-AE0C-B7949A7D5937}"/>
              </a:ext>
            </a:extLst>
          </p:cNvPr>
          <p:cNvSpPr txBox="1"/>
          <p:nvPr/>
        </p:nvSpPr>
        <p:spPr>
          <a:xfrm>
            <a:off x="5177787" y="6233346"/>
            <a:ext cx="215715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Runtime stats Store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8A35508-6770-4C56-B62A-7A5E41DEE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625" y="3284659"/>
            <a:ext cx="555928" cy="249738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AD3AF7-FB56-4AB5-A3FA-BE273C1B02CC}"/>
              </a:ext>
            </a:extLst>
          </p:cNvPr>
          <p:cNvSpPr/>
          <p:nvPr/>
        </p:nvSpPr>
        <p:spPr>
          <a:xfrm>
            <a:off x="2512798" y="5909355"/>
            <a:ext cx="1695789" cy="786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Query Executes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22EC69-B463-42D1-8112-24ED0E2EE71C}"/>
              </a:ext>
            </a:extLst>
          </p:cNvPr>
          <p:cNvCxnSpPr>
            <a:cxnSpLocks/>
          </p:cNvCxnSpPr>
          <p:nvPr/>
        </p:nvCxnSpPr>
        <p:spPr>
          <a:xfrm flipV="1">
            <a:off x="4184654" y="6140218"/>
            <a:ext cx="98816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1C43DC-8DBD-4FD1-BA67-D814203AAD97}"/>
              </a:ext>
            </a:extLst>
          </p:cNvPr>
          <p:cNvSpPr txBox="1"/>
          <p:nvPr/>
        </p:nvSpPr>
        <p:spPr>
          <a:xfrm>
            <a:off x="4143178" y="4282592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1. Async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14CA4-17A3-45BC-A695-CD078ED7B202}"/>
              </a:ext>
            </a:extLst>
          </p:cNvPr>
          <p:cNvSpPr txBox="1"/>
          <p:nvPr/>
        </p:nvSpPr>
        <p:spPr>
          <a:xfrm>
            <a:off x="3879391" y="5307947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2. Run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097D9D-DADC-4B31-9C79-956F085229D3}"/>
              </a:ext>
            </a:extLst>
          </p:cNvPr>
          <p:cNvSpPr/>
          <p:nvPr/>
        </p:nvSpPr>
        <p:spPr>
          <a:xfrm>
            <a:off x="8757623" y="4368526"/>
            <a:ext cx="1803292" cy="163634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31B2EA-3BFC-451A-941D-AA5594A4EC1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417027" y="4741542"/>
            <a:ext cx="1340596" cy="4451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4EB2BA-5C96-4C9F-A04E-F06EBC043588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 flipV="1">
            <a:off x="7424481" y="5186700"/>
            <a:ext cx="1333142" cy="1053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E6DB2-E6CE-4C87-8AF1-BFAB7910905B}"/>
              </a:ext>
            </a:extLst>
          </p:cNvPr>
          <p:cNvSpPr txBox="1"/>
          <p:nvPr/>
        </p:nvSpPr>
        <p:spPr>
          <a:xfrm rot="1233280">
            <a:off x="7742751" y="4608844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C21F4-66D5-4B72-9858-544FF913C3C1}"/>
              </a:ext>
            </a:extLst>
          </p:cNvPr>
          <p:cNvSpPr txBox="1"/>
          <p:nvPr/>
        </p:nvSpPr>
        <p:spPr>
          <a:xfrm rot="19375617">
            <a:off x="7941058" y="5585870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Async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014FC9-9B31-4A00-8B92-1823A4718C97}"/>
              </a:ext>
            </a:extLst>
          </p:cNvPr>
          <p:cNvSpPr txBox="1"/>
          <p:nvPr/>
        </p:nvSpPr>
        <p:spPr>
          <a:xfrm>
            <a:off x="5667892" y="5312065"/>
            <a:ext cx="1970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In-Memory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CA37D-9F5C-4D1D-BB39-AED6522B3392}"/>
              </a:ext>
            </a:extLst>
          </p:cNvPr>
          <p:cNvSpPr txBox="1"/>
          <p:nvPr/>
        </p:nvSpPr>
        <p:spPr>
          <a:xfrm>
            <a:off x="8804404" y="4830310"/>
            <a:ext cx="1728566" cy="888099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034666-F1A6-43E6-BE35-584E67407FE2}"/>
              </a:ext>
            </a:extLst>
          </p:cNvPr>
          <p:cNvSpPr txBox="1"/>
          <p:nvPr/>
        </p:nvSpPr>
        <p:spPr>
          <a:xfrm>
            <a:off x="8992534" y="4991207"/>
            <a:ext cx="14796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Query Store</a:t>
            </a:r>
          </a:p>
          <a:p>
            <a:pPr algn="ctr"/>
            <a:r>
              <a:rPr lang="en-US" b="1" dirty="0">
                <a:latin typeface="+mn-lt"/>
              </a:rPr>
              <a:t>Schema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27F0AFD-77C7-4437-9124-6054C7AA9327}"/>
              </a:ext>
            </a:extLst>
          </p:cNvPr>
          <p:cNvSpPr/>
          <p:nvPr/>
        </p:nvSpPr>
        <p:spPr>
          <a:xfrm>
            <a:off x="43178" y="2554489"/>
            <a:ext cx="3511065" cy="32568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DEFFA1-12CC-4C19-A538-3E7E1CD468C5}"/>
              </a:ext>
            </a:extLst>
          </p:cNvPr>
          <p:cNvCxnSpPr>
            <a:cxnSpLocks/>
            <a:stCxn id="184" idx="1"/>
            <a:endCxn id="98" idx="1"/>
          </p:cNvCxnSpPr>
          <p:nvPr/>
        </p:nvCxnSpPr>
        <p:spPr>
          <a:xfrm rot="10800000" flipH="1" flipV="1">
            <a:off x="4349051" y="3411974"/>
            <a:ext cx="823770" cy="1300258"/>
          </a:xfrm>
          <a:prstGeom prst="bentConnector3">
            <a:avLst>
              <a:gd name="adj1" fmla="val -277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1" grpId="0" animBg="1"/>
      <p:bldP spid="190" grpId="0" animBg="1"/>
      <p:bldP spid="189" grpId="0" animBg="1"/>
      <p:bldP spid="187" grpId="0" animBg="1"/>
      <p:bldP spid="186" grpId="0" animBg="1"/>
      <p:bldP spid="185" grpId="0" animBg="1"/>
      <p:bldP spid="184" grpId="0" animBg="1"/>
      <p:bldP spid="183" grpId="0" animBg="1"/>
      <p:bldP spid="182" grpId="0" animBg="1"/>
      <p:bldP spid="181" grpId="0" animBg="1"/>
      <p:bldP spid="180" grpId="0" animBg="1"/>
      <p:bldP spid="179" grpId="0" animBg="1"/>
      <p:bldP spid="177" grpId="0" animBg="1"/>
      <p:bldP spid="176" grpId="0" animBg="1"/>
      <p:bldP spid="175" grpId="0" animBg="1"/>
      <p:bldP spid="174" grpId="0" animBg="1"/>
      <p:bldP spid="98" grpId="0" animBg="1"/>
      <p:bldP spid="102" grpId="0" animBg="1"/>
      <p:bldP spid="1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4238-B485-43FC-B9F1-8C70D195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What data is collected?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9468-ED8A-4B89-9450-A985948A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1825625"/>
            <a:ext cx="11225212" cy="48466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b="0" i="0" dirty="0">
                <a:solidFill>
                  <a:srgbClr val="171717"/>
                </a:solidFill>
                <a:effectLst/>
              </a:rPr>
              <a:t> SQL Server 2017+ includes wait stats information</a:t>
            </a:r>
          </a:p>
          <a:p>
            <a:pPr>
              <a:buClr>
                <a:srgbClr val="0070C0"/>
              </a:buClr>
            </a:pPr>
            <a:r>
              <a:rPr lang="en-US" sz="4000" dirty="0">
                <a:solidFill>
                  <a:srgbClr val="171717"/>
                </a:solidFill>
              </a:rPr>
              <a:t> CPU, IO, Memory</a:t>
            </a:r>
          </a:p>
          <a:p>
            <a:pPr>
              <a:buClr>
                <a:srgbClr val="0070C0"/>
              </a:buClr>
            </a:pPr>
            <a:r>
              <a:rPr lang="en-US" sz="4000" i="0" dirty="0">
                <a:solidFill>
                  <a:srgbClr val="171717"/>
                </a:solidFill>
                <a:effectLst/>
              </a:rPr>
              <a:t> Duration, </a:t>
            </a:r>
            <a:r>
              <a:rPr lang="en-US" sz="4000" b="0" i="0" dirty="0">
                <a:solidFill>
                  <a:srgbClr val="171717"/>
                </a:solidFill>
                <a:effectLst/>
              </a:rPr>
              <a:t>Logical Reads and Writes, Physical Reads, CLR Time, DOP, Row Count, Log Memory Used, Temp DB Memory Used, and Wait Time</a:t>
            </a:r>
            <a:endParaRPr lang="en-US" sz="4000" dirty="0">
              <a:solidFill>
                <a:srgbClr val="171717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4000" dirty="0">
                <a:solidFill>
                  <a:srgbClr val="171717"/>
                </a:solidFill>
              </a:rPr>
              <a:t> History of the plans</a:t>
            </a:r>
          </a:p>
          <a:p>
            <a:pPr>
              <a:buClr>
                <a:srgbClr val="0070C0"/>
              </a:buClr>
            </a:pPr>
            <a:r>
              <a:rPr lang="en-US" sz="4000" dirty="0">
                <a:solidFill>
                  <a:srgbClr val="171717"/>
                </a:solidFill>
              </a:rPr>
              <a:t> Resource-consuming queries</a:t>
            </a:r>
          </a:p>
        </p:txBody>
      </p:sp>
    </p:spTree>
    <p:extLst>
      <p:ext uri="{BB962C8B-B14F-4D97-AF65-F5344CB8AC3E}">
        <p14:creationId xmlns:p14="http://schemas.microsoft.com/office/powerpoint/2010/main" val="148964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0FDA8-552F-48CF-0C14-F41A1E46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22" y="420939"/>
            <a:ext cx="11169362" cy="1325563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0070C0"/>
                </a:solidFill>
                <a:effectLst/>
              </a:rPr>
              <a:t>Query </a:t>
            </a:r>
            <a:r>
              <a:rPr lang="en-US" sz="6000" b="1" dirty="0">
                <a:solidFill>
                  <a:srgbClr val="0070C0"/>
                </a:solidFill>
              </a:rPr>
              <a:t>Store Operation</a:t>
            </a:r>
            <a:r>
              <a:rPr lang="en-US" sz="6000" b="1" i="0" dirty="0">
                <a:solidFill>
                  <a:srgbClr val="0070C0"/>
                </a:solidFill>
                <a:effectLst/>
              </a:rPr>
              <a:t> </a:t>
            </a:r>
            <a:r>
              <a:rPr lang="en-US" sz="6000" b="1" dirty="0">
                <a:solidFill>
                  <a:srgbClr val="0070C0"/>
                </a:solidFill>
              </a:rPr>
              <a:t>M</a:t>
            </a:r>
            <a:r>
              <a:rPr lang="en-US" sz="6000" b="1" i="0" dirty="0">
                <a:solidFill>
                  <a:srgbClr val="0070C0"/>
                </a:solidFill>
                <a:effectLst/>
              </a:rPr>
              <a:t>ode</a:t>
            </a:r>
            <a:br>
              <a:rPr lang="en-US" sz="6000" b="1" dirty="0">
                <a:solidFill>
                  <a:srgbClr val="0070C0"/>
                </a:solidFill>
              </a:rPr>
            </a:br>
            <a:endParaRPr lang="en-US" sz="6000" dirty="0">
              <a:solidFill>
                <a:srgbClr val="0070C0"/>
              </a:solidFill>
            </a:endParaRPr>
          </a:p>
        </p:txBody>
      </p:sp>
      <p:pic>
        <p:nvPicPr>
          <p:cNvPr id="4" name="Picture 3" descr="Query store options operation modes">
            <a:extLst>
              <a:ext uri="{FF2B5EF4-FFF2-40B4-BE49-F238E27FC236}">
                <a16:creationId xmlns:a16="http://schemas.microsoft.com/office/drawing/2014/main" id="{67C33487-44EE-A9E1-AF25-F057D111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98" y="1240321"/>
            <a:ext cx="6015267" cy="54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6426E-EBCF-EBCF-DFFC-7398E029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11264656" cy="1325563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0070C0"/>
                </a:solidFill>
                <a:effectLst/>
              </a:rPr>
              <a:t>Query </a:t>
            </a:r>
            <a:r>
              <a:rPr lang="en-US" sz="6000" b="1" dirty="0">
                <a:solidFill>
                  <a:srgbClr val="0070C0"/>
                </a:solidFill>
              </a:rPr>
              <a:t>S</a:t>
            </a:r>
            <a:r>
              <a:rPr lang="en-US" sz="6000" b="1" i="0" dirty="0">
                <a:solidFill>
                  <a:srgbClr val="0070C0"/>
                </a:solidFill>
                <a:effectLst/>
              </a:rPr>
              <a:t>tore </a:t>
            </a:r>
            <a:r>
              <a:rPr lang="en-US" sz="6000" b="1" dirty="0">
                <a:solidFill>
                  <a:srgbClr val="0070C0"/>
                </a:solidFill>
              </a:rPr>
              <a:t>C</a:t>
            </a:r>
            <a:r>
              <a:rPr lang="en-US" sz="6000" b="1" i="0" dirty="0">
                <a:solidFill>
                  <a:srgbClr val="0070C0"/>
                </a:solidFill>
                <a:effectLst/>
              </a:rPr>
              <a:t>apture Mode</a:t>
            </a:r>
            <a:br>
              <a:rPr lang="en-US" sz="6000" b="1" dirty="0">
                <a:solidFill>
                  <a:srgbClr val="0070C0"/>
                </a:solidFill>
              </a:rPr>
            </a:br>
            <a:endParaRPr lang="en-US" sz="6000" dirty="0">
              <a:solidFill>
                <a:srgbClr val="0070C0"/>
              </a:solidFill>
            </a:endParaRPr>
          </a:p>
        </p:txBody>
      </p:sp>
      <p:pic>
        <p:nvPicPr>
          <p:cNvPr id="4" name="Picture 3" descr="Query store capture mode">
            <a:extLst>
              <a:ext uri="{FF2B5EF4-FFF2-40B4-BE49-F238E27FC236}">
                <a16:creationId xmlns:a16="http://schemas.microsoft.com/office/drawing/2014/main" id="{30332965-7DC7-917F-ECD6-CB52FC70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5" y="1430720"/>
            <a:ext cx="6276270" cy="53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CE9060-A24E-FA7E-913A-18EF16B022A6}"/>
              </a:ext>
            </a:extLst>
          </p:cNvPr>
          <p:cNvSpPr txBox="1">
            <a:spLocks/>
          </p:cNvSpPr>
          <p:nvPr/>
        </p:nvSpPr>
        <p:spPr bwMode="auto">
          <a:xfrm>
            <a:off x="763018" y="447873"/>
            <a:ext cx="9825434" cy="162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>
                <a:solidFill>
                  <a:schemeClr val="accent2"/>
                </a:solidFill>
                <a:latin typeface="IBM Plex Sans" panose="020B0503050203000203" pitchFamily="34" charset="77"/>
                <a:ea typeface="+mj-ea"/>
                <a:cs typeface="IBM Plex Sans" panose="020B0503050203000203" pitchFamily="34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6000" dirty="0">
                <a:solidFill>
                  <a:srgbClr val="0070C0"/>
                </a:solidFill>
                <a:latin typeface="+mj-lt"/>
              </a:rPr>
              <a:t>Query Store benefits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95F904-24C1-0338-4BDA-213DB04BAD45}"/>
              </a:ext>
            </a:extLst>
          </p:cNvPr>
          <p:cNvSpPr txBox="1">
            <a:spLocks/>
          </p:cNvSpPr>
          <p:nvPr/>
        </p:nvSpPr>
        <p:spPr bwMode="auto">
          <a:xfrm>
            <a:off x="537744" y="1593362"/>
            <a:ext cx="11000664" cy="395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-US" sz="4000" dirty="0">
                <a:latin typeface="+mn-lt"/>
              </a:rPr>
              <a:t>Identify regressions due to plan changes</a:t>
            </a:r>
          </a:p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-US" sz="4000" dirty="0">
                <a:latin typeface="+mn-lt"/>
              </a:rPr>
              <a:t>Quickly fixes non-optimal plan usage</a:t>
            </a:r>
          </a:p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-US" sz="4000" dirty="0">
                <a:latin typeface="+mn-lt"/>
              </a:rPr>
              <a:t>Performance tuning</a:t>
            </a:r>
          </a:p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-US" sz="4000" dirty="0">
                <a:latin typeface="+mn-lt"/>
              </a:rPr>
              <a:t>No changes needed to user applications or underlying code</a:t>
            </a:r>
          </a:p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-US" sz="4000" dirty="0">
                <a:latin typeface="+mn-lt"/>
              </a:rPr>
              <a:t>Useful during the </a:t>
            </a:r>
            <a:r>
              <a:rPr lang="en-US" sz="4000" b="1" dirty="0">
                <a:latin typeface="+mn-lt"/>
              </a:rPr>
              <a:t>database upgrades</a:t>
            </a:r>
          </a:p>
        </p:txBody>
      </p:sp>
    </p:spTree>
    <p:extLst>
      <p:ext uri="{BB962C8B-B14F-4D97-AF65-F5344CB8AC3E}">
        <p14:creationId xmlns:p14="http://schemas.microsoft.com/office/powerpoint/2010/main" val="333939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140ADE-B1AA-5038-37E2-70300B29A541}"/>
              </a:ext>
            </a:extLst>
          </p:cNvPr>
          <p:cNvSpPr txBox="1"/>
          <p:nvPr/>
        </p:nvSpPr>
        <p:spPr>
          <a:xfrm>
            <a:off x="1157287" y="28109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+mj-lt"/>
              </a:rPr>
              <a:t>Plan Forcing</a:t>
            </a:r>
          </a:p>
        </p:txBody>
      </p:sp>
    </p:spTree>
    <p:extLst>
      <p:ext uri="{BB962C8B-B14F-4D97-AF65-F5344CB8AC3E}">
        <p14:creationId xmlns:p14="http://schemas.microsoft.com/office/powerpoint/2010/main" val="143378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B73B-D38D-402F-BD16-BD2B7DB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54" y="215583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752D-9653-4363-AE9C-BFE0BCF0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59" y="1750795"/>
            <a:ext cx="11194878" cy="470607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Just like the </a:t>
            </a:r>
            <a:r>
              <a:rPr lang="en-US" sz="4000" dirty="0">
                <a:cs typeface="Consolas" panose="020B0609020204030204" pitchFamily="49" charset="0"/>
              </a:rPr>
              <a:t>USE PLAN</a:t>
            </a:r>
            <a:r>
              <a:rPr lang="en-US" sz="4000" dirty="0"/>
              <a:t> query hint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Optimizer uses the forced plan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If it fails, optimize in the regular way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Force using </a:t>
            </a:r>
            <a:r>
              <a:rPr lang="en-US" sz="4000" b="0" i="0" dirty="0" err="1">
                <a:effectLst/>
                <a:cs typeface="Consolas" panose="020B0609020204030204" pitchFamily="49" charset="0"/>
              </a:rPr>
              <a:t>sp_query_store_force_plan</a:t>
            </a:r>
            <a:endParaRPr lang="en-US" sz="4000" dirty="0">
              <a:cs typeface="Consolas" panose="020B0609020204030204" pitchFamily="49" charset="0"/>
            </a:endParaRPr>
          </a:p>
          <a:p>
            <a:pPr>
              <a:buClr>
                <a:srgbClr val="0070C0"/>
              </a:buClr>
            </a:pPr>
            <a:r>
              <a:rPr lang="en-US" sz="4000" dirty="0"/>
              <a:t> Unforce using </a:t>
            </a:r>
            <a:r>
              <a:rPr lang="en-US" sz="4000" b="0" i="0" dirty="0" err="1">
                <a:effectLst/>
                <a:cs typeface="Consolas" panose="020B0609020204030204" pitchFamily="49" charset="0"/>
              </a:rPr>
              <a:t>sp_query_store_unforce_plan</a:t>
            </a:r>
            <a:endParaRPr lang="en-US" sz="4000" dirty="0">
              <a:cs typeface="Consolas" panose="020B0609020204030204" pitchFamily="49" charset="0"/>
            </a:endParaRPr>
          </a:p>
          <a:p>
            <a:pPr>
              <a:buClr>
                <a:srgbClr val="0070C0"/>
              </a:buClr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3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83D8-5BDD-A2B2-A3C2-EAA8221A0C23}"/>
              </a:ext>
            </a:extLst>
          </p:cNvPr>
          <p:cNvSpPr txBox="1">
            <a:spLocks/>
          </p:cNvSpPr>
          <p:nvPr/>
        </p:nvSpPr>
        <p:spPr>
          <a:xfrm>
            <a:off x="377319" y="1069460"/>
            <a:ext cx="6137623" cy="7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Deepthi </a:t>
            </a:r>
            <a:r>
              <a:rPr lang="en-US" sz="6000" b="1" dirty="0" err="1">
                <a:solidFill>
                  <a:srgbClr val="0070C0"/>
                </a:solidFill>
              </a:rPr>
              <a:t>Goguri</a:t>
            </a:r>
            <a:endParaRPr lang="en-US" sz="6000" b="1" dirty="0">
              <a:solidFill>
                <a:srgbClr val="0070C0"/>
              </a:solidFill>
            </a:endParaRP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97E39080-1FD8-C735-1A64-E7DEDBF2B3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9397" y="326088"/>
            <a:ext cx="1483094" cy="1790683"/>
          </a:xfrm>
          <a:prstGeom prst="ellipse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56455B-C329-D335-5ED1-2207430E5CE2}"/>
              </a:ext>
            </a:extLst>
          </p:cNvPr>
          <p:cNvSpPr txBox="1">
            <a:spLocks/>
          </p:cNvSpPr>
          <p:nvPr/>
        </p:nvSpPr>
        <p:spPr>
          <a:xfrm>
            <a:off x="-1922884" y="4943592"/>
            <a:ext cx="5601378" cy="553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Twitter:</a:t>
            </a:r>
            <a:r>
              <a:rPr lang="en-US" sz="2800" b="1" dirty="0">
                <a:solidFill>
                  <a:schemeClr val="tx1"/>
                </a:solidFill>
              </a:rPr>
              <a:t> @dbanuggets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9A72-6CB6-61D3-990D-4BEEC55D49DE}"/>
              </a:ext>
            </a:extLst>
          </p:cNvPr>
          <p:cNvSpPr txBox="1">
            <a:spLocks/>
          </p:cNvSpPr>
          <p:nvPr/>
        </p:nvSpPr>
        <p:spPr>
          <a:xfrm>
            <a:off x="259844" y="5589736"/>
            <a:ext cx="6137623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Website: </a:t>
            </a:r>
            <a:r>
              <a:rPr lang="en-US" b="1" dirty="0"/>
              <a:t>https://dbanuggets.com/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F4975-183A-98E9-0F55-4C9FD0268DBE}"/>
              </a:ext>
            </a:extLst>
          </p:cNvPr>
          <p:cNvSpPr txBox="1">
            <a:spLocks/>
          </p:cNvSpPr>
          <p:nvPr/>
        </p:nvSpPr>
        <p:spPr>
          <a:xfrm>
            <a:off x="239289" y="6235880"/>
            <a:ext cx="9452397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Linkedin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/>
              <a:t>https://www.linkedin.com/in/deepthigoguri/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298917D7-F632-8CA7-80F9-C8A224C5D6BC}"/>
              </a:ext>
            </a:extLst>
          </p:cNvPr>
          <p:cNvSpPr txBox="1">
            <a:spLocks/>
          </p:cNvSpPr>
          <p:nvPr/>
        </p:nvSpPr>
        <p:spPr>
          <a:xfrm>
            <a:off x="6609397" y="2402582"/>
            <a:ext cx="5184761" cy="33736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Platform MVP</a:t>
            </a:r>
          </a:p>
          <a:p>
            <a:r>
              <a:rPr lang="en-US" dirty="0"/>
              <a:t>Masters in Computer Technology</a:t>
            </a:r>
          </a:p>
          <a:p>
            <a:r>
              <a:rPr lang="en-US" dirty="0"/>
              <a:t>Co-Organizer for Data and AI South Florida User Group, DEI User Group, Data TGIF</a:t>
            </a:r>
          </a:p>
          <a:p>
            <a:r>
              <a:rPr lang="en-US" dirty="0"/>
              <a:t>Volunteer for Women in Technology User Group</a:t>
            </a:r>
          </a:p>
          <a:p>
            <a:r>
              <a:rPr lang="en-US" dirty="0"/>
              <a:t>Loves Plants, Arts and Crafts</a:t>
            </a:r>
          </a:p>
        </p:txBody>
      </p:sp>
    </p:spTree>
    <p:extLst>
      <p:ext uri="{BB962C8B-B14F-4D97-AF65-F5344CB8AC3E}">
        <p14:creationId xmlns:p14="http://schemas.microsoft.com/office/powerpoint/2010/main" val="262094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A023AD-18B5-B33B-963D-DC53367D4368}"/>
              </a:ext>
            </a:extLst>
          </p:cNvPr>
          <p:cNvSpPr txBox="1"/>
          <p:nvPr/>
        </p:nvSpPr>
        <p:spPr>
          <a:xfrm>
            <a:off x="719136" y="2782372"/>
            <a:ext cx="8201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+mj-lt"/>
              </a:rPr>
              <a:t>Automatic Plan Correction</a:t>
            </a:r>
          </a:p>
        </p:txBody>
      </p:sp>
    </p:spTree>
    <p:extLst>
      <p:ext uri="{BB962C8B-B14F-4D97-AF65-F5344CB8AC3E}">
        <p14:creationId xmlns:p14="http://schemas.microsoft.com/office/powerpoint/2010/main" val="95835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E30E65-1DDF-360F-37CC-938C3D95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38" y="59620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Automatic plan correction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4594C-EB4C-0A92-5032-10946A3F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53" y="2151326"/>
            <a:ext cx="7686595" cy="383187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SQL Server 2017 and above</a:t>
            </a:r>
          </a:p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Continuous monitoring for plan regression</a:t>
            </a:r>
          </a:p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Adjust accordingly by forcing/</a:t>
            </a:r>
            <a:r>
              <a:rPr lang="en-US" sz="4000" dirty="0" err="1">
                <a:latin typeface="IBM Plex Sans" panose="020B0503050203000203" pitchFamily="34" charset="0"/>
              </a:rPr>
              <a:t>unforcing</a:t>
            </a:r>
            <a:endParaRPr lang="en-US" sz="40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36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3600" b="1" dirty="0">
              <a:latin typeface="IBM Plex Sans" panose="020B0503050203000203" pitchFamily="34" charset="0"/>
            </a:endParaRPr>
          </a:p>
          <a:p>
            <a:endParaRPr lang="en-US" sz="3600" dirty="0">
              <a:latin typeface="IBM Plex Sans" panose="020B0503050203000203" pitchFamily="34" charset="0"/>
            </a:endParaRPr>
          </a:p>
        </p:txBody>
      </p:sp>
      <p:pic>
        <p:nvPicPr>
          <p:cNvPr id="2" name="Picture 2" descr="Automatic tuning process.">
            <a:extLst>
              <a:ext uri="{FF2B5EF4-FFF2-40B4-BE49-F238E27FC236}">
                <a16:creationId xmlns:a16="http://schemas.microsoft.com/office/drawing/2014/main" id="{30F30372-D177-A147-B9DF-3757F7F0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86" y="3956223"/>
            <a:ext cx="5943597" cy="22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0B97AB-997D-E1D3-0D1D-3D3F875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10784822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Automatic plan correction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6C7A47-1291-2677-B9B5-E69840EA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67" y="1818505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Enable using T-SQL or using the Azure portal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T-SQL</a:t>
            </a:r>
          </a:p>
          <a:p>
            <a:pPr lvl="1">
              <a:buClr>
                <a:srgbClr val="0070C0"/>
              </a:buClr>
            </a:pPr>
            <a:r>
              <a:rPr lang="en-US" sz="4000" dirty="0"/>
              <a:t> ALTER DATABASE </a:t>
            </a:r>
            <a:r>
              <a:rPr lang="en-US" sz="4000" dirty="0" err="1"/>
              <a:t>Databasename</a:t>
            </a:r>
            <a:endParaRPr lang="en-US" sz="4000" dirty="0"/>
          </a:p>
          <a:p>
            <a:pPr lvl="1">
              <a:buClr>
                <a:srgbClr val="0070C0"/>
              </a:buClr>
            </a:pPr>
            <a:r>
              <a:rPr lang="en-US" sz="4000" dirty="0"/>
              <a:t> SET AUTOMATIC_TUNING (FORCE_LAST_GOOD_PLAN = ON ); 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</a:t>
            </a:r>
            <a:r>
              <a:rPr lang="en-US" sz="4000" dirty="0" err="1"/>
              <a:t>sys.dm_db_tuning_recommendations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984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AC65-6B56-9812-9CF3-3C57744A8925}"/>
              </a:ext>
            </a:extLst>
          </p:cNvPr>
          <p:cNvSpPr txBox="1">
            <a:spLocks/>
          </p:cNvSpPr>
          <p:nvPr/>
        </p:nvSpPr>
        <p:spPr>
          <a:xfrm>
            <a:off x="930176" y="2772611"/>
            <a:ext cx="3797845" cy="25144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830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B2B6A-A699-7679-4E6B-BF154D13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11608363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Recap of what we learnt so far..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AF1399-783E-AA3D-6F02-0A295122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Query Store Basics and Architecture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Benefits with example of capturing baselines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Forcing/</a:t>
            </a:r>
            <a:r>
              <a:rPr lang="en-US" sz="4000" dirty="0" err="1"/>
              <a:t>unforcing</a:t>
            </a:r>
            <a:endParaRPr lang="en-US" sz="4000" dirty="0"/>
          </a:p>
          <a:p>
            <a:pPr>
              <a:buClr>
                <a:srgbClr val="0070C0"/>
              </a:buClr>
            </a:pPr>
            <a:r>
              <a:rPr lang="en-US" sz="4000" dirty="0"/>
              <a:t> Automatic plan correction</a:t>
            </a:r>
          </a:p>
          <a:p>
            <a:pPr>
              <a:buClr>
                <a:srgbClr val="0070C0"/>
              </a:buClr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588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8D4-B459-D84A-2107-92F036EE5DB6}"/>
              </a:ext>
            </a:extLst>
          </p:cNvPr>
          <p:cNvSpPr txBox="1">
            <a:spLocks/>
          </p:cNvSpPr>
          <p:nvPr/>
        </p:nvSpPr>
        <p:spPr>
          <a:xfrm>
            <a:off x="591498" y="2314870"/>
            <a:ext cx="9753600" cy="4965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Query Store Advancements in 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SQL Server 2022</a:t>
            </a:r>
          </a:p>
        </p:txBody>
      </p:sp>
    </p:spTree>
    <p:extLst>
      <p:ext uri="{BB962C8B-B14F-4D97-AF65-F5344CB8AC3E}">
        <p14:creationId xmlns:p14="http://schemas.microsoft.com/office/powerpoint/2010/main" val="113844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DAD38E-F135-9973-1E9B-1B2F5DF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2" y="203231"/>
            <a:ext cx="11787238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QS Advancements in 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SQL Server 2022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55F794-0EC0-5BC6-1C73-A32D3330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71" y="19182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70C0"/>
              </a:buClr>
            </a:pPr>
            <a:r>
              <a:rPr lang="en-US" sz="4300" dirty="0"/>
              <a:t> Enabled by Default</a:t>
            </a:r>
          </a:p>
          <a:p>
            <a:pPr>
              <a:buClr>
                <a:srgbClr val="0070C0"/>
              </a:buClr>
            </a:pPr>
            <a:r>
              <a:rPr lang="en-US" sz="4300" dirty="0"/>
              <a:t> Query Store data capture in secondary replica </a:t>
            </a:r>
            <a:r>
              <a:rPr lang="en-US" sz="4300" i="1" dirty="0"/>
              <a:t>(preview)</a:t>
            </a:r>
          </a:p>
          <a:p>
            <a:pPr>
              <a:buClr>
                <a:srgbClr val="0070C0"/>
              </a:buClr>
            </a:pPr>
            <a:r>
              <a:rPr lang="en-US" sz="4300" b="0" i="0" dirty="0">
                <a:effectLst/>
              </a:rPr>
              <a:t> Query Store hints</a:t>
            </a:r>
          </a:p>
          <a:p>
            <a:pPr>
              <a:buClr>
                <a:srgbClr val="0070C0"/>
              </a:buClr>
            </a:pPr>
            <a:r>
              <a:rPr lang="en-US" sz="4300" b="0" dirty="0">
                <a:effectLst/>
              </a:rPr>
              <a:t> IQP features using Query Store</a:t>
            </a:r>
          </a:p>
          <a:p>
            <a:pPr lvl="1">
              <a:buClr>
                <a:srgbClr val="0070C0"/>
              </a:buClr>
            </a:pPr>
            <a:r>
              <a:rPr lang="en-US" sz="4300" b="0" i="0" dirty="0">
                <a:effectLst/>
              </a:rPr>
              <a:t> Memory grant feedback</a:t>
            </a:r>
            <a:endParaRPr lang="en-US" sz="4300" b="0" i="1" dirty="0">
              <a:effectLst/>
            </a:endParaRPr>
          </a:p>
          <a:p>
            <a:pPr lvl="1">
              <a:buClr>
                <a:srgbClr val="0070C0"/>
              </a:buClr>
            </a:pPr>
            <a:r>
              <a:rPr lang="en-US" sz="4300" b="0" i="0" dirty="0">
                <a:solidFill>
                  <a:srgbClr val="161616"/>
                </a:solidFill>
                <a:effectLst/>
              </a:rPr>
              <a:t> Degree of parallelism (DOP) feedback</a:t>
            </a:r>
            <a:endParaRPr lang="en-US" sz="4300" i="1" dirty="0">
              <a:solidFill>
                <a:srgbClr val="161616"/>
              </a:solidFill>
            </a:endParaRPr>
          </a:p>
          <a:p>
            <a:pPr lvl="1">
              <a:buClr>
                <a:srgbClr val="0070C0"/>
              </a:buClr>
            </a:pPr>
            <a:r>
              <a:rPr lang="en-US" sz="4300" b="0" i="0" dirty="0">
                <a:solidFill>
                  <a:srgbClr val="161616"/>
                </a:solidFill>
                <a:effectLst/>
              </a:rPr>
              <a:t> Cardinality estimation feedback</a:t>
            </a:r>
            <a:endParaRPr lang="en-US" sz="4300" b="0" i="1" dirty="0">
              <a:solidFill>
                <a:srgbClr val="161616"/>
              </a:solidFill>
              <a:effectLst/>
            </a:endParaRPr>
          </a:p>
          <a:p>
            <a:pPr lvl="1">
              <a:buClr>
                <a:srgbClr val="0070C0"/>
              </a:buClr>
            </a:pPr>
            <a:r>
              <a:rPr lang="en-US" sz="4300" b="0" i="0" dirty="0">
                <a:solidFill>
                  <a:srgbClr val="161616"/>
                </a:solidFill>
                <a:effectLst/>
              </a:rPr>
              <a:t> Optimized plan forcing</a:t>
            </a:r>
            <a:endParaRPr lang="en-US" sz="4300" i="1" dirty="0"/>
          </a:p>
          <a:p>
            <a:pPr>
              <a:buClr>
                <a:srgbClr val="0070C0"/>
              </a:buClr>
            </a:pPr>
            <a:endParaRPr lang="en-US" dirty="0"/>
          </a:p>
          <a:p>
            <a:pPr>
              <a:buClr>
                <a:srgbClr val="0070C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1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731C-FB92-5860-7B4C-3C8EC4E9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1085725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Highlights for IQP 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764A4E-E109-7909-6913-0B5EEFBC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73" y="1787806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No code changes – Works with latest Compatibility level 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They work together (can have multiple features supporting query)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Large positive impact in performance</a:t>
            </a:r>
          </a:p>
          <a:p>
            <a:pPr>
              <a:buClr>
                <a:srgbClr val="0070C0"/>
              </a:buClr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190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9BF-6C86-AE53-E693-B65F7538ECE5}"/>
              </a:ext>
            </a:extLst>
          </p:cNvPr>
          <p:cNvSpPr txBox="1">
            <a:spLocks/>
          </p:cNvSpPr>
          <p:nvPr/>
        </p:nvSpPr>
        <p:spPr>
          <a:xfrm>
            <a:off x="425397" y="2350720"/>
            <a:ext cx="9753600" cy="4965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Query Store for Secondary Replicas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8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094E-285E-0EC8-454E-B95136EF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28" y="276618"/>
            <a:ext cx="11427372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Query Store for Secondary Replicas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FD05C14-90A5-71B7-7049-155D5FA121C4}"/>
              </a:ext>
            </a:extLst>
          </p:cNvPr>
          <p:cNvSpPr/>
          <p:nvPr/>
        </p:nvSpPr>
        <p:spPr>
          <a:xfrm>
            <a:off x="1979065" y="2514249"/>
            <a:ext cx="1020818" cy="1158765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</a:t>
            </a:r>
          </a:p>
          <a:p>
            <a:pPr algn="ctr"/>
            <a:r>
              <a:rPr lang="en-US" sz="1400" dirty="0"/>
              <a:t>Read/write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F5FC48D-10E2-EE86-E0C5-679B693704C1}"/>
              </a:ext>
            </a:extLst>
          </p:cNvPr>
          <p:cNvSpPr/>
          <p:nvPr/>
        </p:nvSpPr>
        <p:spPr>
          <a:xfrm>
            <a:off x="5032320" y="2514248"/>
            <a:ext cx="1020818" cy="1158765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only secondary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EBCEE34-2F94-F7F5-D777-C964DCA29FEA}"/>
              </a:ext>
            </a:extLst>
          </p:cNvPr>
          <p:cNvSpPr/>
          <p:nvPr/>
        </p:nvSpPr>
        <p:spPr>
          <a:xfrm>
            <a:off x="5066226" y="4288095"/>
            <a:ext cx="1020818" cy="1158765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Read only secondary</a:t>
            </a:r>
          </a:p>
          <a:p>
            <a:pPr algn="ctr"/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39DA2D-DB55-7C2B-8406-B669A3B61F77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flipV="1">
            <a:off x="2999883" y="3093631"/>
            <a:ext cx="20324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A10F3-F098-3D14-D180-CA0061DC68E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999883" y="3093632"/>
            <a:ext cx="2032437" cy="1710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31617-9E85-00CA-E1BD-50A7A9DB4B2E}"/>
              </a:ext>
            </a:extLst>
          </p:cNvPr>
          <p:cNvCxnSpPr>
            <a:cxnSpLocks/>
          </p:cNvCxnSpPr>
          <p:nvPr/>
        </p:nvCxnSpPr>
        <p:spPr>
          <a:xfrm flipH="1">
            <a:off x="3012362" y="2953653"/>
            <a:ext cx="1977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E60F27-7423-E963-FBCD-D71DC59AE74C}"/>
              </a:ext>
            </a:extLst>
          </p:cNvPr>
          <p:cNvCxnSpPr>
            <a:cxnSpLocks/>
          </p:cNvCxnSpPr>
          <p:nvPr/>
        </p:nvCxnSpPr>
        <p:spPr>
          <a:xfrm flipH="1" flipV="1">
            <a:off x="3012362" y="3349902"/>
            <a:ext cx="1906973" cy="16080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B45174-9299-FCEF-802F-9E0EFEF13EAC}"/>
              </a:ext>
            </a:extLst>
          </p:cNvPr>
          <p:cNvSpPr txBox="1"/>
          <p:nvPr/>
        </p:nvSpPr>
        <p:spPr>
          <a:xfrm>
            <a:off x="3347051" y="2059029"/>
            <a:ext cx="165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 to Primary QS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D5988-346B-2725-5B70-E51BDA967903}"/>
              </a:ext>
            </a:extLst>
          </p:cNvPr>
          <p:cNvSpPr txBox="1"/>
          <p:nvPr/>
        </p:nvSpPr>
        <p:spPr>
          <a:xfrm rot="2304938">
            <a:off x="2842854" y="4114445"/>
            <a:ext cx="165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 to Primary QS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72916-04C2-7EEA-8CB8-D91A0A11E843}"/>
              </a:ext>
            </a:extLst>
          </p:cNvPr>
          <p:cNvSpPr txBox="1"/>
          <p:nvPr/>
        </p:nvSpPr>
        <p:spPr>
          <a:xfrm>
            <a:off x="369277" y="5688730"/>
            <a:ext cx="109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</a:rPr>
              <a:t>***Query Store for secondary replicas</a:t>
            </a:r>
            <a:r>
              <a:rPr lang="en-US" b="0" i="1" dirty="0">
                <a:solidFill>
                  <a:srgbClr val="161616"/>
                </a:solidFill>
                <a:effectLst/>
              </a:rPr>
              <a:t> is available for preview. It isn't available for use in production environments.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FBB65-F953-32B7-1335-DC848297C9ED}"/>
              </a:ext>
            </a:extLst>
          </p:cNvPr>
          <p:cNvSpPr txBox="1"/>
          <p:nvPr/>
        </p:nvSpPr>
        <p:spPr>
          <a:xfrm>
            <a:off x="7606862" y="2163393"/>
            <a:ext cx="2293883" cy="64633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61616"/>
                </a:solidFill>
              </a:rPr>
              <a:t>E</a:t>
            </a:r>
            <a:r>
              <a:rPr lang="en-US" b="1" i="0" dirty="0">
                <a:solidFill>
                  <a:srgbClr val="161616"/>
                </a:solidFill>
                <a:effectLst/>
              </a:rPr>
              <a:t>nable </a:t>
            </a:r>
            <a:r>
              <a:rPr lang="en-US" b="1" dirty="0">
                <a:solidFill>
                  <a:srgbClr val="161616"/>
                </a:solidFill>
              </a:rPr>
              <a:t>T</a:t>
            </a:r>
            <a:r>
              <a:rPr lang="en-US" b="1" i="0" dirty="0">
                <a:solidFill>
                  <a:srgbClr val="161616"/>
                </a:solidFill>
                <a:effectLst/>
              </a:rPr>
              <a:t>race </a:t>
            </a:r>
            <a:r>
              <a:rPr lang="en-US" b="1" dirty="0">
                <a:solidFill>
                  <a:srgbClr val="161616"/>
                </a:solidFill>
              </a:rPr>
              <a:t>F</a:t>
            </a:r>
            <a:r>
              <a:rPr lang="en-US" b="1" i="0" dirty="0">
                <a:solidFill>
                  <a:srgbClr val="161616"/>
                </a:solidFill>
                <a:effectLst/>
              </a:rPr>
              <a:t>lag 12606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9DF09-F7F2-8A6B-1C30-553680D9275C}"/>
              </a:ext>
            </a:extLst>
          </p:cNvPr>
          <p:cNvSpPr/>
          <p:nvPr/>
        </p:nvSpPr>
        <p:spPr>
          <a:xfrm>
            <a:off x="7488621" y="3270106"/>
            <a:ext cx="2681452" cy="9714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Query data visible by Role type or by secondary name</a:t>
            </a:r>
          </a:p>
        </p:txBody>
      </p:sp>
    </p:spTree>
    <p:extLst>
      <p:ext uri="{BB962C8B-B14F-4D97-AF65-F5344CB8AC3E}">
        <p14:creationId xmlns:p14="http://schemas.microsoft.com/office/powerpoint/2010/main" val="407588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250E-15A7-99C3-31E5-1BBA733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71162-BD13-C43B-52A5-D11FFC9B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4" y="1746671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Query Store Basics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Query Store Architecture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Benefits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Advanced Features in SQL Server 2022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70135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783-B136-C264-E0F0-AA30285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08101"/>
            <a:ext cx="9418359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Enable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EFF-33A9-E31C-4967-7C465C3F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79101"/>
            <a:ext cx="1169726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1. First QS needs to be enabled on Primary replica database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sz="3600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QUERY_STORE = </a:t>
            </a: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GO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sz="3600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3600" b="0" i="0" dirty="0">
                <a:solidFill>
                  <a:srgbClr val="161616"/>
                </a:solidFill>
                <a:effectLst/>
                <a:latin typeface="SFMono-Regular"/>
              </a:rPr>
              <a:t> QUERY_STORE ( OPERATION_MODE = READ_WRITE );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438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783-B136-C264-E0F0-AA30285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0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Enable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EFF-33A9-E31C-4967-7C465C3F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59" y="1825625"/>
            <a:ext cx="1177289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Connect to Primary Replica and run on each desired database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4000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sz="4000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 SECONDARY </a:t>
            </a:r>
            <a:r>
              <a:rPr lang="en-US" sz="40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 QUERY_STORE = </a:t>
            </a:r>
            <a:r>
              <a:rPr lang="en-US" sz="4000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 (OPERATION_MODE = READ_WRITE );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161616"/>
                </a:solidFill>
                <a:effectLst/>
                <a:latin typeface="SFMono-Regular"/>
              </a:rPr>
              <a:t>GO</a:t>
            </a:r>
          </a:p>
          <a:p>
            <a:pPr marL="0" indent="0">
              <a:buNone/>
            </a:pPr>
            <a:endParaRPr lang="en-US" sz="3600" dirty="0">
              <a:solidFill>
                <a:srgbClr val="161616"/>
              </a:solidFill>
              <a:latin typeface="SFMono-Regular"/>
            </a:endParaRP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960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783-B136-C264-E0F0-AA30285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16" y="4150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Enable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EFF-33A9-E31C-4967-7C465C3F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59" y="1825625"/>
            <a:ext cx="11772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0"/>
              </a:rPr>
              <a:t>3.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To disable, connect to primary and run on each desired database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101FD"/>
                </a:solidFill>
                <a:effectLst/>
              </a:rPr>
              <a:t>ALTER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 </a:t>
            </a:r>
            <a:r>
              <a:rPr lang="en-US" sz="4000" b="0" i="0" dirty="0">
                <a:solidFill>
                  <a:srgbClr val="0101FD"/>
                </a:solidFill>
                <a:effectLst/>
              </a:rPr>
              <a:t>DATABASE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 [</a:t>
            </a:r>
            <a:r>
              <a:rPr lang="en-US" sz="4000" b="0" i="0" dirty="0" err="1">
                <a:solidFill>
                  <a:srgbClr val="161616"/>
                </a:solidFill>
                <a:effectLst/>
              </a:rPr>
              <a:t>Database_Name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]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101FD"/>
                </a:solidFill>
                <a:effectLst/>
              </a:rPr>
              <a:t>FOR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 SECONDARY </a:t>
            </a:r>
            <a:r>
              <a:rPr lang="en-US" sz="4000" b="0" i="0" dirty="0">
                <a:solidFill>
                  <a:srgbClr val="0101FD"/>
                </a:solidFill>
                <a:effectLst/>
              </a:rPr>
              <a:t>SET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 QUERY_STORE = </a:t>
            </a:r>
            <a:r>
              <a:rPr lang="en-US" sz="4000" b="0" i="0" dirty="0">
                <a:solidFill>
                  <a:srgbClr val="0101FD"/>
                </a:solidFill>
                <a:effectLst/>
              </a:rPr>
              <a:t>OFF</a:t>
            </a:r>
            <a:r>
              <a:rPr lang="en-US" sz="4000" b="0" i="0" dirty="0">
                <a:solidFill>
                  <a:srgbClr val="161616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161616"/>
                </a:solidFill>
                <a:effectLst/>
              </a:rPr>
              <a:t>GO</a:t>
            </a:r>
            <a:endParaRPr lang="en-US" sz="4000" b="1" dirty="0">
              <a:solidFill>
                <a:srgbClr val="161616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3600" b="1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9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24D-F238-5BBF-3CC4-A0312D51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8" y="326340"/>
            <a:ext cx="12005442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How to Force/Unforce plans on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7C03-1876-D1DC-B4EE-BF6A02D5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20410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0"/>
              </a:rPr>
              <a:t>Optional plan scoped argument can be added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0"/>
            </a:endParaRPr>
          </a:p>
          <a:p>
            <a:pPr lvl="1"/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EXEC </a:t>
            </a:r>
            <a:r>
              <a:rPr lang="en-US" sz="32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sp_query_store_</a:t>
            </a:r>
            <a:r>
              <a:rPr lang="en-US" sz="3200" dirty="0" err="1">
                <a:solidFill>
                  <a:srgbClr val="161616"/>
                </a:solidFill>
                <a:latin typeface="IBM Plex Sans" panose="020B0503050203000203" pitchFamily="34" charset="0"/>
              </a:rPr>
              <a:t>force</a:t>
            </a:r>
            <a:r>
              <a:rPr lang="en-US" sz="32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_plan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26012, 3, </a:t>
            </a:r>
            <a:r>
              <a:rPr lang="en-US" sz="32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2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;</a:t>
            </a:r>
          </a:p>
          <a:p>
            <a:pPr lvl="1"/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EXEC </a:t>
            </a:r>
            <a:r>
              <a:rPr lang="en-US" sz="32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sp_query_store_un</a:t>
            </a:r>
            <a:r>
              <a:rPr lang="en-US" sz="3200" dirty="0" err="1">
                <a:solidFill>
                  <a:srgbClr val="161616"/>
                </a:solidFill>
                <a:latin typeface="IBM Plex Sans" panose="020B0503050203000203" pitchFamily="34" charset="0"/>
              </a:rPr>
              <a:t>force</a:t>
            </a:r>
            <a:r>
              <a:rPr lang="en-US" sz="32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_plan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26012, 3, </a:t>
            </a:r>
            <a:r>
              <a:rPr lang="en-US" sz="32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2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;</a:t>
            </a: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0"/>
              </a:rPr>
              <a:t>Plan Forcing Scope parameter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161616"/>
                </a:solidFill>
                <a:latin typeface="IBM Plex Sans" panose="020B0503050203000203" pitchFamily="34" charset="0"/>
              </a:rPr>
              <a:t>0 = Force on read-write replica (default)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161616"/>
                </a:solidFill>
                <a:latin typeface="IBM Plex Sans" panose="020B0503050203000203" pitchFamily="34" charset="0"/>
              </a:rPr>
              <a:t>1 = Force/unforce on all read-only replicas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161616"/>
                </a:solidFill>
                <a:latin typeface="IBM Plex Sans" panose="020B0503050203000203" pitchFamily="34" charset="0"/>
              </a:rPr>
              <a:t>2 = Force/unforce on all replicas</a:t>
            </a:r>
            <a:endParaRPr lang="en-US" sz="3200" i="1" dirty="0"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AA5B8-8DAA-155E-2C6D-E0FBE95F5924}"/>
              </a:ext>
            </a:extLst>
          </p:cNvPr>
          <p:cNvSpPr txBox="1"/>
          <p:nvPr/>
        </p:nvSpPr>
        <p:spPr>
          <a:xfrm>
            <a:off x="7597648" y="6524407"/>
            <a:ext cx="4594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Resource:</a:t>
            </a:r>
            <a:r>
              <a:rPr lang="en-US" sz="1400" i="1" dirty="0"/>
              <a:t> https://www.youtube.com/watch?v=BbaC6-2qsjI</a:t>
            </a:r>
          </a:p>
        </p:txBody>
      </p:sp>
    </p:spTree>
    <p:extLst>
      <p:ext uri="{BB962C8B-B14F-4D97-AF65-F5344CB8AC3E}">
        <p14:creationId xmlns:p14="http://schemas.microsoft.com/office/powerpoint/2010/main" val="241599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919E-B419-6234-4DDA-65011309F3F0}"/>
              </a:ext>
            </a:extLst>
          </p:cNvPr>
          <p:cNvSpPr txBox="1">
            <a:spLocks/>
          </p:cNvSpPr>
          <p:nvPr/>
        </p:nvSpPr>
        <p:spPr>
          <a:xfrm>
            <a:off x="433215" y="2639354"/>
            <a:ext cx="8993674" cy="1678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solidFill>
                  <a:srgbClr val="0070C0"/>
                </a:solidFill>
              </a:rPr>
              <a:t>Query Store Hints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48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75-4F9F-71CF-8229-A35C26A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Query Store Hints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303792-4506-AC6A-365F-4EDDBAE7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3" y="1690688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3600" dirty="0"/>
              <a:t> Used for optimizing specific queries under specific conditions</a:t>
            </a:r>
          </a:p>
          <a:p>
            <a:pPr>
              <a:buClr>
                <a:srgbClr val="0070C0"/>
              </a:buClr>
            </a:pPr>
            <a:r>
              <a:rPr lang="en-US" sz="3600" b="0" i="0" dirty="0">
                <a:effectLst/>
              </a:rPr>
              <a:t> SQL Server 2022, Azure SQL databases, elastic pools, managed instances, and hyperscale databases</a:t>
            </a:r>
            <a:endParaRPr lang="en-US" sz="3600" dirty="0"/>
          </a:p>
          <a:p>
            <a:pPr>
              <a:buClr>
                <a:srgbClr val="0070C0"/>
              </a:buClr>
            </a:pPr>
            <a:r>
              <a:rPr lang="en-US" sz="3600" dirty="0"/>
              <a:t> Simple to fix without modifying underlining code</a:t>
            </a:r>
          </a:p>
          <a:p>
            <a:pPr>
              <a:buClr>
                <a:srgbClr val="0070C0"/>
              </a:buClr>
            </a:pPr>
            <a:r>
              <a:rPr lang="en-US" sz="3600" dirty="0"/>
              <a:t> Query hints like MAXDOP, recompile, max/min memory grant size, compatibility level, etc. </a:t>
            </a:r>
          </a:p>
          <a:p>
            <a:pPr>
              <a:buClr>
                <a:srgbClr val="0070C0"/>
              </a:buClr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638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4B1-EB0B-46B9-BEDA-BC553D99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Two Step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C696A-2D45-4F7B-8184-3E6D2901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Get the </a:t>
            </a:r>
            <a:r>
              <a:rPr lang="en-US" sz="4000" b="1" dirty="0" err="1">
                <a:latin typeface="IBM Plex Sans" panose="020B0503050203000203" pitchFamily="34" charset="0"/>
                <a:cs typeface="Consolas" panose="020B0609020204030204" pitchFamily="49" charset="0"/>
              </a:rPr>
              <a:t>query_id</a:t>
            </a:r>
            <a:r>
              <a:rPr lang="en-US" sz="4000" b="1" dirty="0">
                <a:latin typeface="IBM Plex Sans" panose="020B0503050203000203" pitchFamily="34" charset="0"/>
              </a:rPr>
              <a:t> </a:t>
            </a:r>
            <a:r>
              <a:rPr lang="en-US" sz="4000" dirty="0">
                <a:latin typeface="IBM Plex Sans" panose="020B0503050203000203" pitchFamily="34" charset="0"/>
              </a:rPr>
              <a:t>from catalog views</a:t>
            </a:r>
          </a:p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Stored procedure </a:t>
            </a:r>
            <a:r>
              <a:rPr lang="en-US" sz="4000" b="1" i="0" dirty="0" err="1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sp_query_store_set_hints</a:t>
            </a:r>
            <a:endParaRPr lang="en-US" sz="4000" b="1" i="0" dirty="0">
              <a:effectLst/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>
              <a:buClr>
                <a:srgbClr val="0070C0"/>
              </a:buClr>
            </a:pPr>
            <a:r>
              <a:rPr lang="en-US" sz="4000" dirty="0">
                <a:latin typeface="IBM Plex Sans" panose="020B0503050203000203" pitchFamily="34" charset="0"/>
              </a:rPr>
              <a:t> Example: </a:t>
            </a:r>
          </a:p>
          <a:p>
            <a:pPr lvl="1">
              <a:buClr>
                <a:srgbClr val="0070C0"/>
              </a:buClr>
            </a:pPr>
            <a:r>
              <a:rPr lang="en-US" sz="4000" b="0" i="0" dirty="0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 EXEC </a:t>
            </a:r>
            <a:r>
              <a:rPr lang="en-US" sz="4000" b="0" i="0" dirty="0" err="1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sp_query_store_set_hints</a:t>
            </a:r>
            <a:r>
              <a:rPr lang="en-US" sz="4000" b="0" i="0" dirty="0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 @query_id=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5</a:t>
            </a:r>
            <a:r>
              <a:rPr lang="en-US" sz="4000" b="0" i="0" dirty="0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, @value = N'OPTION(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RECOMPILE</a:t>
            </a:r>
            <a:r>
              <a:rPr lang="en-US" sz="4000" b="0" i="0" dirty="0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)'; </a:t>
            </a:r>
            <a:endParaRPr lang="en-US" sz="4000" dirty="0"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4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12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F12-BBF1-7A70-6A67-A20051F2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171-4B19-B634-BC8D-7472769D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4000" dirty="0"/>
              <a:t> Any query hints in your code will override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4000" dirty="0"/>
              <a:t> QS hints are persisted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4000" dirty="0"/>
              <a:t> Table hints are not supported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4000" dirty="0"/>
              <a:t> Override hard-coded statement level hints and plan guide hints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4000" dirty="0"/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4000" dirty="0"/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2284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B2B6A-A699-7679-4E6B-BF154D13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11608363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Recap of what we learnt so far..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AF1399-783E-AA3D-6F02-0A295122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Query Store advancements in SQL Server 2022</a:t>
            </a:r>
          </a:p>
          <a:p>
            <a:pPr lvl="1"/>
            <a:r>
              <a:rPr lang="en-US" sz="4000" dirty="0"/>
              <a:t>Query Store for Secondary Replicas</a:t>
            </a:r>
          </a:p>
          <a:p>
            <a:pPr lvl="1"/>
            <a:r>
              <a:rPr lang="en-US" sz="4000" dirty="0"/>
              <a:t>Query Hints</a:t>
            </a:r>
          </a:p>
          <a:p>
            <a:pPr lvl="1"/>
            <a:r>
              <a:rPr lang="en-US" sz="4000" dirty="0"/>
              <a:t>Things to remember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19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EB88-5F92-1651-91AD-5B577A33F535}"/>
              </a:ext>
            </a:extLst>
          </p:cNvPr>
          <p:cNvSpPr txBox="1">
            <a:spLocks/>
          </p:cNvSpPr>
          <p:nvPr/>
        </p:nvSpPr>
        <p:spPr>
          <a:xfrm>
            <a:off x="828810" y="2723126"/>
            <a:ext cx="8690754" cy="2793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61178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A58A-1BF9-2CCC-CA8D-29C38C62B8D0}"/>
              </a:ext>
            </a:extLst>
          </p:cNvPr>
          <p:cNvSpPr txBox="1">
            <a:spLocks/>
          </p:cNvSpPr>
          <p:nvPr/>
        </p:nvSpPr>
        <p:spPr>
          <a:xfrm>
            <a:off x="688947" y="2918379"/>
            <a:ext cx="11187235" cy="2490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Times before Query Store…</a:t>
            </a:r>
          </a:p>
        </p:txBody>
      </p:sp>
    </p:spTree>
    <p:extLst>
      <p:ext uri="{BB962C8B-B14F-4D97-AF65-F5344CB8AC3E}">
        <p14:creationId xmlns:p14="http://schemas.microsoft.com/office/powerpoint/2010/main" val="1068543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69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Takeaways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dirty="0"/>
              <a:t> C</a:t>
            </a:r>
            <a:r>
              <a:rPr lang="en-US" sz="3600" b="0" i="0" dirty="0">
                <a:effectLst/>
              </a:rPr>
              <a:t>annot be disabled in Azure SQL Database single database and Elastic Pool</a:t>
            </a: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b="1" dirty="0"/>
              <a:t> TF </a:t>
            </a:r>
            <a:r>
              <a:rPr lang="en-US" sz="3600" b="1" i="0" dirty="0">
                <a:effectLst/>
              </a:rPr>
              <a:t>7745 </a:t>
            </a:r>
            <a:r>
              <a:rPr lang="en-US" sz="3600" b="0" i="0" dirty="0">
                <a:effectLst/>
              </a:rPr>
              <a:t>to avoid writing QS data to disk before SQL Server shutdown</a:t>
            </a: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b="1" i="0" dirty="0">
                <a:effectLst/>
              </a:rPr>
              <a:t> TF 7752 </a:t>
            </a:r>
            <a:r>
              <a:rPr lang="en-US" sz="3600" b="0" i="0" dirty="0">
                <a:effectLst/>
              </a:rPr>
              <a:t>enables asynchronous load of Query Store (default in SQL Server 2019)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i="1" dirty="0"/>
              <a:t>Source: </a:t>
            </a:r>
            <a:r>
              <a:rPr lang="en-US" sz="16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600" b="1" i="1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08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31" y="22810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Takeaways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b="0" i="0" dirty="0">
                <a:effectLst/>
                <a:latin typeface="IBM Plex Sans" panose="020B0503050203000203" pitchFamily="34" charset="0"/>
              </a:rPr>
              <a:t> Natively compiled queries runtime stats</a:t>
            </a:r>
          </a:p>
          <a:p>
            <a:pPr lvl="1"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dirty="0">
                <a:latin typeface="IBM Plex Sans" panose="020B0503050203000203" pitchFamily="34" charset="0"/>
              </a:rPr>
              <a:t> Enable </a:t>
            </a:r>
            <a:r>
              <a:rPr lang="en-US" sz="3600" i="0" dirty="0" err="1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sys.sp_xtp_control_query_exec_stats</a:t>
            </a:r>
            <a:r>
              <a:rPr lang="en-US" sz="3600" b="1" i="0" dirty="0">
                <a:effectLst/>
                <a:latin typeface="IBM Plex Sans" panose="020B0503050203000203" pitchFamily="34" charset="0"/>
              </a:rPr>
              <a:t> </a:t>
            </a:r>
            <a:r>
              <a:rPr lang="en-US" sz="3600" dirty="0">
                <a:latin typeface="IBM Plex Sans" panose="020B0503050203000203" pitchFamily="34" charset="0"/>
              </a:rPr>
              <a:t>(not persisted, configure on every </a:t>
            </a:r>
            <a:r>
              <a:rPr lang="en-US" sz="3600" dirty="0" err="1">
                <a:latin typeface="IBM Plex Sans" panose="020B0503050203000203" pitchFamily="34" charset="0"/>
              </a:rPr>
              <a:t>sql</a:t>
            </a:r>
            <a:r>
              <a:rPr lang="en-US" sz="3600" dirty="0">
                <a:latin typeface="IBM Plex Sans" panose="020B0503050203000203" pitchFamily="34" charset="0"/>
              </a:rPr>
              <a:t> server restart)</a:t>
            </a: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dirty="0">
                <a:latin typeface="IBM Plex Sans" panose="020B0503050203000203" pitchFamily="34" charset="0"/>
              </a:rPr>
              <a:t> If many unique ad-hoc queries, use </a:t>
            </a:r>
            <a:r>
              <a:rPr lang="en-US" sz="3600" b="1" i="0" dirty="0">
                <a:effectLst/>
                <a:latin typeface="IBM Plex Sans" panose="020B0503050203000203" pitchFamily="34" charset="0"/>
              </a:rPr>
              <a:t>Optimize for Ad hoc Workloads</a:t>
            </a:r>
            <a:r>
              <a:rPr lang="en-US" sz="3600" b="0" i="0" dirty="0">
                <a:effectLst/>
                <a:latin typeface="IBM Plex Sans" panose="020B0503050203000203" pitchFamily="34" charset="0"/>
              </a:rPr>
              <a:t> option to save c</a:t>
            </a:r>
            <a:r>
              <a:rPr lang="en-US" sz="3600" dirty="0">
                <a:latin typeface="IBM Plex Sans" panose="020B0503050203000203" pitchFamily="34" charset="0"/>
              </a:rPr>
              <a:t>ache memory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>
                <a:latin typeface="IBM Plex Sans" panose="020B0503050203000203" pitchFamily="34" charset="0"/>
              </a:rPr>
              <a:t>Source: </a:t>
            </a:r>
            <a:r>
              <a:rPr lang="en-US" sz="1400" b="1" i="1" dirty="0">
                <a:latin typeface="IBM Plex Sans" panose="020B050305020300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https://docs.microsoft.com/sql/relational-databases/performance/monitoring-performance-by-using-the-query-store</a:t>
            </a:r>
            <a:endParaRPr lang="en-US" sz="14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>
                <a:latin typeface="IBM Plex Sans" panose="020B0503050203000203" pitchFamily="34" charset="0"/>
              </a:rPr>
              <a:t>           </a:t>
            </a:r>
            <a:r>
              <a:rPr lang="en-US" sz="1400" b="1" i="1" dirty="0">
                <a:latin typeface="IBM Plex Sans" panose="020B050305020300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4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400" i="1" dirty="0"/>
          </a:p>
          <a:p>
            <a:pPr>
              <a:lnSpc>
                <a:spcPct val="120000"/>
              </a:lnSpc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74928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Takeaways (2/4)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88236"/>
            <a:ext cx="10221884" cy="38199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200" b="0" i="0" dirty="0">
                <a:effectLst/>
                <a:latin typeface="IBM Plex Sans" panose="020B0503050203000203" pitchFamily="34" charset="0"/>
              </a:rPr>
              <a:t> Max plans per query is set as </a:t>
            </a:r>
            <a:r>
              <a:rPr lang="en-US" sz="3200" i="0" dirty="0">
                <a:effectLst/>
                <a:latin typeface="IBM Plex Sans" panose="020B0503050203000203" pitchFamily="34" charset="0"/>
              </a:rPr>
              <a:t>200 execution plans per query by default</a:t>
            </a:r>
            <a:endParaRPr lang="en-US" sz="3200" b="0" i="0" dirty="0">
              <a:effectLst/>
              <a:latin typeface="IBM Plex Sans" panose="020B0503050203000203" pitchFamily="34" charset="0"/>
            </a:endParaRP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200" dirty="0">
                <a:latin typeface="IBM Plex Sans" panose="020B0503050203000203" pitchFamily="34" charset="0"/>
              </a:rPr>
              <a:t> If </a:t>
            </a:r>
            <a:r>
              <a:rPr lang="en-US" sz="3200" i="0" dirty="0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MAX_STORAGE_SIZE_MB</a:t>
            </a:r>
            <a:r>
              <a:rPr lang="en-US" sz="3200" b="0" i="0" dirty="0">
                <a:effectLst/>
                <a:latin typeface="IBM Plex Sans" panose="020B0503050203000203" pitchFamily="34" charset="0"/>
              </a:rPr>
              <a:t> </a:t>
            </a:r>
            <a:r>
              <a:rPr lang="en-US" sz="3200" dirty="0">
                <a:latin typeface="IBM Plex Sans" panose="020B0503050203000203" pitchFamily="34" charset="0"/>
              </a:rPr>
              <a:t>is reached, Query Store goes into read-only mode</a:t>
            </a: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200" i="0" dirty="0">
                <a:effectLst/>
                <a:latin typeface="IBM Plex Sans" panose="020B0503050203000203" pitchFamily="34" charset="0"/>
              </a:rPr>
              <a:t> Size Based Cleanup Mode to avoid changing to read only mode once max size is reached (90 percent </a:t>
            </a:r>
            <a:r>
              <a:rPr lang="en-US" sz="3200" b="0" i="0" dirty="0">
                <a:effectLst/>
                <a:latin typeface="IBM Plex Sans" panose="020B0503050203000203" pitchFamily="34" charset="0"/>
              </a:rPr>
              <a:t>of </a:t>
            </a:r>
            <a:r>
              <a:rPr lang="en-US" sz="3200" b="0" dirty="0" err="1">
                <a:effectLst/>
                <a:latin typeface="IBM Plex Sans" panose="020B0503050203000203" pitchFamily="34" charset="0"/>
                <a:cs typeface="Consolas" panose="020B0609020204030204" pitchFamily="49" charset="0"/>
              </a:rPr>
              <a:t>max_storage_size_mb</a:t>
            </a:r>
            <a:r>
              <a:rPr lang="en-US" sz="3200" b="0" dirty="0">
                <a:effectLst/>
                <a:latin typeface="IBM Plex Sans" panose="020B0503050203000203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>
                <a:latin typeface="IBM Plex Sans" panose="020B0503050203000203" pitchFamily="34" charset="0"/>
              </a:rPr>
              <a:t>                                                                                                  Source: </a:t>
            </a:r>
            <a:r>
              <a:rPr lang="en-US" sz="800" b="1" i="1" dirty="0">
                <a:latin typeface="IBM Plex Sans" panose="020B050305020300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https://docs.microsoft.com/sql/relational-databases/system-catalog-views/sys-database-query-store-options-transact-sql</a:t>
            </a:r>
            <a:endParaRPr lang="en-US" sz="8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>
                <a:latin typeface="IBM Plex Sans" panose="020B0503050203000203" pitchFamily="34" charset="0"/>
              </a:rPr>
              <a:t>                                                                                                                 </a:t>
            </a:r>
            <a:r>
              <a:rPr lang="en-US" sz="800" b="1" i="1" dirty="0">
                <a:latin typeface="IBM Plex Sans" panose="020B050305020300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8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>
                <a:latin typeface="IBM Plex Sans" panose="020B0503050203000203" pitchFamily="34" charset="0"/>
              </a:rPr>
              <a:t>                                                                                                                 </a:t>
            </a:r>
            <a:r>
              <a:rPr lang="en-US" sz="800" b="1" i="1" dirty="0">
                <a:latin typeface="IBM Plex Sans" panose="020B0503050203000203" pitchFamily="34" charset="0"/>
                <a:hlinkClick r:id="rId2"/>
              </a:rPr>
              <a:t>https://docs.microsoft.com/sql/relational-databases/system-catalog-views/sys-database-query-store-options-transact-sql</a:t>
            </a:r>
            <a:endParaRPr lang="en-US" sz="8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8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200" b="1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200" i="1" dirty="0">
              <a:latin typeface="IBM Plex Sans" panose="020B050305020300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i="1" dirty="0">
                <a:latin typeface="IBM Plex Sans" panose="020B0503050203000203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895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Takeaways (3/4)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5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b="1" dirty="0"/>
              <a:t>Auto mode (avoids </a:t>
            </a:r>
            <a:r>
              <a:rPr lang="en-US" sz="3600" b="0" i="0" dirty="0">
                <a:effectLst/>
              </a:rPr>
              <a:t>ad-hoc queries with small resource consumption)</a:t>
            </a: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QUERY_CAPTURE_MODE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Segoe UI" panose="020B0502040204020203" pitchFamily="34" charset="0"/>
              </a:rPr>
              <a:t> 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is recommended (Default in Azure SQL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</a:rPr>
              <a:t>Database,</a:t>
            </a:r>
            <a:r>
              <a:rPr lang="en-US" sz="3600" b="0" i="0" dirty="0" err="1">
                <a:effectLst/>
              </a:rPr>
              <a:t>SQL</a:t>
            </a:r>
            <a:r>
              <a:rPr lang="en-US" sz="3600" b="0" i="0" dirty="0">
                <a:effectLst/>
              </a:rPr>
              <a:t> Server 2019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 i="1" dirty="0"/>
              <a:t>Source: </a:t>
            </a:r>
            <a:r>
              <a:rPr lang="en-US" altLang="en-US" sz="12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altLang="en-US" sz="1200" b="1" i="1" dirty="0"/>
          </a:p>
          <a:p>
            <a:pPr marL="0" indent="0">
              <a:lnSpc>
                <a:spcPct val="120000"/>
              </a:lnSpc>
              <a:buNone/>
            </a:pPr>
            <a:endParaRPr lang="en-US" altLang="en-US" sz="1200" i="1" dirty="0"/>
          </a:p>
          <a:p>
            <a:pPr marL="0" indent="0">
              <a:lnSpc>
                <a:spcPct val="120000"/>
              </a:lnSpc>
              <a:buNone/>
            </a:pPr>
            <a:endParaRPr lang="en-US" sz="3600" b="0" i="0" dirty="0"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57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250E-15A7-99C3-31E5-1BBA733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Recap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71162-BD13-C43B-52A5-D11FFC9B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4" y="1746671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Query Store Basics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Query Store Architecture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Benefits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Advanced Features in SQL Server 2022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4029698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94A90-463E-D6F9-D93F-359CC03C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2" y="289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2152E4-8362-1A4F-2585-57AECE4E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554021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 performance by using the Query Store</a:t>
            </a:r>
            <a:endParaRPr lang="en-US" sz="3600" b="1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Intelligent query processing in SQL databases</a:t>
            </a:r>
            <a:endParaRPr lang="en-US" sz="3600" b="1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for monitoring workloads with Query Store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SQL &amp; SQL Server 2022: Intelligent Database Futures</a:t>
            </a:r>
            <a:endParaRPr lang="en-US" sz="3600" b="1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endParaRPr lang="en-US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7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250-161B-1070-5088-01CBF34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65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280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52507-0A66-3156-622B-1F7271BA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504767"/>
            <a:ext cx="11609593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On-Call Emergency Situation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A186E-343C-377A-3373-B8422831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013620"/>
            <a:ext cx="10370297" cy="3087018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Application down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Query timeout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No changes were made</a:t>
            </a:r>
          </a:p>
        </p:txBody>
      </p:sp>
    </p:spTree>
    <p:extLst>
      <p:ext uri="{BB962C8B-B14F-4D97-AF65-F5344CB8AC3E}">
        <p14:creationId xmlns:p14="http://schemas.microsoft.com/office/powerpoint/2010/main" val="4498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74A2B3-8D3A-4D9D-75B4-466EFBB1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Investigation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C849-7A1B-8CDB-F08A-24D04D8B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662662"/>
            <a:ext cx="11453906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Execution plan from the plan cache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DMV’s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Memory pressure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Configuration settings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Indexes, Statistics updates – can generate new plan</a:t>
            </a:r>
          </a:p>
        </p:txBody>
      </p:sp>
    </p:spTree>
    <p:extLst>
      <p:ext uri="{BB962C8B-B14F-4D97-AF65-F5344CB8AC3E}">
        <p14:creationId xmlns:p14="http://schemas.microsoft.com/office/powerpoint/2010/main" val="296343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9E521-4695-06F3-7837-257A29DE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227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How we solved this issue?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D5B9A-5042-B1A3-3657-784FFB3B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73" y="1962828"/>
            <a:ext cx="11403853" cy="43513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4000" dirty="0"/>
              <a:t> Checking the execution plan, tuning Query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Adding any missing Indexes, updating stats and so on…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Checking Monitoring tools- View the last Good plan</a:t>
            </a:r>
          </a:p>
          <a:p>
            <a:pPr>
              <a:buClr>
                <a:srgbClr val="0070C0"/>
              </a:buClr>
            </a:pPr>
            <a:r>
              <a:rPr lang="en-US" sz="4000" dirty="0"/>
              <a:t> Use Plan Guide – Tricky and hard to implement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57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65F-0499-0281-D530-BE10BE0A9A86}"/>
              </a:ext>
            </a:extLst>
          </p:cNvPr>
          <p:cNvSpPr txBox="1">
            <a:spLocks/>
          </p:cNvSpPr>
          <p:nvPr/>
        </p:nvSpPr>
        <p:spPr>
          <a:xfrm>
            <a:off x="767945" y="2090276"/>
            <a:ext cx="9891705" cy="34383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70C0"/>
                </a:solidFill>
              </a:rPr>
              <a:t>Problem-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Not easy to identify and use the last Good plan!</a:t>
            </a:r>
          </a:p>
        </p:txBody>
      </p:sp>
    </p:spTree>
    <p:extLst>
      <p:ext uri="{BB962C8B-B14F-4D97-AF65-F5344CB8AC3E}">
        <p14:creationId xmlns:p14="http://schemas.microsoft.com/office/powerpoint/2010/main" val="2086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E8791-ECDB-98DE-D61F-BEF0F6CC9204}"/>
              </a:ext>
            </a:extLst>
          </p:cNvPr>
          <p:cNvSpPr txBox="1"/>
          <p:nvPr/>
        </p:nvSpPr>
        <p:spPr>
          <a:xfrm>
            <a:off x="495301" y="2400985"/>
            <a:ext cx="86725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Solution:</a:t>
            </a: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Query Store</a:t>
            </a:r>
          </a:p>
        </p:txBody>
      </p:sp>
    </p:spTree>
    <p:extLst>
      <p:ext uri="{BB962C8B-B14F-4D97-AF65-F5344CB8AC3E}">
        <p14:creationId xmlns:p14="http://schemas.microsoft.com/office/powerpoint/2010/main" val="317418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8223</TotalTime>
  <Words>1539</Words>
  <Application>Microsoft Office PowerPoint</Application>
  <PresentationFormat>Widescreen</PresentationFormat>
  <Paragraphs>232</Paragraphs>
  <Slides>46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IBM Plex Sans</vt:lpstr>
      <vt:lpstr>SFMono-Regular</vt:lpstr>
      <vt:lpstr>YouTube Sans</vt:lpstr>
      <vt:lpstr>Office Theme</vt:lpstr>
      <vt:lpstr>PowerPoint Presentation</vt:lpstr>
      <vt:lpstr>PowerPoint Presentation</vt:lpstr>
      <vt:lpstr>Agenda</vt:lpstr>
      <vt:lpstr>PowerPoint Presentation</vt:lpstr>
      <vt:lpstr>On-Call Emergency Situation</vt:lpstr>
      <vt:lpstr>Investigation </vt:lpstr>
      <vt:lpstr>How we solved this issue?</vt:lpstr>
      <vt:lpstr>PowerPoint Presentation</vt:lpstr>
      <vt:lpstr>PowerPoint Presentation</vt:lpstr>
      <vt:lpstr>Query Store</vt:lpstr>
      <vt:lpstr>Configuration</vt:lpstr>
      <vt:lpstr>PowerPoint Presentation</vt:lpstr>
      <vt:lpstr>PowerPoint Presentation</vt:lpstr>
      <vt:lpstr>What data is collected?</vt:lpstr>
      <vt:lpstr>Query Store Operation Mode </vt:lpstr>
      <vt:lpstr>Query Store Capture Mode </vt:lpstr>
      <vt:lpstr>PowerPoint Presentation</vt:lpstr>
      <vt:lpstr>PowerPoint Presentation</vt:lpstr>
      <vt:lpstr>Plan Forcing</vt:lpstr>
      <vt:lpstr>PowerPoint Presentation</vt:lpstr>
      <vt:lpstr>Automatic plan correction</vt:lpstr>
      <vt:lpstr>Automatic plan correction</vt:lpstr>
      <vt:lpstr>PowerPoint Presentation</vt:lpstr>
      <vt:lpstr>Recap of what we learnt so far..</vt:lpstr>
      <vt:lpstr>PowerPoint Presentation</vt:lpstr>
      <vt:lpstr>QS Advancements in  SQL Server 2022</vt:lpstr>
      <vt:lpstr>Highlights for IQP features</vt:lpstr>
      <vt:lpstr>PowerPoint Presentation</vt:lpstr>
      <vt:lpstr>Query Store for Secondary Replicas</vt:lpstr>
      <vt:lpstr>Enable using T-SQL</vt:lpstr>
      <vt:lpstr>Enable using T-SQL</vt:lpstr>
      <vt:lpstr>Enable using T-SQL</vt:lpstr>
      <vt:lpstr>How to Force/Unforce plans on Secondary</vt:lpstr>
      <vt:lpstr>PowerPoint Presentation</vt:lpstr>
      <vt:lpstr>Query Store Hints</vt:lpstr>
      <vt:lpstr>Two Step Process</vt:lpstr>
      <vt:lpstr>Things to Remember</vt:lpstr>
      <vt:lpstr>Recap of what we learnt so far..</vt:lpstr>
      <vt:lpstr>PowerPoint Presentation</vt:lpstr>
      <vt:lpstr>Takeaways (1/4)</vt:lpstr>
      <vt:lpstr>Takeaways (2/4)</vt:lpstr>
      <vt:lpstr>Takeaways (2/4)</vt:lpstr>
      <vt:lpstr>Takeaways (3/4)</vt:lpstr>
      <vt:lpstr>Recap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Reddy</dc:creator>
  <cp:lastModifiedBy>Deepthi Reddy</cp:lastModifiedBy>
  <cp:revision>13</cp:revision>
  <dcterms:created xsi:type="dcterms:W3CDTF">2024-04-13T01:47:36Z</dcterms:created>
  <dcterms:modified xsi:type="dcterms:W3CDTF">2024-04-18T19:23:51Z</dcterms:modified>
</cp:coreProperties>
</file>