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96" r:id="rId3"/>
    <p:sldId id="257" r:id="rId4"/>
    <p:sldId id="385" r:id="rId5"/>
    <p:sldId id="386" r:id="rId6"/>
    <p:sldId id="384" r:id="rId7"/>
    <p:sldId id="383" r:id="rId8"/>
    <p:sldId id="392" r:id="rId9"/>
    <p:sldId id="398" r:id="rId10"/>
    <p:sldId id="357" r:id="rId11"/>
    <p:sldId id="361" r:id="rId12"/>
    <p:sldId id="394" r:id="rId13"/>
    <p:sldId id="369" r:id="rId14"/>
    <p:sldId id="395" r:id="rId15"/>
    <p:sldId id="371" r:id="rId16"/>
    <p:sldId id="399" r:id="rId17"/>
    <p:sldId id="362" r:id="rId18"/>
    <p:sldId id="403" r:id="rId19"/>
    <p:sldId id="260" r:id="rId20"/>
    <p:sldId id="261" r:id="rId21"/>
    <p:sldId id="397" r:id="rId22"/>
    <p:sldId id="263" r:id="rId23"/>
    <p:sldId id="269" r:id="rId24"/>
    <p:sldId id="270" r:id="rId25"/>
    <p:sldId id="268" r:id="rId26"/>
    <p:sldId id="258" r:id="rId27"/>
    <p:sldId id="280" r:id="rId28"/>
    <p:sldId id="276" r:id="rId29"/>
    <p:sldId id="275" r:id="rId30"/>
    <p:sldId id="277" r:id="rId31"/>
    <p:sldId id="278" r:id="rId32"/>
    <p:sldId id="279" r:id="rId33"/>
    <p:sldId id="271" r:id="rId34"/>
    <p:sldId id="272" r:id="rId35"/>
    <p:sldId id="273" r:id="rId36"/>
    <p:sldId id="274" r:id="rId37"/>
    <p:sldId id="281" r:id="rId38"/>
    <p:sldId id="391" r:id="rId39"/>
    <p:sldId id="388" r:id="rId40"/>
    <p:sldId id="387" r:id="rId41"/>
    <p:sldId id="390" r:id="rId42"/>
    <p:sldId id="400" r:id="rId43"/>
    <p:sldId id="379" r:id="rId44"/>
    <p:sldId id="377" r:id="rId45"/>
    <p:sldId id="380" r:id="rId46"/>
    <p:sldId id="262" r:id="rId47"/>
    <p:sldId id="259" r:id="rId48"/>
    <p:sldId id="401" r:id="rId49"/>
    <p:sldId id="40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7810B-7476-4773-9142-A96E2C3160B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81DD1-CCC0-405B-952F-10D6F077A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91A8-62F8-4359-DCAD-86B32AA3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0E6B7-8543-C718-A1FA-0A91968C5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4213-0E5F-4BB3-9E5E-7AB84A9E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7590-E7C8-A69F-2273-592CCA71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9E1B-DB68-2B73-8522-4658A4A4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B95A-42AD-204F-01FE-2BC5C64E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B2819-D440-C6AA-840F-B468D4E0C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C07A-81CF-0898-86B2-60A87F63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2A12-0F81-1F90-6948-E29E2635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02A5-C8DD-EBFB-BE19-AAD2D01B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4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31139-B853-6888-785C-8BD30FA93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98E34-B23B-D708-2B7C-3FEEE239D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5D1B-33FA-F51A-12E7-FA1FCDF4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7B02-61C5-4495-9077-5A17767A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8269E-1C47-047F-E229-819D9E0E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3C12-A9B8-5F09-98E9-B915FF05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4C88-B606-003A-1527-2B9696A8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024C-7FE0-CD80-B980-867D7A3A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116E-BF17-BDFC-F6CC-CD9296B0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0161B-A11C-500D-12D6-BC310F4F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1CF3-CC14-659F-0B33-304222EA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89AB3-C1B8-6666-4EB1-A4694A39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F18C-03CC-0910-999F-71536AE1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6F6E-0C13-93A7-952D-8E967FE6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B724-1FD3-82DC-02D2-865BAAFD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1647-842E-8523-6E9A-8A63765B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F1B2-BF93-3961-0B2D-6E689BA9A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0B47F-EAAD-C8A1-B867-57C85389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51BBA-E596-085F-2CE4-B5EBEFCB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64C28-AAE3-E312-4A05-3F9B311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CC5AF-FDC7-33D9-CE7B-CC6865E9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50E1-972E-7DA1-8ED9-2F9A6B13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7A00-F1DC-32DE-1C12-5D427FFE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1E428-8611-6A5C-D604-18BE639BB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C4E9E-3EC6-AC17-629B-2E3429BE3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42265-D9F6-41D1-1D3B-01AD09686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6A6F1-850C-C981-7922-57FCA799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ED8AE-9B19-8A68-ACDB-F6FB52EE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4DCFA-0C13-9CA0-6FF6-BB0A85B5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CAC2-06F3-1DA5-64D5-494A44C4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AF48C-439F-BE5C-0076-4E50F6F0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995BA-19F6-D594-EB03-F1B4BFCC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CD12E-DFBA-4952-1F8B-1D51641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9E78C-BD09-36CA-D542-70B2E104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44AB1-668C-FED8-AA4C-129F4B23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1469E-90A1-1731-E37C-E7AAA421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C20B-BE39-67F3-BA92-C804D108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4D32-E584-B4D7-08BC-BADBAB2A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95435-F491-9A4B-277A-D99D5DF5D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3DD3-1C6B-B950-CDA7-542A313E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6DF55-6108-7681-76E7-2F46B0B7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C066E-B5EB-C8A9-E40E-7D93565F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9CDB-2EE9-857C-607E-85159FFC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B18E4-D078-8E70-F5F4-888011FB3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F38ED-8315-DD49-7D6F-27BE98A0A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5DF9C-C0EF-D910-A495-21278AE0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36B6-4C24-76FD-BB6F-8B38F9E8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433F-C8E4-6240-EBC4-43967EC2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1797-93EB-2605-231E-632EB7CB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18CAA-7FF8-D84F-8A1D-6A0926DA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9322-C0A7-6B2C-DF53-EB50ABC87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034E-64C0-46ED-9221-621A23639F9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768B5-8DE3-8C47-9D11-F6ECAC39A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059E-F09C-7AA8-8F5D-5CCA4112C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DFF-8D75-4B13-AE0F-0B5BD7E3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ql-server/what-s-new-in-sql-server-2022?view=sql-server-ver16#query-store-improvemen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ql-server/what-s-new-in-sql-server-2022?view=sql-server-ver16#query-store-improvemen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sql/relational-databases/performance/best-practice-with-the-query-sto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ql/relational-databases/performance/best-practice-with-the-query-store" TargetMode="External"/><Relationship Id="rId2" Type="http://schemas.openxmlformats.org/officeDocument/2006/relationships/hyperlink" Target="https://docs.microsoft.com/sql/relational-databases/performance/monitoring-performance-by-using-the-query-stor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ql/relational-databases/performance/best-practice-with-the-query-store" TargetMode="External"/><Relationship Id="rId2" Type="http://schemas.openxmlformats.org/officeDocument/2006/relationships/hyperlink" Target="https://docs.microsoft.com/sql/relational-databases/system-catalog-views/sys-database-query-store-options-transact-sq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sql/relational-databases/performance/best-practice-with-the-query-stor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performance/intelligent-query-processing?view=sql-server-ver16" TargetMode="External"/><Relationship Id="rId2" Type="http://schemas.openxmlformats.org/officeDocument/2006/relationships/hyperlink" Target="https://docs.microsoft.com/en-us/sql/relational-databases/performance/monitoring-performance-by-using-the-query-store?view=sql-server-ver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baC6-2qsjI" TargetMode="External"/><Relationship Id="rId4" Type="http://schemas.openxmlformats.org/officeDocument/2006/relationships/hyperlink" Target="https://docs.microsoft.com/en-us/sql/relational-databases/performance/best-practice-with-the-query-store?view=sql-server-ver15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F29F-E894-4B7B-048C-94DF4CD9F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63927"/>
            <a:ext cx="9144000" cy="2387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Query Store,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Who is the fairest in the land?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14555-27CD-DD93-47CC-337B92DA1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17720"/>
            <a:ext cx="9337964" cy="18454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Deepthi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Goguri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5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ry store options operation modes">
            <a:extLst>
              <a:ext uri="{FF2B5EF4-FFF2-40B4-BE49-F238E27FC236}">
                <a16:creationId xmlns:a16="http://schemas.microsoft.com/office/drawing/2014/main" id="{B3177020-CA94-4B10-8D04-2BE5BBAC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34" y="1240321"/>
            <a:ext cx="6103532" cy="5548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56C27A-F260-4A6C-8E75-75AB58516D74}"/>
              </a:ext>
            </a:extLst>
          </p:cNvPr>
          <p:cNvSpPr txBox="1"/>
          <p:nvPr/>
        </p:nvSpPr>
        <p:spPr>
          <a:xfrm>
            <a:off x="249291" y="224658"/>
            <a:ext cx="104436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Query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Store Operation</a:t>
            </a:r>
            <a:r>
              <a:rPr lang="en-US" sz="6000" b="1" i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6000" b="1" i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ode</a:t>
            </a:r>
            <a:endParaRPr lang="en-US" sz="60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196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ry store capture mode">
            <a:extLst>
              <a:ext uri="{FF2B5EF4-FFF2-40B4-BE49-F238E27FC236}">
                <a16:creationId xmlns:a16="http://schemas.microsoft.com/office/drawing/2014/main" id="{8BE6E0E6-A6AD-4204-9E17-03E55B67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5" y="1430720"/>
            <a:ext cx="6276270" cy="5302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FF6714-286A-4E9D-B0ED-C2463C24F09C}"/>
              </a:ext>
            </a:extLst>
          </p:cNvPr>
          <p:cNvSpPr txBox="1"/>
          <p:nvPr/>
        </p:nvSpPr>
        <p:spPr>
          <a:xfrm>
            <a:off x="588248" y="124434"/>
            <a:ext cx="106151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Query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6000" b="1" i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tore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C</a:t>
            </a:r>
            <a:r>
              <a:rPr lang="en-US" sz="6000" b="1" i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apture Mode</a:t>
            </a:r>
            <a:endParaRPr lang="en-US" sz="60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428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A62C-BAE1-44DB-A1D6-866CFD46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59" y="177165"/>
            <a:ext cx="6634479" cy="162763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Query Store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2E11-AA81-4DA5-9621-1FF0341A3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51" y="2074129"/>
            <a:ext cx="8832622" cy="3957178"/>
          </a:xfrm>
        </p:spPr>
        <p:txBody>
          <a:bodyPr>
            <a:noAutofit/>
          </a:bodyPr>
          <a:lstStyle/>
          <a:p>
            <a:r>
              <a:rPr lang="en-US" sz="3200" dirty="0"/>
              <a:t>Identify regressions due to plan changes</a:t>
            </a:r>
          </a:p>
          <a:p>
            <a:r>
              <a:rPr lang="en-US" sz="3200" dirty="0"/>
              <a:t>Quickly fixes non-optimal plan usage</a:t>
            </a:r>
          </a:p>
          <a:p>
            <a:r>
              <a:rPr lang="en-US" sz="3200" dirty="0"/>
              <a:t>Performance tuning</a:t>
            </a:r>
          </a:p>
          <a:p>
            <a:r>
              <a:rPr lang="en-US" sz="3200" dirty="0"/>
              <a:t>No changes needed to user applications or underlying code</a:t>
            </a:r>
          </a:p>
          <a:p>
            <a:r>
              <a:rPr lang="en-US" sz="3200" dirty="0"/>
              <a:t>Useful during the </a:t>
            </a:r>
            <a:r>
              <a:rPr lang="en-US" sz="3200" b="1" dirty="0"/>
              <a:t>database upgrades</a:t>
            </a:r>
          </a:p>
        </p:txBody>
      </p:sp>
    </p:spTree>
    <p:extLst>
      <p:ext uri="{BB962C8B-B14F-4D97-AF65-F5344CB8AC3E}">
        <p14:creationId xmlns:p14="http://schemas.microsoft.com/office/powerpoint/2010/main" val="164570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08FB-55F1-41EC-A893-304A3FC3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4809" y="2838545"/>
            <a:ext cx="7904972" cy="106069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Plan Forcing</a:t>
            </a:r>
          </a:p>
        </p:txBody>
      </p:sp>
    </p:spTree>
    <p:extLst>
      <p:ext uri="{BB962C8B-B14F-4D97-AF65-F5344CB8AC3E}">
        <p14:creationId xmlns:p14="http://schemas.microsoft.com/office/powerpoint/2010/main" val="17080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B73B-D38D-402F-BD16-BD2B7DBC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Plan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752D-9653-4363-AE9C-BFE0BCF0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86" y="1904859"/>
            <a:ext cx="9025623" cy="3647710"/>
          </a:xfrm>
        </p:spPr>
        <p:txBody>
          <a:bodyPr>
            <a:noAutofit/>
          </a:bodyPr>
          <a:lstStyle/>
          <a:p>
            <a:r>
              <a:rPr lang="en-US" dirty="0"/>
              <a:t>Just like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USE PLAN</a:t>
            </a:r>
            <a:r>
              <a:rPr lang="en-US" dirty="0"/>
              <a:t> query hint</a:t>
            </a:r>
          </a:p>
          <a:p>
            <a:r>
              <a:rPr lang="en-US" dirty="0"/>
              <a:t>Optimizer uses the forced plan</a:t>
            </a:r>
          </a:p>
          <a:p>
            <a:r>
              <a:rPr lang="en-US" dirty="0"/>
              <a:t>If it fails, optimize in the regular way</a:t>
            </a:r>
          </a:p>
          <a:p>
            <a:r>
              <a:rPr lang="en-US" dirty="0"/>
              <a:t>Force using 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sp_query_store_force_plan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SFMono-Regular"/>
              </a:rPr>
              <a:t>Unforce using 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sp_query_store_unforce_plan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5F21-9BB7-4168-9CDE-068893B7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4279" y="293884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Automatic plan correction</a:t>
            </a:r>
            <a:b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6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51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2CBE-F7A9-484F-BCA7-3272334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38" y="17199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Automatic plan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4E99-5DCE-4B0B-8331-51B1DB01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72" y="1356601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SQL Server 2017 and above</a:t>
            </a:r>
          </a:p>
          <a:p>
            <a:r>
              <a:rPr lang="en-US" sz="3200" dirty="0"/>
              <a:t>Continuous monitoring for plan regression</a:t>
            </a:r>
          </a:p>
          <a:p>
            <a:r>
              <a:rPr lang="en-US" sz="3200" dirty="0"/>
              <a:t>Adjust accordingly by forcing/</a:t>
            </a:r>
            <a:r>
              <a:rPr lang="en-US" sz="3200" dirty="0" err="1"/>
              <a:t>unforcing</a:t>
            </a:r>
            <a:endParaRPr lang="en-US" sz="3200" dirty="0"/>
          </a:p>
          <a:p>
            <a:r>
              <a:rPr lang="en-US" sz="3200" dirty="0"/>
              <a:t>Enable using T-SQL or using the Azure portal</a:t>
            </a:r>
          </a:p>
          <a:p>
            <a:r>
              <a:rPr lang="en-US" sz="3200" dirty="0"/>
              <a:t>T-SQL</a:t>
            </a:r>
          </a:p>
          <a:p>
            <a:pPr marL="45720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ALTER DATABASE </a:t>
            </a:r>
            <a:r>
              <a:rPr lang="en-US" sz="3200" dirty="0" err="1">
                <a:latin typeface="Consolas" panose="020B0609020204030204" pitchFamily="49" charset="0"/>
              </a:rPr>
              <a:t>Databasename</a:t>
            </a:r>
            <a:endParaRPr lang="en-US" sz="3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SET AUTOMATIC_TUNING (FORCE_LAST_GOOD_PLAN = ON ); 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sys.dm_db_tuning_recommendations</a:t>
            </a:r>
            <a:endParaRPr lang="en-US" sz="3200" dirty="0"/>
          </a:p>
          <a:p>
            <a:pPr lvl="1"/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b="1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220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Enable FORCE PLAN in azure portal">
            <a:extLst>
              <a:ext uri="{FF2B5EF4-FFF2-40B4-BE49-F238E27FC236}">
                <a16:creationId xmlns:a16="http://schemas.microsoft.com/office/drawing/2014/main" id="{AB3DA8E8-ECA1-4854-B007-6426D03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5" y="320838"/>
            <a:ext cx="11749251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Azure portal: Enable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FORCE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</a:t>
            </a:r>
          </a:p>
        </p:txBody>
      </p:sp>
      <p:pic>
        <p:nvPicPr>
          <p:cNvPr id="4" name="Content Placeholder 3" descr="Enable Force plan in Azure portal">
            <a:extLst>
              <a:ext uri="{FF2B5EF4-FFF2-40B4-BE49-F238E27FC236}">
                <a16:creationId xmlns:a16="http://schemas.microsoft.com/office/drawing/2014/main" id="{266ABC33-DEAD-409C-B03E-1DA3495E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84" y="1825625"/>
            <a:ext cx="102660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7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rget with various rings of accuracy">
            <a:extLst>
              <a:ext uri="{FF2B5EF4-FFF2-40B4-BE49-F238E27FC236}">
                <a16:creationId xmlns:a16="http://schemas.microsoft.com/office/drawing/2014/main" id="{41738046-28E3-3BC0-3BDD-BC4F764E4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FF194-9EE7-3B18-C6F9-52FBF263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71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92DD60F4-731C-C87C-6154-7DA880E87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677" b="223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6A1A3-F9A6-309E-991F-BC052ABA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26676"/>
            <a:ext cx="9601200" cy="18260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SQL Server 2022 QS Advancements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8FE22-3C2B-14C8-0911-42395B05E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7596" y="5188810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2B4C-0265-80CA-D14D-26A3925BFA54}"/>
              </a:ext>
            </a:extLst>
          </p:cNvPr>
          <p:cNvSpPr txBox="1">
            <a:spLocks/>
          </p:cNvSpPr>
          <p:nvPr/>
        </p:nvSpPr>
        <p:spPr>
          <a:xfrm>
            <a:off x="424541" y="451274"/>
            <a:ext cx="6137623" cy="7118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Deepthi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Goguri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FE55-5542-2A53-CFCF-87D2158A2D31}"/>
              </a:ext>
            </a:extLst>
          </p:cNvPr>
          <p:cNvSpPr txBox="1">
            <a:spLocks/>
          </p:cNvSpPr>
          <p:nvPr/>
        </p:nvSpPr>
        <p:spPr>
          <a:xfrm>
            <a:off x="475726" y="1536890"/>
            <a:ext cx="6035252" cy="6477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Database Administrator</a:t>
            </a:r>
          </a:p>
        </p:txBody>
      </p:sp>
      <p:pic>
        <p:nvPicPr>
          <p:cNvPr id="4" name="Picture Placeholder 1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1AFAA49-788F-0AED-CB1D-0505D728B7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5" b="12435"/>
          <a:stretch>
            <a:fillRect/>
          </a:stretch>
        </p:blipFill>
        <p:spPr>
          <a:xfrm>
            <a:off x="7012077" y="368623"/>
            <a:ext cx="1685405" cy="1685405"/>
          </a:xfrm>
          <a:prstGeom prst="ellipse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FA72A-101E-513E-0E08-AC321C80D379}"/>
              </a:ext>
            </a:extLst>
          </p:cNvPr>
          <p:cNvSpPr txBox="1">
            <a:spLocks/>
          </p:cNvSpPr>
          <p:nvPr/>
        </p:nvSpPr>
        <p:spPr>
          <a:xfrm>
            <a:off x="216777" y="4705792"/>
            <a:ext cx="3034862" cy="553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Twitter: </a:t>
            </a:r>
            <a:r>
              <a:rPr lang="en-US" sz="2400" b="1" dirty="0">
                <a:solidFill>
                  <a:schemeClr val="tx1"/>
                </a:solidFill>
              </a:rPr>
              <a:t>@dbanuggets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2D047-394C-DA42-6EBC-0BAC6A48E52E}"/>
              </a:ext>
            </a:extLst>
          </p:cNvPr>
          <p:cNvSpPr txBox="1">
            <a:spLocks/>
          </p:cNvSpPr>
          <p:nvPr/>
        </p:nvSpPr>
        <p:spPr>
          <a:xfrm>
            <a:off x="247502" y="5267168"/>
            <a:ext cx="6137622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Blog: </a:t>
            </a:r>
            <a:r>
              <a:rPr lang="en-US" sz="2400" dirty="0"/>
              <a:t>https://dbanuggets.com/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1B9FC8-4480-859A-A2AE-B6CE30DD6D0A}"/>
              </a:ext>
            </a:extLst>
          </p:cNvPr>
          <p:cNvSpPr txBox="1">
            <a:spLocks/>
          </p:cNvSpPr>
          <p:nvPr/>
        </p:nvSpPr>
        <p:spPr>
          <a:xfrm>
            <a:off x="216777" y="5820376"/>
            <a:ext cx="7280532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Linkedin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sz="2400" dirty="0"/>
              <a:t> https://www.linkedin.com/in/deepthigoguri/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FF99F93B-A14B-E32F-0E22-19FB077C883C}"/>
              </a:ext>
            </a:extLst>
          </p:cNvPr>
          <p:cNvSpPr txBox="1">
            <a:spLocks/>
          </p:cNvSpPr>
          <p:nvPr/>
        </p:nvSpPr>
        <p:spPr>
          <a:xfrm>
            <a:off x="6623353" y="2588381"/>
            <a:ext cx="5144106" cy="3058293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Platform MVP</a:t>
            </a:r>
          </a:p>
          <a:p>
            <a:r>
              <a:rPr lang="en-US" dirty="0"/>
              <a:t>Co-Organizer for DEI User Group, Microsoft Data and AI South Florida User Group, DATA TGIF</a:t>
            </a:r>
          </a:p>
          <a:p>
            <a:r>
              <a:rPr lang="en-US" dirty="0"/>
              <a:t>Volunteer for Data Platform WIT User Group</a:t>
            </a:r>
          </a:p>
          <a:p>
            <a:r>
              <a:rPr lang="en-US" dirty="0"/>
              <a:t>Loves Arts and Crafts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87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2A89ED5-A0B1-B0FC-8C72-463FC291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643466"/>
            <a:ext cx="10643406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7DA8-9260-E3E8-3C7D-A4B7A76390A3}"/>
              </a:ext>
            </a:extLst>
          </p:cNvPr>
          <p:cNvSpPr txBox="1"/>
          <p:nvPr/>
        </p:nvSpPr>
        <p:spPr>
          <a:xfrm>
            <a:off x="3113117" y="6496398"/>
            <a:ext cx="9621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Source: </a:t>
            </a:r>
            <a:r>
              <a:rPr lang="en-US" sz="1200" b="1" i="1" dirty="0">
                <a:hlinkClick r:id="rId3"/>
              </a:rPr>
              <a:t>https://learn.microsoft.com/en-us/sql/sql-server/what-s-new-in-sql-server-2022?view=sql-server-ver16#query-store-improvements</a:t>
            </a:r>
            <a:endParaRPr lang="en-US" sz="1200" b="1" i="1" dirty="0"/>
          </a:p>
          <a:p>
            <a:r>
              <a:rPr lang="en-US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04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2B4B22-8767-D3A5-0C74-3F713E593C65}"/>
              </a:ext>
            </a:extLst>
          </p:cNvPr>
          <p:cNvSpPr/>
          <p:nvPr/>
        </p:nvSpPr>
        <p:spPr>
          <a:xfrm>
            <a:off x="4175919" y="5676069"/>
            <a:ext cx="1856254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Query 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15CDC-86A4-EA7A-9659-A420C604C43B}"/>
              </a:ext>
            </a:extLst>
          </p:cNvPr>
          <p:cNvSpPr txBox="1"/>
          <p:nvPr/>
        </p:nvSpPr>
        <p:spPr>
          <a:xfrm>
            <a:off x="2225823" y="3467545"/>
            <a:ext cx="183439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tIns="91440" bIns="91440" anchor="ctr" anchorCtr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Degree of Parallelism (DOP)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07535-0B8A-BC7B-EE89-FFD43A4B7809}"/>
              </a:ext>
            </a:extLst>
          </p:cNvPr>
          <p:cNvSpPr txBox="1"/>
          <p:nvPr/>
        </p:nvSpPr>
        <p:spPr>
          <a:xfrm>
            <a:off x="6147115" y="3474090"/>
            <a:ext cx="183439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tIns="91440" bIns="91440" anchor="ctr" anchorCtr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Parameter Sensitive Plan (PSP) 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FB2EF-D95A-D264-E30A-9F0A9F4AF648}"/>
              </a:ext>
            </a:extLst>
          </p:cNvPr>
          <p:cNvSpPr txBox="1"/>
          <p:nvPr/>
        </p:nvSpPr>
        <p:spPr>
          <a:xfrm>
            <a:off x="4186847" y="3467545"/>
            <a:ext cx="1834398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tIns="91440" bIns="91440" anchor="ctr" anchorCtr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Cardinality Estimation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(CE) feedback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D4ABE-0F0F-8065-7338-F739B23C65BA}"/>
              </a:ext>
            </a:extLst>
          </p:cNvPr>
          <p:cNvSpPr/>
          <p:nvPr/>
        </p:nvSpPr>
        <p:spPr>
          <a:xfrm>
            <a:off x="3227540" y="2204015"/>
            <a:ext cx="3753012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Intelligent Query Processing (IQP)</a:t>
            </a:r>
          </a:p>
          <a:p>
            <a:pPr marL="0" marR="0" lvl="0" indent="0" algn="ctr" defTabSz="9141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Next Generation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Segoe UI Semibold" panose="020B0502040204020203" pitchFamily="34" charset="0"/>
            </a:endParaRPr>
          </a:p>
        </p:txBody>
      </p:sp>
      <p:grpSp>
        <p:nvGrpSpPr>
          <p:cNvPr id="8" name="Group 7" descr="Intelligent Query Processing (IQP)&#10;Next Generation&#10;">
            <a:extLst>
              <a:ext uri="{FF2B5EF4-FFF2-40B4-BE49-F238E27FC236}">
                <a16:creationId xmlns:a16="http://schemas.microsoft.com/office/drawing/2014/main" id="{C7E32CCB-30B5-F3A3-1ACA-687E02A29F35}"/>
              </a:ext>
            </a:extLst>
          </p:cNvPr>
          <p:cNvGrpSpPr/>
          <p:nvPr/>
        </p:nvGrpSpPr>
        <p:grpSpPr>
          <a:xfrm>
            <a:off x="4810682" y="1503043"/>
            <a:ext cx="586730" cy="584670"/>
            <a:chOff x="9205872" y="1855742"/>
            <a:chExt cx="820155" cy="817275"/>
          </a:xfrm>
        </p:grpSpPr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35D71B8C-39C3-4DCC-D433-69018E61E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5872" y="1855742"/>
              <a:ext cx="820155" cy="817275"/>
            </a:xfrm>
            <a:custGeom>
              <a:avLst/>
              <a:gdLst>
                <a:gd name="T0" fmla="*/ 285 w 285"/>
                <a:gd name="T1" fmla="*/ 89 h 284"/>
                <a:gd name="T2" fmla="*/ 285 w 285"/>
                <a:gd name="T3" fmla="*/ 60 h 284"/>
                <a:gd name="T4" fmla="*/ 271 w 285"/>
                <a:gd name="T5" fmla="*/ 60 h 284"/>
                <a:gd name="T6" fmla="*/ 271 w 285"/>
                <a:gd name="T7" fmla="*/ 14 h 284"/>
                <a:gd name="T8" fmla="*/ 225 w 285"/>
                <a:gd name="T9" fmla="*/ 14 h 284"/>
                <a:gd name="T10" fmla="*/ 225 w 285"/>
                <a:gd name="T11" fmla="*/ 0 h 284"/>
                <a:gd name="T12" fmla="*/ 195 w 285"/>
                <a:gd name="T13" fmla="*/ 0 h 284"/>
                <a:gd name="T14" fmla="*/ 195 w 285"/>
                <a:gd name="T15" fmla="*/ 14 h 284"/>
                <a:gd name="T16" fmla="*/ 157 w 285"/>
                <a:gd name="T17" fmla="*/ 14 h 284"/>
                <a:gd name="T18" fmla="*/ 157 w 285"/>
                <a:gd name="T19" fmla="*/ 0 h 284"/>
                <a:gd name="T20" fmla="*/ 127 w 285"/>
                <a:gd name="T21" fmla="*/ 0 h 284"/>
                <a:gd name="T22" fmla="*/ 127 w 285"/>
                <a:gd name="T23" fmla="*/ 14 h 284"/>
                <a:gd name="T24" fmla="*/ 90 w 285"/>
                <a:gd name="T25" fmla="*/ 14 h 284"/>
                <a:gd name="T26" fmla="*/ 90 w 285"/>
                <a:gd name="T27" fmla="*/ 0 h 284"/>
                <a:gd name="T28" fmla="*/ 60 w 285"/>
                <a:gd name="T29" fmla="*/ 0 h 284"/>
                <a:gd name="T30" fmla="*/ 60 w 285"/>
                <a:gd name="T31" fmla="*/ 14 h 284"/>
                <a:gd name="T32" fmla="*/ 14 w 285"/>
                <a:gd name="T33" fmla="*/ 14 h 284"/>
                <a:gd name="T34" fmla="*/ 14 w 285"/>
                <a:gd name="T35" fmla="*/ 60 h 284"/>
                <a:gd name="T36" fmla="*/ 0 w 285"/>
                <a:gd name="T37" fmla="*/ 60 h 284"/>
                <a:gd name="T38" fmla="*/ 0 w 285"/>
                <a:gd name="T39" fmla="*/ 89 h 284"/>
                <a:gd name="T40" fmla="*/ 14 w 285"/>
                <a:gd name="T41" fmla="*/ 89 h 284"/>
                <a:gd name="T42" fmla="*/ 14 w 285"/>
                <a:gd name="T43" fmla="*/ 127 h 284"/>
                <a:gd name="T44" fmla="*/ 0 w 285"/>
                <a:gd name="T45" fmla="*/ 127 h 284"/>
                <a:gd name="T46" fmla="*/ 0 w 285"/>
                <a:gd name="T47" fmla="*/ 157 h 284"/>
                <a:gd name="T48" fmla="*/ 14 w 285"/>
                <a:gd name="T49" fmla="*/ 157 h 284"/>
                <a:gd name="T50" fmla="*/ 14 w 285"/>
                <a:gd name="T51" fmla="*/ 194 h 284"/>
                <a:gd name="T52" fmla="*/ 0 w 285"/>
                <a:gd name="T53" fmla="*/ 194 h 284"/>
                <a:gd name="T54" fmla="*/ 0 w 285"/>
                <a:gd name="T55" fmla="*/ 224 h 284"/>
                <a:gd name="T56" fmla="*/ 14 w 285"/>
                <a:gd name="T57" fmla="*/ 224 h 284"/>
                <a:gd name="T58" fmla="*/ 14 w 285"/>
                <a:gd name="T59" fmla="*/ 269 h 284"/>
                <a:gd name="T60" fmla="*/ 60 w 285"/>
                <a:gd name="T61" fmla="*/ 269 h 284"/>
                <a:gd name="T62" fmla="*/ 60 w 285"/>
                <a:gd name="T63" fmla="*/ 284 h 284"/>
                <a:gd name="T64" fmla="*/ 90 w 285"/>
                <a:gd name="T65" fmla="*/ 284 h 284"/>
                <a:gd name="T66" fmla="*/ 90 w 285"/>
                <a:gd name="T67" fmla="*/ 269 h 284"/>
                <a:gd name="T68" fmla="*/ 127 w 285"/>
                <a:gd name="T69" fmla="*/ 269 h 284"/>
                <a:gd name="T70" fmla="*/ 127 w 285"/>
                <a:gd name="T71" fmla="*/ 284 h 284"/>
                <a:gd name="T72" fmla="*/ 157 w 285"/>
                <a:gd name="T73" fmla="*/ 284 h 284"/>
                <a:gd name="T74" fmla="*/ 157 w 285"/>
                <a:gd name="T75" fmla="*/ 269 h 284"/>
                <a:gd name="T76" fmla="*/ 195 w 285"/>
                <a:gd name="T77" fmla="*/ 269 h 284"/>
                <a:gd name="T78" fmla="*/ 195 w 285"/>
                <a:gd name="T79" fmla="*/ 284 h 284"/>
                <a:gd name="T80" fmla="*/ 225 w 285"/>
                <a:gd name="T81" fmla="*/ 284 h 284"/>
                <a:gd name="T82" fmla="*/ 225 w 285"/>
                <a:gd name="T83" fmla="*/ 269 h 284"/>
                <a:gd name="T84" fmla="*/ 271 w 285"/>
                <a:gd name="T85" fmla="*/ 269 h 284"/>
                <a:gd name="T86" fmla="*/ 271 w 285"/>
                <a:gd name="T87" fmla="*/ 224 h 284"/>
                <a:gd name="T88" fmla="*/ 285 w 285"/>
                <a:gd name="T89" fmla="*/ 224 h 284"/>
                <a:gd name="T90" fmla="*/ 285 w 285"/>
                <a:gd name="T91" fmla="*/ 194 h 284"/>
                <a:gd name="T92" fmla="*/ 271 w 285"/>
                <a:gd name="T93" fmla="*/ 194 h 284"/>
                <a:gd name="T94" fmla="*/ 271 w 285"/>
                <a:gd name="T95" fmla="*/ 157 h 284"/>
                <a:gd name="T96" fmla="*/ 285 w 285"/>
                <a:gd name="T97" fmla="*/ 157 h 284"/>
                <a:gd name="T98" fmla="*/ 285 w 285"/>
                <a:gd name="T99" fmla="*/ 127 h 284"/>
                <a:gd name="T100" fmla="*/ 271 w 285"/>
                <a:gd name="T101" fmla="*/ 127 h 284"/>
                <a:gd name="T102" fmla="*/ 271 w 285"/>
                <a:gd name="T103" fmla="*/ 89 h 284"/>
                <a:gd name="T104" fmla="*/ 285 w 285"/>
                <a:gd name="T105" fmla="*/ 8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5" h="284">
                  <a:moveTo>
                    <a:pt x="285" y="89"/>
                  </a:moveTo>
                  <a:lnTo>
                    <a:pt x="285" y="60"/>
                  </a:lnTo>
                  <a:lnTo>
                    <a:pt x="271" y="60"/>
                  </a:lnTo>
                  <a:lnTo>
                    <a:pt x="271" y="14"/>
                  </a:lnTo>
                  <a:lnTo>
                    <a:pt x="225" y="14"/>
                  </a:lnTo>
                  <a:lnTo>
                    <a:pt x="225" y="0"/>
                  </a:lnTo>
                  <a:lnTo>
                    <a:pt x="195" y="0"/>
                  </a:lnTo>
                  <a:lnTo>
                    <a:pt x="195" y="14"/>
                  </a:lnTo>
                  <a:lnTo>
                    <a:pt x="157" y="14"/>
                  </a:lnTo>
                  <a:lnTo>
                    <a:pt x="157" y="0"/>
                  </a:lnTo>
                  <a:lnTo>
                    <a:pt x="127" y="0"/>
                  </a:lnTo>
                  <a:lnTo>
                    <a:pt x="127" y="14"/>
                  </a:lnTo>
                  <a:lnTo>
                    <a:pt x="90" y="14"/>
                  </a:lnTo>
                  <a:lnTo>
                    <a:pt x="90" y="0"/>
                  </a:lnTo>
                  <a:lnTo>
                    <a:pt x="60" y="0"/>
                  </a:lnTo>
                  <a:lnTo>
                    <a:pt x="60" y="14"/>
                  </a:lnTo>
                  <a:lnTo>
                    <a:pt x="14" y="14"/>
                  </a:lnTo>
                  <a:lnTo>
                    <a:pt x="14" y="60"/>
                  </a:lnTo>
                  <a:lnTo>
                    <a:pt x="0" y="6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4" y="127"/>
                  </a:lnTo>
                  <a:lnTo>
                    <a:pt x="0" y="127"/>
                  </a:lnTo>
                  <a:lnTo>
                    <a:pt x="0" y="157"/>
                  </a:lnTo>
                  <a:lnTo>
                    <a:pt x="14" y="157"/>
                  </a:lnTo>
                  <a:lnTo>
                    <a:pt x="14" y="194"/>
                  </a:lnTo>
                  <a:lnTo>
                    <a:pt x="0" y="194"/>
                  </a:lnTo>
                  <a:lnTo>
                    <a:pt x="0" y="224"/>
                  </a:lnTo>
                  <a:lnTo>
                    <a:pt x="14" y="224"/>
                  </a:lnTo>
                  <a:lnTo>
                    <a:pt x="14" y="269"/>
                  </a:lnTo>
                  <a:lnTo>
                    <a:pt x="60" y="269"/>
                  </a:lnTo>
                  <a:lnTo>
                    <a:pt x="60" y="284"/>
                  </a:lnTo>
                  <a:lnTo>
                    <a:pt x="90" y="284"/>
                  </a:lnTo>
                  <a:lnTo>
                    <a:pt x="90" y="269"/>
                  </a:lnTo>
                  <a:lnTo>
                    <a:pt x="127" y="269"/>
                  </a:lnTo>
                  <a:lnTo>
                    <a:pt x="127" y="284"/>
                  </a:lnTo>
                  <a:lnTo>
                    <a:pt x="157" y="284"/>
                  </a:lnTo>
                  <a:lnTo>
                    <a:pt x="157" y="269"/>
                  </a:lnTo>
                  <a:lnTo>
                    <a:pt x="195" y="269"/>
                  </a:lnTo>
                  <a:lnTo>
                    <a:pt x="195" y="284"/>
                  </a:lnTo>
                  <a:lnTo>
                    <a:pt x="225" y="284"/>
                  </a:lnTo>
                  <a:lnTo>
                    <a:pt x="225" y="269"/>
                  </a:lnTo>
                  <a:lnTo>
                    <a:pt x="271" y="269"/>
                  </a:lnTo>
                  <a:lnTo>
                    <a:pt x="271" y="224"/>
                  </a:lnTo>
                  <a:lnTo>
                    <a:pt x="285" y="224"/>
                  </a:lnTo>
                  <a:lnTo>
                    <a:pt x="285" y="194"/>
                  </a:lnTo>
                  <a:lnTo>
                    <a:pt x="271" y="194"/>
                  </a:lnTo>
                  <a:lnTo>
                    <a:pt x="271" y="157"/>
                  </a:lnTo>
                  <a:lnTo>
                    <a:pt x="285" y="157"/>
                  </a:lnTo>
                  <a:lnTo>
                    <a:pt x="285" y="127"/>
                  </a:lnTo>
                  <a:lnTo>
                    <a:pt x="271" y="127"/>
                  </a:lnTo>
                  <a:lnTo>
                    <a:pt x="271" y="89"/>
                  </a:lnTo>
                  <a:lnTo>
                    <a:pt x="285" y="89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7570" tIns="53785" rIns="107570" bIns="5378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75663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F4AD9837-A5B0-D56B-04B3-D3FDD177F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523" y="1965096"/>
              <a:ext cx="417271" cy="420149"/>
            </a:xfrm>
            <a:custGeom>
              <a:avLst/>
              <a:gdLst>
                <a:gd name="T0" fmla="*/ 196 w 196"/>
                <a:gd name="T1" fmla="*/ 109 h 197"/>
                <a:gd name="T2" fmla="*/ 196 w 196"/>
                <a:gd name="T3" fmla="*/ 88 h 197"/>
                <a:gd name="T4" fmla="*/ 175 w 196"/>
                <a:gd name="T5" fmla="*/ 88 h 197"/>
                <a:gd name="T6" fmla="*/ 160 w 196"/>
                <a:gd name="T7" fmla="*/ 51 h 197"/>
                <a:gd name="T8" fmla="*/ 175 w 196"/>
                <a:gd name="T9" fmla="*/ 36 h 197"/>
                <a:gd name="T10" fmla="*/ 160 w 196"/>
                <a:gd name="T11" fmla="*/ 22 h 197"/>
                <a:gd name="T12" fmla="*/ 145 w 196"/>
                <a:gd name="T13" fmla="*/ 37 h 197"/>
                <a:gd name="T14" fmla="*/ 108 w 196"/>
                <a:gd name="T15" fmla="*/ 22 h 197"/>
                <a:gd name="T16" fmla="*/ 108 w 196"/>
                <a:gd name="T17" fmla="*/ 0 h 197"/>
                <a:gd name="T18" fmla="*/ 88 w 196"/>
                <a:gd name="T19" fmla="*/ 0 h 197"/>
                <a:gd name="T20" fmla="*/ 88 w 196"/>
                <a:gd name="T21" fmla="*/ 22 h 197"/>
                <a:gd name="T22" fmla="*/ 51 w 196"/>
                <a:gd name="T23" fmla="*/ 37 h 197"/>
                <a:gd name="T24" fmla="*/ 36 w 196"/>
                <a:gd name="T25" fmla="*/ 22 h 197"/>
                <a:gd name="T26" fmla="*/ 21 w 196"/>
                <a:gd name="T27" fmla="*/ 36 h 197"/>
                <a:gd name="T28" fmla="*/ 36 w 196"/>
                <a:gd name="T29" fmla="*/ 51 h 197"/>
                <a:gd name="T30" fmla="*/ 21 w 196"/>
                <a:gd name="T31" fmla="*/ 88 h 197"/>
                <a:gd name="T32" fmla="*/ 0 w 196"/>
                <a:gd name="T33" fmla="*/ 88 h 197"/>
                <a:gd name="T34" fmla="*/ 0 w 196"/>
                <a:gd name="T35" fmla="*/ 109 h 197"/>
                <a:gd name="T36" fmla="*/ 21 w 196"/>
                <a:gd name="T37" fmla="*/ 109 h 197"/>
                <a:gd name="T38" fmla="*/ 36 w 196"/>
                <a:gd name="T39" fmla="*/ 146 h 197"/>
                <a:gd name="T40" fmla="*/ 21 w 196"/>
                <a:gd name="T41" fmla="*/ 161 h 197"/>
                <a:gd name="T42" fmla="*/ 36 w 196"/>
                <a:gd name="T43" fmla="*/ 175 h 197"/>
                <a:gd name="T44" fmla="*/ 51 w 196"/>
                <a:gd name="T45" fmla="*/ 160 h 197"/>
                <a:gd name="T46" fmla="*/ 87 w 196"/>
                <a:gd name="T47" fmla="*/ 175 h 197"/>
                <a:gd name="T48" fmla="*/ 87 w 196"/>
                <a:gd name="T49" fmla="*/ 197 h 197"/>
                <a:gd name="T50" fmla="*/ 108 w 196"/>
                <a:gd name="T51" fmla="*/ 197 h 197"/>
                <a:gd name="T52" fmla="*/ 108 w 196"/>
                <a:gd name="T53" fmla="*/ 175 h 197"/>
                <a:gd name="T54" fmla="*/ 145 w 196"/>
                <a:gd name="T55" fmla="*/ 160 h 197"/>
                <a:gd name="T56" fmla="*/ 160 w 196"/>
                <a:gd name="T57" fmla="*/ 175 h 197"/>
                <a:gd name="T58" fmla="*/ 175 w 196"/>
                <a:gd name="T59" fmla="*/ 161 h 197"/>
                <a:gd name="T60" fmla="*/ 159 w 196"/>
                <a:gd name="T61" fmla="*/ 146 h 197"/>
                <a:gd name="T62" fmla="*/ 175 w 196"/>
                <a:gd name="T63" fmla="*/ 109 h 197"/>
                <a:gd name="T64" fmla="*/ 196 w 196"/>
                <a:gd name="T65" fmla="*/ 10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6" h="197">
                  <a:moveTo>
                    <a:pt x="196" y="109"/>
                  </a:moveTo>
                  <a:cubicBezTo>
                    <a:pt x="196" y="88"/>
                    <a:pt x="196" y="88"/>
                    <a:pt x="196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3" y="75"/>
                    <a:pt x="168" y="62"/>
                    <a:pt x="160" y="51"/>
                  </a:cubicBezTo>
                  <a:cubicBezTo>
                    <a:pt x="175" y="36"/>
                    <a:pt x="175" y="36"/>
                    <a:pt x="175" y="36"/>
                  </a:cubicBezTo>
                  <a:cubicBezTo>
                    <a:pt x="160" y="22"/>
                    <a:pt x="160" y="22"/>
                    <a:pt x="160" y="22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34" y="29"/>
                    <a:pt x="122" y="23"/>
                    <a:pt x="108" y="22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74" y="23"/>
                    <a:pt x="61" y="29"/>
                    <a:pt x="51" y="37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28" y="62"/>
                    <a:pt x="23" y="75"/>
                    <a:pt x="21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3" y="123"/>
                    <a:pt x="28" y="135"/>
                    <a:pt x="36" y="146"/>
                  </a:cubicBezTo>
                  <a:cubicBezTo>
                    <a:pt x="21" y="161"/>
                    <a:pt x="21" y="161"/>
                    <a:pt x="21" y="161"/>
                  </a:cubicBezTo>
                  <a:cubicBezTo>
                    <a:pt x="36" y="175"/>
                    <a:pt x="36" y="175"/>
                    <a:pt x="36" y="175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61" y="168"/>
                    <a:pt x="74" y="174"/>
                    <a:pt x="87" y="175"/>
                  </a:cubicBezTo>
                  <a:cubicBezTo>
                    <a:pt x="87" y="197"/>
                    <a:pt x="87" y="197"/>
                    <a:pt x="87" y="197"/>
                  </a:cubicBezTo>
                  <a:cubicBezTo>
                    <a:pt x="108" y="197"/>
                    <a:pt x="108" y="197"/>
                    <a:pt x="108" y="197"/>
                  </a:cubicBezTo>
                  <a:cubicBezTo>
                    <a:pt x="108" y="175"/>
                    <a:pt x="108" y="175"/>
                    <a:pt x="108" y="175"/>
                  </a:cubicBezTo>
                  <a:cubicBezTo>
                    <a:pt x="122" y="174"/>
                    <a:pt x="134" y="168"/>
                    <a:pt x="145" y="160"/>
                  </a:cubicBezTo>
                  <a:cubicBezTo>
                    <a:pt x="160" y="175"/>
                    <a:pt x="160" y="175"/>
                    <a:pt x="160" y="175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59" y="146"/>
                    <a:pt x="159" y="146"/>
                    <a:pt x="159" y="146"/>
                  </a:cubicBezTo>
                  <a:cubicBezTo>
                    <a:pt x="167" y="135"/>
                    <a:pt x="173" y="123"/>
                    <a:pt x="175" y="109"/>
                  </a:cubicBezTo>
                  <a:lnTo>
                    <a:pt x="196" y="10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7570" tIns="53785" rIns="107570" bIns="5378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75663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1A181-BEDA-63B5-FD44-5563B1B01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544" y="2293260"/>
              <a:ext cx="258996" cy="258995"/>
            </a:xfrm>
            <a:custGeom>
              <a:avLst/>
              <a:gdLst>
                <a:gd name="T0" fmla="*/ 121 w 121"/>
                <a:gd name="T1" fmla="*/ 70 h 121"/>
                <a:gd name="T2" fmla="*/ 121 w 121"/>
                <a:gd name="T3" fmla="*/ 50 h 121"/>
                <a:gd name="T4" fmla="*/ 99 w 121"/>
                <a:gd name="T5" fmla="*/ 50 h 121"/>
                <a:gd name="T6" fmla="*/ 95 w 121"/>
                <a:gd name="T7" fmla="*/ 40 h 121"/>
                <a:gd name="T8" fmla="*/ 110 w 121"/>
                <a:gd name="T9" fmla="*/ 24 h 121"/>
                <a:gd name="T10" fmla="*/ 96 w 121"/>
                <a:gd name="T11" fmla="*/ 10 h 121"/>
                <a:gd name="T12" fmla="*/ 81 w 121"/>
                <a:gd name="T13" fmla="*/ 25 h 121"/>
                <a:gd name="T14" fmla="*/ 70 w 121"/>
                <a:gd name="T15" fmla="*/ 21 h 121"/>
                <a:gd name="T16" fmla="*/ 70 w 121"/>
                <a:gd name="T17" fmla="*/ 0 h 121"/>
                <a:gd name="T18" fmla="*/ 50 w 121"/>
                <a:gd name="T19" fmla="*/ 0 h 121"/>
                <a:gd name="T20" fmla="*/ 50 w 121"/>
                <a:gd name="T21" fmla="*/ 21 h 121"/>
                <a:gd name="T22" fmla="*/ 40 w 121"/>
                <a:gd name="T23" fmla="*/ 26 h 121"/>
                <a:gd name="T24" fmla="*/ 25 w 121"/>
                <a:gd name="T25" fmla="*/ 10 h 121"/>
                <a:gd name="T26" fmla="*/ 10 w 121"/>
                <a:gd name="T27" fmla="*/ 24 h 121"/>
                <a:gd name="T28" fmla="*/ 25 w 121"/>
                <a:gd name="T29" fmla="*/ 40 h 121"/>
                <a:gd name="T30" fmla="*/ 21 w 121"/>
                <a:gd name="T31" fmla="*/ 50 h 121"/>
                <a:gd name="T32" fmla="*/ 0 w 121"/>
                <a:gd name="T33" fmla="*/ 50 h 121"/>
                <a:gd name="T34" fmla="*/ 0 w 121"/>
                <a:gd name="T35" fmla="*/ 70 h 121"/>
                <a:gd name="T36" fmla="*/ 21 w 121"/>
                <a:gd name="T37" fmla="*/ 70 h 121"/>
                <a:gd name="T38" fmla="*/ 25 w 121"/>
                <a:gd name="T39" fmla="*/ 81 h 121"/>
                <a:gd name="T40" fmla="*/ 10 w 121"/>
                <a:gd name="T41" fmla="*/ 96 h 121"/>
                <a:gd name="T42" fmla="*/ 25 w 121"/>
                <a:gd name="T43" fmla="*/ 110 h 121"/>
                <a:gd name="T44" fmla="*/ 40 w 121"/>
                <a:gd name="T45" fmla="*/ 95 h 121"/>
                <a:gd name="T46" fmla="*/ 50 w 121"/>
                <a:gd name="T47" fmla="*/ 99 h 121"/>
                <a:gd name="T48" fmla="*/ 50 w 121"/>
                <a:gd name="T49" fmla="*/ 121 h 121"/>
                <a:gd name="T50" fmla="*/ 70 w 121"/>
                <a:gd name="T51" fmla="*/ 121 h 121"/>
                <a:gd name="T52" fmla="*/ 70 w 121"/>
                <a:gd name="T53" fmla="*/ 99 h 121"/>
                <a:gd name="T54" fmla="*/ 81 w 121"/>
                <a:gd name="T55" fmla="*/ 95 h 121"/>
                <a:gd name="T56" fmla="*/ 96 w 121"/>
                <a:gd name="T57" fmla="*/ 110 h 121"/>
                <a:gd name="T58" fmla="*/ 110 w 121"/>
                <a:gd name="T59" fmla="*/ 96 h 121"/>
                <a:gd name="T60" fmla="*/ 95 w 121"/>
                <a:gd name="T61" fmla="*/ 81 h 121"/>
                <a:gd name="T62" fmla="*/ 99 w 121"/>
                <a:gd name="T63" fmla="*/ 70 h 121"/>
                <a:gd name="T64" fmla="*/ 121 w 121"/>
                <a:gd name="T65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21">
                  <a:moveTo>
                    <a:pt x="121" y="70"/>
                  </a:moveTo>
                  <a:cubicBezTo>
                    <a:pt x="121" y="50"/>
                    <a:pt x="121" y="50"/>
                    <a:pt x="121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46"/>
                    <a:pt x="97" y="43"/>
                    <a:pt x="95" y="40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7" y="24"/>
                    <a:pt x="74" y="22"/>
                    <a:pt x="70" y="2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6" y="22"/>
                    <a:pt x="43" y="24"/>
                    <a:pt x="40" y="26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3"/>
                    <a:pt x="22" y="46"/>
                    <a:pt x="21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22" y="74"/>
                    <a:pt x="24" y="77"/>
                    <a:pt x="25" y="81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3" y="97"/>
                    <a:pt x="46" y="98"/>
                    <a:pt x="50" y="9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74" y="98"/>
                    <a:pt x="77" y="97"/>
                    <a:pt x="81" y="95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110" y="96"/>
                    <a:pt x="110" y="96"/>
                    <a:pt x="110" y="96"/>
                  </a:cubicBezTo>
                  <a:cubicBezTo>
                    <a:pt x="95" y="81"/>
                    <a:pt x="95" y="81"/>
                    <a:pt x="95" y="81"/>
                  </a:cubicBezTo>
                  <a:cubicBezTo>
                    <a:pt x="97" y="77"/>
                    <a:pt x="98" y="74"/>
                    <a:pt x="99" y="70"/>
                  </a:cubicBezTo>
                  <a:lnTo>
                    <a:pt x="121" y="7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7570" tIns="53785" rIns="107570" bIns="5378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75663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2" name="Connector: Elbow 11" descr="Arrow">
            <a:extLst>
              <a:ext uri="{FF2B5EF4-FFF2-40B4-BE49-F238E27FC236}">
                <a16:creationId xmlns:a16="http://schemas.microsoft.com/office/drawing/2014/main" id="{12138B86-B18F-F394-06C0-A1B2A63C469E}"/>
              </a:ext>
            </a:extLst>
          </p:cNvPr>
          <p:cNvCxnSpPr/>
          <p:nvPr/>
        </p:nvCxnSpPr>
        <p:spPr>
          <a:xfrm rot="5400000" flipH="1" flipV="1">
            <a:off x="3664766" y="1818929"/>
            <a:ext cx="406121" cy="2472440"/>
          </a:xfrm>
          <a:prstGeom prst="bentConnector3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arrow" w="lg" len="sm"/>
            <a:tailEnd type="arrow" w="lg" len="sm"/>
          </a:ln>
          <a:effectLst>
            <a:outerShdw blurRad="88900" dist="38100" dir="2700000" sx="101000" sy="101000" algn="ctr" rotWithShape="0">
              <a:srgbClr val="000000">
                <a:alpha val="15000"/>
              </a:srgbClr>
            </a:outerShdw>
          </a:effectLst>
        </p:spPr>
      </p:cxnSp>
      <p:cxnSp>
        <p:nvCxnSpPr>
          <p:cNvPr id="13" name="Connector: Elbow 12" descr="Arrow">
            <a:extLst>
              <a:ext uri="{FF2B5EF4-FFF2-40B4-BE49-F238E27FC236}">
                <a16:creationId xmlns:a16="http://schemas.microsoft.com/office/drawing/2014/main" id="{E6D0EBE9-6D97-242F-ACA1-30AE65730007}"/>
              </a:ext>
            </a:extLst>
          </p:cNvPr>
          <p:cNvCxnSpPr/>
          <p:nvPr/>
        </p:nvCxnSpPr>
        <p:spPr>
          <a:xfrm rot="16200000" flipV="1">
            <a:off x="6137206" y="1818929"/>
            <a:ext cx="406121" cy="2472440"/>
          </a:xfrm>
          <a:prstGeom prst="bentConnector3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arrow" w="lg" len="sm"/>
            <a:tailEnd type="arrow" w="lg" len="sm"/>
          </a:ln>
          <a:effectLst>
            <a:outerShdw blurRad="88900" dist="38100" dir="2700000" sx="101000" sy="101000" algn="ctr" rotWithShape="0">
              <a:srgbClr val="000000">
                <a:alpha val="15000"/>
              </a:srgbClr>
            </a:outerShdw>
          </a:effectLst>
        </p:spPr>
      </p:cxnSp>
      <p:cxnSp>
        <p:nvCxnSpPr>
          <p:cNvPr id="14" name="Straight Connector 13" descr="Up-down arrow">
            <a:extLst>
              <a:ext uri="{FF2B5EF4-FFF2-40B4-BE49-F238E27FC236}">
                <a16:creationId xmlns:a16="http://schemas.microsoft.com/office/drawing/2014/main" id="{6FFF390D-D318-F98F-2B94-3D635E79C9D9}"/>
              </a:ext>
            </a:extLst>
          </p:cNvPr>
          <p:cNvCxnSpPr/>
          <p:nvPr/>
        </p:nvCxnSpPr>
        <p:spPr>
          <a:xfrm>
            <a:off x="5104046" y="2852088"/>
            <a:ext cx="0" cy="406121"/>
          </a:xfrm>
          <a:prstGeom prst="line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arrow" w="lg" len="sm"/>
            <a:tailEnd type="arrow" w="lg" len="sm"/>
          </a:ln>
          <a:effectLst>
            <a:outerShdw blurRad="88900" dist="38100" dir="2700000" sx="101000" sy="101000" algn="ctr" rotWithShape="0">
              <a:srgbClr val="000000">
                <a:alpha val="15000"/>
              </a:srgbClr>
            </a:outerShdw>
          </a:effectLst>
        </p:spPr>
      </p:cxnSp>
      <p:cxnSp>
        <p:nvCxnSpPr>
          <p:cNvPr id="15" name="Connector: Elbow 14" descr="Arrow">
            <a:extLst>
              <a:ext uri="{FF2B5EF4-FFF2-40B4-BE49-F238E27FC236}">
                <a16:creationId xmlns:a16="http://schemas.microsoft.com/office/drawing/2014/main" id="{D47432B7-CBC6-A09F-2023-5918CCE908CC}"/>
              </a:ext>
            </a:extLst>
          </p:cNvPr>
          <p:cNvCxnSpPr/>
          <p:nvPr/>
        </p:nvCxnSpPr>
        <p:spPr>
          <a:xfrm rot="5400000" flipV="1">
            <a:off x="3664767" y="3166941"/>
            <a:ext cx="406121" cy="2472440"/>
          </a:xfrm>
          <a:prstGeom prst="bentConnector3">
            <a:avLst>
              <a:gd name="adj1" fmla="val 54372"/>
            </a:avLst>
          </a:prstGeom>
          <a:noFill/>
          <a:ln w="19050" cap="flat" cmpd="sng" algn="ctr">
            <a:solidFill>
              <a:srgbClr val="0078D4"/>
            </a:solidFill>
            <a:prstDash val="solid"/>
            <a:headEnd type="arrow" w="lg" len="sm"/>
            <a:tailEnd type="arrow" w="lg" len="sm"/>
          </a:ln>
          <a:effectLst>
            <a:outerShdw blurRad="88900" dist="38100" dir="2700000" sx="101000" sy="101000" algn="ctr" rotWithShape="0">
              <a:srgbClr val="000000">
                <a:alpha val="15000"/>
              </a:srgbClr>
            </a:outerShdw>
          </a:effectLst>
        </p:spPr>
      </p:cxnSp>
      <p:cxnSp>
        <p:nvCxnSpPr>
          <p:cNvPr id="16" name="Straight Connector 15" descr="Up down arrow">
            <a:extLst>
              <a:ext uri="{FF2B5EF4-FFF2-40B4-BE49-F238E27FC236}">
                <a16:creationId xmlns:a16="http://schemas.microsoft.com/office/drawing/2014/main" id="{D9022434-C4D4-0C27-CF83-A7B2651F0617}"/>
              </a:ext>
            </a:extLst>
          </p:cNvPr>
          <p:cNvCxnSpPr/>
          <p:nvPr/>
        </p:nvCxnSpPr>
        <p:spPr>
          <a:xfrm rot="10800000">
            <a:off x="5104048" y="4200101"/>
            <a:ext cx="0" cy="406121"/>
          </a:xfrm>
          <a:prstGeom prst="line">
            <a:avLst/>
          </a:prstGeom>
          <a:noFill/>
          <a:ln w="19050" cap="flat" cmpd="sng" algn="ctr">
            <a:solidFill>
              <a:srgbClr val="0078D4"/>
            </a:solidFill>
            <a:prstDash val="solid"/>
            <a:headEnd type="arrow" w="lg" len="sm"/>
            <a:tailEnd type="arrow" w="lg" len="sm"/>
          </a:ln>
          <a:effectLst>
            <a:outerShdw blurRad="88900" dist="38100" dir="2700000" sx="101000" sy="101000" algn="ctr" rotWithShape="0">
              <a:srgbClr val="000000">
                <a:alpha val="15000"/>
              </a:srgbClr>
            </a:outerShdw>
          </a:effectLst>
        </p:spPr>
      </p:cxnSp>
      <p:grpSp>
        <p:nvGrpSpPr>
          <p:cNvPr id="17" name="Group 16" descr="Query Store&#10;">
            <a:extLst>
              <a:ext uri="{FF2B5EF4-FFF2-40B4-BE49-F238E27FC236}">
                <a16:creationId xmlns:a16="http://schemas.microsoft.com/office/drawing/2014/main" id="{9C9F0586-89AF-0D06-D0E0-BC4F662F4D51}"/>
              </a:ext>
            </a:extLst>
          </p:cNvPr>
          <p:cNvGrpSpPr/>
          <p:nvPr/>
        </p:nvGrpSpPr>
        <p:grpSpPr>
          <a:xfrm>
            <a:off x="4347526" y="4693906"/>
            <a:ext cx="2910161" cy="1337607"/>
            <a:chOff x="7876934" y="4954615"/>
            <a:chExt cx="2910161" cy="133760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CBAD1E-39AD-488D-589C-46AA150F6736}"/>
                </a:ext>
              </a:extLst>
            </p:cNvPr>
            <p:cNvSpPr/>
            <p:nvPr/>
          </p:nvSpPr>
          <p:spPr bwMode="auto">
            <a:xfrm>
              <a:off x="7876934" y="4954615"/>
              <a:ext cx="1533711" cy="133760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71ACAD-3707-96BA-5C1C-7F705310E511}"/>
                </a:ext>
              </a:extLst>
            </p:cNvPr>
            <p:cNvSpPr/>
            <p:nvPr/>
          </p:nvSpPr>
          <p:spPr bwMode="auto">
            <a:xfrm>
              <a:off x="9630681" y="5756582"/>
              <a:ext cx="1156414" cy="279804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vert="horz" wrap="square" lIns="9144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Feedback store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1D7B37-D850-F0FD-299B-57AE4EC37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08868" y="5906676"/>
              <a:ext cx="212160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49DC372-F413-93E5-B62D-FC9CA6CB234D}"/>
              </a:ext>
            </a:extLst>
          </p:cNvPr>
          <p:cNvSpPr/>
          <p:nvPr/>
        </p:nvSpPr>
        <p:spPr bwMode="auto">
          <a:xfrm>
            <a:off x="6101273" y="5009726"/>
            <a:ext cx="1156414" cy="279804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Hints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C66014-A95C-71FC-94E7-D02E7272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889113" y="5167813"/>
            <a:ext cx="21216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 descr="Query store">
            <a:extLst>
              <a:ext uri="{FF2B5EF4-FFF2-40B4-BE49-F238E27FC236}">
                <a16:creationId xmlns:a16="http://schemas.microsoft.com/office/drawing/2014/main" id="{D93158AD-012F-7EC7-33C9-C24C4517BB19}"/>
              </a:ext>
            </a:extLst>
          </p:cNvPr>
          <p:cNvSpPr/>
          <p:nvPr/>
        </p:nvSpPr>
        <p:spPr>
          <a:xfrm>
            <a:off x="4772694" y="4884393"/>
            <a:ext cx="651495" cy="651821"/>
          </a:xfrm>
          <a:custGeom>
            <a:avLst/>
            <a:gdLst>
              <a:gd name="connsiteX0" fmla="*/ 162197 w 459081"/>
              <a:gd name="connsiteY0" fmla="*/ 275144 h 459311"/>
              <a:gd name="connsiteX1" fmla="*/ 180049 w 459081"/>
              <a:gd name="connsiteY1" fmla="*/ 294687 h 459311"/>
              <a:gd name="connsiteX2" fmla="*/ 179092 w 459081"/>
              <a:gd name="connsiteY2" fmla="*/ 300276 h 459311"/>
              <a:gd name="connsiteX3" fmla="*/ 224334 w 459081"/>
              <a:gd name="connsiteY3" fmla="*/ 344331 h 459311"/>
              <a:gd name="connsiteX4" fmla="*/ 236774 w 459081"/>
              <a:gd name="connsiteY4" fmla="*/ 345594 h 459311"/>
              <a:gd name="connsiteX5" fmla="*/ 276313 w 459081"/>
              <a:gd name="connsiteY5" fmla="*/ 321289 h 459311"/>
              <a:gd name="connsiteX6" fmla="*/ 276313 w 459081"/>
              <a:gd name="connsiteY6" fmla="*/ 319720 h 459311"/>
              <a:gd name="connsiteX7" fmla="*/ 289797 w 459081"/>
              <a:gd name="connsiteY7" fmla="*/ 301757 h 459311"/>
              <a:gd name="connsiteX8" fmla="*/ 312866 w 459081"/>
              <a:gd name="connsiteY8" fmla="*/ 314514 h 459311"/>
              <a:gd name="connsiteX9" fmla="*/ 373955 w 459081"/>
              <a:gd name="connsiteY9" fmla="*/ 327030 h 459311"/>
              <a:gd name="connsiteX10" fmla="*/ 385334 w 459081"/>
              <a:gd name="connsiteY10" fmla="*/ 319926 h 459311"/>
              <a:gd name="connsiteX11" fmla="*/ 407327 w 459081"/>
              <a:gd name="connsiteY11" fmla="*/ 334751 h 459311"/>
              <a:gd name="connsiteX12" fmla="*/ 392503 w 459081"/>
              <a:gd name="connsiteY12" fmla="*/ 356744 h 459311"/>
              <a:gd name="connsiteX13" fmla="*/ 370510 w 459081"/>
              <a:gd name="connsiteY13" fmla="*/ 341920 h 459311"/>
              <a:gd name="connsiteX14" fmla="*/ 310761 w 459081"/>
              <a:gd name="connsiteY14" fmla="*/ 329557 h 459311"/>
              <a:gd name="connsiteX15" fmla="*/ 309858 w 459081"/>
              <a:gd name="connsiteY15" fmla="*/ 330873 h 459311"/>
              <a:gd name="connsiteX16" fmla="*/ 283968 w 459081"/>
              <a:gd name="connsiteY16" fmla="*/ 334533 h 459311"/>
              <a:gd name="connsiteX17" fmla="*/ 246879 w 459081"/>
              <a:gd name="connsiteY17" fmla="*/ 357307 h 459311"/>
              <a:gd name="connsiteX18" fmla="*/ 247644 w 459081"/>
              <a:gd name="connsiteY18" fmla="*/ 362283 h 459311"/>
              <a:gd name="connsiteX19" fmla="*/ 229792 w 459081"/>
              <a:gd name="connsiteY19" fmla="*/ 380135 h 459311"/>
              <a:gd name="connsiteX20" fmla="*/ 210249 w 459081"/>
              <a:gd name="connsiteY20" fmla="*/ 362283 h 459311"/>
              <a:gd name="connsiteX21" fmla="*/ 212430 w 459081"/>
              <a:gd name="connsiteY21" fmla="*/ 353747 h 459311"/>
              <a:gd name="connsiteX22" fmla="*/ 169102 w 459081"/>
              <a:gd name="connsiteY22" fmla="*/ 311644 h 459311"/>
              <a:gd name="connsiteX23" fmla="*/ 161447 w 459081"/>
              <a:gd name="connsiteY23" fmla="*/ 313289 h 459311"/>
              <a:gd name="connsiteX24" fmla="*/ 153792 w 459081"/>
              <a:gd name="connsiteY24" fmla="*/ 311605 h 459311"/>
              <a:gd name="connsiteX25" fmla="*/ 96378 w 459081"/>
              <a:gd name="connsiteY25" fmla="*/ 358800 h 459311"/>
              <a:gd name="connsiteX26" fmla="*/ 96760 w 459081"/>
              <a:gd name="connsiteY26" fmla="*/ 362359 h 459311"/>
              <a:gd name="connsiteX27" fmla="*/ 94230 w 459081"/>
              <a:gd name="connsiteY27" fmla="*/ 371771 h 459311"/>
              <a:gd name="connsiteX28" fmla="*/ 68742 w 459081"/>
              <a:gd name="connsiteY28" fmla="*/ 378504 h 459311"/>
              <a:gd name="connsiteX29" fmla="*/ 62010 w 459081"/>
              <a:gd name="connsiteY29" fmla="*/ 353016 h 459311"/>
              <a:gd name="connsiteX30" fmla="*/ 87498 w 459081"/>
              <a:gd name="connsiteY30" fmla="*/ 346283 h 459311"/>
              <a:gd name="connsiteX31" fmla="*/ 143725 w 459081"/>
              <a:gd name="connsiteY31" fmla="*/ 300122 h 459311"/>
              <a:gd name="connsiteX32" fmla="*/ 142806 w 459081"/>
              <a:gd name="connsiteY32" fmla="*/ 294611 h 459311"/>
              <a:gd name="connsiteX33" fmla="*/ 142653 w 459081"/>
              <a:gd name="connsiteY33" fmla="*/ 294687 h 459311"/>
              <a:gd name="connsiteX34" fmla="*/ 142653 w 459081"/>
              <a:gd name="connsiteY34" fmla="*/ 292996 h 459311"/>
              <a:gd name="connsiteX35" fmla="*/ 162197 w 459081"/>
              <a:gd name="connsiteY35" fmla="*/ 275144 h 459311"/>
              <a:gd name="connsiteX36" fmla="*/ 49482 w 459081"/>
              <a:gd name="connsiteY36" fmla="*/ 164096 h 459311"/>
              <a:gd name="connsiteX37" fmla="*/ 95911 w 459081"/>
              <a:gd name="connsiteY37" fmla="*/ 164096 h 459311"/>
              <a:gd name="connsiteX38" fmla="*/ 95911 w 459081"/>
              <a:gd name="connsiteY38" fmla="*/ 228514 h 459311"/>
              <a:gd name="connsiteX39" fmla="*/ 49482 w 459081"/>
              <a:gd name="connsiteY39" fmla="*/ 228514 h 459311"/>
              <a:gd name="connsiteX40" fmla="*/ 164042 w 459081"/>
              <a:gd name="connsiteY40" fmla="*/ 137150 h 459311"/>
              <a:gd name="connsiteX41" fmla="*/ 210471 w 459081"/>
              <a:gd name="connsiteY41" fmla="*/ 137150 h 459311"/>
              <a:gd name="connsiteX42" fmla="*/ 210471 w 459081"/>
              <a:gd name="connsiteY42" fmla="*/ 228515 h 459311"/>
              <a:gd name="connsiteX43" fmla="*/ 164042 w 459081"/>
              <a:gd name="connsiteY43" fmla="*/ 228515 h 459311"/>
              <a:gd name="connsiteX44" fmla="*/ 106781 w 459081"/>
              <a:gd name="connsiteY44" fmla="*/ 110204 h 459311"/>
              <a:gd name="connsiteX45" fmla="*/ 153210 w 459081"/>
              <a:gd name="connsiteY45" fmla="*/ 110204 h 459311"/>
              <a:gd name="connsiteX46" fmla="*/ 153210 w 459081"/>
              <a:gd name="connsiteY46" fmla="*/ 228515 h 459311"/>
              <a:gd name="connsiteX47" fmla="*/ 106781 w 459081"/>
              <a:gd name="connsiteY47" fmla="*/ 228515 h 459311"/>
              <a:gd name="connsiteX48" fmla="*/ 332540 w 459081"/>
              <a:gd name="connsiteY48" fmla="*/ 109852 h 459311"/>
              <a:gd name="connsiteX49" fmla="*/ 332540 w 459081"/>
              <a:gd name="connsiteY49" fmla="*/ 169065 h 459311"/>
              <a:gd name="connsiteX50" fmla="*/ 391677 w 459081"/>
              <a:gd name="connsiteY50" fmla="*/ 169065 h 459311"/>
              <a:gd name="connsiteX51" fmla="*/ 332540 w 459081"/>
              <a:gd name="connsiteY51" fmla="*/ 228201 h 459311"/>
              <a:gd name="connsiteX52" fmla="*/ 273366 w 459081"/>
              <a:gd name="connsiteY52" fmla="*/ 169027 h 459311"/>
              <a:gd name="connsiteX53" fmla="*/ 332540 w 459081"/>
              <a:gd name="connsiteY53" fmla="*/ 109852 h 459311"/>
              <a:gd name="connsiteX54" fmla="*/ 341880 w 459081"/>
              <a:gd name="connsiteY54" fmla="*/ 100513 h 459311"/>
              <a:gd name="connsiteX55" fmla="*/ 400901 w 459081"/>
              <a:gd name="connsiteY55" fmla="*/ 159650 h 459311"/>
              <a:gd name="connsiteX56" fmla="*/ 341880 w 459081"/>
              <a:gd name="connsiteY56" fmla="*/ 159650 h 459311"/>
              <a:gd name="connsiteX57" fmla="*/ 20324 w 459081"/>
              <a:gd name="connsiteY57" fmla="*/ 62160 h 459311"/>
              <a:gd name="connsiteX58" fmla="*/ 20324 w 459081"/>
              <a:gd name="connsiteY58" fmla="*/ 438834 h 459311"/>
              <a:gd name="connsiteX59" fmla="*/ 438680 w 459081"/>
              <a:gd name="connsiteY59" fmla="*/ 438834 h 459311"/>
              <a:gd name="connsiteX60" fmla="*/ 438680 w 459081"/>
              <a:gd name="connsiteY60" fmla="*/ 62160 h 459311"/>
              <a:gd name="connsiteX61" fmla="*/ 414528 w 459081"/>
              <a:gd name="connsiteY61" fmla="*/ 15961 h 459311"/>
              <a:gd name="connsiteX62" fmla="*/ 407983 w 459081"/>
              <a:gd name="connsiteY62" fmla="*/ 22506 h 459311"/>
              <a:gd name="connsiteX63" fmla="*/ 407868 w 459081"/>
              <a:gd name="connsiteY63" fmla="*/ 39616 h 459311"/>
              <a:gd name="connsiteX64" fmla="*/ 414413 w 459081"/>
              <a:gd name="connsiteY64" fmla="*/ 46161 h 459311"/>
              <a:gd name="connsiteX65" fmla="*/ 431522 w 459081"/>
              <a:gd name="connsiteY65" fmla="*/ 46161 h 459311"/>
              <a:gd name="connsiteX66" fmla="*/ 438068 w 459081"/>
              <a:gd name="connsiteY66" fmla="*/ 39616 h 459311"/>
              <a:gd name="connsiteX67" fmla="*/ 438068 w 459081"/>
              <a:gd name="connsiteY67" fmla="*/ 22506 h 459311"/>
              <a:gd name="connsiteX68" fmla="*/ 431522 w 459081"/>
              <a:gd name="connsiteY68" fmla="*/ 15961 h 459311"/>
              <a:gd name="connsiteX69" fmla="*/ 369094 w 459081"/>
              <a:gd name="connsiteY69" fmla="*/ 15961 h 459311"/>
              <a:gd name="connsiteX70" fmla="*/ 362549 w 459081"/>
              <a:gd name="connsiteY70" fmla="*/ 22506 h 459311"/>
              <a:gd name="connsiteX71" fmla="*/ 362549 w 459081"/>
              <a:gd name="connsiteY71" fmla="*/ 39616 h 459311"/>
              <a:gd name="connsiteX72" fmla="*/ 369094 w 459081"/>
              <a:gd name="connsiteY72" fmla="*/ 46161 h 459311"/>
              <a:gd name="connsiteX73" fmla="*/ 386204 w 459081"/>
              <a:gd name="connsiteY73" fmla="*/ 46161 h 459311"/>
              <a:gd name="connsiteX74" fmla="*/ 392749 w 459081"/>
              <a:gd name="connsiteY74" fmla="*/ 39616 h 459311"/>
              <a:gd name="connsiteX75" fmla="*/ 392749 w 459081"/>
              <a:gd name="connsiteY75" fmla="*/ 22506 h 459311"/>
              <a:gd name="connsiteX76" fmla="*/ 386204 w 459081"/>
              <a:gd name="connsiteY76" fmla="*/ 15961 h 459311"/>
              <a:gd name="connsiteX77" fmla="*/ 323661 w 459081"/>
              <a:gd name="connsiteY77" fmla="*/ 15961 h 459311"/>
              <a:gd name="connsiteX78" fmla="*/ 317116 w 459081"/>
              <a:gd name="connsiteY78" fmla="*/ 22506 h 459311"/>
              <a:gd name="connsiteX79" fmla="*/ 317116 w 459081"/>
              <a:gd name="connsiteY79" fmla="*/ 39616 h 459311"/>
              <a:gd name="connsiteX80" fmla="*/ 323661 w 459081"/>
              <a:gd name="connsiteY80" fmla="*/ 46161 h 459311"/>
              <a:gd name="connsiteX81" fmla="*/ 340770 w 459081"/>
              <a:gd name="connsiteY81" fmla="*/ 46161 h 459311"/>
              <a:gd name="connsiteX82" fmla="*/ 347315 w 459081"/>
              <a:gd name="connsiteY82" fmla="*/ 39616 h 459311"/>
              <a:gd name="connsiteX83" fmla="*/ 347315 w 459081"/>
              <a:gd name="connsiteY83" fmla="*/ 22506 h 459311"/>
              <a:gd name="connsiteX84" fmla="*/ 340770 w 459081"/>
              <a:gd name="connsiteY84" fmla="*/ 15961 h 459311"/>
              <a:gd name="connsiteX85" fmla="*/ 21970 w 459081"/>
              <a:gd name="connsiteY85" fmla="*/ 0 h 459311"/>
              <a:gd name="connsiteX86" fmla="*/ 437187 w 459081"/>
              <a:gd name="connsiteY86" fmla="*/ 0 h 459311"/>
              <a:gd name="connsiteX87" fmla="*/ 459081 w 459081"/>
              <a:gd name="connsiteY87" fmla="*/ 21971 h 459311"/>
              <a:gd name="connsiteX88" fmla="*/ 459081 w 459081"/>
              <a:gd name="connsiteY88" fmla="*/ 435580 h 459311"/>
              <a:gd name="connsiteX89" fmla="*/ 435350 w 459081"/>
              <a:gd name="connsiteY89" fmla="*/ 459311 h 459311"/>
              <a:gd name="connsiteX90" fmla="*/ 23693 w 459081"/>
              <a:gd name="connsiteY90" fmla="*/ 459311 h 459311"/>
              <a:gd name="connsiteX91" fmla="*/ 0 w 459081"/>
              <a:gd name="connsiteY91" fmla="*/ 435580 h 459311"/>
              <a:gd name="connsiteX92" fmla="*/ 0 w 459081"/>
              <a:gd name="connsiteY92" fmla="*/ 21971 h 459311"/>
              <a:gd name="connsiteX93" fmla="*/ 21970 w 459081"/>
              <a:gd name="connsiteY93" fmla="*/ 0 h 45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59081" h="459311">
                <a:moveTo>
                  <a:pt x="162197" y="275144"/>
                </a:moveTo>
                <a:cubicBezTo>
                  <a:pt x="172524" y="275611"/>
                  <a:pt x="180516" y="284361"/>
                  <a:pt x="180049" y="294687"/>
                </a:cubicBezTo>
                <a:cubicBezTo>
                  <a:pt x="180022" y="296590"/>
                  <a:pt x="179701" y="298473"/>
                  <a:pt x="179092" y="300276"/>
                </a:cubicBezTo>
                <a:lnTo>
                  <a:pt x="224334" y="344331"/>
                </a:lnTo>
                <a:cubicBezTo>
                  <a:pt x="228495" y="343198"/>
                  <a:pt x="232927" y="343646"/>
                  <a:pt x="236774" y="345594"/>
                </a:cubicBezTo>
                <a:lnTo>
                  <a:pt x="276313" y="321289"/>
                </a:lnTo>
                <a:cubicBezTo>
                  <a:pt x="276313" y="320753"/>
                  <a:pt x="276313" y="320256"/>
                  <a:pt x="276313" y="319720"/>
                </a:cubicBezTo>
                <a:cubicBezTo>
                  <a:pt x="276290" y="311391"/>
                  <a:pt x="281794" y="304061"/>
                  <a:pt x="289797" y="301757"/>
                </a:cubicBezTo>
                <a:cubicBezTo>
                  <a:pt x="299692" y="298909"/>
                  <a:pt x="310018" y="304620"/>
                  <a:pt x="312866" y="314514"/>
                </a:cubicBezTo>
                <a:lnTo>
                  <a:pt x="373955" y="327030"/>
                </a:lnTo>
                <a:cubicBezTo>
                  <a:pt x="376741" y="323341"/>
                  <a:pt x="380795" y="320811"/>
                  <a:pt x="385334" y="319926"/>
                </a:cubicBezTo>
                <a:cubicBezTo>
                  <a:pt x="395504" y="317948"/>
                  <a:pt x="405348" y="324585"/>
                  <a:pt x="407327" y="334751"/>
                </a:cubicBezTo>
                <a:cubicBezTo>
                  <a:pt x="409310" y="344921"/>
                  <a:pt x="402669" y="354765"/>
                  <a:pt x="392503" y="356744"/>
                </a:cubicBezTo>
                <a:cubicBezTo>
                  <a:pt x="382337" y="358727"/>
                  <a:pt x="372489" y="352086"/>
                  <a:pt x="370510" y="341920"/>
                </a:cubicBezTo>
                <a:lnTo>
                  <a:pt x="310761" y="329557"/>
                </a:lnTo>
                <a:cubicBezTo>
                  <a:pt x="310478" y="330008"/>
                  <a:pt x="310175" y="330449"/>
                  <a:pt x="309858" y="330873"/>
                </a:cubicBezTo>
                <a:cubicBezTo>
                  <a:pt x="303718" y="339034"/>
                  <a:pt x="292128" y="340672"/>
                  <a:pt x="283968" y="334533"/>
                </a:cubicBezTo>
                <a:lnTo>
                  <a:pt x="246879" y="357307"/>
                </a:lnTo>
                <a:cubicBezTo>
                  <a:pt x="247369" y="358922"/>
                  <a:pt x="247625" y="360595"/>
                  <a:pt x="247644" y="362283"/>
                </a:cubicBezTo>
                <a:cubicBezTo>
                  <a:pt x="247208" y="371955"/>
                  <a:pt x="239465" y="379698"/>
                  <a:pt x="229792" y="380135"/>
                </a:cubicBezTo>
                <a:cubicBezTo>
                  <a:pt x="219465" y="380601"/>
                  <a:pt x="210716" y="372610"/>
                  <a:pt x="210249" y="362283"/>
                </a:cubicBezTo>
                <a:cubicBezTo>
                  <a:pt x="210272" y="359301"/>
                  <a:pt x="211022" y="356373"/>
                  <a:pt x="212430" y="353747"/>
                </a:cubicBezTo>
                <a:lnTo>
                  <a:pt x="169102" y="311644"/>
                </a:lnTo>
                <a:cubicBezTo>
                  <a:pt x="166698" y="312734"/>
                  <a:pt x="164088" y="313293"/>
                  <a:pt x="161447" y="313289"/>
                </a:cubicBezTo>
                <a:cubicBezTo>
                  <a:pt x="158802" y="313289"/>
                  <a:pt x="156191" y="312715"/>
                  <a:pt x="153792" y="311605"/>
                </a:cubicBezTo>
                <a:lnTo>
                  <a:pt x="96378" y="358800"/>
                </a:lnTo>
                <a:cubicBezTo>
                  <a:pt x="96623" y="359971"/>
                  <a:pt x="96749" y="361161"/>
                  <a:pt x="96760" y="362359"/>
                </a:cubicBezTo>
                <a:cubicBezTo>
                  <a:pt x="96768" y="365666"/>
                  <a:pt x="95892" y="368912"/>
                  <a:pt x="94230" y="371771"/>
                </a:cubicBezTo>
                <a:cubicBezTo>
                  <a:pt x="89052" y="380667"/>
                  <a:pt x="77638" y="383683"/>
                  <a:pt x="68742" y="378504"/>
                </a:cubicBezTo>
                <a:cubicBezTo>
                  <a:pt x="59847" y="373325"/>
                  <a:pt x="56831" y="361911"/>
                  <a:pt x="62010" y="353016"/>
                </a:cubicBezTo>
                <a:cubicBezTo>
                  <a:pt x="67188" y="344117"/>
                  <a:pt x="78602" y="341105"/>
                  <a:pt x="87498" y="346283"/>
                </a:cubicBezTo>
                <a:lnTo>
                  <a:pt x="143725" y="300122"/>
                </a:lnTo>
                <a:cubicBezTo>
                  <a:pt x="143147" y="298343"/>
                  <a:pt x="142837" y="296482"/>
                  <a:pt x="142806" y="294611"/>
                </a:cubicBezTo>
                <a:lnTo>
                  <a:pt x="142653" y="294687"/>
                </a:lnTo>
                <a:cubicBezTo>
                  <a:pt x="142627" y="294125"/>
                  <a:pt x="142627" y="293558"/>
                  <a:pt x="142653" y="292996"/>
                </a:cubicBezTo>
                <a:cubicBezTo>
                  <a:pt x="143120" y="282669"/>
                  <a:pt x="151870" y="274677"/>
                  <a:pt x="162197" y="275144"/>
                </a:cubicBezTo>
                <a:close/>
                <a:moveTo>
                  <a:pt x="49482" y="164096"/>
                </a:moveTo>
                <a:lnTo>
                  <a:pt x="95911" y="164096"/>
                </a:lnTo>
                <a:lnTo>
                  <a:pt x="95911" y="228514"/>
                </a:lnTo>
                <a:lnTo>
                  <a:pt x="49482" y="228514"/>
                </a:lnTo>
                <a:close/>
                <a:moveTo>
                  <a:pt x="164042" y="137150"/>
                </a:moveTo>
                <a:lnTo>
                  <a:pt x="210471" y="137150"/>
                </a:lnTo>
                <a:lnTo>
                  <a:pt x="210471" y="228515"/>
                </a:lnTo>
                <a:lnTo>
                  <a:pt x="164042" y="228515"/>
                </a:lnTo>
                <a:close/>
                <a:moveTo>
                  <a:pt x="106781" y="110204"/>
                </a:moveTo>
                <a:lnTo>
                  <a:pt x="153210" y="110204"/>
                </a:lnTo>
                <a:lnTo>
                  <a:pt x="153210" y="228515"/>
                </a:lnTo>
                <a:lnTo>
                  <a:pt x="106781" y="228515"/>
                </a:lnTo>
                <a:close/>
                <a:moveTo>
                  <a:pt x="332540" y="109852"/>
                </a:moveTo>
                <a:lnTo>
                  <a:pt x="332540" y="169065"/>
                </a:lnTo>
                <a:lnTo>
                  <a:pt x="391677" y="169065"/>
                </a:lnTo>
                <a:cubicBezTo>
                  <a:pt x="391654" y="201718"/>
                  <a:pt x="365194" y="228178"/>
                  <a:pt x="332540" y="228201"/>
                </a:cubicBezTo>
                <a:cubicBezTo>
                  <a:pt x="299860" y="228201"/>
                  <a:pt x="273366" y="201707"/>
                  <a:pt x="273366" y="169027"/>
                </a:cubicBezTo>
                <a:cubicBezTo>
                  <a:pt x="273366" y="136347"/>
                  <a:pt x="299860" y="109852"/>
                  <a:pt x="332540" y="109852"/>
                </a:cubicBezTo>
                <a:close/>
                <a:moveTo>
                  <a:pt x="341880" y="100513"/>
                </a:moveTo>
                <a:cubicBezTo>
                  <a:pt x="374487" y="100597"/>
                  <a:pt x="400882" y="127042"/>
                  <a:pt x="400901" y="159650"/>
                </a:cubicBezTo>
                <a:lnTo>
                  <a:pt x="341880" y="159650"/>
                </a:lnTo>
                <a:close/>
                <a:moveTo>
                  <a:pt x="20324" y="62160"/>
                </a:moveTo>
                <a:lnTo>
                  <a:pt x="20324" y="438834"/>
                </a:lnTo>
                <a:lnTo>
                  <a:pt x="438680" y="438834"/>
                </a:lnTo>
                <a:lnTo>
                  <a:pt x="438680" y="62160"/>
                </a:lnTo>
                <a:close/>
                <a:moveTo>
                  <a:pt x="414528" y="15961"/>
                </a:moveTo>
                <a:cubicBezTo>
                  <a:pt x="410915" y="15961"/>
                  <a:pt x="407983" y="18893"/>
                  <a:pt x="407983" y="22506"/>
                </a:cubicBezTo>
                <a:lnTo>
                  <a:pt x="407868" y="39616"/>
                </a:lnTo>
                <a:cubicBezTo>
                  <a:pt x="407868" y="43229"/>
                  <a:pt x="410800" y="46161"/>
                  <a:pt x="414413" y="46161"/>
                </a:cubicBezTo>
                <a:lnTo>
                  <a:pt x="431522" y="46161"/>
                </a:lnTo>
                <a:cubicBezTo>
                  <a:pt x="435128" y="46142"/>
                  <a:pt x="438049" y="43221"/>
                  <a:pt x="438068" y="39616"/>
                </a:cubicBezTo>
                <a:lnTo>
                  <a:pt x="438068" y="22506"/>
                </a:lnTo>
                <a:cubicBezTo>
                  <a:pt x="438049" y="18901"/>
                  <a:pt x="435128" y="15980"/>
                  <a:pt x="431522" y="15961"/>
                </a:cubicBezTo>
                <a:close/>
                <a:moveTo>
                  <a:pt x="369094" y="15961"/>
                </a:moveTo>
                <a:cubicBezTo>
                  <a:pt x="365481" y="15961"/>
                  <a:pt x="362549" y="18893"/>
                  <a:pt x="362549" y="22506"/>
                </a:cubicBezTo>
                <a:lnTo>
                  <a:pt x="362549" y="39616"/>
                </a:lnTo>
                <a:cubicBezTo>
                  <a:pt x="362549" y="43229"/>
                  <a:pt x="365481" y="46161"/>
                  <a:pt x="369094" y="46161"/>
                </a:cubicBezTo>
                <a:lnTo>
                  <a:pt x="386204" y="46161"/>
                </a:lnTo>
                <a:cubicBezTo>
                  <a:pt x="389809" y="46142"/>
                  <a:pt x="392730" y="43221"/>
                  <a:pt x="392749" y="39616"/>
                </a:cubicBezTo>
                <a:lnTo>
                  <a:pt x="392749" y="22506"/>
                </a:lnTo>
                <a:cubicBezTo>
                  <a:pt x="392730" y="18901"/>
                  <a:pt x="389809" y="15980"/>
                  <a:pt x="386204" y="15961"/>
                </a:cubicBezTo>
                <a:close/>
                <a:moveTo>
                  <a:pt x="323661" y="15961"/>
                </a:moveTo>
                <a:cubicBezTo>
                  <a:pt x="320055" y="15980"/>
                  <a:pt x="317135" y="18901"/>
                  <a:pt x="317116" y="22506"/>
                </a:cubicBezTo>
                <a:lnTo>
                  <a:pt x="317116" y="39616"/>
                </a:lnTo>
                <a:cubicBezTo>
                  <a:pt x="317135" y="43221"/>
                  <a:pt x="320055" y="46142"/>
                  <a:pt x="323661" y="46161"/>
                </a:cubicBezTo>
                <a:lnTo>
                  <a:pt x="340770" y="46161"/>
                </a:lnTo>
                <a:cubicBezTo>
                  <a:pt x="344376" y="46142"/>
                  <a:pt x="347296" y="43221"/>
                  <a:pt x="347315" y="39616"/>
                </a:cubicBezTo>
                <a:lnTo>
                  <a:pt x="347315" y="22506"/>
                </a:lnTo>
                <a:cubicBezTo>
                  <a:pt x="347296" y="18901"/>
                  <a:pt x="344376" y="15980"/>
                  <a:pt x="340770" y="15961"/>
                </a:cubicBezTo>
                <a:close/>
                <a:moveTo>
                  <a:pt x="21970" y="0"/>
                </a:moveTo>
                <a:lnTo>
                  <a:pt x="437187" y="0"/>
                </a:lnTo>
                <a:cubicBezTo>
                  <a:pt x="449290" y="42"/>
                  <a:pt x="459081" y="9868"/>
                  <a:pt x="459081" y="21971"/>
                </a:cubicBezTo>
                <a:lnTo>
                  <a:pt x="459081" y="435580"/>
                </a:lnTo>
                <a:cubicBezTo>
                  <a:pt x="459062" y="448678"/>
                  <a:pt x="448448" y="459288"/>
                  <a:pt x="435350" y="459311"/>
                </a:cubicBezTo>
                <a:lnTo>
                  <a:pt x="23693" y="459311"/>
                </a:lnTo>
                <a:cubicBezTo>
                  <a:pt x="10602" y="459288"/>
                  <a:pt x="0" y="448670"/>
                  <a:pt x="0" y="435580"/>
                </a:cubicBezTo>
                <a:lnTo>
                  <a:pt x="0" y="21971"/>
                </a:lnTo>
                <a:cubicBezTo>
                  <a:pt x="0" y="9837"/>
                  <a:pt x="9837" y="0"/>
                  <a:pt x="21970" y="0"/>
                </a:cubicBezTo>
                <a:close/>
              </a:path>
            </a:pathLst>
          </a:custGeom>
          <a:gradFill>
            <a:gsLst>
              <a:gs pos="2917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w="3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571C94-699F-F3FA-F597-667E19AD8937}"/>
              </a:ext>
            </a:extLst>
          </p:cNvPr>
          <p:cNvSpPr txBox="1"/>
          <p:nvPr/>
        </p:nvSpPr>
        <p:spPr>
          <a:xfrm>
            <a:off x="5098441" y="6477359"/>
            <a:ext cx="75753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Resource: https://github.com/microsoft/sqlworkshops-sql2022workshop/tree/main/sql2022workshop/slides</a:t>
            </a:r>
          </a:p>
        </p:txBody>
      </p:sp>
    </p:spTree>
    <p:extLst>
      <p:ext uri="{BB962C8B-B14F-4D97-AF65-F5344CB8AC3E}">
        <p14:creationId xmlns:p14="http://schemas.microsoft.com/office/powerpoint/2010/main" val="423268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8D4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8D4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8D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8D4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8D4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0E6F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0E6F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4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4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46CB25C4-67A1-9B18-495B-635A1E992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40" b="12120"/>
          <a:stretch/>
        </p:blipFill>
        <p:spPr>
          <a:xfrm>
            <a:off x="-3008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5A732-16D0-474A-B679-D9D9A7773250}"/>
              </a:ext>
            </a:extLst>
          </p:cNvPr>
          <p:cNvSpPr txBox="1"/>
          <p:nvPr/>
        </p:nvSpPr>
        <p:spPr>
          <a:xfrm>
            <a:off x="4757245" y="157655"/>
            <a:ext cx="7433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1E9A5-2C21-9E02-C9A8-C279EABB456A}"/>
              </a:ext>
            </a:extLst>
          </p:cNvPr>
          <p:cNvSpPr txBox="1"/>
          <p:nvPr/>
        </p:nvSpPr>
        <p:spPr>
          <a:xfrm>
            <a:off x="10897914" y="0"/>
            <a:ext cx="1294086" cy="14386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A39B-ED02-E422-FD3A-FCAFFB0E6D6D}"/>
              </a:ext>
            </a:extLst>
          </p:cNvPr>
          <p:cNvSpPr txBox="1"/>
          <p:nvPr/>
        </p:nvSpPr>
        <p:spPr>
          <a:xfrm>
            <a:off x="5852948" y="319252"/>
            <a:ext cx="4583824" cy="12375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8A2ED-A5EC-F8E5-7FF8-4A8200E0CBB6}"/>
              </a:ext>
            </a:extLst>
          </p:cNvPr>
          <p:cNvSpPr txBox="1"/>
          <p:nvPr/>
        </p:nvSpPr>
        <p:spPr>
          <a:xfrm>
            <a:off x="5545521" y="2912679"/>
            <a:ext cx="6644955" cy="14661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F2624-3F58-A488-5197-94A2CE7397C5}"/>
              </a:ext>
            </a:extLst>
          </p:cNvPr>
          <p:cNvSpPr txBox="1"/>
          <p:nvPr/>
        </p:nvSpPr>
        <p:spPr>
          <a:xfrm>
            <a:off x="7811814" y="2790497"/>
            <a:ext cx="34408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421C7-AFBC-FCF6-1140-F620CBCB976E}"/>
              </a:ext>
            </a:extLst>
          </p:cNvPr>
          <p:cNvSpPr txBox="1"/>
          <p:nvPr/>
        </p:nvSpPr>
        <p:spPr>
          <a:xfrm>
            <a:off x="3693072" y="4205452"/>
            <a:ext cx="2333297" cy="11824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2563C-56E4-279E-66D8-F498E05C85CF}"/>
              </a:ext>
            </a:extLst>
          </p:cNvPr>
          <p:cNvSpPr txBox="1"/>
          <p:nvPr/>
        </p:nvSpPr>
        <p:spPr>
          <a:xfrm>
            <a:off x="3365938" y="6562397"/>
            <a:ext cx="29520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44A9D-478A-9B51-6C8A-E0B068817458}"/>
              </a:ext>
            </a:extLst>
          </p:cNvPr>
          <p:cNvSpPr txBox="1"/>
          <p:nvPr/>
        </p:nvSpPr>
        <p:spPr>
          <a:xfrm>
            <a:off x="3539359" y="6065783"/>
            <a:ext cx="323193" cy="5439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B5D18B-0535-2261-3A6A-072343E8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692" y="5817800"/>
            <a:ext cx="1642158" cy="7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66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D481C-9A95-BE12-FBA3-E1D581AFA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" r="12310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5F10DE-CE1B-83F6-A8BF-F55D88180D87}"/>
              </a:ext>
            </a:extLst>
          </p:cNvPr>
          <p:cNvSpPr txBox="1"/>
          <p:nvPr/>
        </p:nvSpPr>
        <p:spPr>
          <a:xfrm>
            <a:off x="10282238" y="1452563"/>
            <a:ext cx="1908238" cy="1004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F1887-E6B8-DC32-F10E-44687EA28893}"/>
              </a:ext>
            </a:extLst>
          </p:cNvPr>
          <p:cNvSpPr txBox="1"/>
          <p:nvPr/>
        </p:nvSpPr>
        <p:spPr>
          <a:xfrm>
            <a:off x="9648497" y="1206063"/>
            <a:ext cx="811924" cy="4611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846E0-CB6A-4018-CD95-D4636458B15A}"/>
              </a:ext>
            </a:extLst>
          </p:cNvPr>
          <p:cNvSpPr txBox="1"/>
          <p:nvPr/>
        </p:nvSpPr>
        <p:spPr>
          <a:xfrm>
            <a:off x="4808483" y="3239814"/>
            <a:ext cx="4678417" cy="9222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887B0-69A3-D84A-80C5-D690FABA80AE}"/>
              </a:ext>
            </a:extLst>
          </p:cNvPr>
          <p:cNvSpPr txBox="1"/>
          <p:nvPr/>
        </p:nvSpPr>
        <p:spPr>
          <a:xfrm>
            <a:off x="4808483" y="3184634"/>
            <a:ext cx="2301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97C35-9043-3EB2-98D7-32E99D56C7D6}"/>
              </a:ext>
            </a:extLst>
          </p:cNvPr>
          <p:cNvSpPr txBox="1"/>
          <p:nvPr/>
        </p:nvSpPr>
        <p:spPr>
          <a:xfrm>
            <a:off x="3318641" y="3239814"/>
            <a:ext cx="1552904" cy="7094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2BFFD-106F-9BBB-47FA-12C070AFB078}"/>
              </a:ext>
            </a:extLst>
          </p:cNvPr>
          <p:cNvSpPr txBox="1"/>
          <p:nvPr/>
        </p:nvSpPr>
        <p:spPr>
          <a:xfrm>
            <a:off x="2124403" y="4130566"/>
            <a:ext cx="1627790" cy="6345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ADCF5-287F-EC8A-E905-A42D0E61B8FC}"/>
              </a:ext>
            </a:extLst>
          </p:cNvPr>
          <p:cNvSpPr txBox="1"/>
          <p:nvPr/>
        </p:nvSpPr>
        <p:spPr>
          <a:xfrm>
            <a:off x="7610803" y="2837794"/>
            <a:ext cx="201011" cy="4729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E93FF-D45D-6578-E479-4117DF860528}"/>
              </a:ext>
            </a:extLst>
          </p:cNvPr>
          <p:cNvSpPr txBox="1"/>
          <p:nvPr/>
        </p:nvSpPr>
        <p:spPr>
          <a:xfrm>
            <a:off x="9680028" y="5328745"/>
            <a:ext cx="2309648" cy="6306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2EAFC-4C5D-FF4F-C60C-F0E071DB1C8A}"/>
              </a:ext>
            </a:extLst>
          </p:cNvPr>
          <p:cNvSpPr txBox="1"/>
          <p:nvPr/>
        </p:nvSpPr>
        <p:spPr>
          <a:xfrm>
            <a:off x="11564007" y="5892362"/>
            <a:ext cx="626469" cy="6621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31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2A89ED5-A0B1-B0FC-8C72-463FC291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643466"/>
            <a:ext cx="10643406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67DA8-9260-E3E8-3C7D-A4B7A76390A3}"/>
              </a:ext>
            </a:extLst>
          </p:cNvPr>
          <p:cNvSpPr txBox="1"/>
          <p:nvPr/>
        </p:nvSpPr>
        <p:spPr>
          <a:xfrm>
            <a:off x="3113117" y="6496398"/>
            <a:ext cx="9621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Source: </a:t>
            </a:r>
            <a:r>
              <a:rPr lang="en-US" sz="1200" b="1" i="1" dirty="0">
                <a:hlinkClick r:id="rId3"/>
              </a:rPr>
              <a:t>https://learn.microsoft.com/en-us/sql/sql-server/what-s-new-in-sql-server-2022?view=sql-server-ver16#query-store-improvements</a:t>
            </a:r>
            <a:endParaRPr lang="en-US" sz="1200" b="1" i="1" dirty="0"/>
          </a:p>
          <a:p>
            <a:r>
              <a:rPr lang="en-US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328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06600E7-13B6-44C9-A08B-869B48CFB563}"/>
              </a:ext>
            </a:extLst>
          </p:cNvPr>
          <p:cNvSpPr/>
          <p:nvPr/>
        </p:nvSpPr>
        <p:spPr>
          <a:xfrm>
            <a:off x="52830" y="2014205"/>
            <a:ext cx="2256657" cy="124367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5012A-26B4-4763-A06E-AE1B8585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4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</a:schemeClr>
                </a:solidFill>
              </a:rPr>
              <a:t>How a Query is Executed?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D20337-4A38-41E5-925B-6C215C92276D}"/>
              </a:ext>
            </a:extLst>
          </p:cNvPr>
          <p:cNvSpPr/>
          <p:nvPr/>
        </p:nvSpPr>
        <p:spPr>
          <a:xfrm>
            <a:off x="376547" y="2255520"/>
            <a:ext cx="1579880" cy="77216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Query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E9AA42-AEFD-4170-A444-9E13187B472D}"/>
              </a:ext>
            </a:extLst>
          </p:cNvPr>
          <p:cNvSpPr/>
          <p:nvPr/>
        </p:nvSpPr>
        <p:spPr>
          <a:xfrm>
            <a:off x="2451727" y="2255520"/>
            <a:ext cx="2618113" cy="76104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Transformation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C44562-BD53-4673-95A2-87C55148E9A0}"/>
              </a:ext>
            </a:extLst>
          </p:cNvPr>
          <p:cNvSpPr/>
          <p:nvPr/>
        </p:nvSpPr>
        <p:spPr>
          <a:xfrm>
            <a:off x="5412734" y="2255520"/>
            <a:ext cx="2004066" cy="77216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Cardinality </a:t>
            </a:r>
          </a:p>
          <a:p>
            <a:pPr algn="ctr"/>
            <a:r>
              <a:rPr lang="en-US" sz="2800" dirty="0"/>
              <a:t>Estimation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62B19D-611E-417C-BEC6-9011B99B3A0F}"/>
              </a:ext>
            </a:extLst>
          </p:cNvPr>
          <p:cNvSpPr/>
          <p:nvPr/>
        </p:nvSpPr>
        <p:spPr>
          <a:xfrm>
            <a:off x="7912100" y="2255520"/>
            <a:ext cx="1579880" cy="77216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AB1CAD-E902-49BF-BDBE-65BCB506C8B0}"/>
              </a:ext>
            </a:extLst>
          </p:cNvPr>
          <p:cNvSpPr/>
          <p:nvPr/>
        </p:nvSpPr>
        <p:spPr>
          <a:xfrm>
            <a:off x="9956173" y="2255520"/>
            <a:ext cx="1859280" cy="77216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Plan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B04FB-9F40-4DA2-8D21-A06EF0C6685D}"/>
              </a:ext>
            </a:extLst>
          </p:cNvPr>
          <p:cNvSpPr txBox="1"/>
          <p:nvPr/>
        </p:nvSpPr>
        <p:spPr>
          <a:xfrm>
            <a:off x="-73208" y="1320167"/>
            <a:ext cx="384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Query Optimization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4EE20C-EB05-44DE-BBB7-27AE111273F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956427" y="2636045"/>
            <a:ext cx="495300" cy="55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210BB1-5557-416A-8FD2-CB99533FE40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69840" y="2636045"/>
            <a:ext cx="342894" cy="55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5D796C-3852-495C-BB7E-B8CBFF0577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416800" y="2641600"/>
            <a:ext cx="495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BED70D-D3C7-4F2A-AEE7-2403ED640E98}"/>
              </a:ext>
            </a:extLst>
          </p:cNvPr>
          <p:cNvCxnSpPr>
            <a:cxnSpLocks/>
          </p:cNvCxnSpPr>
          <p:nvPr/>
        </p:nvCxnSpPr>
        <p:spPr>
          <a:xfrm>
            <a:off x="9542780" y="2641600"/>
            <a:ext cx="495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516E48-7217-4737-959F-AAE2ADA51D3B}"/>
              </a:ext>
            </a:extLst>
          </p:cNvPr>
          <p:cNvSpPr txBox="1"/>
          <p:nvPr/>
        </p:nvSpPr>
        <p:spPr>
          <a:xfrm>
            <a:off x="245870" y="3719428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Query Execution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A8C01E-0909-4EAB-997D-4A9355796B96}"/>
              </a:ext>
            </a:extLst>
          </p:cNvPr>
          <p:cNvSpPr/>
          <p:nvPr/>
        </p:nvSpPr>
        <p:spPr>
          <a:xfrm>
            <a:off x="396237" y="4576749"/>
            <a:ext cx="1701803" cy="83670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8748D1-F9F6-4C20-A7FD-0DF9C04FDDDE}"/>
              </a:ext>
            </a:extLst>
          </p:cNvPr>
          <p:cNvSpPr/>
          <p:nvPr/>
        </p:nvSpPr>
        <p:spPr>
          <a:xfrm>
            <a:off x="2728708" y="4576749"/>
            <a:ext cx="2308030" cy="83670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Plan Cache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73251C-F524-4B29-9DD5-223708CE55C7}"/>
              </a:ext>
            </a:extLst>
          </p:cNvPr>
          <p:cNvSpPr/>
          <p:nvPr/>
        </p:nvSpPr>
        <p:spPr>
          <a:xfrm>
            <a:off x="5681900" y="4576749"/>
            <a:ext cx="2364740" cy="83670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Memory Grant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B57CCF-2473-4089-A110-B9AB6295B1A9}"/>
              </a:ext>
            </a:extLst>
          </p:cNvPr>
          <p:cNvSpPr/>
          <p:nvPr/>
        </p:nvSpPr>
        <p:spPr>
          <a:xfrm>
            <a:off x="8610598" y="4576749"/>
            <a:ext cx="2621280" cy="83670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 Execution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397D50-29A9-4673-9333-C69B0921470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095281" y="4995100"/>
            <a:ext cx="63342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58F3F1-111C-43AC-9546-969AF0AD5F4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036738" y="4995100"/>
            <a:ext cx="64516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E7B8B7-EF9C-4DA3-876D-519918C6150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8046640" y="4995100"/>
            <a:ext cx="56395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xplosion: 8 Points 41">
            <a:extLst>
              <a:ext uri="{FF2B5EF4-FFF2-40B4-BE49-F238E27FC236}">
                <a16:creationId xmlns:a16="http://schemas.microsoft.com/office/drawing/2014/main" id="{6223CDDA-F2FE-4287-9480-509B2F333B36}"/>
              </a:ext>
            </a:extLst>
          </p:cNvPr>
          <p:cNvSpPr/>
          <p:nvPr/>
        </p:nvSpPr>
        <p:spPr>
          <a:xfrm>
            <a:off x="5031739" y="1377110"/>
            <a:ext cx="2702561" cy="2730628"/>
          </a:xfrm>
          <a:prstGeom prst="irregularSeal1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E59C821A-FC3D-4AF3-B56F-2085C7B1D36B}"/>
              </a:ext>
            </a:extLst>
          </p:cNvPr>
          <p:cNvSpPr/>
          <p:nvPr/>
        </p:nvSpPr>
        <p:spPr>
          <a:xfrm>
            <a:off x="7411990" y="1375556"/>
            <a:ext cx="2819130" cy="2732182"/>
          </a:xfrm>
          <a:prstGeom prst="irregularSeal1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xplosion: 8 Points 43">
            <a:extLst>
              <a:ext uri="{FF2B5EF4-FFF2-40B4-BE49-F238E27FC236}">
                <a16:creationId xmlns:a16="http://schemas.microsoft.com/office/drawing/2014/main" id="{5BA31A94-886D-45FD-800B-62AB56A134A8}"/>
              </a:ext>
            </a:extLst>
          </p:cNvPr>
          <p:cNvSpPr/>
          <p:nvPr/>
        </p:nvSpPr>
        <p:spPr>
          <a:xfrm>
            <a:off x="2642033" y="3612280"/>
            <a:ext cx="2702561" cy="2854397"/>
          </a:xfrm>
          <a:prstGeom prst="irregularSeal1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xplosion: 8 Points 44">
            <a:extLst>
              <a:ext uri="{FF2B5EF4-FFF2-40B4-BE49-F238E27FC236}">
                <a16:creationId xmlns:a16="http://schemas.microsoft.com/office/drawing/2014/main" id="{A5244FF1-F176-48D1-93A2-C7C9642E5477}"/>
              </a:ext>
            </a:extLst>
          </p:cNvPr>
          <p:cNvSpPr/>
          <p:nvPr/>
        </p:nvSpPr>
        <p:spPr>
          <a:xfrm>
            <a:off x="8438865" y="3735947"/>
            <a:ext cx="3038394" cy="2607065"/>
          </a:xfrm>
          <a:prstGeom prst="irregularSeal1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xplosion: 8 Points 45">
            <a:extLst>
              <a:ext uri="{FF2B5EF4-FFF2-40B4-BE49-F238E27FC236}">
                <a16:creationId xmlns:a16="http://schemas.microsoft.com/office/drawing/2014/main" id="{6D3D0370-1D13-4D84-A5BC-0C407B9C1CB8}"/>
              </a:ext>
            </a:extLst>
          </p:cNvPr>
          <p:cNvSpPr/>
          <p:nvPr/>
        </p:nvSpPr>
        <p:spPr>
          <a:xfrm>
            <a:off x="5263217" y="3871914"/>
            <a:ext cx="3237488" cy="2379643"/>
          </a:xfrm>
          <a:prstGeom prst="irregularSeal1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F8E6C1-350E-4499-8254-BE1126CFE5A7}"/>
              </a:ext>
            </a:extLst>
          </p:cNvPr>
          <p:cNvSpPr/>
          <p:nvPr/>
        </p:nvSpPr>
        <p:spPr>
          <a:xfrm>
            <a:off x="5183436" y="1979077"/>
            <a:ext cx="2606474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184223-CC34-4586-A3D5-C449FD7AE37A}"/>
              </a:ext>
            </a:extLst>
          </p:cNvPr>
          <p:cNvSpPr/>
          <p:nvPr/>
        </p:nvSpPr>
        <p:spPr>
          <a:xfrm>
            <a:off x="2235827" y="1928751"/>
            <a:ext cx="3184961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61ADA4-8D67-4B36-8159-9C3357278C67}"/>
              </a:ext>
            </a:extLst>
          </p:cNvPr>
          <p:cNvSpPr/>
          <p:nvPr/>
        </p:nvSpPr>
        <p:spPr>
          <a:xfrm>
            <a:off x="7510346" y="1949880"/>
            <a:ext cx="2445828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946E14-D8C0-4A55-93C3-3463A12AB921}"/>
              </a:ext>
            </a:extLst>
          </p:cNvPr>
          <p:cNvSpPr/>
          <p:nvPr/>
        </p:nvSpPr>
        <p:spPr>
          <a:xfrm>
            <a:off x="2286664" y="4349796"/>
            <a:ext cx="3138696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739610-9CF5-428B-B5BB-6CB67DBEB6DD}"/>
              </a:ext>
            </a:extLst>
          </p:cNvPr>
          <p:cNvSpPr/>
          <p:nvPr/>
        </p:nvSpPr>
        <p:spPr>
          <a:xfrm>
            <a:off x="5326823" y="4299470"/>
            <a:ext cx="3038393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D8090E-4B28-4F5F-889D-5BF9260CE289}"/>
              </a:ext>
            </a:extLst>
          </p:cNvPr>
          <p:cNvSpPr/>
          <p:nvPr/>
        </p:nvSpPr>
        <p:spPr>
          <a:xfrm>
            <a:off x="8240377" y="4249144"/>
            <a:ext cx="3472651" cy="147296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C8D0A1-33A7-4927-810D-D02959C68C7D}"/>
              </a:ext>
            </a:extLst>
          </p:cNvPr>
          <p:cNvSpPr/>
          <p:nvPr/>
        </p:nvSpPr>
        <p:spPr>
          <a:xfrm>
            <a:off x="9682756" y="1949880"/>
            <a:ext cx="2443016" cy="137232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28" grpId="0" animBg="1"/>
      <p:bldP spid="28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F041-1463-5B88-CED5-E05EF6E7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9" y="365125"/>
            <a:ext cx="11950931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SQL Server 2022 – QS Advancements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568B-21AC-A534-5965-1AD3BD91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4" y="1799705"/>
            <a:ext cx="10809316" cy="437725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Enabled by Default</a:t>
            </a:r>
          </a:p>
          <a:p>
            <a:r>
              <a:rPr lang="en-US" sz="3200" dirty="0"/>
              <a:t>Query Store data capture in secondary replica </a:t>
            </a:r>
            <a:r>
              <a:rPr lang="en-US" sz="3200" i="1" dirty="0"/>
              <a:t>(preview)</a:t>
            </a:r>
          </a:p>
          <a:p>
            <a:r>
              <a:rPr lang="en-US" sz="3200" b="0" i="0" dirty="0">
                <a:effectLst/>
              </a:rPr>
              <a:t>Query Store hints</a:t>
            </a:r>
          </a:p>
          <a:p>
            <a:r>
              <a:rPr lang="en-US" sz="3200" b="0" dirty="0">
                <a:effectLst/>
              </a:rPr>
              <a:t>IQP features using Query Store</a:t>
            </a:r>
          </a:p>
          <a:p>
            <a:pPr lvl="1"/>
            <a:r>
              <a:rPr lang="en-US" sz="2800" b="0" i="0" dirty="0">
                <a:effectLst/>
              </a:rPr>
              <a:t>Parameter sensitive plan optimization</a:t>
            </a:r>
          </a:p>
          <a:p>
            <a:pPr lvl="1"/>
            <a:r>
              <a:rPr lang="en-US" sz="2800" b="0" i="0" dirty="0">
                <a:effectLst/>
              </a:rPr>
              <a:t>Memory grant feedback</a:t>
            </a:r>
            <a:endParaRPr lang="en-US" sz="2800" b="0" i="1" dirty="0">
              <a:effectLst/>
            </a:endParaRPr>
          </a:p>
          <a:p>
            <a:pPr lvl="1"/>
            <a:r>
              <a:rPr lang="en-US" sz="2800" b="0" i="0" dirty="0">
                <a:solidFill>
                  <a:srgbClr val="161616"/>
                </a:solidFill>
                <a:effectLst/>
              </a:rPr>
              <a:t>Degree of parallelism (DOP) feedback</a:t>
            </a:r>
            <a:endParaRPr lang="en-US" sz="2800" i="1" dirty="0">
              <a:solidFill>
                <a:srgbClr val="161616"/>
              </a:solidFill>
            </a:endParaRPr>
          </a:p>
          <a:p>
            <a:pPr lvl="1"/>
            <a:r>
              <a:rPr lang="en-US" sz="2800" b="0" i="0" dirty="0">
                <a:solidFill>
                  <a:srgbClr val="161616"/>
                </a:solidFill>
                <a:effectLst/>
              </a:rPr>
              <a:t>Cardinality estimation feedback</a:t>
            </a:r>
            <a:endParaRPr lang="en-US" sz="2800" b="0" i="1" dirty="0">
              <a:solidFill>
                <a:srgbClr val="161616"/>
              </a:solidFill>
              <a:effectLst/>
            </a:endParaRPr>
          </a:p>
          <a:p>
            <a:pPr lvl="1"/>
            <a:r>
              <a:rPr lang="en-US" sz="2800" b="0" i="0" dirty="0">
                <a:solidFill>
                  <a:srgbClr val="161616"/>
                </a:solidFill>
                <a:effectLst/>
              </a:rPr>
              <a:t>Optimized plan forcing</a:t>
            </a:r>
            <a:endParaRPr lang="en-US" sz="2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7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1184-98B9-5CF6-8A75-4865DC8D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18AF-A780-8138-5104-3287BD3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 code changes – Works with latest Compatibility level </a:t>
            </a:r>
          </a:p>
          <a:p>
            <a:r>
              <a:rPr lang="en-US" sz="3200" dirty="0"/>
              <a:t>They work together (can have multiple features supporting query)</a:t>
            </a:r>
          </a:p>
          <a:p>
            <a:r>
              <a:rPr lang="en-US" sz="3200" dirty="0"/>
              <a:t>Large positive impact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72709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631F-2C85-E054-8B13-18769A5C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95" y="1425959"/>
            <a:ext cx="10515600" cy="2852737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Query Store for Secondary Replicas</a:t>
            </a:r>
          </a:p>
        </p:txBody>
      </p:sp>
    </p:spTree>
    <p:extLst>
      <p:ext uri="{BB962C8B-B14F-4D97-AF65-F5344CB8AC3E}">
        <p14:creationId xmlns:p14="http://schemas.microsoft.com/office/powerpoint/2010/main" val="2073316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094E-285E-0EC8-454E-B95136EF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28" y="276618"/>
            <a:ext cx="11427372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Query Store for Secondary Replicas</a:t>
            </a:r>
            <a:endParaRPr lang="en-US" sz="60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5FD05C14-90A5-71B7-7049-155D5FA121C4}"/>
              </a:ext>
            </a:extLst>
          </p:cNvPr>
          <p:cNvSpPr/>
          <p:nvPr/>
        </p:nvSpPr>
        <p:spPr>
          <a:xfrm>
            <a:off x="2021927" y="2242645"/>
            <a:ext cx="1020818" cy="11587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Primary</a:t>
            </a:r>
          </a:p>
          <a:p>
            <a:pPr algn="ctr"/>
            <a:r>
              <a:rPr lang="en-US" sz="1400" dirty="0"/>
              <a:t>Read/write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F5FC48D-10E2-EE86-E0C5-679B693704C1}"/>
              </a:ext>
            </a:extLst>
          </p:cNvPr>
          <p:cNvSpPr/>
          <p:nvPr/>
        </p:nvSpPr>
        <p:spPr>
          <a:xfrm>
            <a:off x="5075182" y="2242644"/>
            <a:ext cx="1020818" cy="11587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only secondary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EBCEE34-2F94-F7F5-D777-C964DCA29FEA}"/>
              </a:ext>
            </a:extLst>
          </p:cNvPr>
          <p:cNvSpPr/>
          <p:nvPr/>
        </p:nvSpPr>
        <p:spPr>
          <a:xfrm>
            <a:off x="5075182" y="3953365"/>
            <a:ext cx="1020818" cy="11587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Read only secondary</a:t>
            </a:r>
          </a:p>
          <a:p>
            <a:pPr algn="ctr"/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39DA2D-DB55-7C2B-8406-B669A3B61F77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flipV="1">
            <a:off x="3042745" y="2822027"/>
            <a:ext cx="20324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3A10F3-F098-3D14-D180-CA0061DC68ED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>
            <a:off x="3042745" y="2822028"/>
            <a:ext cx="2032437" cy="1710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E31617-9E85-00CA-E1BD-50A7A9DB4B2E}"/>
              </a:ext>
            </a:extLst>
          </p:cNvPr>
          <p:cNvCxnSpPr>
            <a:cxnSpLocks/>
          </p:cNvCxnSpPr>
          <p:nvPr/>
        </p:nvCxnSpPr>
        <p:spPr>
          <a:xfrm flipH="1">
            <a:off x="3070334" y="2636782"/>
            <a:ext cx="1977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E60F27-7423-E963-FBCD-D71DC59AE74C}"/>
              </a:ext>
            </a:extLst>
          </p:cNvPr>
          <p:cNvCxnSpPr>
            <a:cxnSpLocks/>
          </p:cNvCxnSpPr>
          <p:nvPr/>
        </p:nvCxnSpPr>
        <p:spPr>
          <a:xfrm flipH="1" flipV="1">
            <a:off x="3055224" y="3078298"/>
            <a:ext cx="1906973" cy="16080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B45174-9299-FCEF-802F-9E0EFEF13EAC}"/>
              </a:ext>
            </a:extLst>
          </p:cNvPr>
          <p:cNvSpPr txBox="1"/>
          <p:nvPr/>
        </p:nvSpPr>
        <p:spPr>
          <a:xfrm>
            <a:off x="3389913" y="2002436"/>
            <a:ext cx="165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data to Primary QS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9D5988-346B-2725-5B70-E51BDA967903}"/>
              </a:ext>
            </a:extLst>
          </p:cNvPr>
          <p:cNvSpPr txBox="1"/>
          <p:nvPr/>
        </p:nvSpPr>
        <p:spPr>
          <a:xfrm rot="2304938">
            <a:off x="2885716" y="3842841"/>
            <a:ext cx="165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Sends data to Primary QS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72916-04C2-7EEA-8CB8-D91A0A11E843}"/>
              </a:ext>
            </a:extLst>
          </p:cNvPr>
          <p:cNvSpPr txBox="1"/>
          <p:nvPr/>
        </p:nvSpPr>
        <p:spPr>
          <a:xfrm>
            <a:off x="396438" y="6089368"/>
            <a:ext cx="10950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</a:rPr>
              <a:t>***Query Store for secondary replicas</a:t>
            </a:r>
            <a:r>
              <a:rPr lang="en-US" b="0" i="1" dirty="0">
                <a:solidFill>
                  <a:srgbClr val="161616"/>
                </a:solidFill>
                <a:effectLst/>
              </a:rPr>
              <a:t> is available for preview. It isn't available for use in production environments.</a:t>
            </a:r>
            <a:endParaRPr lang="en-US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1FBB65-F953-32B7-1335-DC848297C9ED}"/>
              </a:ext>
            </a:extLst>
          </p:cNvPr>
          <p:cNvSpPr txBox="1"/>
          <p:nvPr/>
        </p:nvSpPr>
        <p:spPr>
          <a:xfrm>
            <a:off x="7378262" y="2132286"/>
            <a:ext cx="2293883" cy="646331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61616"/>
                </a:solidFill>
              </a:rPr>
              <a:t>E</a:t>
            </a:r>
            <a:r>
              <a:rPr lang="en-US" b="1" i="0" dirty="0">
                <a:solidFill>
                  <a:srgbClr val="161616"/>
                </a:solidFill>
                <a:effectLst/>
              </a:rPr>
              <a:t>nable </a:t>
            </a:r>
            <a:r>
              <a:rPr lang="en-US" b="1" dirty="0">
                <a:solidFill>
                  <a:srgbClr val="161616"/>
                </a:solidFill>
              </a:rPr>
              <a:t>T</a:t>
            </a:r>
            <a:r>
              <a:rPr lang="en-US" b="1" i="0" dirty="0">
                <a:solidFill>
                  <a:srgbClr val="161616"/>
                </a:solidFill>
                <a:effectLst/>
              </a:rPr>
              <a:t>race </a:t>
            </a:r>
            <a:r>
              <a:rPr lang="en-US" b="1" dirty="0">
                <a:solidFill>
                  <a:srgbClr val="161616"/>
                </a:solidFill>
              </a:rPr>
              <a:t>F</a:t>
            </a:r>
            <a:r>
              <a:rPr lang="en-US" b="1" i="0" dirty="0">
                <a:solidFill>
                  <a:srgbClr val="161616"/>
                </a:solidFill>
                <a:effectLst/>
              </a:rPr>
              <a:t>lag 12606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588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C225-DC2D-103B-0EE9-0F91731E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83EA-2668-E228-3F4F-D1C2A8A4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Query Store?</a:t>
            </a:r>
          </a:p>
          <a:p>
            <a:r>
              <a:rPr lang="en-US" dirty="0"/>
              <a:t>How it works?</a:t>
            </a:r>
          </a:p>
          <a:p>
            <a:r>
              <a:rPr lang="en-US" dirty="0"/>
              <a:t>Latest features in SQL Server 2022</a:t>
            </a:r>
          </a:p>
          <a:p>
            <a:pPr lvl="1"/>
            <a:r>
              <a:rPr lang="en-US" dirty="0"/>
              <a:t>Query Store Hints</a:t>
            </a:r>
          </a:p>
          <a:p>
            <a:pPr lvl="1"/>
            <a:r>
              <a:rPr lang="en-US" dirty="0"/>
              <a:t>Available on secondary replicas</a:t>
            </a:r>
          </a:p>
          <a:p>
            <a:pPr lvl="1"/>
            <a:r>
              <a:rPr lang="en-US" dirty="0"/>
              <a:t>Supporting IQP features</a:t>
            </a:r>
          </a:p>
          <a:p>
            <a:pPr lvl="2"/>
            <a:r>
              <a:rPr lang="en-US" dirty="0"/>
              <a:t>Parameter Sensitive Plan (PSP) Optimization</a:t>
            </a:r>
          </a:p>
          <a:p>
            <a:pPr lvl="2"/>
            <a:r>
              <a:rPr lang="en-US" dirty="0"/>
              <a:t>Degree of Parallelism (DOP) Feedback</a:t>
            </a:r>
          </a:p>
          <a:p>
            <a:pPr lvl="2"/>
            <a:r>
              <a:rPr lang="en-US" dirty="0"/>
              <a:t>Cardinality Estimate Feedback</a:t>
            </a:r>
          </a:p>
        </p:txBody>
      </p:sp>
    </p:spTree>
    <p:extLst>
      <p:ext uri="{BB962C8B-B14F-4D97-AF65-F5344CB8AC3E}">
        <p14:creationId xmlns:p14="http://schemas.microsoft.com/office/powerpoint/2010/main" val="4084351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C783-B136-C264-E0F0-AA302858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Enable using T-SQL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EFF-33A9-E31C-4967-7C465C3F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First QS needs to be enabled on Primary replica database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ALTER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DATABASE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Database_Name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QUERY_STORE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GO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ALTER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DATABASE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Database_Name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]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QUERY_STORE ( OPERATION_MODE = READ_WRITE 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8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C783-B136-C264-E0F0-AA302858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Enable using T-SQL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0EFF-33A9-E31C-4967-7C465C3F9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59" y="1825625"/>
            <a:ext cx="1177289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2. Connect to Primary Replica and run on each desired database</a:t>
            </a:r>
          </a:p>
          <a:p>
            <a:pPr marL="0" indent="0">
              <a:buNone/>
            </a:pPr>
            <a:endParaRPr lang="en-US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ALTER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DATABASE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Database_Name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]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SECONDARY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QUERY_STORE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(OPERATION_MODE = READ_WRITE );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GO</a:t>
            </a:r>
          </a:p>
          <a:p>
            <a:pPr marL="0" indent="0">
              <a:buNone/>
            </a:pPr>
            <a:endParaRPr lang="en-US" dirty="0">
              <a:solidFill>
                <a:srgbClr val="161616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61616"/>
                </a:solidFill>
                <a:latin typeface="SFMono-Regular"/>
              </a:rPr>
              <a:t>3. To disable, connect to primary and run on each desired database</a:t>
            </a:r>
          </a:p>
          <a:p>
            <a:pPr marL="0" indent="0">
              <a:buNone/>
            </a:pPr>
            <a:endParaRPr lang="en-US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ALTER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DATABASE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Database_Name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]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SECONDARY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QUERY_STORE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GO</a:t>
            </a:r>
            <a:endParaRPr lang="en-US" b="1" dirty="0">
              <a:solidFill>
                <a:srgbClr val="161616"/>
              </a:solidFill>
              <a:latin typeface="SFMono-Regular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9603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624D-F238-5BBF-3CC4-A0312D51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28" y="326340"/>
            <a:ext cx="12005442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How to Force/Unforce plans on Secondary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7C03-1876-D1DC-B4EE-BF6A02D5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28" y="2041017"/>
            <a:ext cx="10515600" cy="4351338"/>
          </a:xfrm>
        </p:spPr>
        <p:txBody>
          <a:bodyPr/>
          <a:lstStyle/>
          <a:p>
            <a:r>
              <a:rPr lang="en-US" sz="3200" b="1" dirty="0"/>
              <a:t>Optional plan scoped argument can be added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EXEC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sp_query_store_</a:t>
            </a:r>
            <a:r>
              <a:rPr lang="en-US" dirty="0" err="1">
                <a:solidFill>
                  <a:srgbClr val="161616"/>
                </a:solidFill>
                <a:latin typeface="SFMono-Regular"/>
              </a:rPr>
              <a:t>force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_plan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26012, 3, </a:t>
            </a:r>
            <a:r>
              <a:rPr lang="en-US" b="1" i="0" dirty="0">
                <a:solidFill>
                  <a:srgbClr val="161616"/>
                </a:solidFill>
                <a:effectLst/>
                <a:latin typeface="SFMono-Regular"/>
              </a:rPr>
              <a:t>2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</a:t>
            </a:r>
          </a:p>
          <a:p>
            <a:pPr lvl="1"/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EXEC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sp_query_store_un</a:t>
            </a:r>
            <a:r>
              <a:rPr lang="en-US" dirty="0" err="1">
                <a:solidFill>
                  <a:srgbClr val="161616"/>
                </a:solidFill>
                <a:latin typeface="SFMono-Regular"/>
              </a:rPr>
              <a:t>force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_plan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26012, 3, </a:t>
            </a:r>
            <a:r>
              <a:rPr lang="en-US" b="1" i="0" dirty="0">
                <a:solidFill>
                  <a:srgbClr val="161616"/>
                </a:solidFill>
                <a:effectLst/>
                <a:latin typeface="SFMono-Regular"/>
              </a:rPr>
              <a:t>2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</a:t>
            </a:r>
          </a:p>
          <a:p>
            <a:endParaRPr lang="en-US" dirty="0">
              <a:solidFill>
                <a:srgbClr val="161616"/>
              </a:solidFill>
              <a:latin typeface="SFMono-Regular"/>
            </a:endParaRPr>
          </a:p>
          <a:p>
            <a:r>
              <a:rPr lang="en-US" sz="3200" b="1" dirty="0">
                <a:solidFill>
                  <a:srgbClr val="161616"/>
                </a:solidFill>
              </a:rPr>
              <a:t>Plan Forcing Scope parameter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161616"/>
                </a:solidFill>
              </a:rPr>
              <a:t>0 = Force on read-write replica (default)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161616"/>
                </a:solidFill>
              </a:rPr>
              <a:t>1 = Force/unforce on all read-only replicas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161616"/>
                </a:solidFill>
              </a:rPr>
              <a:t>2 = Force/unforce on all replicas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AA5B8-8DAA-155E-2C6D-E0FBE95F5924}"/>
              </a:ext>
            </a:extLst>
          </p:cNvPr>
          <p:cNvSpPr txBox="1"/>
          <p:nvPr/>
        </p:nvSpPr>
        <p:spPr>
          <a:xfrm>
            <a:off x="7597648" y="6524407"/>
            <a:ext cx="4594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Resource:</a:t>
            </a:r>
            <a:r>
              <a:rPr lang="en-US" sz="1400" i="1" dirty="0"/>
              <a:t> https://www.youtube.com/watch?v=BbaC6-2qsjI</a:t>
            </a:r>
          </a:p>
        </p:txBody>
      </p:sp>
    </p:spTree>
    <p:extLst>
      <p:ext uri="{BB962C8B-B14F-4D97-AF65-F5344CB8AC3E}">
        <p14:creationId xmlns:p14="http://schemas.microsoft.com/office/powerpoint/2010/main" val="2415994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164F-A312-ADB8-A057-13051CC5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268537"/>
            <a:ext cx="6457696" cy="143764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Query Store Hints</a:t>
            </a:r>
          </a:p>
        </p:txBody>
      </p:sp>
    </p:spTree>
    <p:extLst>
      <p:ext uri="{BB962C8B-B14F-4D97-AF65-F5344CB8AC3E}">
        <p14:creationId xmlns:p14="http://schemas.microsoft.com/office/powerpoint/2010/main" val="3443847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0375-4F9F-71CF-8229-A35C26A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Query Store Hints</a:t>
            </a:r>
            <a:endParaRPr lang="en-US" sz="6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303792-4506-AC6A-365F-4EDDBAE7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56" y="1880804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</a:rPr>
              <a:t>Used for optimizing specific queries under specific conditions</a:t>
            </a:r>
          </a:p>
          <a:p>
            <a:r>
              <a:rPr lang="en-US" sz="3200" b="0" i="0" dirty="0">
                <a:effectLst/>
                <a:latin typeface="Segoe UI" panose="020B0502040204020203" pitchFamily="34" charset="0"/>
              </a:rPr>
              <a:t>SQL Server 2022, Azure SQL databases, elastic pools, managed instances, and hyperscale databases</a:t>
            </a:r>
            <a:endParaRPr lang="en-US" sz="3200" dirty="0">
              <a:latin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</a:rPr>
              <a:t>Simple to fix without modifying underlining code</a:t>
            </a:r>
          </a:p>
          <a:p>
            <a:r>
              <a:rPr lang="en-US" sz="3200" dirty="0">
                <a:latin typeface="Segoe UI" panose="020B0502040204020203" pitchFamily="34" charset="0"/>
              </a:rPr>
              <a:t>Query hints like MAXDOP, recompile, max/min memory grant size, compatibility level, etc.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381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A4B1-EB0B-46B9-BEDA-BC553D99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Two Step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8C696A-2D45-4F7B-8184-3E6D2901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</a:rPr>
              <a:t>Get the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query_id</a:t>
            </a:r>
            <a:r>
              <a:rPr lang="en-US" sz="3200" dirty="0">
                <a:latin typeface="Segoe UI" panose="020B0502040204020203" pitchFamily="34" charset="0"/>
              </a:rPr>
              <a:t> from catalog views</a:t>
            </a:r>
          </a:p>
          <a:p>
            <a:r>
              <a:rPr lang="en-US" sz="3200" dirty="0">
                <a:latin typeface="SFMono-Regular"/>
              </a:rPr>
              <a:t>Stored procedure </a:t>
            </a:r>
            <a:r>
              <a:rPr lang="en-US" sz="32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sp_query_store_set_hints</a:t>
            </a:r>
            <a:endParaRPr lang="en-US" sz="3200" b="0" i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SFMono-Regular"/>
              </a:rPr>
              <a:t>Example: </a:t>
            </a:r>
          </a:p>
          <a:p>
            <a:pPr lvl="1"/>
            <a:r>
              <a:rPr lang="en-US" sz="32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 </a:t>
            </a:r>
            <a:r>
              <a:rPr lang="en-US" sz="32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sp_query_store_set_hints</a:t>
            </a:r>
            <a:r>
              <a:rPr lang="en-US" sz="32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@query_id=5, @value = N'OPTION(RECOMPILE)';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8012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BF12-BBF1-7A70-6A67-A20051F2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Things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5171-4B19-B634-BC8D-7472769D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query hints in your code will override </a:t>
            </a:r>
          </a:p>
          <a:p>
            <a:r>
              <a:rPr lang="en-US" dirty="0"/>
              <a:t>QS hints are persisted</a:t>
            </a:r>
          </a:p>
          <a:p>
            <a:r>
              <a:rPr lang="en-US" dirty="0"/>
              <a:t>Table hints are not supported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84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AC70-2DB2-E663-A9AF-3D80A3F7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069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PSP – Parameter Sensitive Plan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AEE1-3C4F-076E-EBB5-04935B1B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459"/>
            <a:ext cx="10515600" cy="4351338"/>
          </a:xfrm>
        </p:spPr>
        <p:txBody>
          <a:bodyPr/>
          <a:lstStyle/>
          <a:p>
            <a:r>
              <a:rPr lang="en-US" dirty="0"/>
              <a:t>Parameter Sniffing problem</a:t>
            </a:r>
          </a:p>
          <a:p>
            <a:r>
              <a:rPr lang="en-US" dirty="0"/>
              <a:t>Just change the </a:t>
            </a:r>
            <a:r>
              <a:rPr lang="en-US" dirty="0" err="1"/>
              <a:t>compat</a:t>
            </a:r>
            <a:r>
              <a:rPr lang="en-US" dirty="0"/>
              <a:t> level to 160</a:t>
            </a:r>
          </a:p>
          <a:p>
            <a:r>
              <a:rPr lang="en-US" dirty="0"/>
              <a:t>Multiple active plans were saved in cache for single parameterized statement</a:t>
            </a:r>
          </a:p>
          <a:p>
            <a:r>
              <a:rPr lang="en-US" dirty="0"/>
              <a:t>Based on different data sizes and the parameter value</a:t>
            </a:r>
          </a:p>
          <a:p>
            <a:r>
              <a:rPr lang="en-US" dirty="0"/>
              <a:t>Up to 3 out of all “at risk” parameterized predicates</a:t>
            </a:r>
          </a:p>
          <a:p>
            <a:r>
              <a:rPr lang="en-US" dirty="0"/>
              <a:t>Equality predicates and uses the statistics histograms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1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2C4CF4-DF93-22BB-EFB4-B1C2DE9F107A}"/>
              </a:ext>
            </a:extLst>
          </p:cNvPr>
          <p:cNvSpPr txBox="1"/>
          <p:nvPr/>
        </p:nvSpPr>
        <p:spPr>
          <a:xfrm>
            <a:off x="384315" y="227779"/>
            <a:ext cx="763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Logic for PSP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34AC6-F9BF-1E07-EEBF-C77EC6A842C7}"/>
              </a:ext>
            </a:extLst>
          </p:cNvPr>
          <p:cNvSpPr txBox="1"/>
          <p:nvPr/>
        </p:nvSpPr>
        <p:spPr>
          <a:xfrm>
            <a:off x="1047421" y="6369848"/>
            <a:ext cx="1143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Resource: https://learn.microsoft.com/en-us/sql/relational-databases/performance/parameter-sensitive-plan-optimization?view=sql-server-ver16</a:t>
            </a:r>
          </a:p>
        </p:txBody>
      </p:sp>
      <p:pic>
        <p:nvPicPr>
          <p:cNvPr id="1026" name="Picture 2" descr="Diagram showing the Parameter Sensitive Plan boundaries.">
            <a:extLst>
              <a:ext uri="{FF2B5EF4-FFF2-40B4-BE49-F238E27FC236}">
                <a16:creationId xmlns:a16="http://schemas.microsoft.com/office/drawing/2014/main" id="{5334AA8C-4ACA-2129-3E38-D44BD15FF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38313"/>
            <a:ext cx="11430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447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677FF-5AEA-7245-D3C7-C88B0C1BB20E}"/>
              </a:ext>
            </a:extLst>
          </p:cNvPr>
          <p:cNvSpPr txBox="1"/>
          <p:nvPr/>
        </p:nvSpPr>
        <p:spPr>
          <a:xfrm>
            <a:off x="812910" y="1997839"/>
            <a:ext cx="60953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Salesinformation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@productID [int]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[Sales]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SalesOrderDetailEnlarged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E991D-1BF2-B1DB-C0CA-F785943EE7F2}"/>
              </a:ext>
            </a:extLst>
          </p:cNvPr>
          <p:cNvSpPr txBox="1"/>
          <p:nvPr/>
        </p:nvSpPr>
        <p:spPr>
          <a:xfrm>
            <a:off x="760686" y="500555"/>
            <a:ext cx="481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3418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city with a bright light&#10;&#10;Description automatically generated">
            <a:extLst>
              <a:ext uri="{FF2B5EF4-FFF2-40B4-BE49-F238E27FC236}">
                <a16:creationId xmlns:a16="http://schemas.microsoft.com/office/drawing/2014/main" id="{9D9E8D55-361A-71A0-DBC7-666038825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" t="48864" r="5918"/>
          <a:stretch/>
        </p:blipFill>
        <p:spPr>
          <a:xfrm>
            <a:off x="19" y="9635"/>
            <a:ext cx="12191981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B0547-4125-2F1F-42CE-FA83D116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What is Query Store?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CAB9E-FFC6-1BD2-3B93-DE7AE083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7" y="2616260"/>
            <a:ext cx="8005504" cy="4431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844E6-0123-8254-7EC9-805B94234E75}"/>
              </a:ext>
            </a:extLst>
          </p:cNvPr>
          <p:cNvSpPr txBox="1"/>
          <p:nvPr/>
        </p:nvSpPr>
        <p:spPr>
          <a:xfrm>
            <a:off x="647371" y="462355"/>
            <a:ext cx="6095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Executing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resulting in many rows with this parameter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Salesinformation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870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This parameter will result in only couple of rows, it reuses the same execution plan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Salesinformation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942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84981-7A4C-C071-CC46-A66998AF8494}"/>
              </a:ext>
            </a:extLst>
          </p:cNvPr>
          <p:cNvSpPr txBox="1"/>
          <p:nvPr/>
        </p:nvSpPr>
        <p:spPr>
          <a:xfrm>
            <a:off x="9735207" y="3243755"/>
            <a:ext cx="1604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360K rows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46596-2051-7995-ACD4-259B719D3C70}"/>
              </a:ext>
            </a:extLst>
          </p:cNvPr>
          <p:cNvSpPr txBox="1"/>
          <p:nvPr/>
        </p:nvSpPr>
        <p:spPr>
          <a:xfrm>
            <a:off x="9735207" y="5213131"/>
            <a:ext cx="1604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385 rows</a:t>
            </a:r>
          </a:p>
        </p:txBody>
      </p:sp>
    </p:spTree>
    <p:extLst>
      <p:ext uri="{BB962C8B-B14F-4D97-AF65-F5344CB8AC3E}">
        <p14:creationId xmlns:p14="http://schemas.microsoft.com/office/powerpoint/2010/main" val="407933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C071-8F54-A96B-F9E3-FFC612F8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Changed the </a:t>
            </a:r>
            <a:r>
              <a:rPr lang="en-US" sz="6000" b="1" dirty="0" err="1">
                <a:solidFill>
                  <a:schemeClr val="accent5">
                    <a:lumMod val="75000"/>
                  </a:schemeClr>
                </a:solidFill>
              </a:rPr>
              <a:t>compat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 level to 160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B5E68-3CF9-5B80-DD1C-AAED69586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476" y="1574362"/>
            <a:ext cx="9198867" cy="4602601"/>
          </a:xfrm>
        </p:spPr>
      </p:pic>
    </p:spTree>
    <p:extLst>
      <p:ext uri="{BB962C8B-B14F-4D97-AF65-F5344CB8AC3E}">
        <p14:creationId xmlns:p14="http://schemas.microsoft.com/office/powerpoint/2010/main" val="3639641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B1D6-0E26-466A-94C8-9C863935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969" y="286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Takeaways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33C6-9A44-49D5-8F43-7F36953C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389555"/>
            <a:ext cx="11144905" cy="51033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C</a:t>
            </a:r>
            <a:r>
              <a:rPr lang="en-US" sz="3600" b="0" i="0" dirty="0">
                <a:effectLst/>
              </a:rPr>
              <a:t>annot be disabled in Azure SQL Database single database and Elastic Pool</a:t>
            </a:r>
          </a:p>
          <a:p>
            <a:pPr>
              <a:lnSpc>
                <a:spcPct val="120000"/>
              </a:lnSpc>
            </a:pPr>
            <a:r>
              <a:rPr lang="en-US" sz="3600" b="1" dirty="0"/>
              <a:t>TF </a:t>
            </a:r>
            <a:r>
              <a:rPr lang="en-US" sz="3600" b="1" i="0" dirty="0">
                <a:effectLst/>
              </a:rPr>
              <a:t>7745 </a:t>
            </a:r>
            <a:r>
              <a:rPr lang="en-US" sz="3600" b="0" i="0" dirty="0">
                <a:effectLst/>
              </a:rPr>
              <a:t>to avoid writing QS data to disk before SQL Server shutdown</a:t>
            </a:r>
          </a:p>
          <a:p>
            <a:pPr>
              <a:lnSpc>
                <a:spcPct val="120000"/>
              </a:lnSpc>
            </a:pPr>
            <a:r>
              <a:rPr lang="en-US" sz="3600" b="1" i="0" dirty="0">
                <a:effectLst/>
              </a:rPr>
              <a:t>TF 7752 </a:t>
            </a:r>
            <a:r>
              <a:rPr lang="en-US" sz="3600" b="0" i="0" dirty="0">
                <a:effectLst/>
              </a:rPr>
              <a:t>enables asynchronous load of Query Store (default in SQL Server 2019)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i="1" dirty="0"/>
              <a:t>Source: </a:t>
            </a:r>
            <a:r>
              <a:rPr lang="en-US" sz="1600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sz="1600" b="1" i="1" dirty="0"/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3088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B1D6-0E26-466A-94C8-9C863935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969" y="28629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Takeaways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33C6-9A44-49D5-8F43-7F36953C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389555"/>
            <a:ext cx="11144905" cy="51033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b="0" i="0" dirty="0">
                <a:effectLst/>
              </a:rPr>
              <a:t>Natively compiled queries runtime stats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Enable </a:t>
            </a:r>
            <a:r>
              <a:rPr lang="en-US" sz="360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sys.sp_xtp_control_query_exec_stats</a:t>
            </a:r>
            <a:r>
              <a:rPr lang="en-US" sz="3600" b="1" i="0" dirty="0">
                <a:effectLst/>
              </a:rPr>
              <a:t> </a:t>
            </a:r>
            <a:r>
              <a:rPr lang="en-US" sz="3600" dirty="0"/>
              <a:t>(not persisted, configure on every </a:t>
            </a:r>
            <a:r>
              <a:rPr lang="en-US" sz="3600" dirty="0" err="1"/>
              <a:t>sql</a:t>
            </a:r>
            <a:r>
              <a:rPr lang="en-US" sz="3600" dirty="0"/>
              <a:t> server restart)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If many unique ad-hoc queries, use </a:t>
            </a:r>
            <a:r>
              <a:rPr lang="en-US" sz="3600" b="1" i="0" dirty="0">
                <a:effectLst/>
              </a:rPr>
              <a:t>Optimize for Ad hoc Workloads</a:t>
            </a:r>
            <a:r>
              <a:rPr lang="en-US" sz="3600" b="0" i="0" dirty="0">
                <a:effectLst/>
              </a:rPr>
              <a:t> option to save c</a:t>
            </a:r>
            <a:r>
              <a:rPr lang="en-US" sz="3600" dirty="0"/>
              <a:t>ache memory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i="1" dirty="0"/>
              <a:t>Source: </a:t>
            </a:r>
            <a:r>
              <a:rPr lang="en-US" sz="1400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https://docs.microsoft.com/sql/relational-databases/performance/monitoring-performance-by-using-the-query-store</a:t>
            </a:r>
            <a:endParaRPr lang="en-US" sz="1400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00" b="1" i="1" dirty="0"/>
              <a:t>           </a:t>
            </a:r>
            <a:r>
              <a:rPr lang="en-US" sz="1400" b="1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sz="1400" b="1" i="1" dirty="0"/>
          </a:p>
          <a:p>
            <a:pPr marL="0" indent="0">
              <a:lnSpc>
                <a:spcPct val="120000"/>
              </a:lnSpc>
              <a:buNone/>
            </a:pPr>
            <a:endParaRPr lang="en-US" sz="1400" i="1" dirty="0"/>
          </a:p>
          <a:p>
            <a:pPr>
              <a:lnSpc>
                <a:spcPct val="120000"/>
              </a:lnSpc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74928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994C-739F-418E-9E3E-323FD199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14" y="17988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Takeaways (3/4)</a:t>
            </a: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74EC-0D03-47CC-9446-C856925C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288236"/>
            <a:ext cx="10221884" cy="38199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b="0" i="0" dirty="0">
                <a:effectLst/>
              </a:rPr>
              <a:t>Max plans per query is set as </a:t>
            </a:r>
            <a:r>
              <a:rPr lang="en-US" sz="3200" i="0" dirty="0">
                <a:effectLst/>
              </a:rPr>
              <a:t>200 execution plans per query by default</a:t>
            </a:r>
            <a:endParaRPr lang="en-US" sz="3200" b="0" i="0" dirty="0">
              <a:effectLst/>
            </a:endParaRPr>
          </a:p>
          <a:p>
            <a:pPr>
              <a:lnSpc>
                <a:spcPct val="120000"/>
              </a:lnSpc>
            </a:pPr>
            <a:r>
              <a:rPr lang="en-US" sz="3200" dirty="0"/>
              <a:t>If </a:t>
            </a:r>
            <a:r>
              <a:rPr lang="en-US" sz="320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MAX_STORAGE_SIZE_MB</a:t>
            </a:r>
            <a:r>
              <a:rPr lang="en-US" sz="3200" b="0" i="0" dirty="0">
                <a:effectLst/>
              </a:rPr>
              <a:t> </a:t>
            </a:r>
            <a:r>
              <a:rPr lang="en-US" sz="3200" dirty="0"/>
              <a:t>is reached, Query Store goes into read-only mode</a:t>
            </a:r>
          </a:p>
          <a:p>
            <a:pPr>
              <a:lnSpc>
                <a:spcPct val="120000"/>
              </a:lnSpc>
            </a:pPr>
            <a:r>
              <a:rPr lang="en-US" sz="3200" i="0" dirty="0">
                <a:effectLst/>
              </a:rPr>
              <a:t>Size Based Cleanup Mode to avoid changing to read only mode once max size is reached (90 percent </a:t>
            </a:r>
            <a:r>
              <a:rPr lang="en-US" sz="3200" b="0" i="0" dirty="0">
                <a:effectLst/>
              </a:rPr>
              <a:t>of </a:t>
            </a:r>
            <a:r>
              <a:rPr lang="en-US" sz="32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max_storage_size_mb</a:t>
            </a:r>
            <a:r>
              <a:rPr lang="en-US" sz="3200" b="0" dirty="0">
                <a:effectLst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" b="1" i="1" dirty="0"/>
              <a:t>Source: </a:t>
            </a:r>
            <a:r>
              <a:rPr lang="en-US" sz="800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https://docs.microsoft.com/sql/relational-databases/system-catalog-views/sys-database-query-store-options-transact-sql</a:t>
            </a:r>
            <a:endParaRPr lang="en-US" sz="800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800" b="1" i="1" dirty="0"/>
              <a:t>            </a:t>
            </a:r>
            <a:r>
              <a:rPr lang="en-US" sz="800" b="1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sz="800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800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https://docs.microsoft.com/sql/relational-databases/system-catalog-views/sys-database-query-store-options-transact-sql</a:t>
            </a:r>
            <a:endParaRPr lang="en-US" sz="800" b="1" i="1" dirty="0"/>
          </a:p>
          <a:p>
            <a:pPr marL="0" indent="0">
              <a:lnSpc>
                <a:spcPct val="120000"/>
              </a:lnSpc>
              <a:buNone/>
            </a:pPr>
            <a:endParaRPr lang="en-US" sz="1200" b="1" i="1" dirty="0"/>
          </a:p>
          <a:p>
            <a:pPr marL="0" indent="0">
              <a:lnSpc>
                <a:spcPct val="120000"/>
              </a:lnSpc>
              <a:buNone/>
            </a:pPr>
            <a:endParaRPr lang="en-US" sz="1200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200" i="1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31895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994C-739F-418E-9E3E-323FD199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14" y="17988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Takeaways (4/4)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74EC-0D03-47CC-9446-C856925C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959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/>
              <a:t>Auto mode (avoids </a:t>
            </a:r>
            <a:r>
              <a:rPr lang="en-US" sz="3600" b="0" i="0" dirty="0">
                <a:effectLst/>
              </a:rPr>
              <a:t>ad-hoc queries with small resource consumption)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QS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QUERY_CAPTURE_MODE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cs typeface="Segoe UI" panose="020B0502040204020203" pitchFamily="34" charset="0"/>
              </a:rPr>
              <a:t> to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 is recommended (Default in Azure SQL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effectLst/>
              </a:rPr>
              <a:t>Database,</a:t>
            </a:r>
            <a:r>
              <a:rPr lang="en-US" sz="3600" b="0" i="0" dirty="0" err="1">
                <a:effectLst/>
              </a:rPr>
              <a:t>SQL</a:t>
            </a:r>
            <a:r>
              <a:rPr lang="en-US" sz="3600" b="0" i="0" dirty="0">
                <a:effectLst/>
              </a:rPr>
              <a:t> Server 2019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1200" b="1" i="1" dirty="0"/>
              <a:t>Source: </a:t>
            </a:r>
            <a:r>
              <a:rPr lang="en-US" altLang="en-US" sz="1200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https://docs.microsoft.com/sql/relational-databases/performance/best-practice-with-the-query-store</a:t>
            </a:r>
            <a:endParaRPr lang="en-US" altLang="en-US" sz="1200" b="1" i="1" dirty="0"/>
          </a:p>
          <a:p>
            <a:pPr marL="0" indent="0">
              <a:lnSpc>
                <a:spcPct val="120000"/>
              </a:lnSpc>
              <a:buNone/>
            </a:pPr>
            <a:endParaRPr lang="en-US" altLang="en-US" sz="1200" i="1" dirty="0"/>
          </a:p>
          <a:p>
            <a:pPr marL="0" indent="0">
              <a:lnSpc>
                <a:spcPct val="120000"/>
              </a:lnSpc>
              <a:buNone/>
            </a:pPr>
            <a:endParaRPr lang="en-US" sz="3600" b="0" i="0" dirty="0">
              <a:effectLst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2572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9C8E-D671-D7AF-2329-7E2FAFF3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229" y="2231967"/>
            <a:ext cx="7628312" cy="129167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Memory Grant Feedback</a:t>
            </a:r>
          </a:p>
        </p:txBody>
      </p:sp>
    </p:spTree>
    <p:extLst>
      <p:ext uri="{BB962C8B-B14F-4D97-AF65-F5344CB8AC3E}">
        <p14:creationId xmlns:p14="http://schemas.microsoft.com/office/powerpoint/2010/main" val="2681374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DBFD-EDE9-C632-ED1A-C768B506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Memory Grant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170E-031D-1663-B422-0AC4DF1E1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Query processing feedback - Uses historical data about a query's execution to decide.</a:t>
            </a:r>
          </a:p>
          <a:p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Remembers the memory info from previous executions</a:t>
            </a:r>
          </a:p>
          <a:p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P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ercentile feedback - multiple past executions</a:t>
            </a:r>
          </a:p>
          <a:p>
            <a:endParaRPr 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37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352C-EB61-9E3B-64E6-A2792736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D72E-A954-34F9-2E72-0F17DE78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61616"/>
                </a:solidFill>
                <a:effectLst/>
                <a:latin typeface="+mj-lt"/>
                <a:hlinkClick r:id="rId2"/>
              </a:rPr>
              <a:t>Monitor performance by using the Query Store</a:t>
            </a:r>
            <a:endParaRPr lang="en-US" b="1" i="0" dirty="0">
              <a:solidFill>
                <a:srgbClr val="161616"/>
              </a:solidFill>
              <a:effectLst/>
              <a:latin typeface="+mj-lt"/>
            </a:endParaRPr>
          </a:p>
          <a:p>
            <a:r>
              <a:rPr lang="en-US" b="1" i="0" dirty="0">
                <a:solidFill>
                  <a:srgbClr val="161616"/>
                </a:solidFill>
                <a:effectLst/>
                <a:latin typeface="+mj-lt"/>
                <a:hlinkClick r:id="rId3"/>
              </a:rPr>
              <a:t>Intelligent query processing in SQL databases</a:t>
            </a:r>
            <a:endParaRPr lang="en-US" b="1" i="0" dirty="0">
              <a:solidFill>
                <a:srgbClr val="161616"/>
              </a:solidFill>
              <a:effectLst/>
              <a:latin typeface="+mj-lt"/>
            </a:endParaRPr>
          </a:p>
          <a:p>
            <a:r>
              <a:rPr lang="en-US" b="1" i="0" dirty="0">
                <a:solidFill>
                  <a:srgbClr val="161616"/>
                </a:solidFill>
                <a:effectLst/>
                <a:latin typeface="+mj-lt"/>
                <a:hlinkClick r:id="rId4"/>
              </a:rPr>
              <a:t>Best practices for monitoring workloads with Query Store</a:t>
            </a:r>
            <a:endParaRPr lang="en-US" sz="2800" b="1" dirty="0">
              <a:latin typeface="+mj-lt"/>
            </a:endParaRPr>
          </a:p>
          <a:p>
            <a:r>
              <a:rPr lang="en-US" b="1" i="0" dirty="0">
                <a:solidFill>
                  <a:srgbClr val="0F0F0F"/>
                </a:solidFill>
                <a:effectLst/>
                <a:latin typeface="+mj-lt"/>
                <a:hlinkClick r:id="rId5"/>
              </a:rPr>
              <a:t>Azure SQL &amp; SQL Server 2022: Intelligent Database Futures</a:t>
            </a:r>
            <a:endParaRPr lang="en-US" b="1" i="0" dirty="0">
              <a:solidFill>
                <a:srgbClr val="0F0F0F"/>
              </a:solidFill>
              <a:effectLst/>
              <a:latin typeface="+mj-lt"/>
            </a:endParaRPr>
          </a:p>
          <a:p>
            <a:endParaRPr lang="en-US" i="0" dirty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1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BFD1-3781-E7EF-EDDF-2E1BE5BE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547031"/>
            <a:ext cx="10515600" cy="2852737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89210-A056-0444-9CF4-722BCF87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Twitter: </a:t>
            </a:r>
            <a:r>
              <a:rPr lang="en-US" dirty="0">
                <a:solidFill>
                  <a:schemeClr val="tx1"/>
                </a:solidFill>
              </a:rPr>
              <a:t>@dbanuggets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Blog: </a:t>
            </a:r>
            <a:r>
              <a:rPr lang="en-US" sz="2400" dirty="0">
                <a:solidFill>
                  <a:schemeClr val="tx1"/>
                </a:solidFill>
              </a:rPr>
              <a:t>https://dbanuggets.com/</a:t>
            </a:r>
          </a:p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Linkedin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https://www.linkedin.com/in/deepthigoguri/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26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A7E2-A537-14C0-F063-9A82D738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What is Query Store?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731809-ED3C-5362-C33E-5CCFBA61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/>
              <a:t>Introduced in SQL Server 2016</a:t>
            </a:r>
          </a:p>
          <a:p>
            <a:r>
              <a:rPr lang="en-US" sz="3200" dirty="0"/>
              <a:t>Captures </a:t>
            </a:r>
            <a:r>
              <a:rPr lang="en-US" sz="3200" b="0" i="0" dirty="0">
                <a:solidFill>
                  <a:srgbClr val="1F2328"/>
                </a:solidFill>
                <a:effectLst/>
              </a:rPr>
              <a:t>query performance statistics </a:t>
            </a:r>
          </a:p>
          <a:p>
            <a:r>
              <a:rPr lang="en-US" sz="3200" dirty="0"/>
              <a:t>Option to choose optimal plan</a:t>
            </a:r>
          </a:p>
          <a:p>
            <a:r>
              <a:rPr lang="en-US" sz="3200" dirty="0"/>
              <a:t>Database level option only</a:t>
            </a:r>
          </a:p>
          <a:p>
            <a:r>
              <a:rPr lang="en-US" sz="3200" dirty="0"/>
              <a:t>Disabled by default</a:t>
            </a:r>
          </a:p>
          <a:p>
            <a:pPr lvl="1"/>
            <a:r>
              <a:rPr lang="en-US" sz="3200" b="0" i="0" dirty="0">
                <a:effectLst/>
                <a:latin typeface="Segoe UI" panose="020B0502040204020203" pitchFamily="34" charset="0"/>
              </a:rPr>
              <a:t> </a:t>
            </a:r>
            <a:r>
              <a:rPr lang="en-US" sz="3200" b="0" i="0" dirty="0">
                <a:effectLst/>
              </a:rPr>
              <a:t>SQL Server and Azure Synapse Analytics database</a:t>
            </a:r>
          </a:p>
          <a:p>
            <a:r>
              <a:rPr lang="en-US" sz="3200" dirty="0"/>
              <a:t>Enabled by default (</a:t>
            </a:r>
            <a:r>
              <a:rPr lang="en-US" sz="3200" b="0" i="0" dirty="0">
                <a:effectLst/>
              </a:rPr>
              <a:t>Azure SQL </a:t>
            </a:r>
            <a:r>
              <a:rPr lang="en-US" sz="3200" dirty="0"/>
              <a:t>database)</a:t>
            </a:r>
          </a:p>
          <a:p>
            <a:r>
              <a:rPr lang="en-US" sz="3200" b="0" i="0" dirty="0">
                <a:effectLst/>
              </a:rPr>
              <a:t>Cannot be enabled on master or </a:t>
            </a:r>
            <a:r>
              <a:rPr lang="en-US" sz="3200" b="0" i="0" dirty="0" err="1">
                <a:effectLst/>
              </a:rPr>
              <a:t>tempdb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760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A0175C76-DC08-596F-CDD7-4AE878013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615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6A8BE-FF2A-BDF9-9447-398AE2D9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How Query Store Works?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0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93">
            <a:extLst>
              <a:ext uri="{FF2B5EF4-FFF2-40B4-BE49-F238E27FC236}">
                <a16:creationId xmlns:a16="http://schemas.microsoft.com/office/drawing/2014/main" id="{042273F9-6901-46EE-B85D-6D280EBC77EC}"/>
              </a:ext>
            </a:extLst>
          </p:cNvPr>
          <p:cNvSpPr txBox="1"/>
          <p:nvPr/>
        </p:nvSpPr>
        <p:spPr>
          <a:xfrm>
            <a:off x="9094121" y="4838407"/>
            <a:ext cx="1564872" cy="808880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1C1E1EB-576B-4BF6-B818-A8EBAC6D9C1A}"/>
              </a:ext>
            </a:extLst>
          </p:cNvPr>
          <p:cNvSpPr txBox="1"/>
          <p:nvPr/>
        </p:nvSpPr>
        <p:spPr>
          <a:xfrm>
            <a:off x="5183442" y="5743010"/>
            <a:ext cx="2307886" cy="102556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F8D3740-0F9C-4DCD-9181-67E7A1D80BF1}"/>
              </a:ext>
            </a:extLst>
          </p:cNvPr>
          <p:cNvSpPr txBox="1"/>
          <p:nvPr/>
        </p:nvSpPr>
        <p:spPr>
          <a:xfrm>
            <a:off x="2403794" y="5840630"/>
            <a:ext cx="1931747" cy="1035220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53E16D6-764C-4046-94A4-AF5734E867EF}"/>
              </a:ext>
            </a:extLst>
          </p:cNvPr>
          <p:cNvSpPr/>
          <p:nvPr/>
        </p:nvSpPr>
        <p:spPr>
          <a:xfrm>
            <a:off x="5160814" y="4070798"/>
            <a:ext cx="2330514" cy="1229715"/>
          </a:xfrm>
          <a:prstGeom prst="rect">
            <a:avLst/>
          </a:prstGeom>
          <a:solidFill>
            <a:schemeClr val="bg1"/>
          </a:solidFill>
          <a:ln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55ED5-E378-4BA6-A5A7-6E9D264C7B23}"/>
              </a:ext>
            </a:extLst>
          </p:cNvPr>
          <p:cNvSpPr txBox="1"/>
          <p:nvPr/>
        </p:nvSpPr>
        <p:spPr>
          <a:xfrm>
            <a:off x="5079080" y="4010418"/>
            <a:ext cx="2492780" cy="275237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1830517-0583-4964-8121-602784F91A2F}"/>
              </a:ext>
            </a:extLst>
          </p:cNvPr>
          <p:cNvSpPr/>
          <p:nvPr/>
        </p:nvSpPr>
        <p:spPr>
          <a:xfrm>
            <a:off x="2167816" y="4180703"/>
            <a:ext cx="853663" cy="61611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78CD2D0-7613-4D8E-A93C-0F2002F2BEB6}"/>
              </a:ext>
            </a:extLst>
          </p:cNvPr>
          <p:cNvSpPr/>
          <p:nvPr/>
        </p:nvSpPr>
        <p:spPr>
          <a:xfrm>
            <a:off x="385256" y="4899808"/>
            <a:ext cx="2281770" cy="82913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42A979B-22F5-40DF-AAD4-703DA79F7E77}"/>
              </a:ext>
            </a:extLst>
          </p:cNvPr>
          <p:cNvSpPr/>
          <p:nvPr/>
        </p:nvSpPr>
        <p:spPr>
          <a:xfrm>
            <a:off x="282058" y="4193917"/>
            <a:ext cx="1849807" cy="61611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EFBA5E1-E0A1-470C-BF63-8DE028524C8E}"/>
              </a:ext>
            </a:extLst>
          </p:cNvPr>
          <p:cNvSpPr/>
          <p:nvPr/>
        </p:nvSpPr>
        <p:spPr>
          <a:xfrm>
            <a:off x="358841" y="2743099"/>
            <a:ext cx="1921007" cy="1064638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6768584-FE31-48CA-BC49-8928E1198355}"/>
              </a:ext>
            </a:extLst>
          </p:cNvPr>
          <p:cNvSpPr/>
          <p:nvPr/>
        </p:nvSpPr>
        <p:spPr>
          <a:xfrm>
            <a:off x="2362393" y="3199906"/>
            <a:ext cx="1145686" cy="597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9AF1561-E3CB-4049-9D31-3E3A7B0F59D2}"/>
              </a:ext>
            </a:extLst>
          </p:cNvPr>
          <p:cNvSpPr/>
          <p:nvPr/>
        </p:nvSpPr>
        <p:spPr>
          <a:xfrm>
            <a:off x="4349051" y="3035658"/>
            <a:ext cx="2212378" cy="75263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0904495-4EB6-4778-8D29-84E881928458}"/>
              </a:ext>
            </a:extLst>
          </p:cNvPr>
          <p:cNvSpPr/>
          <p:nvPr/>
        </p:nvSpPr>
        <p:spPr>
          <a:xfrm>
            <a:off x="6710443" y="2998887"/>
            <a:ext cx="2651272" cy="83321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29AF600-2ECF-4EF0-B1CB-76F685BA6D0E}"/>
              </a:ext>
            </a:extLst>
          </p:cNvPr>
          <p:cNvSpPr/>
          <p:nvPr/>
        </p:nvSpPr>
        <p:spPr>
          <a:xfrm>
            <a:off x="7366395" y="2467495"/>
            <a:ext cx="856343" cy="50386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47BC718-CEFA-4490-850D-D92E643C9688}"/>
              </a:ext>
            </a:extLst>
          </p:cNvPr>
          <p:cNvSpPr/>
          <p:nvPr/>
        </p:nvSpPr>
        <p:spPr>
          <a:xfrm>
            <a:off x="4916368" y="2474757"/>
            <a:ext cx="819991" cy="542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D121CCB-7314-4F01-87C4-74E43B96D4D0}"/>
              </a:ext>
            </a:extLst>
          </p:cNvPr>
          <p:cNvSpPr/>
          <p:nvPr/>
        </p:nvSpPr>
        <p:spPr>
          <a:xfrm>
            <a:off x="5377815" y="1678508"/>
            <a:ext cx="2595365" cy="542076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89E8354-F2DC-4D03-ABEA-CAC5C3DA025B}"/>
              </a:ext>
            </a:extLst>
          </p:cNvPr>
          <p:cNvSpPr/>
          <p:nvPr/>
        </p:nvSpPr>
        <p:spPr>
          <a:xfrm>
            <a:off x="5993793" y="1140956"/>
            <a:ext cx="1026298" cy="538042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798F3FD-7206-46C7-91FF-EDF5352017AE}"/>
              </a:ext>
            </a:extLst>
          </p:cNvPr>
          <p:cNvSpPr/>
          <p:nvPr/>
        </p:nvSpPr>
        <p:spPr>
          <a:xfrm>
            <a:off x="2868993" y="1691234"/>
            <a:ext cx="2142604" cy="811538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6104A0C-93BA-4A68-903B-74A22BA25130}"/>
              </a:ext>
            </a:extLst>
          </p:cNvPr>
          <p:cNvSpPr/>
          <p:nvPr/>
        </p:nvSpPr>
        <p:spPr>
          <a:xfrm>
            <a:off x="3494574" y="1147717"/>
            <a:ext cx="963642" cy="545633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E3B28EB-84DD-4EB1-8DA6-73FBDF6C2573}"/>
              </a:ext>
            </a:extLst>
          </p:cNvPr>
          <p:cNvSpPr/>
          <p:nvPr/>
        </p:nvSpPr>
        <p:spPr>
          <a:xfrm>
            <a:off x="3777617" y="84218"/>
            <a:ext cx="3479526" cy="85956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0E1FBFA-329A-4A17-B00A-72AD7CF2F7A6}"/>
              </a:ext>
            </a:extLst>
          </p:cNvPr>
          <p:cNvSpPr/>
          <p:nvPr/>
        </p:nvSpPr>
        <p:spPr>
          <a:xfrm>
            <a:off x="1548190" y="130629"/>
            <a:ext cx="2046515" cy="811539"/>
          </a:xfrm>
          <a:prstGeom prst="rect">
            <a:avLst/>
          </a:prstGeom>
          <a:solidFill>
            <a:schemeClr val="bg1"/>
          </a:solidFill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98C03-0BC9-4D2C-AF97-7721A755625B}"/>
              </a:ext>
            </a:extLst>
          </p:cNvPr>
          <p:cNvSpPr txBox="1"/>
          <p:nvPr/>
        </p:nvSpPr>
        <p:spPr>
          <a:xfrm>
            <a:off x="1924395" y="300565"/>
            <a:ext cx="149421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0BEF0-4957-4D57-B7FE-058F31FFA2F3}"/>
              </a:ext>
            </a:extLst>
          </p:cNvPr>
          <p:cNvSpPr txBox="1"/>
          <p:nvPr/>
        </p:nvSpPr>
        <p:spPr>
          <a:xfrm>
            <a:off x="3921182" y="196003"/>
            <a:ext cx="3098916" cy="64633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Are you running for the first time?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5709D2-FCB5-4AF8-9E0D-60E2B21DCA2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70640" y="842334"/>
            <a:ext cx="0" cy="1680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7DB57F-DA88-48A2-85E3-6AC1B4FCBA54}"/>
              </a:ext>
            </a:extLst>
          </p:cNvPr>
          <p:cNvCxnSpPr>
            <a:cxnSpLocks/>
          </p:cNvCxnSpPr>
          <p:nvPr/>
        </p:nvCxnSpPr>
        <p:spPr>
          <a:xfrm>
            <a:off x="3965171" y="1014265"/>
            <a:ext cx="2510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278608-C2F8-4972-88D9-A4D7530EA9A4}"/>
              </a:ext>
            </a:extLst>
          </p:cNvPr>
          <p:cNvCxnSpPr/>
          <p:nvPr/>
        </p:nvCxnSpPr>
        <p:spPr>
          <a:xfrm>
            <a:off x="3965171" y="1014265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A7A477-3336-4F77-94A0-18A4090DD390}"/>
              </a:ext>
            </a:extLst>
          </p:cNvPr>
          <p:cNvCxnSpPr/>
          <p:nvPr/>
        </p:nvCxnSpPr>
        <p:spPr>
          <a:xfrm>
            <a:off x="6475615" y="1014265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E542B9-91A1-44E0-BD14-643E8E08AB79}"/>
              </a:ext>
            </a:extLst>
          </p:cNvPr>
          <p:cNvSpPr txBox="1"/>
          <p:nvPr/>
        </p:nvSpPr>
        <p:spPr>
          <a:xfrm>
            <a:off x="3635776" y="1245479"/>
            <a:ext cx="660862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C474C-1989-48E4-A63C-3BE8C73C8452}"/>
              </a:ext>
            </a:extLst>
          </p:cNvPr>
          <p:cNvSpPr txBox="1"/>
          <p:nvPr/>
        </p:nvSpPr>
        <p:spPr>
          <a:xfrm>
            <a:off x="6145184" y="1235387"/>
            <a:ext cx="66086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5325E1-1BA7-4738-8D9C-A9B246F58B12}"/>
              </a:ext>
            </a:extLst>
          </p:cNvPr>
          <p:cNvSpPr txBox="1"/>
          <p:nvPr/>
        </p:nvSpPr>
        <p:spPr>
          <a:xfrm>
            <a:off x="3052850" y="1769339"/>
            <a:ext cx="1824642" cy="64633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Compilation and Optimization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27ECD9-5EAB-4FAE-988F-A7A9ABAD032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965171" y="1593888"/>
            <a:ext cx="0" cy="175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1FD870-A9AB-4535-A1B4-82AF56857116}"/>
              </a:ext>
            </a:extLst>
          </p:cNvPr>
          <p:cNvSpPr txBox="1"/>
          <p:nvPr/>
        </p:nvSpPr>
        <p:spPr>
          <a:xfrm>
            <a:off x="5505363" y="1751441"/>
            <a:ext cx="214260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Plan in Cache?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769EBC-1D89-4F8E-AE64-26A55185ADF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475615" y="1604719"/>
            <a:ext cx="0" cy="13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6A57B3-481C-40C7-8D79-64B713375DA8}"/>
              </a:ext>
            </a:extLst>
          </p:cNvPr>
          <p:cNvCxnSpPr>
            <a:cxnSpLocks/>
          </p:cNvCxnSpPr>
          <p:nvPr/>
        </p:nvCxnSpPr>
        <p:spPr>
          <a:xfrm>
            <a:off x="6475615" y="2104731"/>
            <a:ext cx="0" cy="2132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86E261-E57E-490D-9BEB-2B6BCEAF6E61}"/>
              </a:ext>
            </a:extLst>
          </p:cNvPr>
          <p:cNvCxnSpPr>
            <a:cxnSpLocks/>
          </p:cNvCxnSpPr>
          <p:nvPr/>
        </p:nvCxnSpPr>
        <p:spPr>
          <a:xfrm>
            <a:off x="5289665" y="2317978"/>
            <a:ext cx="25104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DE4FD0-E633-4D1C-AE5B-CAA7D6E6077A}"/>
              </a:ext>
            </a:extLst>
          </p:cNvPr>
          <p:cNvCxnSpPr/>
          <p:nvPr/>
        </p:nvCxnSpPr>
        <p:spPr>
          <a:xfrm>
            <a:off x="5289665" y="2317978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FEFF3F-F30C-439B-9E6F-5AF4D2A8581F}"/>
              </a:ext>
            </a:extLst>
          </p:cNvPr>
          <p:cNvCxnSpPr/>
          <p:nvPr/>
        </p:nvCxnSpPr>
        <p:spPr>
          <a:xfrm>
            <a:off x="7794567" y="2317977"/>
            <a:ext cx="0" cy="241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BD37BB-3892-4BBC-8AC8-597F1782E2A0}"/>
              </a:ext>
            </a:extLst>
          </p:cNvPr>
          <p:cNvSpPr txBox="1"/>
          <p:nvPr/>
        </p:nvSpPr>
        <p:spPr>
          <a:xfrm>
            <a:off x="4971706" y="2578327"/>
            <a:ext cx="660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885811-831A-4DE9-88DB-A5C0754173B2}"/>
              </a:ext>
            </a:extLst>
          </p:cNvPr>
          <p:cNvSpPr txBox="1"/>
          <p:nvPr/>
        </p:nvSpPr>
        <p:spPr>
          <a:xfrm>
            <a:off x="7469678" y="2559047"/>
            <a:ext cx="660862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4B1522D-F70C-4605-BBE6-5B7D720952FD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3965172" y="2415670"/>
            <a:ext cx="994065" cy="3126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BD657D-182F-4E31-8963-75E058179A51}"/>
              </a:ext>
            </a:extLst>
          </p:cNvPr>
          <p:cNvCxnSpPr>
            <a:cxnSpLocks/>
          </p:cNvCxnSpPr>
          <p:nvPr/>
        </p:nvCxnSpPr>
        <p:spPr>
          <a:xfrm>
            <a:off x="7794568" y="2897601"/>
            <a:ext cx="0" cy="167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F39080F-0EA6-4294-BAF8-CBC31081200D}"/>
              </a:ext>
            </a:extLst>
          </p:cNvPr>
          <p:cNvSpPr txBox="1"/>
          <p:nvPr/>
        </p:nvSpPr>
        <p:spPr>
          <a:xfrm>
            <a:off x="6802939" y="3076095"/>
            <a:ext cx="246124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Alright, then take it from the plan cache!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789B85-7A50-487F-AA96-151C96E59080}"/>
              </a:ext>
            </a:extLst>
          </p:cNvPr>
          <p:cNvSpPr txBox="1"/>
          <p:nvPr/>
        </p:nvSpPr>
        <p:spPr>
          <a:xfrm>
            <a:off x="4458216" y="3084900"/>
            <a:ext cx="2034767" cy="646331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But wait, check for recompilation!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45D152F-7110-454E-980E-04EE70D817E1}"/>
              </a:ext>
            </a:extLst>
          </p:cNvPr>
          <p:cNvCxnSpPr>
            <a:cxnSpLocks/>
          </p:cNvCxnSpPr>
          <p:nvPr/>
        </p:nvCxnSpPr>
        <p:spPr>
          <a:xfrm>
            <a:off x="3777616" y="2415670"/>
            <a:ext cx="772534" cy="68030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ED7499-DB41-4C32-9800-317A3F34A166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>
            <a:off x="6492983" y="3399261"/>
            <a:ext cx="309956" cy="8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5B4049-754B-4593-A1EE-DA7F4A4BA820}"/>
              </a:ext>
            </a:extLst>
          </p:cNvPr>
          <p:cNvCxnSpPr>
            <a:cxnSpLocks/>
          </p:cNvCxnSpPr>
          <p:nvPr/>
        </p:nvCxnSpPr>
        <p:spPr>
          <a:xfrm flipH="1">
            <a:off x="3374967" y="3516397"/>
            <a:ext cx="10832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B7DDA98-4B86-4441-948A-33A6C31A2119}"/>
              </a:ext>
            </a:extLst>
          </p:cNvPr>
          <p:cNvSpPr txBox="1"/>
          <p:nvPr/>
        </p:nvSpPr>
        <p:spPr>
          <a:xfrm>
            <a:off x="2448098" y="3331731"/>
            <a:ext cx="926869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CHECK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634C8-7C85-4407-9B9C-94FB0AEBE860}"/>
              </a:ext>
            </a:extLst>
          </p:cNvPr>
          <p:cNvCxnSpPr>
            <a:stCxn id="51" idx="1"/>
          </p:cNvCxnSpPr>
          <p:nvPr/>
        </p:nvCxnSpPr>
        <p:spPr>
          <a:xfrm flipH="1">
            <a:off x="2215342" y="3516397"/>
            <a:ext cx="232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2035F9-783A-4C66-AD3B-F9556F7021A7}"/>
              </a:ext>
            </a:extLst>
          </p:cNvPr>
          <p:cNvSpPr txBox="1"/>
          <p:nvPr/>
        </p:nvSpPr>
        <p:spPr>
          <a:xfrm>
            <a:off x="439860" y="2803162"/>
            <a:ext cx="1770610" cy="92333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 this plan the same forced plan?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F11563-3D6E-41DF-A44C-5829E19CD34A}"/>
              </a:ext>
            </a:extLst>
          </p:cNvPr>
          <p:cNvSpPr txBox="1"/>
          <p:nvPr/>
        </p:nvSpPr>
        <p:spPr>
          <a:xfrm>
            <a:off x="319300" y="4309028"/>
            <a:ext cx="1770610" cy="369332"/>
          </a:xfrm>
          <a:prstGeom prst="rect">
            <a:avLst/>
          </a:prstGeom>
          <a:solidFill>
            <a:srgbClr val="CC66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Oops, NO!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459CDA-6F80-47A4-8E73-1D44729F6EE8}"/>
              </a:ext>
            </a:extLst>
          </p:cNvPr>
          <p:cNvSpPr txBox="1"/>
          <p:nvPr/>
        </p:nvSpPr>
        <p:spPr>
          <a:xfrm>
            <a:off x="437457" y="5023976"/>
            <a:ext cx="2157153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Apply the forced plan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D9E9D1-2F21-492D-BA7E-DFEEF5169B46}"/>
              </a:ext>
            </a:extLst>
          </p:cNvPr>
          <p:cNvCxnSpPr>
            <a:cxnSpLocks/>
          </p:cNvCxnSpPr>
          <p:nvPr/>
        </p:nvCxnSpPr>
        <p:spPr>
          <a:xfrm>
            <a:off x="1286394" y="4672362"/>
            <a:ext cx="0" cy="283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679C48-D76F-4F10-8A0C-B987E1AA18D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18608" y="510900"/>
            <a:ext cx="502574" cy="8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72138F-6100-4AA6-B464-C939B39C8D09}"/>
              </a:ext>
            </a:extLst>
          </p:cNvPr>
          <p:cNvCxnSpPr>
            <a:cxnSpLocks/>
          </p:cNvCxnSpPr>
          <p:nvPr/>
        </p:nvCxnSpPr>
        <p:spPr>
          <a:xfrm>
            <a:off x="1406170" y="3788290"/>
            <a:ext cx="0" cy="1823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10C80E-560C-4A6D-BDE9-26C6083E483B}"/>
              </a:ext>
            </a:extLst>
          </p:cNvPr>
          <p:cNvCxnSpPr>
            <a:cxnSpLocks/>
          </p:cNvCxnSpPr>
          <p:nvPr/>
        </p:nvCxnSpPr>
        <p:spPr>
          <a:xfrm>
            <a:off x="760939" y="3970609"/>
            <a:ext cx="1642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EEA5DAF-B70F-4010-BCE8-57CCBA8D26D8}"/>
              </a:ext>
            </a:extLst>
          </p:cNvPr>
          <p:cNvCxnSpPr>
            <a:cxnSpLocks/>
          </p:cNvCxnSpPr>
          <p:nvPr/>
        </p:nvCxnSpPr>
        <p:spPr>
          <a:xfrm>
            <a:off x="756593" y="3964052"/>
            <a:ext cx="4346" cy="344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1AB874-761B-43CD-8AF4-E1BADECC2552}"/>
              </a:ext>
            </a:extLst>
          </p:cNvPr>
          <p:cNvCxnSpPr>
            <a:cxnSpLocks/>
          </p:cNvCxnSpPr>
          <p:nvPr/>
        </p:nvCxnSpPr>
        <p:spPr>
          <a:xfrm>
            <a:off x="2387797" y="3966941"/>
            <a:ext cx="7273" cy="32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9399E88-AB0C-44B7-803C-FB6F75FF929E}"/>
              </a:ext>
            </a:extLst>
          </p:cNvPr>
          <p:cNvSpPr txBox="1"/>
          <p:nvPr/>
        </p:nvSpPr>
        <p:spPr>
          <a:xfrm>
            <a:off x="2257463" y="4290788"/>
            <a:ext cx="689955" cy="33855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01F6465-F9B5-408C-8F7C-A84B77C56E74}"/>
              </a:ext>
            </a:extLst>
          </p:cNvPr>
          <p:cNvSpPr txBox="1"/>
          <p:nvPr/>
        </p:nvSpPr>
        <p:spPr>
          <a:xfrm>
            <a:off x="4285935" y="5796910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Async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CF44A9-7E92-4BF3-90AF-B53A2349E259}"/>
              </a:ext>
            </a:extLst>
          </p:cNvPr>
          <p:cNvSpPr txBox="1"/>
          <p:nvPr/>
        </p:nvSpPr>
        <p:spPr>
          <a:xfrm>
            <a:off x="5172820" y="4116518"/>
            <a:ext cx="2308863" cy="1123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631494-F5E3-4B9E-B6C0-FDBDD4E926ED}"/>
              </a:ext>
            </a:extLst>
          </p:cNvPr>
          <p:cNvSpPr txBox="1"/>
          <p:nvPr/>
        </p:nvSpPr>
        <p:spPr>
          <a:xfrm>
            <a:off x="5301096" y="4200129"/>
            <a:ext cx="889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Text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2BE66A-40F6-4BAE-AE0A-C1DCF6D5EB2C}"/>
              </a:ext>
            </a:extLst>
          </p:cNvPr>
          <p:cNvSpPr txBox="1"/>
          <p:nvPr/>
        </p:nvSpPr>
        <p:spPr>
          <a:xfrm>
            <a:off x="6436821" y="4200129"/>
            <a:ext cx="889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 Plan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418E30-9243-489C-A900-C358C0AB3838}"/>
              </a:ext>
            </a:extLst>
          </p:cNvPr>
          <p:cNvSpPr txBox="1"/>
          <p:nvPr/>
        </p:nvSpPr>
        <p:spPr>
          <a:xfrm>
            <a:off x="5388725" y="4883882"/>
            <a:ext cx="1824645" cy="38023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Plan 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693A37-4DA8-4AE8-8425-B9CDABF0F504}"/>
              </a:ext>
            </a:extLst>
          </p:cNvPr>
          <p:cNvSpPr txBox="1"/>
          <p:nvPr/>
        </p:nvSpPr>
        <p:spPr>
          <a:xfrm>
            <a:off x="5183442" y="5706609"/>
            <a:ext cx="2286236" cy="860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66AAD0-DE7F-480C-BE2F-512D88EA646E}"/>
              </a:ext>
            </a:extLst>
          </p:cNvPr>
          <p:cNvSpPr txBox="1"/>
          <p:nvPr/>
        </p:nvSpPr>
        <p:spPr>
          <a:xfrm>
            <a:off x="5505363" y="5822886"/>
            <a:ext cx="1591367" cy="3693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time Stats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6E2C5C-2328-4D26-AE0C-B7949A7D5937}"/>
              </a:ext>
            </a:extLst>
          </p:cNvPr>
          <p:cNvSpPr txBox="1"/>
          <p:nvPr/>
        </p:nvSpPr>
        <p:spPr>
          <a:xfrm>
            <a:off x="5177787" y="6233346"/>
            <a:ext cx="215715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Runtime stats Store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8A35508-6770-4C56-B62A-7A5E41DEE0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7625" y="3284659"/>
            <a:ext cx="555928" cy="2497381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5AD3AF7-FB56-4AB5-A3FA-BE273C1B02CC}"/>
              </a:ext>
            </a:extLst>
          </p:cNvPr>
          <p:cNvSpPr/>
          <p:nvPr/>
        </p:nvSpPr>
        <p:spPr>
          <a:xfrm>
            <a:off x="2512798" y="5909355"/>
            <a:ext cx="1695789" cy="78607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Query Executes</a:t>
            </a:r>
          </a:p>
          <a:p>
            <a:pPr algn="ctr"/>
            <a:endParaRPr lang="en-US" b="1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22EC69-B463-42D1-8112-24ED0E2EE71C}"/>
              </a:ext>
            </a:extLst>
          </p:cNvPr>
          <p:cNvCxnSpPr>
            <a:cxnSpLocks/>
          </p:cNvCxnSpPr>
          <p:nvPr/>
        </p:nvCxnSpPr>
        <p:spPr>
          <a:xfrm flipV="1">
            <a:off x="4184654" y="6140218"/>
            <a:ext cx="988166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51C43DC-8DBD-4FD1-BA67-D814203AAD97}"/>
              </a:ext>
            </a:extLst>
          </p:cNvPr>
          <p:cNvSpPr txBox="1"/>
          <p:nvPr/>
        </p:nvSpPr>
        <p:spPr>
          <a:xfrm>
            <a:off x="4143178" y="4282592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Async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714CA4-17A3-45BC-A695-CD078ED7B202}"/>
              </a:ext>
            </a:extLst>
          </p:cNvPr>
          <p:cNvSpPr txBox="1"/>
          <p:nvPr/>
        </p:nvSpPr>
        <p:spPr>
          <a:xfrm>
            <a:off x="3879391" y="5307947"/>
            <a:ext cx="13217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2. Run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8097D9D-DADC-4B31-9C79-956F085229D3}"/>
              </a:ext>
            </a:extLst>
          </p:cNvPr>
          <p:cNvSpPr/>
          <p:nvPr/>
        </p:nvSpPr>
        <p:spPr>
          <a:xfrm>
            <a:off x="8765077" y="4368526"/>
            <a:ext cx="2148840" cy="176645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831B2EA-3BFC-451A-941D-AA5594A4EC16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7424481" y="4741542"/>
            <a:ext cx="1340596" cy="51021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4EB2BA-5C96-4C9F-A04E-F06EBC043588}"/>
              </a:ext>
            </a:extLst>
          </p:cNvPr>
          <p:cNvCxnSpPr>
            <a:cxnSpLocks/>
            <a:stCxn id="102" idx="3"/>
            <a:endCxn id="139" idx="1"/>
          </p:cNvCxnSpPr>
          <p:nvPr/>
        </p:nvCxnSpPr>
        <p:spPr>
          <a:xfrm flipV="1">
            <a:off x="7469678" y="5251753"/>
            <a:ext cx="1295399" cy="8849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B4E6DB2-E6CE-4C87-8AF1-BFAB7910905B}"/>
              </a:ext>
            </a:extLst>
          </p:cNvPr>
          <p:cNvSpPr txBox="1"/>
          <p:nvPr/>
        </p:nvSpPr>
        <p:spPr>
          <a:xfrm rot="1233280">
            <a:off x="7742751" y="4608844"/>
            <a:ext cx="8239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Async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0DC21F4-66D5-4B72-9858-544FF913C3C1}"/>
              </a:ext>
            </a:extLst>
          </p:cNvPr>
          <p:cNvSpPr txBox="1"/>
          <p:nvPr/>
        </p:nvSpPr>
        <p:spPr>
          <a:xfrm rot="19375617">
            <a:off x="7941058" y="5585870"/>
            <a:ext cx="82399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Async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B014FC9-9B31-4A00-8B92-1823A4718C97}"/>
              </a:ext>
            </a:extLst>
          </p:cNvPr>
          <p:cNvSpPr txBox="1"/>
          <p:nvPr/>
        </p:nvSpPr>
        <p:spPr>
          <a:xfrm>
            <a:off x="5667892" y="5312065"/>
            <a:ext cx="197010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In-Memory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ECA37D-9F5C-4D1D-BB39-AED6522B3392}"/>
              </a:ext>
            </a:extLst>
          </p:cNvPr>
          <p:cNvSpPr txBox="1"/>
          <p:nvPr/>
        </p:nvSpPr>
        <p:spPr>
          <a:xfrm>
            <a:off x="8988449" y="4738115"/>
            <a:ext cx="1767664" cy="932192"/>
          </a:xfrm>
          <a:prstGeom prst="rect">
            <a:avLst/>
          </a:prstGeom>
          <a:noFill/>
          <a:ln w="28575"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034666-F1A6-43E6-BE35-584E67407FE2}"/>
              </a:ext>
            </a:extLst>
          </p:cNvPr>
          <p:cNvSpPr txBox="1"/>
          <p:nvPr/>
        </p:nvSpPr>
        <p:spPr>
          <a:xfrm>
            <a:off x="9264186" y="4931915"/>
            <a:ext cx="147966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Query Store</a:t>
            </a:r>
          </a:p>
          <a:p>
            <a:pPr algn="ctr"/>
            <a:r>
              <a:rPr lang="en-US" b="1" dirty="0"/>
              <a:t>Schema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227F0AFD-77C7-4437-9124-6054C7AA9327}"/>
              </a:ext>
            </a:extLst>
          </p:cNvPr>
          <p:cNvSpPr/>
          <p:nvPr/>
        </p:nvSpPr>
        <p:spPr>
          <a:xfrm>
            <a:off x="43178" y="2554489"/>
            <a:ext cx="3511065" cy="32568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CDEFFA1-12CC-4C19-A538-3E7E1CD468C5}"/>
              </a:ext>
            </a:extLst>
          </p:cNvPr>
          <p:cNvCxnSpPr>
            <a:cxnSpLocks/>
            <a:stCxn id="184" idx="1"/>
            <a:endCxn id="98" idx="1"/>
          </p:cNvCxnSpPr>
          <p:nvPr/>
        </p:nvCxnSpPr>
        <p:spPr>
          <a:xfrm rot="10800000" flipH="1" flipV="1">
            <a:off x="4349050" y="3411974"/>
            <a:ext cx="823769" cy="1266096"/>
          </a:xfrm>
          <a:prstGeom prst="bentConnector3">
            <a:avLst>
              <a:gd name="adj1" fmla="val -2775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1" grpId="0" animBg="1"/>
      <p:bldP spid="190" grpId="0" animBg="1"/>
      <p:bldP spid="189" grpId="0" animBg="1"/>
      <p:bldP spid="187" grpId="0" animBg="1"/>
      <p:bldP spid="186" grpId="0" animBg="1"/>
      <p:bldP spid="185" grpId="0" animBg="1"/>
      <p:bldP spid="184" grpId="0" animBg="1"/>
      <p:bldP spid="183" grpId="0" animBg="1"/>
      <p:bldP spid="182" grpId="0" animBg="1"/>
      <p:bldP spid="181" grpId="0" animBg="1"/>
      <p:bldP spid="180" grpId="0" animBg="1"/>
      <p:bldP spid="179" grpId="0" animBg="1"/>
      <p:bldP spid="177" grpId="0" animBg="1"/>
      <p:bldP spid="176" grpId="0" animBg="1"/>
      <p:bldP spid="175" grpId="0" animBg="1"/>
      <p:bldP spid="174" grpId="0" animBg="1"/>
      <p:bldP spid="98" grpId="0" animBg="1"/>
      <p:bldP spid="102" grpId="0" animBg="1"/>
      <p:bldP spid="1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946-A8CD-4906-8955-93EB276E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Plan cache vs Query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C7ED-B429-4949-A1BE-2FB8EA56B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560" y="1642769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Plan cache</a:t>
            </a:r>
          </a:p>
          <a:p>
            <a:r>
              <a:rPr lang="en-US" sz="3600" dirty="0"/>
              <a:t>Flushed out on every server restart</a:t>
            </a:r>
          </a:p>
          <a:p>
            <a:r>
              <a:rPr lang="en-US" sz="3600" dirty="0"/>
              <a:t>Stores latest plans</a:t>
            </a:r>
          </a:p>
          <a:p>
            <a:r>
              <a:rPr lang="en-US" sz="3600" dirty="0"/>
              <a:t>Evicted on memory pressure</a:t>
            </a:r>
          </a:p>
          <a:p>
            <a:r>
              <a:rPr lang="en-US" sz="3600" dirty="0"/>
              <a:t>Difficult to know why plan changed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9B20B-7F07-4D19-B97C-07F644E9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1905" y="1559617"/>
            <a:ext cx="5466693" cy="4517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Query Store</a:t>
            </a:r>
          </a:p>
          <a:p>
            <a:r>
              <a:rPr lang="en-US" sz="3600" dirty="0"/>
              <a:t>Retains the data (</a:t>
            </a:r>
            <a:r>
              <a:rPr lang="en-US" sz="3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CLEANUP_POLICY</a:t>
            </a:r>
            <a:r>
              <a:rPr lang="en-US" sz="3600" dirty="0"/>
              <a:t>)</a:t>
            </a:r>
          </a:p>
          <a:p>
            <a:r>
              <a:rPr lang="en-US" sz="3600" dirty="0"/>
              <a:t>Collects plans over time</a:t>
            </a:r>
          </a:p>
          <a:p>
            <a:r>
              <a:rPr lang="en-US" sz="3600" dirty="0"/>
              <a:t>Flush out intervals</a:t>
            </a:r>
          </a:p>
          <a:p>
            <a:r>
              <a:rPr lang="en-US" sz="3600" dirty="0"/>
              <a:t>Useful when troubleshooting performance problems</a:t>
            </a:r>
          </a:p>
        </p:txBody>
      </p:sp>
    </p:spTree>
    <p:extLst>
      <p:ext uri="{BB962C8B-B14F-4D97-AF65-F5344CB8AC3E}">
        <p14:creationId xmlns:p14="http://schemas.microsoft.com/office/powerpoint/2010/main" val="73339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4238-B485-43FC-B9F1-8C70D195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</a:rPr>
              <a:t>What data is collected?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9468-ED8A-4B89-9450-A985948A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171717"/>
                </a:solidFill>
                <a:effectLst/>
              </a:rPr>
              <a:t>SQL Server 2017+ includes wait stats information</a:t>
            </a:r>
          </a:p>
          <a:p>
            <a:r>
              <a:rPr lang="en-US" sz="3600" dirty="0">
                <a:solidFill>
                  <a:srgbClr val="171717"/>
                </a:solidFill>
              </a:rPr>
              <a:t>CPU, IO, Memory</a:t>
            </a:r>
          </a:p>
          <a:p>
            <a:r>
              <a:rPr lang="en-US" sz="3600" i="0" dirty="0">
                <a:solidFill>
                  <a:srgbClr val="171717"/>
                </a:solidFill>
                <a:effectLst/>
              </a:rPr>
              <a:t>Duration, </a:t>
            </a:r>
            <a:r>
              <a:rPr lang="en-US" sz="3600" b="0" i="0" dirty="0">
                <a:solidFill>
                  <a:srgbClr val="171717"/>
                </a:solidFill>
                <a:effectLst/>
              </a:rPr>
              <a:t>Logical Reads and Writes, Physical Reads, CLR Time, DOP, Row Count, Log Memory Used, Temp DB Memory Used, and Wait Time</a:t>
            </a:r>
            <a:endParaRPr lang="en-US" sz="3600" dirty="0">
              <a:solidFill>
                <a:srgbClr val="171717"/>
              </a:solidFill>
            </a:endParaRPr>
          </a:p>
          <a:p>
            <a:r>
              <a:rPr lang="en-US" sz="3600" dirty="0">
                <a:solidFill>
                  <a:srgbClr val="171717"/>
                </a:solidFill>
              </a:rPr>
              <a:t>History of the plans</a:t>
            </a:r>
          </a:p>
          <a:p>
            <a:r>
              <a:rPr lang="en-US" sz="3600" dirty="0">
                <a:solidFill>
                  <a:srgbClr val="171717"/>
                </a:solidFill>
              </a:rPr>
              <a:t>Resource-consuming queries</a:t>
            </a:r>
          </a:p>
        </p:txBody>
      </p:sp>
    </p:spTree>
    <p:extLst>
      <p:ext uri="{BB962C8B-B14F-4D97-AF65-F5344CB8AC3E}">
        <p14:creationId xmlns:p14="http://schemas.microsoft.com/office/powerpoint/2010/main" val="148964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1683</Words>
  <Application>Microsoft Office PowerPoint</Application>
  <PresentationFormat>Widescreen</PresentationFormat>
  <Paragraphs>274</Paragraphs>
  <Slides>49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Segoe UI</vt:lpstr>
      <vt:lpstr>Segoe UI Semibold</vt:lpstr>
      <vt:lpstr>SFMono-Regular</vt:lpstr>
      <vt:lpstr>YouTube Sans</vt:lpstr>
      <vt:lpstr>Office Theme</vt:lpstr>
      <vt:lpstr>Query Store, Who is the fairest in the land?</vt:lpstr>
      <vt:lpstr>PowerPoint Presentation</vt:lpstr>
      <vt:lpstr>Overview</vt:lpstr>
      <vt:lpstr>What is Query Store?</vt:lpstr>
      <vt:lpstr>What is Query Store?</vt:lpstr>
      <vt:lpstr>How Query Store Works?</vt:lpstr>
      <vt:lpstr>PowerPoint Presentation</vt:lpstr>
      <vt:lpstr>Plan cache vs Query Store</vt:lpstr>
      <vt:lpstr>What data is collected?</vt:lpstr>
      <vt:lpstr>PowerPoint Presentation</vt:lpstr>
      <vt:lpstr>PowerPoint Presentation</vt:lpstr>
      <vt:lpstr>Query Store benefits</vt:lpstr>
      <vt:lpstr>Plan Forcing</vt:lpstr>
      <vt:lpstr>Plan Forcing</vt:lpstr>
      <vt:lpstr>Automatic plan correction </vt:lpstr>
      <vt:lpstr>Automatic plan correction</vt:lpstr>
      <vt:lpstr>Azure portal: Enable FORCE PLAN</vt:lpstr>
      <vt:lpstr>DEMO</vt:lpstr>
      <vt:lpstr>SQL Server 2022 QS Advancements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 Query is Executed?</vt:lpstr>
      <vt:lpstr>SQL Server 2022 – QS Advancements </vt:lpstr>
      <vt:lpstr>Highlights</vt:lpstr>
      <vt:lpstr>Query Store for Secondary Replicas</vt:lpstr>
      <vt:lpstr>Query Store for Secondary Replicas</vt:lpstr>
      <vt:lpstr>Enable using T-SQL</vt:lpstr>
      <vt:lpstr>Enable using T-SQL</vt:lpstr>
      <vt:lpstr>How to Force/Unforce plans on Secondary</vt:lpstr>
      <vt:lpstr>Query Store Hints</vt:lpstr>
      <vt:lpstr>Query Store Hints</vt:lpstr>
      <vt:lpstr>Two Step Process</vt:lpstr>
      <vt:lpstr>Things to Remember</vt:lpstr>
      <vt:lpstr>PSP – Parameter Sensitive Plan Optimization</vt:lpstr>
      <vt:lpstr>PowerPoint Presentation</vt:lpstr>
      <vt:lpstr>PowerPoint Presentation</vt:lpstr>
      <vt:lpstr>PowerPoint Presentation</vt:lpstr>
      <vt:lpstr>Changed the compat level to 160</vt:lpstr>
      <vt:lpstr>Takeaways (1/4)</vt:lpstr>
      <vt:lpstr>Takeaways (2/4)</vt:lpstr>
      <vt:lpstr>Takeaways (3/4)</vt:lpstr>
      <vt:lpstr>Takeaways (4/4)</vt:lpstr>
      <vt:lpstr>Memory Grant Feedback</vt:lpstr>
      <vt:lpstr>Memory Grant Feedback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Store, Who is the fairest in the land?</dc:title>
  <dc:creator>Deepthi Reddy</dc:creator>
  <cp:lastModifiedBy>Deepthi Reddy</cp:lastModifiedBy>
  <cp:revision>45</cp:revision>
  <dcterms:created xsi:type="dcterms:W3CDTF">2023-09-25T02:10:57Z</dcterms:created>
  <dcterms:modified xsi:type="dcterms:W3CDTF">2023-09-27T16:35:20Z</dcterms:modified>
</cp:coreProperties>
</file>