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312" r:id="rId6"/>
    <p:sldId id="258" r:id="rId7"/>
    <p:sldId id="259" r:id="rId8"/>
    <p:sldId id="260" r:id="rId9"/>
    <p:sldId id="303" r:id="rId10"/>
    <p:sldId id="319" r:id="rId11"/>
    <p:sldId id="324" r:id="rId12"/>
    <p:sldId id="316" r:id="rId13"/>
    <p:sldId id="269" r:id="rId14"/>
    <p:sldId id="329" r:id="rId15"/>
    <p:sldId id="318" r:id="rId16"/>
    <p:sldId id="317" r:id="rId17"/>
    <p:sldId id="330" r:id="rId18"/>
    <p:sldId id="300" r:id="rId19"/>
    <p:sldId id="287" r:id="rId20"/>
    <p:sldId id="273" r:id="rId21"/>
    <p:sldId id="306" r:id="rId22"/>
    <p:sldId id="320" r:id="rId23"/>
    <p:sldId id="292" r:id="rId24"/>
    <p:sldId id="276" r:id="rId25"/>
    <p:sldId id="305" r:id="rId26"/>
    <p:sldId id="310" r:id="rId27"/>
    <p:sldId id="278" r:id="rId28"/>
    <p:sldId id="290" r:id="rId29"/>
    <p:sldId id="289" r:id="rId30"/>
    <p:sldId id="325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guri, Deepthi" initials="GD" lastIdx="1" clrIdx="0">
    <p:extLst>
      <p:ext uri="{19B8F6BF-5375-455C-9EA6-DF929625EA0E}">
        <p15:presenceInfo xmlns:p15="http://schemas.microsoft.com/office/powerpoint/2012/main" userId="S::DeepthiGoguri@kycourts.net::5d1aacb9-84d7-44fb-b27f-2cd1dbc1cd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9999FF"/>
    <a:srgbClr val="9966FF"/>
    <a:srgbClr val="003296"/>
    <a:srgbClr val="1D0DB9"/>
    <a:srgbClr val="009900"/>
    <a:srgbClr val="FF3300"/>
    <a:srgbClr val="FF3399"/>
    <a:srgbClr val="83BD03"/>
    <a:srgbClr val="F82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5C1CB-622C-4980-9CF3-1B45920E8C6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EFF4C-27EB-4B5B-A3B0-6B111A36B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7709-0D2B-43B1-A84A-99F240161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48075-7898-4699-BD42-BCDCE87F0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844D-CF0B-45D4-B039-42B18CDB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8E96-436B-4905-BDF1-4D64FE5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D7DA-21A0-425B-9FD4-44C711D6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3A50-10C4-47E0-A720-F8E0EE56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38B4-074D-4D71-B233-070097677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12E5-C308-4EA2-9D4B-94C72B8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1E4A-8E09-4F3E-A8EA-DC00D2A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17FB-CDEF-40A3-B987-892E16E4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4EDEC-F335-47DC-8A5D-A1E54384D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844C3-844C-456A-AB80-37F619855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F717-9980-4E53-9742-2F48AB6C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6448-68AC-40D1-97F1-0450BD1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9A90-4D07-41E5-A5D6-6701C630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A10-6302-4F50-836B-C36E9B8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B13D-39F8-41BE-ACB4-A5626CF2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2B9C-BD4B-4926-8E41-E7F1DB74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BB76-5565-4B4B-93B1-03351779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1AC9-DC84-42F7-A7D8-3F6C394E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52F4-47B3-48C9-8AA1-96269782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38C0-2FA7-4414-8BC6-5BF2F048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3861-D9AD-4C4F-A951-C60FAF9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7F6C-A601-426C-89B3-86FE45E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122D-BBE3-42D9-85AB-C753C7D2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0F8A-B586-4BA4-BCE0-5BB40A3E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6095-1732-4C58-A503-00909235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CABD-B4C6-4707-BFAD-B70B46EE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2FA1-A7CC-4EAA-90D7-936EB14B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4E02-14FE-4642-9E05-5434103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57EE-A85D-49F0-ADCE-CCBB4E21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F62-B3A3-4549-AA4A-BEA1BDA4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04C1-85FB-4F3C-8512-6D8FF608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77473-1088-4D09-820F-163EF8A1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718F-A5F9-4417-B4E0-8A2C59110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E9881-FF88-4E03-8C75-DF312B02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22E84-76B8-43F0-84BB-A1BF9CB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11BF-5606-419E-B0A9-8CD22D1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DE4EB-DB67-4EE4-8EF6-284D258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B277-A52C-4505-9A84-C61DC062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B0D4A-53DA-494C-9C60-6229297D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34DE-F63F-42E3-9B76-2C82C4E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20AF2-917F-4764-87F5-DD6963C3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5D6AA-8D5A-4716-8828-96E3C44C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F3E5-882B-4725-BB51-B37EAF79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1ABB-5A0B-4AFE-9285-E1BC7EC9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9C77-3D4D-46C9-A30A-35DA9A26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0127-42DC-493F-AE75-BD2DA31C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24A0-9803-436C-ACC5-AC5AC0FA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5003-D725-41A1-9B04-35088BF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69BF-DDC2-4A06-B24B-B0C583FB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DA86-EB18-4DB6-AC57-D919524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17E4-42E9-44C7-ADCD-B52B3EB1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D0F48-13B5-4986-BE94-4D41AD339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DD007-3808-424C-B909-0CD5BA95E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7AEC-E3E2-499C-A593-9BA684BF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21D3-D5E3-4BB3-B0A9-5D0AED51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1F11-EE44-424D-901B-0DE12599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0933D-6B9E-482E-A96B-FD2371A9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02E9-47EE-4B17-9EA8-77E688B3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6BF5-C5EB-4E1E-B2F5-8D7469E65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6709-C140-4EDB-9BB4-5C209430204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435B-CA9B-4293-B001-77E4A82C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547-C919-4D96-9198-AF4DE201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.kiwi/2012/04/query-optimizer-deep-dive-part-1.html" TargetMode="External"/><Relationship Id="rId2" Type="http://schemas.openxmlformats.org/officeDocument/2006/relationships/hyperlink" Target="https://kevinekline.com/slides/sql-server-internals-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ightkb.online/detail.html?session_id=197300" TargetMode="External"/><Relationship Id="rId4" Type="http://schemas.openxmlformats.org/officeDocument/2006/relationships/hyperlink" Target="https://www.amazon.com/Dmitri-Korotkevitch/e/B00J6V6HME/ref=dp_byline_cont_book_1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3EA0-DA29-4C67-82B2-81BA86B2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5787"/>
          </a:xfrm>
        </p:spPr>
        <p:txBody>
          <a:bodyPr>
            <a:noAutofit/>
          </a:bodyPr>
          <a:lstStyle/>
          <a:p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Start thinking like the 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SQL Engine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A073-B0C0-4446-ABF7-900C8894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88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1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Deepthi Goguri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0EB-4283-4EA8-9809-F736214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3768-6B99-4690-8A63-C4B520F5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57300"/>
            <a:ext cx="11029950" cy="49196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Once the server restarts, </a:t>
            </a:r>
          </a:p>
          <a:p>
            <a:pPr marL="0" indent="0">
              <a:buNone/>
            </a:pPr>
            <a:r>
              <a:rPr lang="en-US" sz="4000" dirty="0"/>
              <a:t>uncommitted transactions are rolled back.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8CD99-09D1-47CB-8788-A3F7E775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33514"/>
              </p:ext>
            </p:extLst>
          </p:nvPr>
        </p:nvGraphicFramePr>
        <p:xfrm>
          <a:off x="6636267" y="1859168"/>
          <a:ext cx="3399932" cy="144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966">
                  <a:extLst>
                    <a:ext uri="{9D8B030D-6E8A-4147-A177-3AD203B41FA5}">
                      <a16:colId xmlns:a16="http://schemas.microsoft.com/office/drawing/2014/main" val="3637354733"/>
                    </a:ext>
                  </a:extLst>
                </a:gridCol>
                <a:gridCol w="1699966">
                  <a:extLst>
                    <a:ext uri="{9D8B030D-6E8A-4147-A177-3AD203B41FA5}">
                      <a16:colId xmlns:a16="http://schemas.microsoft.com/office/drawing/2014/main" val="3592505383"/>
                    </a:ext>
                  </a:extLst>
                </a:gridCol>
              </a:tblGrid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114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5685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3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B1F1E-3CD4-40F4-A492-79A7AA706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09039"/>
              </p:ext>
            </p:extLst>
          </p:nvPr>
        </p:nvGraphicFramePr>
        <p:xfrm>
          <a:off x="626569" y="1859166"/>
          <a:ext cx="3291838" cy="144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478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7E2737-18F0-4461-BCA8-20FF9FC8DCF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918407" y="2582861"/>
            <a:ext cx="27178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728F9E-6A69-4AB7-B08A-0DA1A7BC8A2E}"/>
              </a:ext>
            </a:extLst>
          </p:cNvPr>
          <p:cNvSpPr/>
          <p:nvPr/>
        </p:nvSpPr>
        <p:spPr>
          <a:xfrm>
            <a:off x="8336233" y="2357124"/>
            <a:ext cx="1699966" cy="443451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82DDE-B37D-4F26-8855-01CB8C50039F}"/>
              </a:ext>
            </a:extLst>
          </p:cNvPr>
          <p:cNvSpPr txBox="1"/>
          <p:nvPr/>
        </p:nvSpPr>
        <p:spPr>
          <a:xfrm>
            <a:off x="4419600" y="1463039"/>
            <a:ext cx="2722880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SQL Server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AA2AB3-7679-479A-9942-208F4F9A0B7F}"/>
              </a:ext>
            </a:extLst>
          </p:cNvPr>
          <p:cNvCxnSpPr>
            <a:cxnSpLocks/>
          </p:cNvCxnSpPr>
          <p:nvPr/>
        </p:nvCxnSpPr>
        <p:spPr>
          <a:xfrm>
            <a:off x="965200" y="2468880"/>
            <a:ext cx="10258120" cy="1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891A0-96FF-487E-B6FA-A6B33FE29BFD}"/>
              </a:ext>
            </a:extLst>
          </p:cNvPr>
          <p:cNvCxnSpPr/>
          <p:nvPr/>
        </p:nvCxnSpPr>
        <p:spPr>
          <a:xfrm>
            <a:off x="965200" y="2456488"/>
            <a:ext cx="0" cy="54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6D85C-919E-4DE7-8258-A61BAFD9A77E}"/>
              </a:ext>
            </a:extLst>
          </p:cNvPr>
          <p:cNvCxnSpPr/>
          <p:nvPr/>
        </p:nvCxnSpPr>
        <p:spPr>
          <a:xfrm>
            <a:off x="8676640" y="2479040"/>
            <a:ext cx="0" cy="54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EFC3FC-0928-4089-9CF9-4ED2C848EED8}"/>
              </a:ext>
            </a:extLst>
          </p:cNvPr>
          <p:cNvCxnSpPr>
            <a:cxnSpLocks/>
          </p:cNvCxnSpPr>
          <p:nvPr/>
        </p:nvCxnSpPr>
        <p:spPr>
          <a:xfrm>
            <a:off x="3972540" y="2501592"/>
            <a:ext cx="0" cy="494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869CD-E66B-477A-92C3-7EFE2A330E60}"/>
              </a:ext>
            </a:extLst>
          </p:cNvPr>
          <p:cNvCxnSpPr>
            <a:cxnSpLocks/>
          </p:cNvCxnSpPr>
          <p:nvPr/>
        </p:nvCxnSpPr>
        <p:spPr>
          <a:xfrm flipH="1">
            <a:off x="2399770" y="2479040"/>
            <a:ext cx="772" cy="517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E13E0-EC96-4E8A-A3EE-5FDCB3DBF82E}"/>
              </a:ext>
            </a:extLst>
          </p:cNvPr>
          <p:cNvCxnSpPr>
            <a:cxnSpLocks/>
          </p:cNvCxnSpPr>
          <p:nvPr/>
        </p:nvCxnSpPr>
        <p:spPr>
          <a:xfrm>
            <a:off x="5781040" y="2468880"/>
            <a:ext cx="0" cy="554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75B39-41A5-4761-B0F2-E39D92D3EDA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1228734" y="2479040"/>
            <a:ext cx="0" cy="503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144B3D-E640-4246-8512-CD0547A09A43}"/>
              </a:ext>
            </a:extLst>
          </p:cNvPr>
          <p:cNvCxnSpPr>
            <a:cxnSpLocks/>
          </p:cNvCxnSpPr>
          <p:nvPr/>
        </p:nvCxnSpPr>
        <p:spPr>
          <a:xfrm>
            <a:off x="5781040" y="1924704"/>
            <a:ext cx="0" cy="54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FFFF4E7-EEA2-457D-B367-3F0DC2130485}"/>
              </a:ext>
            </a:extLst>
          </p:cNvPr>
          <p:cNvSpPr/>
          <p:nvPr/>
        </p:nvSpPr>
        <p:spPr bwMode="auto">
          <a:xfrm>
            <a:off x="1657099" y="2962759"/>
            <a:ext cx="1493504" cy="2500357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Buffer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Pool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0310668-CDFD-4793-8D62-0596756C77F1}"/>
              </a:ext>
            </a:extLst>
          </p:cNvPr>
          <p:cNvSpPr/>
          <p:nvPr/>
        </p:nvSpPr>
        <p:spPr bwMode="auto">
          <a:xfrm>
            <a:off x="3221547" y="2962759"/>
            <a:ext cx="1491021" cy="1490049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Other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Caches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3B436C-5DD9-4CB3-A22F-63CBB728E17E}"/>
              </a:ext>
            </a:extLst>
          </p:cNvPr>
          <p:cNvSpPr/>
          <p:nvPr/>
        </p:nvSpPr>
        <p:spPr bwMode="auto">
          <a:xfrm>
            <a:off x="4766964" y="2996189"/>
            <a:ext cx="1985830" cy="811568"/>
          </a:xfrm>
          <a:prstGeom prst="rect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Columnstore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4E7D007-6AB6-4F7F-B080-B044C0D4D07F}"/>
              </a:ext>
            </a:extLst>
          </p:cNvPr>
          <p:cNvSpPr/>
          <p:nvPr/>
        </p:nvSpPr>
        <p:spPr bwMode="auto">
          <a:xfrm>
            <a:off x="6820352" y="2988379"/>
            <a:ext cx="1383796" cy="1230362"/>
          </a:xfrm>
          <a:prstGeom prst="flowChartProcess">
            <a:avLst/>
          </a:prstGeom>
          <a:solidFill>
            <a:srgbClr val="92D05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Fixed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15505-E844-4E89-8D71-EF5617B0997A}"/>
              </a:ext>
            </a:extLst>
          </p:cNvPr>
          <p:cNvSpPr/>
          <p:nvPr/>
        </p:nvSpPr>
        <p:spPr bwMode="auto">
          <a:xfrm>
            <a:off x="8241641" y="2982576"/>
            <a:ext cx="2152040" cy="123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SQLServer.exe overhead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E93459-8E17-42FD-84A5-20CB478E2BA8}"/>
              </a:ext>
            </a:extLst>
          </p:cNvPr>
          <p:cNvSpPr/>
          <p:nvPr/>
        </p:nvSpPr>
        <p:spPr bwMode="auto">
          <a:xfrm>
            <a:off x="10431174" y="2982576"/>
            <a:ext cx="1595119" cy="1420150"/>
          </a:xfrm>
          <a:prstGeom prst="rect">
            <a:avLst/>
          </a:prstGeom>
          <a:solidFill>
            <a:srgbClr val="66FFFF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In-Memory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OLTP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78364-871A-4C11-8A12-D627995A0D7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512250" y="2513984"/>
            <a:ext cx="0" cy="474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D1E0C8D-1AA7-4A7C-8B31-EE9E0255314D}"/>
              </a:ext>
            </a:extLst>
          </p:cNvPr>
          <p:cNvSpPr txBox="1"/>
          <p:nvPr/>
        </p:nvSpPr>
        <p:spPr>
          <a:xfrm>
            <a:off x="1585169" y="147833"/>
            <a:ext cx="9684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SQL Server memory architecture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50A1499F-BBB4-4664-BAAB-AAEE82C75F66}"/>
              </a:ext>
            </a:extLst>
          </p:cNvPr>
          <p:cNvSpPr/>
          <p:nvPr/>
        </p:nvSpPr>
        <p:spPr>
          <a:xfrm>
            <a:off x="4614318" y="4288409"/>
            <a:ext cx="3135562" cy="1490049"/>
          </a:xfrm>
          <a:prstGeom prst="wedgeEllipseCallout">
            <a:avLst>
              <a:gd name="adj1" fmla="val -27243"/>
              <a:gd name="adj2" fmla="val -9004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Columnstore</a:t>
            </a:r>
            <a:r>
              <a:rPr lang="en-US" sz="2400" dirty="0">
                <a:solidFill>
                  <a:schemeClr val="tx1"/>
                </a:solidFill>
              </a:rPr>
              <a:t> indexes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5F0847B-C073-4DAD-A468-2F6B59D71B64}"/>
              </a:ext>
            </a:extLst>
          </p:cNvPr>
          <p:cNvSpPr/>
          <p:nvPr/>
        </p:nvSpPr>
        <p:spPr>
          <a:xfrm>
            <a:off x="8066712" y="4402726"/>
            <a:ext cx="3135562" cy="1490049"/>
          </a:xfrm>
          <a:prstGeom prst="wedgeEllipseCallout">
            <a:avLst>
              <a:gd name="adj1" fmla="val -22383"/>
              <a:gd name="adj2" fmla="val -7543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Thread stacks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09ED5EB6-F45D-476F-851E-09D26B9551DD}"/>
              </a:ext>
            </a:extLst>
          </p:cNvPr>
          <p:cNvSpPr/>
          <p:nvPr/>
        </p:nvSpPr>
        <p:spPr>
          <a:xfrm>
            <a:off x="6636367" y="4532258"/>
            <a:ext cx="3135562" cy="1490049"/>
          </a:xfrm>
          <a:prstGeom prst="wedgeEllipseCallout">
            <a:avLst>
              <a:gd name="adj1" fmla="val -24466"/>
              <a:gd name="adj2" fmla="val -8420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Connections to SQL Server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B9AFC8A2-E6C4-4D47-9D2F-5EE784D7827C}"/>
              </a:ext>
            </a:extLst>
          </p:cNvPr>
          <p:cNvSpPr/>
          <p:nvPr/>
        </p:nvSpPr>
        <p:spPr>
          <a:xfrm>
            <a:off x="7837714" y="4555126"/>
            <a:ext cx="3956264" cy="1490049"/>
          </a:xfrm>
          <a:prstGeom prst="wedgeEllipseCallout">
            <a:avLst>
              <a:gd name="adj1" fmla="val 30734"/>
              <a:gd name="adj2" fmla="val -8274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Memory-optimized tables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CFF9F5D-5096-4D42-BF96-DDF607797B73}"/>
              </a:ext>
            </a:extLst>
          </p:cNvPr>
          <p:cNvSpPr/>
          <p:nvPr/>
        </p:nvSpPr>
        <p:spPr bwMode="auto">
          <a:xfrm>
            <a:off x="104175" y="2972284"/>
            <a:ext cx="1501198" cy="1490050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Plan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Cache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FA4D311B-089C-43BC-852D-7D28AE20FD54}"/>
              </a:ext>
            </a:extLst>
          </p:cNvPr>
          <p:cNvSpPr/>
          <p:nvPr/>
        </p:nvSpPr>
        <p:spPr>
          <a:xfrm>
            <a:off x="184303" y="4842746"/>
            <a:ext cx="3605996" cy="1681287"/>
          </a:xfrm>
          <a:prstGeom prst="wedgeEllipseCallout">
            <a:avLst>
              <a:gd name="adj1" fmla="val -32194"/>
              <a:gd name="adj2" fmla="val -9296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Stored procedures, query plans etc.;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D5650C5-57C1-4F2C-927B-BD288040A7E1}"/>
              </a:ext>
            </a:extLst>
          </p:cNvPr>
          <p:cNvSpPr/>
          <p:nvPr/>
        </p:nvSpPr>
        <p:spPr>
          <a:xfrm>
            <a:off x="1348280" y="5274296"/>
            <a:ext cx="3453044" cy="1221101"/>
          </a:xfrm>
          <a:prstGeom prst="wedgeEllipseCallout">
            <a:avLst>
              <a:gd name="adj1" fmla="val -12908"/>
              <a:gd name="adj2" fmla="val -954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Holds 8kb data and index pages.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03D84F6-6F7C-493D-A57B-2845E6D14771}"/>
              </a:ext>
            </a:extLst>
          </p:cNvPr>
          <p:cNvSpPr/>
          <p:nvPr/>
        </p:nvSpPr>
        <p:spPr>
          <a:xfrm>
            <a:off x="3459421" y="4842745"/>
            <a:ext cx="5020549" cy="1711768"/>
          </a:xfrm>
          <a:prstGeom prst="wedgeEllipseCallout">
            <a:avLst>
              <a:gd name="adj1" fmla="val -39741"/>
              <a:gd name="adj2" fmla="val -885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Log cache, </a:t>
            </a:r>
            <a:r>
              <a:rPr lang="en-US" sz="2400" dirty="0" err="1">
                <a:solidFill>
                  <a:schemeClr val="tx1"/>
                </a:solidFill>
              </a:rPr>
              <a:t>TokenAndPermUserStore</a:t>
            </a:r>
            <a:r>
              <a:rPr lang="en-US" sz="2400" dirty="0">
                <a:solidFill>
                  <a:schemeClr val="tx1"/>
                </a:solidFill>
              </a:rPr>
              <a:t> cache.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F11C0-915B-4AB0-81D9-580C8970D3CD}"/>
              </a:ext>
            </a:extLst>
          </p:cNvPr>
          <p:cNvSpPr/>
          <p:nvPr/>
        </p:nvSpPr>
        <p:spPr>
          <a:xfrm>
            <a:off x="1348280" y="1995184"/>
            <a:ext cx="389080" cy="3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60879-E692-4EBD-A054-585388C5A976}"/>
              </a:ext>
            </a:extLst>
          </p:cNvPr>
          <p:cNvSpPr txBox="1"/>
          <p:nvPr/>
        </p:nvSpPr>
        <p:spPr>
          <a:xfrm>
            <a:off x="8272121" y="1922481"/>
            <a:ext cx="244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Fixed 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791F-16F6-436B-9117-5D199698829B}"/>
              </a:ext>
            </a:extLst>
          </p:cNvPr>
          <p:cNvSpPr/>
          <p:nvPr/>
        </p:nvSpPr>
        <p:spPr>
          <a:xfrm>
            <a:off x="7643174" y="1995184"/>
            <a:ext cx="389080" cy="330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1EB5CD-38D5-4BC4-920C-4EEA5BCFBE8D}"/>
              </a:ext>
            </a:extLst>
          </p:cNvPr>
          <p:cNvSpPr/>
          <p:nvPr/>
        </p:nvSpPr>
        <p:spPr>
          <a:xfrm>
            <a:off x="8077581" y="1995184"/>
            <a:ext cx="389080" cy="33008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15AC4D-9F40-4BE2-8E4F-DF1C6E3F4191}"/>
              </a:ext>
            </a:extLst>
          </p:cNvPr>
          <p:cNvSpPr txBox="1"/>
          <p:nvPr/>
        </p:nvSpPr>
        <p:spPr>
          <a:xfrm>
            <a:off x="1599373" y="1922481"/>
            <a:ext cx="154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Caches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2343B-410F-4950-A8B3-2A11290A4ECC}"/>
              </a:ext>
            </a:extLst>
          </p:cNvPr>
          <p:cNvSpPr/>
          <p:nvPr/>
        </p:nvSpPr>
        <p:spPr>
          <a:xfrm>
            <a:off x="8077581" y="1617422"/>
            <a:ext cx="389080" cy="330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997D7E-2168-4A0E-83CF-BECFD96B79FE}"/>
              </a:ext>
            </a:extLst>
          </p:cNvPr>
          <p:cNvSpPr txBox="1"/>
          <p:nvPr/>
        </p:nvSpPr>
        <p:spPr>
          <a:xfrm>
            <a:off x="8396067" y="1547839"/>
            <a:ext cx="194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Thread stack</a:t>
            </a:r>
          </a:p>
        </p:txBody>
      </p:sp>
    </p:spTree>
    <p:extLst>
      <p:ext uri="{BB962C8B-B14F-4D97-AF65-F5344CB8AC3E}">
        <p14:creationId xmlns:p14="http://schemas.microsoft.com/office/powerpoint/2010/main" val="35663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5" grpId="0" animBg="1"/>
      <p:bldP spid="25" grpId="1" animBg="1"/>
      <p:bldP spid="27" grpId="0" animBg="1"/>
      <p:bldP spid="27" grpId="1" animBg="1"/>
      <p:bldP spid="21" grpId="0" animBg="1"/>
      <p:bldP spid="21" grpId="1" animBg="1"/>
      <p:bldP spid="3" grpId="0" animBg="1"/>
      <p:bldP spid="3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8E86-F709-49FC-A09F-D21A50D8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memory is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1A8D-6AA5-47B5-8DDC-13DA8C5D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LRU-K(Least recently used algorithm)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2 processes: 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Lazy writer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Ghost cleanup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637FD-50AE-4387-ADCC-E08E192DF1FC}"/>
              </a:ext>
            </a:extLst>
          </p:cNvPr>
          <p:cNvSpPr txBox="1"/>
          <p:nvPr/>
        </p:nvSpPr>
        <p:spPr>
          <a:xfrm>
            <a:off x="768804" y="1421455"/>
            <a:ext cx="1971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Lazy writer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2E588-5BD1-455D-BD7B-5BA3D2728FB0}"/>
              </a:ext>
            </a:extLst>
          </p:cNvPr>
          <p:cNvSpPr/>
          <p:nvPr/>
        </p:nvSpPr>
        <p:spPr>
          <a:xfrm>
            <a:off x="6215743" y="752475"/>
            <a:ext cx="5395232" cy="582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D2D11-447A-4616-A2E1-B0DBF7DC7FAC}"/>
              </a:ext>
            </a:extLst>
          </p:cNvPr>
          <p:cNvSpPr txBox="1"/>
          <p:nvPr/>
        </p:nvSpPr>
        <p:spPr>
          <a:xfrm>
            <a:off x="6400800" y="1005957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9CA8-6C5D-4500-9035-6BC348755C13}"/>
              </a:ext>
            </a:extLst>
          </p:cNvPr>
          <p:cNvSpPr txBox="1"/>
          <p:nvPr/>
        </p:nvSpPr>
        <p:spPr>
          <a:xfrm>
            <a:off x="6514420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5CF8D-F911-4F4F-8A82-C50EFD082F7E}"/>
              </a:ext>
            </a:extLst>
          </p:cNvPr>
          <p:cNvSpPr txBox="1"/>
          <p:nvPr/>
        </p:nvSpPr>
        <p:spPr>
          <a:xfrm>
            <a:off x="7900307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F3C30-F300-45A9-AC70-23F86ECE0DEF}"/>
              </a:ext>
            </a:extLst>
          </p:cNvPr>
          <p:cNvSpPr txBox="1"/>
          <p:nvPr/>
        </p:nvSpPr>
        <p:spPr>
          <a:xfrm>
            <a:off x="6400800" y="4886596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861F5-B4E5-4D58-9555-48784777EAC5}"/>
              </a:ext>
            </a:extLst>
          </p:cNvPr>
          <p:cNvSpPr txBox="1"/>
          <p:nvPr/>
        </p:nvSpPr>
        <p:spPr>
          <a:xfrm>
            <a:off x="6400800" y="5717593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990AB-C542-4FE2-9B12-3038FAA706CC}"/>
              </a:ext>
            </a:extLst>
          </p:cNvPr>
          <p:cNvSpPr txBox="1"/>
          <p:nvPr/>
        </p:nvSpPr>
        <p:spPr>
          <a:xfrm>
            <a:off x="7865609" y="177010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9C3F4-3465-44BF-B4C7-BDD060EF53F9}"/>
              </a:ext>
            </a:extLst>
          </p:cNvPr>
          <p:cNvSpPr txBox="1"/>
          <p:nvPr/>
        </p:nvSpPr>
        <p:spPr>
          <a:xfrm>
            <a:off x="8286750" y="2782669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46138-9137-4633-9DA0-52999F71EAD7}"/>
              </a:ext>
            </a:extLst>
          </p:cNvPr>
          <p:cNvSpPr txBox="1"/>
          <p:nvPr/>
        </p:nvSpPr>
        <p:spPr>
          <a:xfrm>
            <a:off x="8356147" y="360207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A22D9-6CC1-4D87-AF99-CDBAD7CB34CA}"/>
              </a:ext>
            </a:extLst>
          </p:cNvPr>
          <p:cNvSpPr txBox="1"/>
          <p:nvPr/>
        </p:nvSpPr>
        <p:spPr>
          <a:xfrm>
            <a:off x="9886950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1E44-F81C-4890-BEC2-F02F029D6E76}"/>
              </a:ext>
            </a:extLst>
          </p:cNvPr>
          <p:cNvSpPr txBox="1"/>
          <p:nvPr/>
        </p:nvSpPr>
        <p:spPr>
          <a:xfrm>
            <a:off x="9782855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4D26C-4900-4350-B6BD-4ABFCCFC6B90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A6AA5-B0C8-405F-A5B8-E14912FAD8DD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6A366-3173-40B0-9DF6-3C63F7B68353}"/>
              </a:ext>
            </a:extLst>
          </p:cNvPr>
          <p:cNvSpPr txBox="1"/>
          <p:nvPr/>
        </p:nvSpPr>
        <p:spPr>
          <a:xfrm>
            <a:off x="7855745" y="175762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FF1C2-7119-4448-8DB5-5220EB351838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0ED50B-B6A9-4712-BA79-7618F5E6DD21}"/>
              </a:ext>
            </a:extLst>
          </p:cNvPr>
          <p:cNvSpPr txBox="1"/>
          <p:nvPr/>
        </p:nvSpPr>
        <p:spPr>
          <a:xfrm>
            <a:off x="7900307" y="573814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417BF-215C-4B0B-B928-CB5BE42D8659}"/>
              </a:ext>
            </a:extLst>
          </p:cNvPr>
          <p:cNvSpPr txBox="1"/>
          <p:nvPr/>
        </p:nvSpPr>
        <p:spPr>
          <a:xfrm>
            <a:off x="885825" y="174960"/>
            <a:ext cx="392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Plan cache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23868-C276-4E42-AD4A-02CB19AB43F0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BBC00-DE08-4A19-80E0-304AD4FE4C03}"/>
              </a:ext>
            </a:extLst>
          </p:cNvPr>
          <p:cNvSpPr txBox="1"/>
          <p:nvPr/>
        </p:nvSpPr>
        <p:spPr>
          <a:xfrm>
            <a:off x="2362200" y="4886596"/>
            <a:ext cx="227511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Ghost Cleanup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0AAADB-82EC-463A-B977-7A65B4F9C288}"/>
              </a:ext>
            </a:extLst>
          </p:cNvPr>
          <p:cNvSpPr/>
          <p:nvPr/>
        </p:nvSpPr>
        <p:spPr>
          <a:xfrm>
            <a:off x="6514420" y="1767507"/>
            <a:ext cx="495300" cy="4616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BCB223-BD92-4D79-A108-AA52C7501864}"/>
              </a:ext>
            </a:extLst>
          </p:cNvPr>
          <p:cNvSpPr/>
          <p:nvPr/>
        </p:nvSpPr>
        <p:spPr>
          <a:xfrm>
            <a:off x="7855745" y="1767507"/>
            <a:ext cx="555510" cy="4517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51756DA-64BB-4915-AFBB-C329D168D9AD}"/>
              </a:ext>
            </a:extLst>
          </p:cNvPr>
          <p:cNvSpPr/>
          <p:nvPr/>
        </p:nvSpPr>
        <p:spPr>
          <a:xfrm>
            <a:off x="2539094" y="2132732"/>
            <a:ext cx="2275114" cy="1627088"/>
          </a:xfrm>
          <a:prstGeom prst="wedgeEllipseCallout">
            <a:avLst>
              <a:gd name="adj1" fmla="val 127919"/>
              <a:gd name="adj2" fmla="val -564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code value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A12DAA2-61B2-44E4-B9D6-DC423AFECE35}"/>
              </a:ext>
            </a:extLst>
          </p:cNvPr>
          <p:cNvSpPr/>
          <p:nvPr/>
        </p:nvSpPr>
        <p:spPr>
          <a:xfrm>
            <a:off x="2142784" y="2036635"/>
            <a:ext cx="2876551" cy="1627088"/>
          </a:xfrm>
          <a:prstGeom prst="wedgeEllipseCallout">
            <a:avLst>
              <a:gd name="adj1" fmla="val 151234"/>
              <a:gd name="adj2" fmla="val -497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countdown value</a:t>
            </a:r>
          </a:p>
        </p:txBody>
      </p:sp>
    </p:spTree>
    <p:extLst>
      <p:ext uri="{BB962C8B-B14F-4D97-AF65-F5344CB8AC3E}">
        <p14:creationId xmlns:p14="http://schemas.microsoft.com/office/powerpoint/2010/main" val="30775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7" grpId="0"/>
      <p:bldP spid="11" grpId="0" animBg="1"/>
      <p:bldP spid="11" grpId="1" animBg="1"/>
      <p:bldP spid="11" grpId="2" animBg="1"/>
      <p:bldP spid="12" grpId="0"/>
      <p:bldP spid="16" grpId="0"/>
      <p:bldP spid="16" grpId="1"/>
      <p:bldP spid="19" grpId="0"/>
      <p:bldP spid="21" grpId="0"/>
      <p:bldP spid="21" grpId="1"/>
      <p:bldP spid="22" grpId="0"/>
      <p:bldP spid="23" grpId="0"/>
      <p:bldP spid="23" grpId="1"/>
      <p:bldP spid="25" grpId="0"/>
      <p:bldP spid="27" grpId="0"/>
      <p:bldP spid="27" grpId="1"/>
      <p:bldP spid="28" grpId="0"/>
      <p:bldP spid="28" grpId="1"/>
      <p:bldP spid="29" grpId="0"/>
      <p:bldP spid="30" grpId="0"/>
      <p:bldP spid="31" grpId="0" animBg="1"/>
      <p:bldP spid="31" grpId="1" animBg="1"/>
      <p:bldP spid="4" grpId="0" animBg="1"/>
      <p:bldP spid="4" grpId="1" animBg="1"/>
      <p:bldP spid="9" grpId="0" animBg="1"/>
      <p:bldP spid="9" grpId="1" animBg="1"/>
      <p:bldP spid="8" grpId="0" animBg="1"/>
      <p:bldP spid="8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4A6D-8D74-487A-95D0-4A984DF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Buffer pool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10F4-3AD4-445B-80AF-371DB7FEC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Hold 8kb page.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Indexes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 reduce I/O.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Speeds up query process.</a:t>
            </a:r>
          </a:p>
          <a:p>
            <a:pPr marL="571500" indent="-5715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Buffer pool</a:t>
            </a:r>
          </a:p>
          <a:p>
            <a:pPr marL="1028700" lvl="1" indent="-5715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Checkpoint process.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3E8AF-D769-4890-B3CC-7CBECABB6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74EFA-1FFD-442E-9ADF-CAA9553A82F8}"/>
              </a:ext>
            </a:extLst>
          </p:cNvPr>
          <p:cNvSpPr txBox="1"/>
          <p:nvPr/>
        </p:nvSpPr>
        <p:spPr>
          <a:xfrm>
            <a:off x="7772398" y="2600508"/>
            <a:ext cx="1915886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CHECKPOINT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BB6705-A268-436C-A687-736FC33AAEB4}"/>
              </a:ext>
            </a:extLst>
          </p:cNvPr>
          <p:cNvGrpSpPr/>
          <p:nvPr/>
        </p:nvGrpSpPr>
        <p:grpSpPr>
          <a:xfrm>
            <a:off x="9046819" y="4001294"/>
            <a:ext cx="2950028" cy="2460171"/>
            <a:chOff x="9046819" y="4001294"/>
            <a:chExt cx="2950028" cy="24601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EA6A7D-B2E1-4C40-9D4C-93B0572CA13F}"/>
                </a:ext>
              </a:extLst>
            </p:cNvPr>
            <p:cNvSpPr txBox="1"/>
            <p:nvPr/>
          </p:nvSpPr>
          <p:spPr>
            <a:xfrm>
              <a:off x="9046819" y="4001294"/>
              <a:ext cx="2950028" cy="246017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7FC0F-766E-49B8-91DE-1D0F47C7D8BF}"/>
                </a:ext>
              </a:extLst>
            </p:cNvPr>
            <p:cNvSpPr/>
            <p:nvPr/>
          </p:nvSpPr>
          <p:spPr>
            <a:xfrm>
              <a:off x="9372596" y="4114314"/>
              <a:ext cx="2416629" cy="188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4976D-E95E-494A-9354-80F26534390D}"/>
                </a:ext>
              </a:extLst>
            </p:cNvPr>
            <p:cNvSpPr txBox="1"/>
            <p:nvPr/>
          </p:nvSpPr>
          <p:spPr>
            <a:xfrm>
              <a:off x="9727045" y="5471383"/>
              <a:ext cx="1698171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Dirty pages</a:t>
              </a:r>
            </a:p>
          </p:txBody>
        </p:sp>
        <p:pic>
          <p:nvPicPr>
            <p:cNvPr id="10" name="Content Placeholder 9" descr="Document">
              <a:extLst>
                <a:ext uri="{FF2B5EF4-FFF2-40B4-BE49-F238E27FC236}">
                  <a16:creationId xmlns:a16="http://schemas.microsoft.com/office/drawing/2014/main" id="{EF4DF959-8589-40F7-8B03-10E1F230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6629" y="4264905"/>
              <a:ext cx="1079005" cy="107900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EA7B3-3B37-4EFB-A407-2594BE8B7CAF}"/>
              </a:ext>
            </a:extLst>
          </p:cNvPr>
          <p:cNvGrpSpPr/>
          <p:nvPr/>
        </p:nvGrpSpPr>
        <p:grpSpPr>
          <a:xfrm>
            <a:off x="6460789" y="3991190"/>
            <a:ext cx="1670838" cy="1985326"/>
            <a:chOff x="6460789" y="4228613"/>
            <a:chExt cx="1670838" cy="1985326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820236C9-F3FC-472A-865E-76002BC89316}"/>
                </a:ext>
              </a:extLst>
            </p:cNvPr>
            <p:cNvSpPr/>
            <p:nvPr/>
          </p:nvSpPr>
          <p:spPr>
            <a:xfrm>
              <a:off x="6460789" y="4228613"/>
              <a:ext cx="1670838" cy="1985326"/>
            </a:xfrm>
            <a:prstGeom prst="flowChartProces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Database files</a:t>
              </a:r>
            </a:p>
          </p:txBody>
        </p:sp>
        <p:pic>
          <p:nvPicPr>
            <p:cNvPr id="13" name="Picture 19">
              <a:extLst>
                <a:ext uri="{FF2B5EF4-FFF2-40B4-BE49-F238E27FC236}">
                  <a16:creationId xmlns:a16="http://schemas.microsoft.com/office/drawing/2014/main" id="{5038D8F1-8B10-4D94-93DF-67632DEAB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28609" y="4339308"/>
              <a:ext cx="1178773" cy="10880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</p:grpSp>
      <p:pic>
        <p:nvPicPr>
          <p:cNvPr id="14" name="Content Placeholder 9" descr="Document">
            <a:extLst>
              <a:ext uri="{FF2B5EF4-FFF2-40B4-BE49-F238E27FC236}">
                <a16:creationId xmlns:a16="http://schemas.microsoft.com/office/drawing/2014/main" id="{97817A41-79E1-42A8-A4E9-0F930BA3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4162" y="650802"/>
            <a:ext cx="1110343" cy="1110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C31BDF-F272-48CF-B80A-8F5F774CB187}"/>
              </a:ext>
            </a:extLst>
          </p:cNvPr>
          <p:cNvSpPr txBox="1"/>
          <p:nvPr/>
        </p:nvSpPr>
        <p:spPr>
          <a:xfrm>
            <a:off x="9261018" y="1681476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8kb pages</a:t>
            </a:r>
          </a:p>
        </p:txBody>
      </p:sp>
      <p:pic>
        <p:nvPicPr>
          <p:cNvPr id="16" name="Content Placeholder 9" descr="Document">
            <a:extLst>
              <a:ext uri="{FF2B5EF4-FFF2-40B4-BE49-F238E27FC236}">
                <a16:creationId xmlns:a16="http://schemas.microsoft.com/office/drawing/2014/main" id="{B85D3F32-C4E2-4F80-929D-81AFCB65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3110" y="658380"/>
            <a:ext cx="1110343" cy="1110343"/>
          </a:xfrm>
          <a:prstGeom prst="rect">
            <a:avLst/>
          </a:prstGeom>
        </p:spPr>
      </p:pic>
      <p:pic>
        <p:nvPicPr>
          <p:cNvPr id="17" name="Content Placeholder 9" descr="Document">
            <a:extLst>
              <a:ext uri="{FF2B5EF4-FFF2-40B4-BE49-F238E27FC236}">
                <a16:creationId xmlns:a16="http://schemas.microsoft.com/office/drawing/2014/main" id="{43BB1B11-C1D9-475F-97DE-B9582A38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5209" y="660895"/>
            <a:ext cx="1110343" cy="11103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87E887-3CC1-44A4-8AF1-168C97CD7A86}"/>
              </a:ext>
            </a:extLst>
          </p:cNvPr>
          <p:cNvCxnSpPr>
            <a:cxnSpLocks/>
          </p:cNvCxnSpPr>
          <p:nvPr/>
        </p:nvCxnSpPr>
        <p:spPr>
          <a:xfrm>
            <a:off x="9143997" y="3007002"/>
            <a:ext cx="1099456" cy="1332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EA9EF-E4F1-4F38-A09B-02AF495DF50B}"/>
              </a:ext>
            </a:extLst>
          </p:cNvPr>
          <p:cNvCxnSpPr>
            <a:cxnSpLocks/>
          </p:cNvCxnSpPr>
          <p:nvPr/>
        </p:nvCxnSpPr>
        <p:spPr>
          <a:xfrm flipH="1">
            <a:off x="7587343" y="4969214"/>
            <a:ext cx="2656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661416-7EFD-4062-9BBE-F96E9C6AED0D}"/>
              </a:ext>
            </a:extLst>
          </p:cNvPr>
          <p:cNvSpPr txBox="1"/>
          <p:nvPr/>
        </p:nvSpPr>
        <p:spPr>
          <a:xfrm>
            <a:off x="9696452" y="6009867"/>
            <a:ext cx="165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Buffer pool</a:t>
            </a:r>
          </a:p>
        </p:txBody>
      </p:sp>
    </p:spTree>
    <p:extLst>
      <p:ext uri="{BB962C8B-B14F-4D97-AF65-F5344CB8AC3E}">
        <p14:creationId xmlns:p14="http://schemas.microsoft.com/office/powerpoint/2010/main" val="42726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38F-1D03-4B58-8F45-5777355B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BEF3-78BA-4045-9BFA-CF0631174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/>
              <a:t>Good enough plan, not the best plan.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SELECT...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FROM a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b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c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d ON ...</a:t>
            </a:r>
          </a:p>
          <a:p>
            <a:pPr marL="300023" lvl="1"/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23" lvl="1"/>
            <a:r>
              <a:rPr lang="en-US" sz="6000" dirty="0"/>
              <a:t>Clustered index and 3 non-clustered indexes each.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44311-B4D0-4B93-BFAC-5036EB96B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285" y="1404258"/>
            <a:ext cx="5181600" cy="3698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A4BEB-B509-48D2-A915-BC6B7609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6" y="1825625"/>
            <a:ext cx="5486399" cy="3554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2CA6BA-49C3-4D36-9896-AB418EC34ABF}"/>
              </a:ext>
            </a:extLst>
          </p:cNvPr>
          <p:cNvSpPr/>
          <p:nvPr/>
        </p:nvSpPr>
        <p:spPr>
          <a:xfrm>
            <a:off x="6335486" y="2231138"/>
            <a:ext cx="5407069" cy="426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72 	Possible physical data access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methods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120	Possible logical join orders</a:t>
            </a:r>
          </a:p>
          <a:p>
            <a:pPr marL="609585" indent="-609585">
              <a:buAutoNum type="arabicPlain" startAt="3"/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Physical joins possible per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logical join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+	May require intermediate sort 	   operation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---	--------------------------------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= 	</a:t>
            </a:r>
            <a:r>
              <a:rPr lang="en-US" sz="2667" b="1" dirty="0">
                <a:solidFill>
                  <a:schemeClr val="tx2"/>
                </a:solidFill>
              </a:rPr>
              <a:t>25,920 possible plans?!?</a:t>
            </a:r>
          </a:p>
          <a:p>
            <a:pPr>
              <a:tabLst>
                <a:tab pos="609585" algn="l"/>
              </a:tabLs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2D56115-C4DD-4958-8B19-D67336BB2BDD}"/>
              </a:ext>
            </a:extLst>
          </p:cNvPr>
          <p:cNvSpPr/>
          <p:nvPr/>
        </p:nvSpPr>
        <p:spPr>
          <a:xfrm>
            <a:off x="915054" y="6030686"/>
            <a:ext cx="4158341" cy="740229"/>
          </a:xfrm>
          <a:prstGeom prst="wedgeRectCallout">
            <a:avLst>
              <a:gd name="adj1" fmla="val -21751"/>
              <a:gd name="adj2" fmla="val -391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49D-8C22-46F4-A3A1-B976E027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sz="48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AC626BB-4863-44CB-AB29-6CEFDAF67D71}"/>
              </a:ext>
            </a:extLst>
          </p:cNvPr>
          <p:cNvSpPr/>
          <p:nvPr/>
        </p:nvSpPr>
        <p:spPr>
          <a:xfrm>
            <a:off x="1367899" y="1690688"/>
            <a:ext cx="5712170" cy="391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F1854A5-D76B-491B-A8BA-7C6EB9E7EF4A}"/>
              </a:ext>
            </a:extLst>
          </p:cNvPr>
          <p:cNvSpPr/>
          <p:nvPr/>
        </p:nvSpPr>
        <p:spPr>
          <a:xfrm>
            <a:off x="1038225" y="5972176"/>
            <a:ext cx="4158341" cy="740229"/>
          </a:xfrm>
          <a:prstGeom prst="wedgeRectCallout">
            <a:avLst>
              <a:gd name="adj1" fmla="val -21751"/>
              <a:gd name="adj2" fmla="val -391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4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B895-9BD0-4F4F-A2E7-6839B436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Life Cycle of a Query</a:t>
            </a:r>
          </a:p>
        </p:txBody>
      </p:sp>
      <p:pic>
        <p:nvPicPr>
          <p:cNvPr id="1026" name="Picture 2" descr="How to create a cycle flow chart using four arrows in a circle ...">
            <a:extLst>
              <a:ext uri="{FF2B5EF4-FFF2-40B4-BE49-F238E27FC236}">
                <a16:creationId xmlns:a16="http://schemas.microsoft.com/office/drawing/2014/main" id="{C1881887-98A8-4F0D-BFF2-B38B6F48F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29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790F0F-730D-450E-92EC-6F55E08FDE40}"/>
              </a:ext>
            </a:extLst>
          </p:cNvPr>
          <p:cNvSpPr/>
          <p:nvPr/>
        </p:nvSpPr>
        <p:spPr>
          <a:xfrm>
            <a:off x="1949472" y="728574"/>
            <a:ext cx="4146525" cy="2304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6180A-B28B-41CD-910C-D016DEB2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5" y="1607421"/>
            <a:ext cx="1478188" cy="1428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26FCD-73BF-4B3B-B7F5-D154668E0872}"/>
              </a:ext>
            </a:extLst>
          </p:cNvPr>
          <p:cNvSpPr txBox="1"/>
          <p:nvPr/>
        </p:nvSpPr>
        <p:spPr>
          <a:xfrm>
            <a:off x="2143820" y="936320"/>
            <a:ext cx="1419124" cy="486753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BB243-8661-4E65-8967-0861FD0613ED}"/>
              </a:ext>
            </a:extLst>
          </p:cNvPr>
          <p:cNvSpPr txBox="1"/>
          <p:nvPr/>
        </p:nvSpPr>
        <p:spPr>
          <a:xfrm>
            <a:off x="381779" y="797240"/>
            <a:ext cx="1095375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92B16-48FB-4AF2-ABA2-2852560A7F38}"/>
              </a:ext>
            </a:extLst>
          </p:cNvPr>
          <p:cNvSpPr txBox="1"/>
          <p:nvPr/>
        </p:nvSpPr>
        <p:spPr>
          <a:xfrm>
            <a:off x="4463480" y="936332"/>
            <a:ext cx="1329758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F5DC-FC0C-4F9E-AA97-0E12412438E2}"/>
              </a:ext>
            </a:extLst>
          </p:cNvPr>
          <p:cNvSpPr txBox="1"/>
          <p:nvPr/>
        </p:nvSpPr>
        <p:spPr>
          <a:xfrm>
            <a:off x="4463480" y="2126353"/>
            <a:ext cx="1526389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Trivial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A88D-BC42-4098-A8F9-163582474287}"/>
              </a:ext>
            </a:extLst>
          </p:cNvPr>
          <p:cNvSpPr txBox="1"/>
          <p:nvPr/>
        </p:nvSpPr>
        <p:spPr>
          <a:xfrm>
            <a:off x="2135355" y="2117728"/>
            <a:ext cx="1872682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Simplification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9D3C2-7BCF-426B-A2C1-A43DFF07BDE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77154" y="1028073"/>
            <a:ext cx="4871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0C934-E636-4BD4-927A-5CE8E55017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562944" y="1167165"/>
            <a:ext cx="900536" cy="1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7DA61-0AC3-4B2E-9D1B-3689E00831A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008037" y="2348561"/>
            <a:ext cx="455443" cy="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0321C3-AFA1-459E-908E-B656433212A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740163" y="729531"/>
            <a:ext cx="719731" cy="20566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D6D61A-EF04-4BC3-A955-F8C6E7DB61A6}"/>
              </a:ext>
            </a:extLst>
          </p:cNvPr>
          <p:cNvSpPr txBox="1"/>
          <p:nvPr/>
        </p:nvSpPr>
        <p:spPr>
          <a:xfrm>
            <a:off x="2507963" y="254990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First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AF6C9-DFEF-4C47-95BC-FE003953C1E7}"/>
              </a:ext>
            </a:extLst>
          </p:cNvPr>
          <p:cNvSpPr/>
          <p:nvPr/>
        </p:nvSpPr>
        <p:spPr>
          <a:xfrm>
            <a:off x="6818112" y="701703"/>
            <a:ext cx="5222422" cy="23313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2A0482-1DF9-4841-8078-CE7CA3047D64}"/>
              </a:ext>
            </a:extLst>
          </p:cNvPr>
          <p:cNvSpPr txBox="1"/>
          <p:nvPr/>
        </p:nvSpPr>
        <p:spPr>
          <a:xfrm>
            <a:off x="8451623" y="156858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Second step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B99399-83A3-485D-8B29-95893D57AFFA}"/>
              </a:ext>
            </a:extLst>
          </p:cNvPr>
          <p:cNvSpPr/>
          <p:nvPr/>
        </p:nvSpPr>
        <p:spPr>
          <a:xfrm>
            <a:off x="6878179" y="939981"/>
            <a:ext cx="2253693" cy="65233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F265C-DB2E-4FCC-8DD3-2DBFB0DDD461}"/>
              </a:ext>
            </a:extLst>
          </p:cNvPr>
          <p:cNvSpPr/>
          <p:nvPr/>
        </p:nvSpPr>
        <p:spPr>
          <a:xfrm>
            <a:off x="9619012" y="928482"/>
            <a:ext cx="2303107" cy="663830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heuristics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A66C2-E895-4CE6-98C1-799F45620D3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131872" y="1260397"/>
            <a:ext cx="487140" cy="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5A4F9-8877-472B-9AFC-44E934FA3362}"/>
              </a:ext>
            </a:extLst>
          </p:cNvPr>
          <p:cNvSpPr/>
          <p:nvPr/>
        </p:nvSpPr>
        <p:spPr>
          <a:xfrm>
            <a:off x="8083779" y="2308556"/>
            <a:ext cx="2404987" cy="63830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Search phases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0, 1, 2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D82842-F0A8-4399-AAA5-C322A4D23F2F}"/>
              </a:ext>
            </a:extLst>
          </p:cNvPr>
          <p:cNvCxnSpPr>
            <a:cxnSpLocks/>
          </p:cNvCxnSpPr>
          <p:nvPr/>
        </p:nvCxnSpPr>
        <p:spPr>
          <a:xfrm rot="5400000">
            <a:off x="9589619" y="1276110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934E5F-8A2F-403A-9167-941EF8C5C899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6095997" y="1867356"/>
            <a:ext cx="722115" cy="1343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E11AE6-5DD2-4646-B220-BBD94661B7C3}"/>
              </a:ext>
            </a:extLst>
          </p:cNvPr>
          <p:cNvSpPr/>
          <p:nvPr/>
        </p:nvSpPr>
        <p:spPr>
          <a:xfrm>
            <a:off x="6833472" y="4282816"/>
            <a:ext cx="5222422" cy="23649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B5F663-3668-4A40-8C83-2D5A5E059A46}"/>
              </a:ext>
            </a:extLst>
          </p:cNvPr>
          <p:cNvSpPr txBox="1"/>
          <p:nvPr/>
        </p:nvSpPr>
        <p:spPr>
          <a:xfrm>
            <a:off x="9202084" y="3788454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Third step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4CCD43-53F7-400B-8FFE-8C43F8C45680}"/>
              </a:ext>
            </a:extLst>
          </p:cNvPr>
          <p:cNvSpPr/>
          <p:nvPr/>
        </p:nvSpPr>
        <p:spPr>
          <a:xfrm>
            <a:off x="6896678" y="4444481"/>
            <a:ext cx="2235195" cy="653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73882A-AAB3-4278-9D26-AEA54DB6FDD7}"/>
              </a:ext>
            </a:extLst>
          </p:cNvPr>
          <p:cNvSpPr/>
          <p:nvPr/>
        </p:nvSpPr>
        <p:spPr>
          <a:xfrm>
            <a:off x="9704626" y="4440930"/>
            <a:ext cx="2217493" cy="652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Transaction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582E4F-29DB-497B-9CFF-3ED5B370F798}"/>
              </a:ext>
            </a:extLst>
          </p:cNvPr>
          <p:cNvSpPr/>
          <p:nvPr/>
        </p:nvSpPr>
        <p:spPr>
          <a:xfrm>
            <a:off x="8083779" y="5809433"/>
            <a:ext cx="2520494" cy="69499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3324C0C-B2A9-44EA-A51D-1DE9B47B85DB}"/>
              </a:ext>
            </a:extLst>
          </p:cNvPr>
          <p:cNvCxnSpPr>
            <a:cxnSpLocks/>
          </p:cNvCxnSpPr>
          <p:nvPr/>
        </p:nvCxnSpPr>
        <p:spPr>
          <a:xfrm rot="5400000">
            <a:off x="9589619" y="4732641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EBA21-3A04-491B-95CD-D317AE7EC7F5}"/>
              </a:ext>
            </a:extLst>
          </p:cNvPr>
          <p:cNvCxnSpPr>
            <a:cxnSpLocks/>
          </p:cNvCxnSpPr>
          <p:nvPr/>
        </p:nvCxnSpPr>
        <p:spPr>
          <a:xfrm flipV="1">
            <a:off x="9149575" y="4772021"/>
            <a:ext cx="537349" cy="2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2F5489-32DA-4341-85D8-1554C718A97A}"/>
              </a:ext>
            </a:extLst>
          </p:cNvPr>
          <p:cNvCxnSpPr>
            <a:cxnSpLocks/>
          </p:cNvCxnSpPr>
          <p:nvPr/>
        </p:nvCxnSpPr>
        <p:spPr>
          <a:xfrm>
            <a:off x="9431476" y="3033008"/>
            <a:ext cx="0" cy="12541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075EB97-5F3A-4B0B-A434-0453901B6075}"/>
              </a:ext>
            </a:extLst>
          </p:cNvPr>
          <p:cNvSpPr/>
          <p:nvPr/>
        </p:nvSpPr>
        <p:spPr>
          <a:xfrm>
            <a:off x="136106" y="5995968"/>
            <a:ext cx="2371857" cy="651835"/>
          </a:xfrm>
          <a:prstGeom prst="rect">
            <a:avLst/>
          </a:prstGeom>
          <a:solidFill>
            <a:srgbClr val="33C0CD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Success message to user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8D79B-7346-4593-BBEF-0D67286413E7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507963" y="6312733"/>
            <a:ext cx="4310150" cy="915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164A8527-293C-42D8-A19B-BA708B9AA118}"/>
              </a:ext>
            </a:extLst>
          </p:cNvPr>
          <p:cNvSpPr/>
          <p:nvPr/>
        </p:nvSpPr>
        <p:spPr>
          <a:xfrm>
            <a:off x="2133719" y="3619714"/>
            <a:ext cx="1578309" cy="1684688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Database files</a:t>
            </a:r>
          </a:p>
        </p:txBody>
      </p:sp>
      <p:pic>
        <p:nvPicPr>
          <p:cNvPr id="102" name="Picture 19">
            <a:extLst>
              <a:ext uri="{FF2B5EF4-FFF2-40B4-BE49-F238E27FC236}">
                <a16:creationId xmlns:a16="http://schemas.microsoft.com/office/drawing/2014/main" id="{EAB4F9D4-C113-46C0-BEC5-7A9EB90E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2626" y="3747627"/>
            <a:ext cx="1178773" cy="10880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4259E7E-4247-44DB-A046-80ACEB8F15C7}"/>
              </a:ext>
            </a:extLst>
          </p:cNvPr>
          <p:cNvSpPr/>
          <p:nvPr/>
        </p:nvSpPr>
        <p:spPr>
          <a:xfrm>
            <a:off x="4089084" y="3619714"/>
            <a:ext cx="2617622" cy="182891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R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alibri"/>
              </a:rPr>
              <a:t>RAM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DC90211A-EB0B-47AA-9837-0BC5D8C8CFB9}"/>
              </a:ext>
            </a:extLst>
          </p:cNvPr>
          <p:cNvSpPr/>
          <p:nvPr/>
        </p:nvSpPr>
        <p:spPr>
          <a:xfrm rot="16200000" flipH="1">
            <a:off x="3801709" y="4325916"/>
            <a:ext cx="225151" cy="3976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B9453-36C3-4182-99EE-F0330A254322}"/>
              </a:ext>
            </a:extLst>
          </p:cNvPr>
          <p:cNvSpPr/>
          <p:nvPr/>
        </p:nvSpPr>
        <p:spPr>
          <a:xfrm>
            <a:off x="4189144" y="3761589"/>
            <a:ext cx="1008078" cy="107785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5F43C0-1266-4BE3-8E34-0DE01CF89192}"/>
              </a:ext>
            </a:extLst>
          </p:cNvPr>
          <p:cNvSpPr/>
          <p:nvPr/>
        </p:nvSpPr>
        <p:spPr>
          <a:xfrm>
            <a:off x="5273266" y="3761589"/>
            <a:ext cx="1337035" cy="105706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pool</a:t>
            </a:r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7C795516-247F-40A3-88F6-2BC5A2281808}"/>
              </a:ext>
            </a:extLst>
          </p:cNvPr>
          <p:cNvSpPr/>
          <p:nvPr/>
        </p:nvSpPr>
        <p:spPr>
          <a:xfrm>
            <a:off x="1062793" y="3615518"/>
            <a:ext cx="995192" cy="1688885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Tran log</a:t>
            </a:r>
          </a:p>
        </p:txBody>
      </p:sp>
      <p:pic>
        <p:nvPicPr>
          <p:cNvPr id="134" name="Picture 21">
            <a:extLst>
              <a:ext uri="{FF2B5EF4-FFF2-40B4-BE49-F238E27FC236}">
                <a16:creationId xmlns:a16="http://schemas.microsoft.com/office/drawing/2014/main" id="{524F1440-44C1-4B77-B346-059D3134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4220" y="3702663"/>
            <a:ext cx="513785" cy="1072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62581FE-F2FF-4184-956D-A8548D811399}"/>
              </a:ext>
            </a:extLst>
          </p:cNvPr>
          <p:cNvCxnSpPr>
            <a:cxnSpLocks/>
          </p:cNvCxnSpPr>
          <p:nvPr/>
        </p:nvCxnSpPr>
        <p:spPr>
          <a:xfrm flipH="1" flipV="1">
            <a:off x="929467" y="3033010"/>
            <a:ext cx="24419" cy="296295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D9E6A9-80BD-47CD-B595-1828E2217DE6}"/>
              </a:ext>
            </a:extLst>
          </p:cNvPr>
          <p:cNvSpPr txBox="1"/>
          <p:nvPr/>
        </p:nvSpPr>
        <p:spPr>
          <a:xfrm>
            <a:off x="5184860" y="166555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Relational engine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AFF9087-88B7-41EB-BA28-E34B665A1EDA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4909609" y="442238"/>
            <a:ext cx="366267" cy="1842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6500F4E-A669-4D62-A017-4F5CB82DFF0A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7514753" y="408844"/>
            <a:ext cx="329401" cy="2141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3E95C9-62AA-422C-88CB-0A7FA065F613}"/>
              </a:ext>
            </a:extLst>
          </p:cNvPr>
          <p:cNvSpPr txBox="1"/>
          <p:nvPr/>
        </p:nvSpPr>
        <p:spPr>
          <a:xfrm>
            <a:off x="6872266" y="3548122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Storage engine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263F74-DA24-4F2F-8C2D-C1D6AB5C83F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066023" y="3917454"/>
            <a:ext cx="1" cy="395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72A9C-056D-47A5-94AC-F6AB60E7BD56}"/>
              </a:ext>
            </a:extLst>
          </p:cNvPr>
          <p:cNvCxnSpPr>
            <a:cxnSpLocks/>
          </p:cNvCxnSpPr>
          <p:nvPr/>
        </p:nvCxnSpPr>
        <p:spPr>
          <a:xfrm flipV="1">
            <a:off x="1692150" y="556968"/>
            <a:ext cx="0" cy="46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248C71-1C7B-41D0-9016-582021A8ECC1}"/>
              </a:ext>
            </a:extLst>
          </p:cNvPr>
          <p:cNvSpPr txBox="1"/>
          <p:nvPr/>
        </p:nvSpPr>
        <p:spPr>
          <a:xfrm>
            <a:off x="1189967" y="166646"/>
            <a:ext cx="106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SQL OS</a:t>
            </a:r>
          </a:p>
        </p:txBody>
      </p:sp>
    </p:spTree>
    <p:extLst>
      <p:ext uri="{BB962C8B-B14F-4D97-AF65-F5344CB8AC3E}">
        <p14:creationId xmlns:p14="http://schemas.microsoft.com/office/powerpoint/2010/main" val="90086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20B14-E997-4178-A487-1AFFE48C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4" y="1607154"/>
            <a:ext cx="1884886" cy="18218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BAD653-5900-4F9C-84BC-1E9B1E3D0C18}"/>
              </a:ext>
            </a:extLst>
          </p:cNvPr>
          <p:cNvSpPr txBox="1"/>
          <p:nvPr/>
        </p:nvSpPr>
        <p:spPr>
          <a:xfrm>
            <a:off x="3388846" y="2187574"/>
            <a:ext cx="1637521" cy="58477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45B26-D837-440A-A8B1-81007B5B1053}"/>
              </a:ext>
            </a:extLst>
          </p:cNvPr>
          <p:cNvSpPr txBox="1"/>
          <p:nvPr/>
        </p:nvSpPr>
        <p:spPr>
          <a:xfrm>
            <a:off x="6548044" y="1941352"/>
            <a:ext cx="1061515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SQL 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14BF17-A72F-4937-A51D-2D0F6D6FD6A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66525" y="2479962"/>
            <a:ext cx="13223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98B18D-4EE4-4D68-A45D-A3253736FA3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26367" y="2479962"/>
            <a:ext cx="151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D08009-C51F-45FC-9B9D-49EF0CC99880}"/>
              </a:ext>
            </a:extLst>
          </p:cNvPr>
          <p:cNvSpPr/>
          <p:nvPr/>
        </p:nvSpPr>
        <p:spPr>
          <a:xfrm>
            <a:off x="2888629" y="1685487"/>
            <a:ext cx="2811366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31FE4D6F-5005-4B60-96D4-B1E96E6DBBF0}"/>
              </a:ext>
            </a:extLst>
          </p:cNvPr>
          <p:cNvSpPr/>
          <p:nvPr/>
        </p:nvSpPr>
        <p:spPr>
          <a:xfrm>
            <a:off x="606341" y="3542061"/>
            <a:ext cx="5565009" cy="2940668"/>
          </a:xfrm>
          <a:prstGeom prst="wedgeEllipseCallout">
            <a:avLst>
              <a:gd name="adj1" fmla="val 7240"/>
              <a:gd name="adj2" fmla="val -809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Server network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Establishes network connection via network protocol.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TCP/IP, shared memory, named pipes.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query wrapped in tabular data stream packet (TDS).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2CE9C7A-DDC9-4B2C-94E7-EA23E5FFE909}"/>
              </a:ext>
            </a:extLst>
          </p:cNvPr>
          <p:cNvSpPr/>
          <p:nvPr/>
        </p:nvSpPr>
        <p:spPr>
          <a:xfrm>
            <a:off x="6374634" y="3368699"/>
            <a:ext cx="5565009" cy="2262690"/>
          </a:xfrm>
          <a:prstGeom prst="wedgeEllipseCallout">
            <a:avLst>
              <a:gd name="adj1" fmla="val -31100"/>
              <a:gd name="adj2" fmla="val -751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Assigns server process id (SPID) to incoming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Unwraps the TDS packet.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39841F-571C-45FC-8019-4083F23A60E3}"/>
              </a:ext>
            </a:extLst>
          </p:cNvPr>
          <p:cNvSpPr/>
          <p:nvPr/>
        </p:nvSpPr>
        <p:spPr>
          <a:xfrm>
            <a:off x="5734675" y="1726992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AD17-DBBB-4F4C-AE76-FCD907EFCE81}"/>
              </a:ext>
            </a:extLst>
          </p:cNvPr>
          <p:cNvSpPr txBox="1"/>
          <p:nvPr/>
        </p:nvSpPr>
        <p:spPr>
          <a:xfrm>
            <a:off x="3200400" y="115152"/>
            <a:ext cx="539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Select query</a:t>
            </a:r>
          </a:p>
        </p:txBody>
      </p:sp>
    </p:spTree>
    <p:extLst>
      <p:ext uri="{BB962C8B-B14F-4D97-AF65-F5344CB8AC3E}">
        <p14:creationId xmlns:p14="http://schemas.microsoft.com/office/powerpoint/2010/main" val="12066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BE32-3D8C-4276-ADF8-F95ED778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About me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B72-E4B2-4649-AEFA-33B7EF76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62075"/>
            <a:ext cx="8143876" cy="5130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Database administrator with 7 years of experience.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Microsoft certified trainer (MCT).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Microsoft certified solution expert (MCSE).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Masters in Computer Technology.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Blogger for </a:t>
            </a:r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</a:rPr>
              <a:t>dbanuggets.com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@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dbanuggets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dbanuggets@hotmail.com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D394D-087A-404F-B7DC-A97F2272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90" y="5139372"/>
            <a:ext cx="619125" cy="581025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A306E009-7C10-4671-AE95-6200DAEB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789" y="5720397"/>
            <a:ext cx="598488" cy="59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C9D1AC-C559-4491-98EA-20B22E4C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011" y="1825625"/>
            <a:ext cx="2677477" cy="257922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E60FFA-02F9-4660-BA97-1BA17BA3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7010" y="1825625"/>
            <a:ext cx="2677478" cy="2579221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AB48CBAA-E744-41C9-BE1B-0B270528E77C}"/>
              </a:ext>
            </a:extLst>
          </p:cNvPr>
          <p:cNvSpPr/>
          <p:nvPr/>
        </p:nvSpPr>
        <p:spPr>
          <a:xfrm>
            <a:off x="765297" y="998709"/>
            <a:ext cx="2003085" cy="7040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Parser</a:t>
            </a: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B4ABA191-FA23-4FE0-92F9-F79F63D31785}"/>
              </a:ext>
            </a:extLst>
          </p:cNvPr>
          <p:cNvSpPr/>
          <p:nvPr/>
        </p:nvSpPr>
        <p:spPr>
          <a:xfrm>
            <a:off x="3342526" y="975389"/>
            <a:ext cx="1661097" cy="66533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Binder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B7193-F756-4F0B-9B26-E677AA95C6A8}"/>
              </a:ext>
            </a:extLst>
          </p:cNvPr>
          <p:cNvSpPr/>
          <p:nvPr/>
        </p:nvSpPr>
        <p:spPr>
          <a:xfrm>
            <a:off x="5512233" y="940108"/>
            <a:ext cx="2525167" cy="730106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Simplification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641BD-F9D0-4A00-9CBC-02D9AED7A4E8}"/>
              </a:ext>
            </a:extLst>
          </p:cNvPr>
          <p:cNvSpPr/>
          <p:nvPr/>
        </p:nvSpPr>
        <p:spPr>
          <a:xfrm>
            <a:off x="8574294" y="940112"/>
            <a:ext cx="2199202" cy="73010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Trivial plan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236CCA-3B38-44A7-899A-9D386FDD8351}"/>
              </a:ext>
            </a:extLst>
          </p:cNvPr>
          <p:cNvCxnSpPr>
            <a:cxnSpLocks/>
            <a:stCxn id="3" idx="3"/>
            <a:endCxn id="3" idx="3"/>
          </p:cNvCxnSpPr>
          <p:nvPr/>
        </p:nvCxnSpPr>
        <p:spPr>
          <a:xfrm>
            <a:off x="2768382" y="13507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837094-CB75-4635-9146-0DCA18B1028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68382" y="1350724"/>
            <a:ext cx="58966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483230-233B-4744-8999-D1A52FC090D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003623" y="1305161"/>
            <a:ext cx="508610" cy="28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B382D3-459C-4BFA-9F24-E6B9968D62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037400" y="1305161"/>
            <a:ext cx="536894" cy="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B2C2DDF-D11F-4F65-89EE-06CE54D501A4}"/>
              </a:ext>
            </a:extLst>
          </p:cNvPr>
          <p:cNvSpPr/>
          <p:nvPr/>
        </p:nvSpPr>
        <p:spPr>
          <a:xfrm>
            <a:off x="410889" y="457208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E8E956-4710-4D96-8887-7ADCB38EF67E}"/>
              </a:ext>
            </a:extLst>
          </p:cNvPr>
          <p:cNvSpPr/>
          <p:nvPr/>
        </p:nvSpPr>
        <p:spPr>
          <a:xfrm>
            <a:off x="3035574" y="475229"/>
            <a:ext cx="2274243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EDC7DF-24EB-4251-B465-8C5B1600AB8A}"/>
              </a:ext>
            </a:extLst>
          </p:cNvPr>
          <p:cNvSpPr/>
          <p:nvPr/>
        </p:nvSpPr>
        <p:spPr>
          <a:xfrm>
            <a:off x="5299994" y="380835"/>
            <a:ext cx="2939822" cy="1863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A92F3F-B711-40E0-815C-0492BC732BD4}"/>
              </a:ext>
            </a:extLst>
          </p:cNvPr>
          <p:cNvSpPr/>
          <p:nvPr/>
        </p:nvSpPr>
        <p:spPr>
          <a:xfrm>
            <a:off x="8294301" y="432948"/>
            <a:ext cx="3015944" cy="1711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DDAE0-0E26-48DB-99C4-65E2E42E91F3}"/>
              </a:ext>
            </a:extLst>
          </p:cNvPr>
          <p:cNvSpPr txBox="1"/>
          <p:nvPr/>
        </p:nvSpPr>
        <p:spPr>
          <a:xfrm>
            <a:off x="695325" y="59150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First step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9804DD-8E04-4CF1-B388-EF8F705194CE}"/>
              </a:ext>
            </a:extLst>
          </p:cNvPr>
          <p:cNvGrpSpPr/>
          <p:nvPr/>
        </p:nvGrpSpPr>
        <p:grpSpPr>
          <a:xfrm>
            <a:off x="5342608" y="3563445"/>
            <a:ext cx="4879078" cy="2936354"/>
            <a:chOff x="5342608" y="3563445"/>
            <a:chExt cx="4879078" cy="29363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5165C0-B7D4-4A6B-A2DC-0E9FD65FEC32}"/>
                </a:ext>
              </a:extLst>
            </p:cNvPr>
            <p:cNvSpPr/>
            <p:nvPr/>
          </p:nvSpPr>
          <p:spPr>
            <a:xfrm>
              <a:off x="5342608" y="3563445"/>
              <a:ext cx="4879078" cy="29363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420B6D-A0AE-49D4-88D4-C2B357564B60}"/>
                </a:ext>
              </a:extLst>
            </p:cNvPr>
            <p:cNvSpPr/>
            <p:nvPr/>
          </p:nvSpPr>
          <p:spPr>
            <a:xfrm>
              <a:off x="5628841" y="3969039"/>
              <a:ext cx="1634741" cy="1821039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27" name="Flowchart: Predefined Process 53">
              <a:extLst>
                <a:ext uri="{FF2B5EF4-FFF2-40B4-BE49-F238E27FC236}">
                  <a16:creationId xmlns:a16="http://schemas.microsoft.com/office/drawing/2014/main" id="{E4FC8EE7-3AE6-4D15-B54D-6EF73E761DD6}"/>
                </a:ext>
              </a:extLst>
            </p:cNvPr>
            <p:cNvSpPr/>
            <p:nvPr/>
          </p:nvSpPr>
          <p:spPr>
            <a:xfrm>
              <a:off x="6145184" y="4262725"/>
              <a:ext cx="484193" cy="46736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8750 w 10000"/>
                <a:gd name="connsiteY2" fmla="*/ 0 h 10000"/>
                <a:gd name="connsiteX3" fmla="*/ 8750 w 10000"/>
                <a:gd name="connsiteY3" fmla="*/ 1000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8750 w 10000"/>
                <a:gd name="connsiteY2" fmla="*/ 0 h 10000"/>
                <a:gd name="connsiteX3" fmla="*/ 8629 w 10000"/>
                <a:gd name="connsiteY3" fmla="*/ 4568 h 10000"/>
                <a:gd name="connsiteX4" fmla="*/ 8750 w 10000"/>
                <a:gd name="connsiteY4" fmla="*/ 1000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1250" y="0"/>
                  </a:moveTo>
                  <a:lnTo>
                    <a:pt x="1250" y="10000"/>
                  </a:lnTo>
                  <a:moveTo>
                    <a:pt x="8750" y="0"/>
                  </a:moveTo>
                  <a:cubicBezTo>
                    <a:pt x="8710" y="1523"/>
                    <a:pt x="8669" y="3045"/>
                    <a:pt x="8629" y="4568"/>
                  </a:cubicBezTo>
                  <a:cubicBezTo>
                    <a:pt x="8669" y="6379"/>
                    <a:pt x="8710" y="8189"/>
                    <a:pt x="8750" y="10000"/>
                  </a:cubicBez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13D325-A32E-4A00-9E58-9D2491DA334B}"/>
                </a:ext>
              </a:extLst>
            </p:cNvPr>
            <p:cNvSpPr/>
            <p:nvPr/>
          </p:nvSpPr>
          <p:spPr>
            <a:xfrm>
              <a:off x="7393191" y="3969038"/>
              <a:ext cx="2487279" cy="182104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pool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46379-B61D-4579-BCE5-67FBB0A72E79}"/>
                </a:ext>
              </a:extLst>
            </p:cNvPr>
            <p:cNvSpPr txBox="1"/>
            <p:nvPr/>
          </p:nvSpPr>
          <p:spPr>
            <a:xfrm>
              <a:off x="6721356" y="5891258"/>
              <a:ext cx="1982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RAM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9A004-8BEB-41BA-B02B-BFE8C0F2973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862283" y="1574202"/>
            <a:ext cx="1282901" cy="268852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Speech Bubble: Rectangle with Corners Rounded 60">
            <a:extLst>
              <a:ext uri="{FF2B5EF4-FFF2-40B4-BE49-F238E27FC236}">
                <a16:creationId xmlns:a16="http://schemas.microsoft.com/office/drawing/2014/main" id="{24FA5AC6-723F-44C6-943A-B21B6B9D11BF}"/>
              </a:ext>
            </a:extLst>
          </p:cNvPr>
          <p:cNvSpPr/>
          <p:nvPr/>
        </p:nvSpPr>
        <p:spPr>
          <a:xfrm>
            <a:off x="57018" y="2702957"/>
            <a:ext cx="4263823" cy="3156334"/>
          </a:xfrm>
          <a:prstGeom prst="wedgeEllipseCallout">
            <a:avLst>
              <a:gd name="adj1" fmla="val -4648"/>
              <a:gd name="adj2" fmla="val -833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Validates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Identify variable declaration.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Views are expanded.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Builds initial parse tree. 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42792C36-9866-47A1-A2FA-E06CBDFF38E7}"/>
              </a:ext>
            </a:extLst>
          </p:cNvPr>
          <p:cNvSpPr/>
          <p:nvPr/>
        </p:nvSpPr>
        <p:spPr>
          <a:xfrm>
            <a:off x="105575" y="1881248"/>
            <a:ext cx="5107424" cy="4138198"/>
          </a:xfrm>
          <a:prstGeom prst="wedgeEllipseCallout">
            <a:avLst>
              <a:gd name="adj1" fmla="val 18373"/>
              <a:gd name="adj2" fmla="val -596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Algebrizer</a:t>
            </a:r>
            <a:r>
              <a:rPr lang="en-US" sz="2400" dirty="0">
                <a:solidFill>
                  <a:schemeClr val="tx1"/>
                </a:solidFill>
              </a:rPr>
              <a:t>/Normalizer.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Metadata discovery, name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Checks user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 type resolution (UNION).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Aggregate 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parse tree in the cache.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0D72FCDF-D084-4A15-BB89-A5A16A3E97AF}"/>
              </a:ext>
            </a:extLst>
          </p:cNvPr>
          <p:cNvSpPr/>
          <p:nvPr/>
        </p:nvSpPr>
        <p:spPr>
          <a:xfrm>
            <a:off x="96260" y="2524450"/>
            <a:ext cx="4977470" cy="3416407"/>
          </a:xfrm>
          <a:prstGeom prst="wedgeEllipseCallout">
            <a:avLst>
              <a:gd name="adj1" fmla="val 60532"/>
              <a:gd name="adj2" fmla="val -784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Simplify query for easy process.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Convert subqueries to joins, convert inner join to outer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Contradiction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the parse tree.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D21A946-2BC4-494D-B70C-E77D7C776513}"/>
              </a:ext>
            </a:extLst>
          </p:cNvPr>
          <p:cNvSpPr/>
          <p:nvPr/>
        </p:nvSpPr>
        <p:spPr>
          <a:xfrm>
            <a:off x="105574" y="2333284"/>
            <a:ext cx="4483949" cy="2642277"/>
          </a:xfrm>
          <a:prstGeom prst="wedgeEllipseCallout">
            <a:avLst>
              <a:gd name="adj1" fmla="val 138730"/>
              <a:gd name="adj2" fmla="val -799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Last step for pre-optimization.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Query considered as 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cache the plan.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DBFF6-8B3A-4286-9C66-DB146A6A86EB}"/>
              </a:ext>
            </a:extLst>
          </p:cNvPr>
          <p:cNvCxnSpPr>
            <a:cxnSpLocks/>
          </p:cNvCxnSpPr>
          <p:nvPr/>
        </p:nvCxnSpPr>
        <p:spPr>
          <a:xfrm flipH="1">
            <a:off x="6441348" y="1553294"/>
            <a:ext cx="682966" cy="279010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E7A4C7-BD8E-4388-AA8E-ED6923A0349F}"/>
              </a:ext>
            </a:extLst>
          </p:cNvPr>
          <p:cNvCxnSpPr>
            <a:cxnSpLocks/>
          </p:cNvCxnSpPr>
          <p:nvPr/>
        </p:nvCxnSpPr>
        <p:spPr>
          <a:xfrm>
            <a:off x="2174240" y="1637853"/>
            <a:ext cx="3997813" cy="28651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6" grpId="0" animBg="1"/>
      <p:bldP spid="56" grpId="1" animBg="1"/>
      <p:bldP spid="57" grpId="0" animBg="1"/>
      <p:bldP spid="57" grpId="1" animBg="1"/>
      <p:bldP spid="62" grpId="0" animBg="1"/>
      <p:bldP spid="6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057D4BC-0AE1-47E0-AC54-2D5ADA6A4D83}"/>
              </a:ext>
            </a:extLst>
          </p:cNvPr>
          <p:cNvSpPr/>
          <p:nvPr/>
        </p:nvSpPr>
        <p:spPr>
          <a:xfrm>
            <a:off x="5952444" y="2904671"/>
            <a:ext cx="4879078" cy="293635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9A40-75EE-4FA2-AD02-CD0C950B31D9}"/>
              </a:ext>
            </a:extLst>
          </p:cNvPr>
          <p:cNvSpPr/>
          <p:nvPr/>
        </p:nvSpPr>
        <p:spPr>
          <a:xfrm>
            <a:off x="6238677" y="3310265"/>
            <a:ext cx="1634741" cy="18210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32" name="Flowchart: Predefined Process 53">
            <a:extLst>
              <a:ext uri="{FF2B5EF4-FFF2-40B4-BE49-F238E27FC236}">
                <a16:creationId xmlns:a16="http://schemas.microsoft.com/office/drawing/2014/main" id="{67E1B05B-0E56-414D-8827-1B1DA28E07E7}"/>
              </a:ext>
            </a:extLst>
          </p:cNvPr>
          <p:cNvSpPr/>
          <p:nvPr/>
        </p:nvSpPr>
        <p:spPr>
          <a:xfrm>
            <a:off x="6823197" y="3618528"/>
            <a:ext cx="484193" cy="4673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629 w 10000"/>
              <a:gd name="connsiteY3" fmla="*/ 4568 h 10000"/>
              <a:gd name="connsiteX4" fmla="*/ 8750 w 10000"/>
              <a:gd name="connsiteY4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8750" y="0"/>
                </a:moveTo>
                <a:cubicBezTo>
                  <a:pt x="8710" y="1523"/>
                  <a:pt x="8669" y="3045"/>
                  <a:pt x="8629" y="4568"/>
                </a:cubicBezTo>
                <a:cubicBezTo>
                  <a:pt x="8669" y="6379"/>
                  <a:pt x="8710" y="8189"/>
                  <a:pt x="8750" y="10000"/>
                </a:cubicBez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6535D7-6D40-46B5-9CD7-8F78252F9397}"/>
              </a:ext>
            </a:extLst>
          </p:cNvPr>
          <p:cNvSpPr/>
          <p:nvPr/>
        </p:nvSpPr>
        <p:spPr>
          <a:xfrm>
            <a:off x="8003027" y="3310264"/>
            <a:ext cx="2487279" cy="182104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Buffer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pool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12B15-A501-4164-B50A-67F890F42459}"/>
              </a:ext>
            </a:extLst>
          </p:cNvPr>
          <p:cNvSpPr txBox="1"/>
          <p:nvPr/>
        </p:nvSpPr>
        <p:spPr>
          <a:xfrm>
            <a:off x="7331192" y="5232484"/>
            <a:ext cx="198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F1605-9E3D-4AF6-992E-DD5A6215FA1B}"/>
              </a:ext>
            </a:extLst>
          </p:cNvPr>
          <p:cNvSpPr/>
          <p:nvPr/>
        </p:nvSpPr>
        <p:spPr>
          <a:xfrm>
            <a:off x="570447" y="674270"/>
            <a:ext cx="2664939" cy="821593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6E1BF-4C32-4D2B-BF90-1889BD57BBA8}"/>
              </a:ext>
            </a:extLst>
          </p:cNvPr>
          <p:cNvSpPr/>
          <p:nvPr/>
        </p:nvSpPr>
        <p:spPr>
          <a:xfrm>
            <a:off x="4325037" y="674270"/>
            <a:ext cx="2480085" cy="833192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heuristics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13765C-5E26-4094-BBFA-49D12DE3C896}"/>
              </a:ext>
            </a:extLst>
          </p:cNvPr>
          <p:cNvSpPr/>
          <p:nvPr/>
        </p:nvSpPr>
        <p:spPr>
          <a:xfrm>
            <a:off x="7792326" y="674270"/>
            <a:ext cx="2640149" cy="822951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Search phases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0, 1, 2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41DA7-74ED-4A7C-972B-4413FE49CEA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35386" y="1085067"/>
            <a:ext cx="1089651" cy="5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AAF142-8E53-4AE2-B9B2-B70657848C43}"/>
              </a:ext>
            </a:extLst>
          </p:cNvPr>
          <p:cNvCxnSpPr>
            <a:cxnSpLocks/>
            <a:stCxn id="25" idx="3"/>
            <a:endCxn id="49" idx="1"/>
          </p:cNvCxnSpPr>
          <p:nvPr/>
        </p:nvCxnSpPr>
        <p:spPr>
          <a:xfrm flipV="1">
            <a:off x="6805123" y="1085745"/>
            <a:ext cx="987204" cy="5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511932D-341F-4A29-9289-E787FD21B425}"/>
              </a:ext>
            </a:extLst>
          </p:cNvPr>
          <p:cNvSpPr/>
          <p:nvPr/>
        </p:nvSpPr>
        <p:spPr>
          <a:xfrm>
            <a:off x="43221" y="269236"/>
            <a:ext cx="3797623" cy="155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7B8091-BFF7-407D-9C7C-64126C12F90A}"/>
              </a:ext>
            </a:extLst>
          </p:cNvPr>
          <p:cNvSpPr/>
          <p:nvPr/>
        </p:nvSpPr>
        <p:spPr>
          <a:xfrm>
            <a:off x="3888086" y="269236"/>
            <a:ext cx="3373725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D90A8F-E500-4784-83FA-C152D407E495}"/>
              </a:ext>
            </a:extLst>
          </p:cNvPr>
          <p:cNvSpPr/>
          <p:nvPr/>
        </p:nvSpPr>
        <p:spPr>
          <a:xfrm>
            <a:off x="7334212" y="269236"/>
            <a:ext cx="3627702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AE323-585D-46EF-99D9-32EFD01398E9}"/>
              </a:ext>
            </a:extLst>
          </p:cNvPr>
          <p:cNvSpPr txBox="1"/>
          <p:nvPr/>
        </p:nvSpPr>
        <p:spPr>
          <a:xfrm>
            <a:off x="679043" y="588173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Second step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7898C-3D28-41E5-B6D4-2DD7DCA6564A}"/>
              </a:ext>
            </a:extLst>
          </p:cNvPr>
          <p:cNvSpPr txBox="1"/>
          <p:nvPr/>
        </p:nvSpPr>
        <p:spPr>
          <a:xfrm>
            <a:off x="9508947" y="53152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Ubuntu" panose="020B0504030602030204" pitchFamily="34" charset="0"/>
              </a:rPr>
              <a:t>Hashed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12F8BF-6738-420A-BEA1-4742174FA751}"/>
              </a:ext>
            </a:extLst>
          </p:cNvPr>
          <p:cNvCxnSpPr>
            <a:cxnSpLocks/>
          </p:cNvCxnSpPr>
          <p:nvPr/>
        </p:nvCxnSpPr>
        <p:spPr>
          <a:xfrm>
            <a:off x="6290512" y="1320876"/>
            <a:ext cx="702484" cy="233218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64F2C-A5D4-48B1-B32B-7C4C82A5F4F6}"/>
              </a:ext>
            </a:extLst>
          </p:cNvPr>
          <p:cNvCxnSpPr>
            <a:cxnSpLocks/>
          </p:cNvCxnSpPr>
          <p:nvPr/>
        </p:nvCxnSpPr>
        <p:spPr>
          <a:xfrm flipH="1">
            <a:off x="7075036" y="1400309"/>
            <a:ext cx="1481348" cy="225275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AA0689-3678-4053-895F-588DD8BB2AF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21756" y="1320877"/>
            <a:ext cx="3901441" cy="229765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AB5FBA79-CF05-4679-AADD-C7532BB7044E}"/>
              </a:ext>
            </a:extLst>
          </p:cNvPr>
          <p:cNvSpPr/>
          <p:nvPr/>
        </p:nvSpPr>
        <p:spPr>
          <a:xfrm>
            <a:off x="667438" y="2464739"/>
            <a:ext cx="4846010" cy="3445382"/>
          </a:xfrm>
          <a:prstGeom prst="wedgeEllipseCallout">
            <a:avLst>
              <a:gd name="adj1" fmla="val 31632"/>
              <a:gd name="adj2" fmla="val -8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Reorders joins in a way that reduces the number of returned rows as early in the process as possible.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FE767D8A-FE24-41D2-BF9E-9CE58264290D}"/>
              </a:ext>
            </a:extLst>
          </p:cNvPr>
          <p:cNvSpPr/>
          <p:nvPr/>
        </p:nvSpPr>
        <p:spPr>
          <a:xfrm>
            <a:off x="287213" y="2200733"/>
            <a:ext cx="5333772" cy="3013523"/>
          </a:xfrm>
          <a:prstGeom prst="wedgeEllipseCallout">
            <a:avLst>
              <a:gd name="adj1" fmla="val 94985"/>
              <a:gd name="adj2" fmla="val -789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Gets the good enough plan, not the best plan.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0 – Transactional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1 – Quick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2 – Full plan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C16F32D4-E05A-4621-90D3-A7B801753D9B}"/>
              </a:ext>
            </a:extLst>
          </p:cNvPr>
          <p:cNvSpPr/>
          <p:nvPr/>
        </p:nvSpPr>
        <p:spPr>
          <a:xfrm>
            <a:off x="130629" y="1851612"/>
            <a:ext cx="5333772" cy="4058509"/>
          </a:xfrm>
          <a:prstGeom prst="wedgeEllipseCallout">
            <a:avLst>
              <a:gd name="adj1" fmla="val -2412"/>
              <a:gd name="adj2" fmla="val -606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Index statistics and histograms.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Auto-created statistics.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Cardinality estimates.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SQL Server and windows collation.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SET option settings.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</p:spTree>
    <p:extLst>
      <p:ext uri="{BB962C8B-B14F-4D97-AF65-F5344CB8AC3E}">
        <p14:creationId xmlns:p14="http://schemas.microsoft.com/office/powerpoint/2010/main" val="16614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73" grpId="0" animBg="1"/>
      <p:bldP spid="73" grpId="1" animBg="1"/>
      <p:bldP spid="55" grpId="0"/>
      <p:bldP spid="59" grpId="0" animBg="1"/>
      <p:bldP spid="59" grpId="1" animBg="1"/>
      <p:bldP spid="60" grpId="0" animBg="1"/>
      <p:bldP spid="60" grpId="1" animBg="1"/>
      <p:bldP spid="58" grpId="0" animBg="1"/>
      <p:bldP spid="5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2E3A0-6BC9-4D67-BD6C-9CE2C9D9816A}"/>
              </a:ext>
            </a:extLst>
          </p:cNvPr>
          <p:cNvSpPr/>
          <p:nvPr/>
        </p:nvSpPr>
        <p:spPr>
          <a:xfrm>
            <a:off x="1349828" y="1589315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3DEEE-150A-4B78-9C31-34865F557350}"/>
              </a:ext>
            </a:extLst>
          </p:cNvPr>
          <p:cNvSpPr txBox="1"/>
          <p:nvPr/>
        </p:nvSpPr>
        <p:spPr>
          <a:xfrm>
            <a:off x="1485899" y="1905000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6C638-2348-4AB7-8501-8FF531443A23}"/>
              </a:ext>
            </a:extLst>
          </p:cNvPr>
          <p:cNvSpPr/>
          <p:nvPr/>
        </p:nvSpPr>
        <p:spPr>
          <a:xfrm>
            <a:off x="544282" y="255734"/>
            <a:ext cx="9339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5" dirty="0">
                <a:solidFill>
                  <a:schemeClr val="accent5">
                    <a:lumMod val="50000"/>
                  </a:schemeClr>
                </a:solidFill>
                <a:latin typeface="+mj-lt"/>
                <a:cs typeface="Century Gothic"/>
              </a:rPr>
              <a:t>Optimizer search phases 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CEC69-BE11-47ED-991F-E316D69A0142}"/>
              </a:ext>
            </a:extLst>
          </p:cNvPr>
          <p:cNvSpPr/>
          <p:nvPr/>
        </p:nvSpPr>
        <p:spPr>
          <a:xfrm>
            <a:off x="1349827" y="3051682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FB83C-FC50-48D4-BFEB-7B832D799248}"/>
              </a:ext>
            </a:extLst>
          </p:cNvPr>
          <p:cNvSpPr/>
          <p:nvPr/>
        </p:nvSpPr>
        <p:spPr>
          <a:xfrm>
            <a:off x="1349826" y="4514049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3DED7-88CD-4A08-A96F-177ED165B8EB}"/>
              </a:ext>
            </a:extLst>
          </p:cNvPr>
          <p:cNvSpPr txBox="1"/>
          <p:nvPr/>
        </p:nvSpPr>
        <p:spPr>
          <a:xfrm>
            <a:off x="1485897" y="3280282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D20FF-4390-46F8-A379-24CAFF5E6639}"/>
              </a:ext>
            </a:extLst>
          </p:cNvPr>
          <p:cNvSpPr txBox="1"/>
          <p:nvPr/>
        </p:nvSpPr>
        <p:spPr>
          <a:xfrm>
            <a:off x="1485897" y="4742648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E22CAA1-4E99-41EF-AC2F-30EEEDBB24CB}"/>
              </a:ext>
            </a:extLst>
          </p:cNvPr>
          <p:cNvSpPr/>
          <p:nvPr/>
        </p:nvSpPr>
        <p:spPr>
          <a:xfrm>
            <a:off x="6276293" y="1014335"/>
            <a:ext cx="4049486" cy="1545602"/>
          </a:xfrm>
          <a:prstGeom prst="wedgeRectCallout">
            <a:avLst>
              <a:gd name="adj1" fmla="val -139227"/>
              <a:gd name="adj2" fmla="val 1982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913E0-C7DB-4B33-B375-A37D54061EFF}"/>
              </a:ext>
            </a:extLst>
          </p:cNvPr>
          <p:cNvSpPr txBox="1"/>
          <p:nvPr/>
        </p:nvSpPr>
        <p:spPr>
          <a:xfrm>
            <a:off x="6460667" y="1014335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Transactional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Pre-optimization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plans asap.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queries max 3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heuristics.</a:t>
            </a:r>
          </a:p>
          <a:p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AA56ED4-5D19-4E25-957B-5019BCB7DF74}"/>
              </a:ext>
            </a:extLst>
          </p:cNvPr>
          <p:cNvSpPr/>
          <p:nvPr/>
        </p:nvSpPr>
        <p:spPr>
          <a:xfrm>
            <a:off x="6244994" y="2690335"/>
            <a:ext cx="4049486" cy="1420944"/>
          </a:xfrm>
          <a:prstGeom prst="wedgeRectCallout">
            <a:avLst>
              <a:gd name="adj1" fmla="val -138544"/>
              <a:gd name="adj2" fmla="val 2605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A8D14-4BCF-4316-AF8F-E8FF8D20C288}"/>
              </a:ext>
            </a:extLst>
          </p:cNvPr>
          <p:cNvSpPr txBox="1"/>
          <p:nvPr/>
        </p:nvSpPr>
        <p:spPr>
          <a:xfrm>
            <a:off x="6460667" y="2833500"/>
            <a:ext cx="332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Quick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 for max 8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transformation rules than phase 0.</a:t>
            </a:r>
          </a:p>
          <a:p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574751-33F8-40E2-B406-323294A1CF45}"/>
              </a:ext>
            </a:extLst>
          </p:cNvPr>
          <p:cNvSpPr/>
          <p:nvPr/>
        </p:nvSpPr>
        <p:spPr>
          <a:xfrm>
            <a:off x="6196688" y="4339879"/>
            <a:ext cx="4129092" cy="1833930"/>
          </a:xfrm>
          <a:prstGeom prst="wedgeRectCallout">
            <a:avLst>
              <a:gd name="adj1" fmla="val -135146"/>
              <a:gd name="adj2" fmla="val -1317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D53AA-0E10-4A43-8A8E-CA68C7CE27C5}"/>
              </a:ext>
            </a:extLst>
          </p:cNvPr>
          <p:cNvSpPr txBox="1"/>
          <p:nvPr/>
        </p:nvSpPr>
        <p:spPr>
          <a:xfrm>
            <a:off x="6440257" y="4419483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Full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Complex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Parallelism, spills &amp; spools to </a:t>
            </a:r>
            <a:r>
              <a:rPr lang="en-US" dirty="0" err="1">
                <a:cs typeface="Segoe UI" panose="020B0502040204020203" pitchFamily="34" charset="0"/>
              </a:rPr>
              <a:t>tempdb</a:t>
            </a:r>
            <a:r>
              <a:rPr lang="en-US" dirty="0"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transformation rules are unlocked.</a:t>
            </a:r>
          </a:p>
        </p:txBody>
      </p:sp>
    </p:spTree>
    <p:extLst>
      <p:ext uri="{BB962C8B-B14F-4D97-AF65-F5344CB8AC3E}">
        <p14:creationId xmlns:p14="http://schemas.microsoft.com/office/powerpoint/2010/main" val="20411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19670-CDF2-42E4-B44B-6D2960BC6117}"/>
              </a:ext>
            </a:extLst>
          </p:cNvPr>
          <p:cNvSpPr/>
          <p:nvPr/>
        </p:nvSpPr>
        <p:spPr>
          <a:xfrm>
            <a:off x="5333951" y="3454619"/>
            <a:ext cx="3896739" cy="268065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7C8B4A-D3CC-44A6-8EE7-D57C40C07A41}"/>
              </a:ext>
            </a:extLst>
          </p:cNvPr>
          <p:cNvGrpSpPr/>
          <p:nvPr/>
        </p:nvGrpSpPr>
        <p:grpSpPr>
          <a:xfrm>
            <a:off x="3880882" y="1504635"/>
            <a:ext cx="5182265" cy="4104630"/>
            <a:chOff x="2351354" y="1552437"/>
            <a:chExt cx="2952272" cy="2581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4E833-1B42-421C-A6A4-32792F2BE131}"/>
                </a:ext>
              </a:extLst>
            </p:cNvPr>
            <p:cNvSpPr/>
            <p:nvPr/>
          </p:nvSpPr>
          <p:spPr>
            <a:xfrm>
              <a:off x="2351354" y="1552437"/>
              <a:ext cx="1406531" cy="375528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5D2480-3DFF-4042-A203-8ECD0DB92C4F}"/>
                </a:ext>
              </a:extLst>
            </p:cNvPr>
            <p:cNvSpPr/>
            <p:nvPr/>
          </p:nvSpPr>
          <p:spPr>
            <a:xfrm>
              <a:off x="3250532" y="2909017"/>
              <a:ext cx="823234" cy="122475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5A99C-1584-4D0E-9F93-40F981183195}"/>
                </a:ext>
              </a:extLst>
            </p:cNvPr>
            <p:cNvSpPr/>
            <p:nvPr/>
          </p:nvSpPr>
          <p:spPr>
            <a:xfrm>
              <a:off x="4160599" y="2908328"/>
              <a:ext cx="1143027" cy="121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pool</a:t>
              </a:r>
            </a:p>
          </p:txBody>
        </p:sp>
      </p:grp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115C973D-A5D6-4D62-9FE3-AB82E5F1303F}"/>
              </a:ext>
            </a:extLst>
          </p:cNvPr>
          <p:cNvSpPr/>
          <p:nvPr/>
        </p:nvSpPr>
        <p:spPr>
          <a:xfrm>
            <a:off x="5923237" y="4058898"/>
            <a:ext cx="494420" cy="49362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752F85-1879-4E67-8DDB-8F0F0BD4916C}"/>
              </a:ext>
            </a:extLst>
          </p:cNvPr>
          <p:cNvGrpSpPr/>
          <p:nvPr/>
        </p:nvGrpSpPr>
        <p:grpSpPr>
          <a:xfrm>
            <a:off x="7752168" y="3903036"/>
            <a:ext cx="713521" cy="813854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D85532E3-6EE2-43EA-B46F-3D39865D9834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lowchart: Card 15">
              <a:extLst>
                <a:ext uri="{FF2B5EF4-FFF2-40B4-BE49-F238E27FC236}">
                  <a16:creationId xmlns:a16="http://schemas.microsoft.com/office/drawing/2014/main" id="{12674B0B-4773-404B-9871-561AF1009293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lowchart: Card 16">
              <a:extLst>
                <a:ext uri="{FF2B5EF4-FFF2-40B4-BE49-F238E27FC236}">
                  <a16:creationId xmlns:a16="http://schemas.microsoft.com/office/drawing/2014/main" id="{A4031E14-F687-4D0B-8FE8-D7C93EDB3CEC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A857262-113D-48E8-8D53-E6BC2108BBAB}"/>
              </a:ext>
            </a:extLst>
          </p:cNvPr>
          <p:cNvSpPr/>
          <p:nvPr/>
        </p:nvSpPr>
        <p:spPr>
          <a:xfrm>
            <a:off x="6801740" y="1024743"/>
            <a:ext cx="2794365" cy="15569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DE4D09-3EDE-4643-B5E0-5F30C42E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806" y="966800"/>
            <a:ext cx="1818737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C3CDB4-FD56-4B3B-ABF2-06471D0046F8}"/>
              </a:ext>
            </a:extLst>
          </p:cNvPr>
          <p:cNvSpPr txBox="1"/>
          <p:nvPr/>
        </p:nvSpPr>
        <p:spPr>
          <a:xfrm>
            <a:off x="817582" y="613171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0E8DB-F88E-483B-B6D9-ADE9F2E5D850}"/>
              </a:ext>
            </a:extLst>
          </p:cNvPr>
          <p:cNvSpPr/>
          <p:nvPr/>
        </p:nvSpPr>
        <p:spPr>
          <a:xfrm>
            <a:off x="763696" y="3555159"/>
            <a:ext cx="1453617" cy="224678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4559D3DC-9400-421C-A8DB-E6DE1460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20" y="3676594"/>
            <a:ext cx="823540" cy="1718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6BD586-6C15-400C-978D-DDBD3F55AD46}"/>
              </a:ext>
            </a:extLst>
          </p:cNvPr>
          <p:cNvSpPr txBox="1"/>
          <p:nvPr/>
        </p:nvSpPr>
        <p:spPr>
          <a:xfrm>
            <a:off x="647921" y="5224383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96D87-0558-4050-9DEF-F6717A95EF32}"/>
              </a:ext>
            </a:extLst>
          </p:cNvPr>
          <p:cNvSpPr/>
          <p:nvPr/>
        </p:nvSpPr>
        <p:spPr>
          <a:xfrm>
            <a:off x="2330213" y="3579660"/>
            <a:ext cx="1983398" cy="224678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9">
            <a:extLst>
              <a:ext uri="{FF2B5EF4-FFF2-40B4-BE49-F238E27FC236}">
                <a16:creationId xmlns:a16="http://schemas.microsoft.com/office/drawing/2014/main" id="{567CB607-36C0-4E68-A809-47C81885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90635" y="3798018"/>
            <a:ext cx="1542108" cy="153569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39EFC2-944F-4E70-A9DE-B2993DA6EF09}"/>
              </a:ext>
            </a:extLst>
          </p:cNvPr>
          <p:cNvSpPr txBox="1"/>
          <p:nvPr/>
        </p:nvSpPr>
        <p:spPr>
          <a:xfrm>
            <a:off x="2292206" y="5266634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4BAC1-6FF3-4E82-9472-0EFD903B5808}"/>
              </a:ext>
            </a:extLst>
          </p:cNvPr>
          <p:cNvCxnSpPr>
            <a:cxnSpLocks/>
          </p:cNvCxnSpPr>
          <p:nvPr/>
        </p:nvCxnSpPr>
        <p:spPr>
          <a:xfrm>
            <a:off x="3768893" y="4412569"/>
            <a:ext cx="4029009" cy="510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EE94E8-8C74-4B37-8409-B205CEFBE257}"/>
              </a:ext>
            </a:extLst>
          </p:cNvPr>
          <p:cNvCxnSpPr>
            <a:cxnSpLocks/>
          </p:cNvCxnSpPr>
          <p:nvPr/>
        </p:nvCxnSpPr>
        <p:spPr>
          <a:xfrm flipH="1" flipV="1">
            <a:off x="3619358" y="4000521"/>
            <a:ext cx="4012351" cy="583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389152-5C06-4B12-8368-9FE2E33FA68C}"/>
              </a:ext>
            </a:extLst>
          </p:cNvPr>
          <p:cNvSpPr txBox="1"/>
          <p:nvPr/>
        </p:nvSpPr>
        <p:spPr>
          <a:xfrm>
            <a:off x="6379272" y="5782477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8D528B-3E95-48E3-AC8E-3BA4A638DD4A}"/>
              </a:ext>
            </a:extLst>
          </p:cNvPr>
          <p:cNvSpPr/>
          <p:nvPr/>
        </p:nvSpPr>
        <p:spPr>
          <a:xfrm>
            <a:off x="635949" y="1486909"/>
            <a:ext cx="2294732" cy="604691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24FE1-B25C-4EDD-B07B-1E61A6DE8F21}"/>
              </a:ext>
            </a:extLst>
          </p:cNvPr>
          <p:cNvSpPr/>
          <p:nvPr/>
        </p:nvSpPr>
        <p:spPr>
          <a:xfrm>
            <a:off x="7142792" y="1504634"/>
            <a:ext cx="2247246" cy="604303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F5042-A732-4422-B8AC-0F9B9F90E1B4}"/>
              </a:ext>
            </a:extLst>
          </p:cNvPr>
          <p:cNvCxnSpPr>
            <a:cxnSpLocks/>
          </p:cNvCxnSpPr>
          <p:nvPr/>
        </p:nvCxnSpPr>
        <p:spPr>
          <a:xfrm flipH="1">
            <a:off x="8116518" y="1993896"/>
            <a:ext cx="249269" cy="20650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133B35-5655-4525-9130-52B80969EF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06456" y="1803203"/>
            <a:ext cx="974426" cy="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9B1FEE-C506-4D4B-9F4B-4329901A7AB9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6349833" y="1803203"/>
            <a:ext cx="792959" cy="3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9D8D9B-9FE9-47F9-9053-8F6846B72F1C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>
            <a:off x="9390038" y="1806786"/>
            <a:ext cx="778768" cy="1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629D-770F-425F-98C5-27B02281A971}"/>
              </a:ext>
            </a:extLst>
          </p:cNvPr>
          <p:cNvSpPr txBox="1"/>
          <p:nvPr/>
        </p:nvSpPr>
        <p:spPr>
          <a:xfrm>
            <a:off x="3591802" y="-100519"/>
            <a:ext cx="5914394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Read transaction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82542D-DAC9-484D-9A3F-87179292F3A8}"/>
              </a:ext>
            </a:extLst>
          </p:cNvPr>
          <p:cNvSpPr/>
          <p:nvPr/>
        </p:nvSpPr>
        <p:spPr>
          <a:xfrm>
            <a:off x="338876" y="1039048"/>
            <a:ext cx="2950887" cy="1548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6DC88B-132E-4AFC-AB3A-64DB23F9EC61}"/>
              </a:ext>
            </a:extLst>
          </p:cNvPr>
          <p:cNvSpPr/>
          <p:nvPr/>
        </p:nvSpPr>
        <p:spPr>
          <a:xfrm>
            <a:off x="3549812" y="1050094"/>
            <a:ext cx="2988307" cy="1501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2" name="Speech Bubble: Oval 81">
            <a:extLst>
              <a:ext uri="{FF2B5EF4-FFF2-40B4-BE49-F238E27FC236}">
                <a16:creationId xmlns:a16="http://schemas.microsoft.com/office/drawing/2014/main" id="{D27BFB12-45F8-4F4A-BB8E-AF73A67218E9}"/>
              </a:ext>
            </a:extLst>
          </p:cNvPr>
          <p:cNvSpPr/>
          <p:nvPr/>
        </p:nvSpPr>
        <p:spPr>
          <a:xfrm>
            <a:off x="442045" y="2684577"/>
            <a:ext cx="4366479" cy="3200522"/>
          </a:xfrm>
          <a:prstGeom prst="wedgeEllipseCallout">
            <a:avLst>
              <a:gd name="adj1" fmla="val -27981"/>
              <a:gd name="adj2" fmla="val -726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03784C28-84DC-4719-98C3-45680446B896}"/>
              </a:ext>
            </a:extLst>
          </p:cNvPr>
          <p:cNvSpPr/>
          <p:nvPr/>
        </p:nvSpPr>
        <p:spPr>
          <a:xfrm>
            <a:off x="4403267" y="4444493"/>
            <a:ext cx="889571" cy="383655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10D87F8E-C4AC-4B2E-A2F5-AD96C9BBEF1D}"/>
              </a:ext>
            </a:extLst>
          </p:cNvPr>
          <p:cNvSpPr/>
          <p:nvPr/>
        </p:nvSpPr>
        <p:spPr>
          <a:xfrm>
            <a:off x="204456" y="2133851"/>
            <a:ext cx="5080746" cy="3589522"/>
          </a:xfrm>
          <a:prstGeom prst="wedgeEllipseCallout">
            <a:avLst>
              <a:gd name="adj1" fmla="val 35737"/>
              <a:gd name="adj2" fmla="val -530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read transaction, Lock manager will be invoked.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" name="Speech Bubble: Oval 84">
            <a:extLst>
              <a:ext uri="{FF2B5EF4-FFF2-40B4-BE49-F238E27FC236}">
                <a16:creationId xmlns:a16="http://schemas.microsoft.com/office/drawing/2014/main" id="{72E884D3-C1B3-4738-9F4A-B1C4739C4A52}"/>
              </a:ext>
            </a:extLst>
          </p:cNvPr>
          <p:cNvSpPr/>
          <p:nvPr/>
        </p:nvSpPr>
        <p:spPr>
          <a:xfrm>
            <a:off x="24990" y="452325"/>
            <a:ext cx="5840298" cy="3068682"/>
          </a:xfrm>
          <a:prstGeom prst="wedgeEllipseCallout">
            <a:avLst>
              <a:gd name="adj1" fmla="val 75608"/>
              <a:gd name="adj2" fmla="val -78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Any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shared lock (select).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30" grpId="0"/>
      <p:bldP spid="31" grpId="0" animBg="1"/>
      <p:bldP spid="33" grpId="0"/>
      <p:bldP spid="66" grpId="0" animBg="1"/>
      <p:bldP spid="23" grpId="0" animBg="1"/>
      <p:bldP spid="23" grpId="1" animBg="1"/>
      <p:bldP spid="24" grpId="0" animBg="1"/>
      <p:bldP spid="24" grpId="1" animBg="1"/>
      <p:bldP spid="82" grpId="0" animBg="1"/>
      <p:bldP spid="82" grpId="1" animBg="1"/>
      <p:bldP spid="36" grpId="0" animBg="1"/>
      <p:bldP spid="83" grpId="0" animBg="1"/>
      <p:bldP spid="83" grpId="1" animBg="1"/>
      <p:bldP spid="85" grpId="0" animBg="1"/>
      <p:bldP spid="8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936E044-55DD-4744-91CF-059415A17B78}"/>
              </a:ext>
            </a:extLst>
          </p:cNvPr>
          <p:cNvSpPr/>
          <p:nvPr/>
        </p:nvSpPr>
        <p:spPr>
          <a:xfrm>
            <a:off x="275521" y="3779538"/>
            <a:ext cx="1500866" cy="2410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F4FAE2D-50F3-4F0F-82E3-A54065CB30D4}"/>
              </a:ext>
            </a:extLst>
          </p:cNvPr>
          <p:cNvSpPr/>
          <p:nvPr/>
        </p:nvSpPr>
        <p:spPr>
          <a:xfrm>
            <a:off x="1924280" y="3779382"/>
            <a:ext cx="2364539" cy="24101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6A6C77-2BFF-463C-A154-33E4BEC15747}"/>
              </a:ext>
            </a:extLst>
          </p:cNvPr>
          <p:cNvSpPr/>
          <p:nvPr/>
        </p:nvSpPr>
        <p:spPr>
          <a:xfrm>
            <a:off x="6610126" y="3798292"/>
            <a:ext cx="3978229" cy="246005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B34E99-ADE0-47C8-9674-E670858D13B0}"/>
              </a:ext>
            </a:extLst>
          </p:cNvPr>
          <p:cNvGrpSpPr/>
          <p:nvPr/>
        </p:nvGrpSpPr>
        <p:grpSpPr>
          <a:xfrm>
            <a:off x="425042" y="1429114"/>
            <a:ext cx="10066097" cy="4477041"/>
            <a:chOff x="598844" y="2181348"/>
            <a:chExt cx="5399210" cy="25136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44AE0-72C8-4301-ABA9-F54F15F4171F}"/>
                </a:ext>
              </a:extLst>
            </p:cNvPr>
            <p:cNvSpPr/>
            <p:nvPr/>
          </p:nvSpPr>
          <p:spPr>
            <a:xfrm>
              <a:off x="598844" y="2183593"/>
              <a:ext cx="1286990" cy="431683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Access methods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9A8BC1-6E64-4DB2-8BB1-9121F88A4A91}"/>
                </a:ext>
              </a:extLst>
            </p:cNvPr>
            <p:cNvSpPr/>
            <p:nvPr/>
          </p:nvSpPr>
          <p:spPr>
            <a:xfrm>
              <a:off x="2226134" y="2181348"/>
              <a:ext cx="1366459" cy="43153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C0361D-57D7-422E-8020-FD2435E01CB6}"/>
                </a:ext>
              </a:extLst>
            </p:cNvPr>
            <p:cNvSpPr/>
            <p:nvPr/>
          </p:nvSpPr>
          <p:spPr>
            <a:xfrm>
              <a:off x="4069476" y="2187500"/>
              <a:ext cx="1254029" cy="43078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Buffer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CD3B97-53F3-4DEA-A4EC-3A1F4AFDB6AB}"/>
                </a:ext>
              </a:extLst>
            </p:cNvPr>
            <p:cNvSpPr/>
            <p:nvPr/>
          </p:nvSpPr>
          <p:spPr>
            <a:xfrm>
              <a:off x="3963151" y="3568065"/>
              <a:ext cx="749795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  Plan     cache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1D5843-9F29-4A74-B0F8-30154F85E58E}"/>
                </a:ext>
              </a:extLst>
            </p:cNvPr>
            <p:cNvSpPr/>
            <p:nvPr/>
          </p:nvSpPr>
          <p:spPr>
            <a:xfrm>
              <a:off x="4735238" y="3576986"/>
              <a:ext cx="1262816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 pool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1ADE6F-8CEA-48A9-84AA-D3BAC8F827E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37698" y="1969616"/>
            <a:ext cx="341815" cy="1991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FC789-3087-4D61-A4F4-487E27356F55}"/>
              </a:ext>
            </a:extLst>
          </p:cNvPr>
          <p:cNvGrpSpPr/>
          <p:nvPr/>
        </p:nvGrpSpPr>
        <p:grpSpPr>
          <a:xfrm>
            <a:off x="8867962" y="3960900"/>
            <a:ext cx="908259" cy="894137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56" name="Flowchart: Card 55">
              <a:extLst>
                <a:ext uri="{FF2B5EF4-FFF2-40B4-BE49-F238E27FC236}">
                  <a16:creationId xmlns:a16="http://schemas.microsoft.com/office/drawing/2014/main" id="{A57743C5-475D-476B-89AC-7F353E47A3F5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Flowchart: Card 56">
              <a:extLst>
                <a:ext uri="{FF2B5EF4-FFF2-40B4-BE49-F238E27FC236}">
                  <a16:creationId xmlns:a16="http://schemas.microsoft.com/office/drawing/2014/main" id="{31454A00-47BF-4A5C-A3B9-BAD712F25E04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Flowchart: Card 57">
              <a:extLst>
                <a:ext uri="{FF2B5EF4-FFF2-40B4-BE49-F238E27FC236}">
                  <a16:creationId xmlns:a16="http://schemas.microsoft.com/office/drawing/2014/main" id="{C87FEF08-69CF-46CA-8B2D-967EE62C5FE3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B01F6481-C794-4D0D-BDBD-F4BDE063AEF2}"/>
              </a:ext>
            </a:extLst>
          </p:cNvPr>
          <p:cNvSpPr/>
          <p:nvPr/>
        </p:nvSpPr>
        <p:spPr>
          <a:xfrm>
            <a:off x="7179292" y="4215199"/>
            <a:ext cx="564037" cy="527286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8866F7-35BB-4D9D-B7BC-2AEB82FCA7E6}"/>
              </a:ext>
            </a:extLst>
          </p:cNvPr>
          <p:cNvSpPr txBox="1"/>
          <p:nvPr/>
        </p:nvSpPr>
        <p:spPr>
          <a:xfrm>
            <a:off x="10076854" y="3059708"/>
            <a:ext cx="1972678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CHECKPOINT</a:t>
            </a:r>
            <a:endParaRPr lang="en-US" sz="2400" b="1" dirty="0">
              <a:latin typeface="Ubuntu" panose="020B0504030602030204" pitchFamily="34" charset="0"/>
            </a:endParaRPr>
          </a:p>
        </p:txBody>
      </p:sp>
      <p:pic>
        <p:nvPicPr>
          <p:cNvPr id="75" name="Picture 21">
            <a:extLst>
              <a:ext uri="{FF2B5EF4-FFF2-40B4-BE49-F238E27FC236}">
                <a16:creationId xmlns:a16="http://schemas.microsoft.com/office/drawing/2014/main" id="{C9AF4B1A-3A33-4B2D-B0D9-39AB3F21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884" y="3873446"/>
            <a:ext cx="1259858" cy="1778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76" name="Picture 19">
            <a:extLst>
              <a:ext uri="{FF2B5EF4-FFF2-40B4-BE49-F238E27FC236}">
                <a16:creationId xmlns:a16="http://schemas.microsoft.com/office/drawing/2014/main" id="{53965F07-EBD0-4FA0-A87F-D11A55F1F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147" y="3821794"/>
            <a:ext cx="2069764" cy="194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06D9A0-E127-49DD-BC01-D6106B6A748C}"/>
              </a:ext>
            </a:extLst>
          </p:cNvPr>
          <p:cNvCxnSpPr>
            <a:cxnSpLocks/>
          </p:cNvCxnSpPr>
          <p:nvPr/>
        </p:nvCxnSpPr>
        <p:spPr>
          <a:xfrm>
            <a:off x="3570514" y="4153670"/>
            <a:ext cx="5442810" cy="2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27DBFC-08D4-47D1-82F8-63F1FC1FFF8A}"/>
              </a:ext>
            </a:extLst>
          </p:cNvPr>
          <p:cNvCxnSpPr>
            <a:cxnSpLocks/>
          </p:cNvCxnSpPr>
          <p:nvPr/>
        </p:nvCxnSpPr>
        <p:spPr>
          <a:xfrm flipH="1">
            <a:off x="4014987" y="4491315"/>
            <a:ext cx="5368757" cy="3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5AB8-F433-440D-8690-0F4A23848E1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24461" y="1811289"/>
            <a:ext cx="612546" cy="6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8D2147D-17CB-4205-B369-AF5A98CF241A}"/>
              </a:ext>
            </a:extLst>
          </p:cNvPr>
          <p:cNvSpPr/>
          <p:nvPr/>
        </p:nvSpPr>
        <p:spPr>
          <a:xfrm>
            <a:off x="116445" y="1057154"/>
            <a:ext cx="3070371" cy="1617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49089A-5061-4994-B057-EDA0EE8D7B5D}"/>
              </a:ext>
            </a:extLst>
          </p:cNvPr>
          <p:cNvSpPr/>
          <p:nvPr/>
        </p:nvSpPr>
        <p:spPr>
          <a:xfrm>
            <a:off x="3094165" y="1038059"/>
            <a:ext cx="3175014" cy="1641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EF90087-F2D6-478B-98A5-BD679A4316EA}"/>
              </a:ext>
            </a:extLst>
          </p:cNvPr>
          <p:cNvSpPr/>
          <p:nvPr/>
        </p:nvSpPr>
        <p:spPr>
          <a:xfrm>
            <a:off x="6492306" y="1074817"/>
            <a:ext cx="3080988" cy="15176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67433-422E-465F-A4ED-10B00ED4E723}"/>
              </a:ext>
            </a:extLst>
          </p:cNvPr>
          <p:cNvSpPr txBox="1"/>
          <p:nvPr/>
        </p:nvSpPr>
        <p:spPr>
          <a:xfrm>
            <a:off x="7811531" y="5843472"/>
            <a:ext cx="176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5A2BF-E6DF-4E84-81A8-D04AEB64E2AF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6006482" y="1813417"/>
            <a:ext cx="889084" cy="10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57BDA7-6352-4805-B078-ADCEB0C3F43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233534" y="1823706"/>
            <a:ext cx="950964" cy="7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858748-4CC7-471F-84C1-063F103A5966}"/>
              </a:ext>
            </a:extLst>
          </p:cNvPr>
          <p:cNvCxnSpPr>
            <a:cxnSpLocks/>
          </p:cNvCxnSpPr>
          <p:nvPr/>
        </p:nvCxnSpPr>
        <p:spPr>
          <a:xfrm flipH="1">
            <a:off x="1001959" y="1908532"/>
            <a:ext cx="2565567" cy="2164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AA33ADEA-ABF1-4778-8280-B188D9B2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827" y="992288"/>
            <a:ext cx="1740880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59B9FDB-E29F-420A-BDC6-5CDCBFFE6CAB}"/>
              </a:ext>
            </a:extLst>
          </p:cNvPr>
          <p:cNvSpPr txBox="1"/>
          <p:nvPr/>
        </p:nvSpPr>
        <p:spPr>
          <a:xfrm>
            <a:off x="2022740" y="5669482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E51E2F-280B-40B7-9C44-16C50E354E5A}"/>
              </a:ext>
            </a:extLst>
          </p:cNvPr>
          <p:cNvSpPr txBox="1"/>
          <p:nvPr/>
        </p:nvSpPr>
        <p:spPr>
          <a:xfrm>
            <a:off x="198498" y="5623898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FCA299DA-921F-4C4B-BFA9-241C7BEC1BAD}"/>
              </a:ext>
            </a:extLst>
          </p:cNvPr>
          <p:cNvSpPr/>
          <p:nvPr/>
        </p:nvSpPr>
        <p:spPr>
          <a:xfrm>
            <a:off x="4330379" y="4555948"/>
            <a:ext cx="2216212" cy="70913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3A7FA0-3FA7-433E-A555-A98162489530}"/>
              </a:ext>
            </a:extLst>
          </p:cNvPr>
          <p:cNvSpPr txBox="1"/>
          <p:nvPr/>
        </p:nvSpPr>
        <p:spPr>
          <a:xfrm>
            <a:off x="1033876" y="616603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8BC36-097F-4E62-89CD-C2C279D6BBDA}"/>
              </a:ext>
            </a:extLst>
          </p:cNvPr>
          <p:cNvSpPr txBox="1"/>
          <p:nvPr/>
        </p:nvSpPr>
        <p:spPr>
          <a:xfrm>
            <a:off x="3674864" y="145605"/>
            <a:ext cx="4916346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Write transactions 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F40E5FE2-A119-4023-B6CB-3EF8033E6279}"/>
              </a:ext>
            </a:extLst>
          </p:cNvPr>
          <p:cNvSpPr/>
          <p:nvPr/>
        </p:nvSpPr>
        <p:spPr>
          <a:xfrm>
            <a:off x="1825763" y="2242896"/>
            <a:ext cx="4752313" cy="4015447"/>
          </a:xfrm>
          <a:prstGeom prst="wedgeEllipseCallout">
            <a:avLst>
              <a:gd name="adj1" fmla="val 2294"/>
              <a:gd name="adj2" fmla="val -563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write transaction, first log and next lock manager will be invoked.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3E53A1A-72E0-4789-B0DB-34D512B550BC}"/>
              </a:ext>
            </a:extLst>
          </p:cNvPr>
          <p:cNvSpPr/>
          <p:nvPr/>
        </p:nvSpPr>
        <p:spPr>
          <a:xfrm>
            <a:off x="477790" y="797118"/>
            <a:ext cx="6179471" cy="2790045"/>
          </a:xfrm>
          <a:prstGeom prst="wedgeEllipseCallout">
            <a:avLst>
              <a:gd name="adj1" fmla="val 58881"/>
              <a:gd name="adj2" fmla="val -1350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Exclusive 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Additional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9186AB5B-31FB-4C2C-B33B-B794AF6C96E7}"/>
              </a:ext>
            </a:extLst>
          </p:cNvPr>
          <p:cNvSpPr/>
          <p:nvPr/>
        </p:nvSpPr>
        <p:spPr>
          <a:xfrm>
            <a:off x="448650" y="2692666"/>
            <a:ext cx="4366479" cy="3200522"/>
          </a:xfrm>
          <a:prstGeom prst="wedgeEllipseCallout">
            <a:avLst>
              <a:gd name="adj1" fmla="val -23743"/>
              <a:gd name="adj2" fmla="val -675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34F1C4D0-8552-49F6-8D98-0D86357076B1}"/>
              </a:ext>
            </a:extLst>
          </p:cNvPr>
          <p:cNvSpPr/>
          <p:nvPr/>
        </p:nvSpPr>
        <p:spPr>
          <a:xfrm>
            <a:off x="2166022" y="905800"/>
            <a:ext cx="4826650" cy="2823237"/>
          </a:xfrm>
          <a:prstGeom prst="wedgeEllipseCallout">
            <a:avLst>
              <a:gd name="adj1" fmla="val 117383"/>
              <a:gd name="adj2" fmla="val 306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Invokes every few minutes by SQL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Pushes dirty pages to disk and hardens to disk.</a:t>
            </a:r>
          </a:p>
        </p:txBody>
      </p:sp>
    </p:spTree>
    <p:extLst>
      <p:ext uri="{BB962C8B-B14F-4D97-AF65-F5344CB8AC3E}">
        <p14:creationId xmlns:p14="http://schemas.microsoft.com/office/powerpoint/2010/main" val="22458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4" grpId="0" animBg="1"/>
      <p:bldP spid="69" grpId="0" animBg="1"/>
      <p:bldP spid="72" grpId="0" animBg="1"/>
      <p:bldP spid="72" grpId="1" animBg="1"/>
      <p:bldP spid="80" grpId="0" animBg="1"/>
      <p:bldP spid="80" grpId="1" animBg="1"/>
      <p:bldP spid="81" grpId="0" animBg="1"/>
      <p:bldP spid="81" grpId="1" animBg="1"/>
      <p:bldP spid="84" grpId="0" animBg="1"/>
      <p:bldP spid="84" grpId="1" animBg="1"/>
      <p:bldP spid="95" grpId="0"/>
      <p:bldP spid="97" grpId="0"/>
      <p:bldP spid="98" grpId="0" animBg="1"/>
      <p:bldP spid="47" grpId="0"/>
      <p:bldP spid="54" grpId="0" animBg="1"/>
      <p:bldP spid="54" grpId="1" animBg="1"/>
      <p:bldP spid="64" grpId="0" animBg="1"/>
      <p:bldP spid="64" grpId="1" animBg="1"/>
      <p:bldP spid="53" grpId="0" animBg="1"/>
      <p:bldP spid="53" grpId="1" animBg="1"/>
      <p:bldP spid="45" grpId="0" animBg="1"/>
      <p:bldP spid="4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5B24-6A47-4459-9C60-6930136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				</a:t>
            </a:r>
            <a:endParaRPr lang="en-US" sz="44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emo Trading - LearnFXtrade.com">
            <a:extLst>
              <a:ext uri="{FF2B5EF4-FFF2-40B4-BE49-F238E27FC236}">
                <a16:creationId xmlns:a16="http://schemas.microsoft.com/office/drawing/2014/main" id="{C68A7C81-2CBC-470A-8F7E-D4629932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367555"/>
            <a:ext cx="4141760" cy="303729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6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73F3-B22B-44BD-95B8-812CA288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A8A4-672A-4CA9-95B9-4DE3C34C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ACID properties with an example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Overview of memory architecture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How memory is managed?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Life cycle of a query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Components of SQL engine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9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2DCB-BD29-4A34-BA54-A238EB0E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85B4-4BD9-411F-894E-719DD06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https://kevinekline.com/slides/sql-server-internals-architecture/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https://www.sql.kiwi/2012/04/query-optimizer-deep-dive-part-1.html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Pro SQL Server Internals 2nd ed. Edition by </a:t>
            </a:r>
            <a:r>
              <a:rPr lang="en-US" sz="3600" dirty="0" err="1"/>
              <a:t>by</a:t>
            </a:r>
            <a:r>
              <a:rPr lang="en-US" sz="3600" dirty="0"/>
              <a:t> </a:t>
            </a:r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Dmitri </a:t>
            </a:r>
            <a:r>
              <a:rPr lang="en-US" sz="36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Korotkevitch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https://eightkb.online/detail.html?session_id=197300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46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ABA4C058-110A-4383-B60E-1EF1C9ED8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B9561-9776-4FE4-88D0-1169CC07DEC5}"/>
              </a:ext>
            </a:extLst>
          </p:cNvPr>
          <p:cNvSpPr txBox="1"/>
          <p:nvPr/>
        </p:nvSpPr>
        <p:spPr>
          <a:xfrm>
            <a:off x="7239000" y="5324475"/>
            <a:ext cx="5713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    Thank you!</a:t>
            </a:r>
          </a:p>
        </p:txBody>
      </p:sp>
    </p:spTree>
    <p:extLst>
      <p:ext uri="{BB962C8B-B14F-4D97-AF65-F5344CB8AC3E}">
        <p14:creationId xmlns:p14="http://schemas.microsoft.com/office/powerpoint/2010/main" val="262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B2E-12B9-4F8A-A9DF-BC4BF6D3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B22F-75D2-4A06-8431-E55FA296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ACID properties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Memory architecture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Cache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Life cycle of a query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Components of SQL engine</a:t>
            </a: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FADC-A5B2-4F9C-A2F0-69A854F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Internals: Why we care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16F2-553C-400E-9388-D581B92C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Information about how queries are processed at each stage inside the SQL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you track down the performance issues and fix them efficiently.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Build confidence when managing database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in convincing your co-workers/managers of why they should take your ideas seriously.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The more you know, the better.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069A-D53A-43FB-BACB-9DD9A65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0058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ACID properties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CAA18-FCA7-40E0-888B-AC1EBF835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463040"/>
            <a:ext cx="6896100" cy="48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1405D-6C40-4373-9E09-2BA8EC94B1D7}"/>
              </a:ext>
            </a:extLst>
          </p:cNvPr>
          <p:cNvSpPr txBox="1"/>
          <p:nvPr/>
        </p:nvSpPr>
        <p:spPr>
          <a:xfrm>
            <a:off x="638175" y="2971800"/>
            <a:ext cx="8572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ACID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9E38A-2D16-40E3-9283-01DD01E07F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95425" y="3202633"/>
            <a:ext cx="561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0F0EC-F778-4394-BBF2-FEC1A3EFB6D5}"/>
              </a:ext>
            </a:extLst>
          </p:cNvPr>
          <p:cNvCxnSpPr>
            <a:cxnSpLocks/>
          </p:cNvCxnSpPr>
          <p:nvPr/>
        </p:nvCxnSpPr>
        <p:spPr>
          <a:xfrm>
            <a:off x="2057400" y="1076325"/>
            <a:ext cx="0" cy="4600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518D8-625F-403A-B331-C0CA2703ED73}"/>
              </a:ext>
            </a:extLst>
          </p:cNvPr>
          <p:cNvCxnSpPr/>
          <p:nvPr/>
        </p:nvCxnSpPr>
        <p:spPr>
          <a:xfrm>
            <a:off x="2057400" y="10858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B0A19-BAE2-40E0-A923-53EFC6391B84}"/>
              </a:ext>
            </a:extLst>
          </p:cNvPr>
          <p:cNvCxnSpPr/>
          <p:nvPr/>
        </p:nvCxnSpPr>
        <p:spPr>
          <a:xfrm>
            <a:off x="2057400" y="23812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828BA5-1D3B-4C63-BFD6-B0D5959731F3}"/>
              </a:ext>
            </a:extLst>
          </p:cNvPr>
          <p:cNvCxnSpPr/>
          <p:nvPr/>
        </p:nvCxnSpPr>
        <p:spPr>
          <a:xfrm>
            <a:off x="2057400" y="40576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C8296-A1D8-42AA-BC58-000CA8E9747B}"/>
              </a:ext>
            </a:extLst>
          </p:cNvPr>
          <p:cNvCxnSpPr>
            <a:cxnSpLocks/>
          </p:cNvCxnSpPr>
          <p:nvPr/>
        </p:nvCxnSpPr>
        <p:spPr>
          <a:xfrm>
            <a:off x="2057400" y="5676900"/>
            <a:ext cx="866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71424D-283B-4D14-A494-3EB355B7E583}"/>
              </a:ext>
            </a:extLst>
          </p:cNvPr>
          <p:cNvSpPr txBox="1"/>
          <p:nvPr/>
        </p:nvSpPr>
        <p:spPr>
          <a:xfrm>
            <a:off x="2962241" y="828674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Atomicity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03B3C-6656-415E-947A-F6C31FF849A5}"/>
              </a:ext>
            </a:extLst>
          </p:cNvPr>
          <p:cNvSpPr txBox="1"/>
          <p:nvPr/>
        </p:nvSpPr>
        <p:spPr>
          <a:xfrm>
            <a:off x="2943224" y="2147916"/>
            <a:ext cx="180021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Consistency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B81FF-68AE-4142-BAD0-647CC8A5708E}"/>
              </a:ext>
            </a:extLst>
          </p:cNvPr>
          <p:cNvSpPr txBox="1"/>
          <p:nvPr/>
        </p:nvSpPr>
        <p:spPr>
          <a:xfrm>
            <a:off x="2962275" y="382431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Isolation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0F8BD-A8DA-4666-AF29-50CD4B9AC3E3}"/>
              </a:ext>
            </a:extLst>
          </p:cNvPr>
          <p:cNvSpPr txBox="1"/>
          <p:nvPr/>
        </p:nvSpPr>
        <p:spPr>
          <a:xfrm>
            <a:off x="2943225" y="544356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Durability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99FCD-CF65-4796-ABAB-9F99F677C7A3}"/>
              </a:ext>
            </a:extLst>
          </p:cNvPr>
          <p:cNvCxnSpPr>
            <a:cxnSpLocks/>
          </p:cNvCxnSpPr>
          <p:nvPr/>
        </p:nvCxnSpPr>
        <p:spPr>
          <a:xfrm>
            <a:off x="4591005" y="10382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3D822-EE02-4FFF-8AC4-7C4BF60A2F72}"/>
              </a:ext>
            </a:extLst>
          </p:cNvPr>
          <p:cNvCxnSpPr>
            <a:cxnSpLocks/>
          </p:cNvCxnSpPr>
          <p:nvPr/>
        </p:nvCxnSpPr>
        <p:spPr>
          <a:xfrm>
            <a:off x="4743441" y="2381250"/>
            <a:ext cx="1009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FE53D8-8BA6-458B-A62D-1AC5F279C25A}"/>
              </a:ext>
            </a:extLst>
          </p:cNvPr>
          <p:cNvCxnSpPr>
            <a:cxnSpLocks/>
          </p:cNvCxnSpPr>
          <p:nvPr/>
        </p:nvCxnSpPr>
        <p:spPr>
          <a:xfrm>
            <a:off x="4591005" y="40481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4BDB8D-E651-4CF3-814D-2DB3C5762733}"/>
              </a:ext>
            </a:extLst>
          </p:cNvPr>
          <p:cNvCxnSpPr>
            <a:cxnSpLocks/>
          </p:cNvCxnSpPr>
          <p:nvPr/>
        </p:nvCxnSpPr>
        <p:spPr>
          <a:xfrm>
            <a:off x="4571989" y="5638800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3D1F94E-87A0-4D80-BF90-AE3FA7A4F2FD}"/>
              </a:ext>
            </a:extLst>
          </p:cNvPr>
          <p:cNvSpPr/>
          <p:nvPr/>
        </p:nvSpPr>
        <p:spPr>
          <a:xfrm>
            <a:off x="5657884" y="622726"/>
            <a:ext cx="6096000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All queries in the transaction should either complete successfully or all rollback.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5A2B5A-AB96-4B10-963E-344D2B95FBD4}"/>
              </a:ext>
            </a:extLst>
          </p:cNvPr>
          <p:cNvSpPr/>
          <p:nvPr/>
        </p:nvSpPr>
        <p:spPr>
          <a:xfrm>
            <a:off x="5753099" y="1963249"/>
            <a:ext cx="6000786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Database should be consistent after every single transaction.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AAD613-F004-44C7-93B4-E3D211245F4A}"/>
              </a:ext>
            </a:extLst>
          </p:cNvPr>
          <p:cNvSpPr/>
          <p:nvPr/>
        </p:nvSpPr>
        <p:spPr>
          <a:xfrm>
            <a:off x="5676900" y="3648256"/>
            <a:ext cx="6076981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Multiple transactions occur independently without interference.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06674B-7AF6-4DF9-996C-72340D53EE09}"/>
              </a:ext>
            </a:extLst>
          </p:cNvPr>
          <p:cNvSpPr/>
          <p:nvPr/>
        </p:nvSpPr>
        <p:spPr>
          <a:xfrm>
            <a:off x="5657884" y="5038635"/>
            <a:ext cx="6095994" cy="120032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Changes that have been committed to the database should remain even if the system failure occurs.</a:t>
            </a:r>
          </a:p>
        </p:txBody>
      </p:sp>
    </p:spTree>
    <p:extLst>
      <p:ext uri="{BB962C8B-B14F-4D97-AF65-F5344CB8AC3E}">
        <p14:creationId xmlns:p14="http://schemas.microsoft.com/office/powerpoint/2010/main" val="1935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CD0-7037-418E-B912-A19E2470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What components of SQL Engine ensures ACID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7D0E-6B03-4B4D-9AE4-F301946D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6196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Atomicity-</a:t>
            </a:r>
            <a:r>
              <a:rPr lang="en-US" sz="4000" dirty="0"/>
              <a:t> Parse component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Consistency-</a:t>
            </a:r>
            <a:r>
              <a:rPr lang="en-US" sz="4000" dirty="0"/>
              <a:t> Parse and binder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Isolation-</a:t>
            </a:r>
            <a:r>
              <a:rPr lang="en-US" sz="4000" dirty="0"/>
              <a:t> Lock manager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Durability-</a:t>
            </a:r>
            <a:r>
              <a:rPr lang="en-US" sz="4000" dirty="0"/>
              <a:t> Transaction 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5CFE88-37E8-4020-B63A-C44FE1C9B53E}"/>
              </a:ext>
            </a:extLst>
          </p:cNvPr>
          <p:cNvGraphicFramePr>
            <a:graphicFrameLocks noGrp="1"/>
          </p:cNvGraphicFramePr>
          <p:nvPr/>
        </p:nvGraphicFramePr>
        <p:xfrm>
          <a:off x="8250285" y="937031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E32D6E-FA3C-4447-A9EC-AA30DDC9E853}"/>
              </a:ext>
            </a:extLst>
          </p:cNvPr>
          <p:cNvSpPr txBox="1"/>
          <p:nvPr/>
        </p:nvSpPr>
        <p:spPr>
          <a:xfrm>
            <a:off x="968150" y="505525"/>
            <a:ext cx="1090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Example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3A47D-4590-4A38-9642-A2126D00D090}"/>
              </a:ext>
            </a:extLst>
          </p:cNvPr>
          <p:cNvSpPr txBox="1"/>
          <p:nvPr/>
        </p:nvSpPr>
        <p:spPr>
          <a:xfrm>
            <a:off x="1077008" y="1878561"/>
            <a:ext cx="5801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$100 from Account 1 to Account 2   </a:t>
            </a:r>
            <a:r>
              <a:rPr lang="en-US" dirty="0"/>
              <a:t>	</a:t>
            </a:r>
          </a:p>
          <a:p>
            <a:r>
              <a:rPr lang="en-US" dirty="0"/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94FF5-9C2D-4841-BFB3-55E92BF12C0B}"/>
              </a:ext>
            </a:extLst>
          </p:cNvPr>
          <p:cNvCxnSpPr>
            <a:cxnSpLocks/>
          </p:cNvCxnSpPr>
          <p:nvPr/>
        </p:nvCxnSpPr>
        <p:spPr>
          <a:xfrm>
            <a:off x="1236618" y="3076491"/>
            <a:ext cx="0" cy="196223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3C1CD-F112-4116-B6E7-0466D1B9EEAE}"/>
              </a:ext>
            </a:extLst>
          </p:cNvPr>
          <p:cNvSpPr/>
          <p:nvPr/>
        </p:nvSpPr>
        <p:spPr>
          <a:xfrm>
            <a:off x="1442250" y="3592738"/>
            <a:ext cx="7929897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rgbClr val="1D0DB9"/>
                </a:solidFill>
              </a:rPr>
              <a:t>UPDATE </a:t>
            </a:r>
            <a:r>
              <a:rPr lang="en-US" sz="2400" b="1" dirty="0">
                <a:solidFill>
                  <a:schemeClr val="tx1"/>
                </a:solidFill>
              </a:rPr>
              <a:t>ACCOUNT </a:t>
            </a:r>
            <a:r>
              <a:rPr lang="en-US" sz="2400" b="1" dirty="0">
                <a:solidFill>
                  <a:srgbClr val="1D0DB9"/>
                </a:solidFill>
              </a:rPr>
              <a:t>SET </a:t>
            </a:r>
            <a:r>
              <a:rPr lang="en-US" sz="2400" b="1" dirty="0">
                <a:solidFill>
                  <a:schemeClr val="tx1"/>
                </a:solidFill>
              </a:rPr>
              <a:t>BALANCE=BALANCE-100 </a:t>
            </a:r>
            <a:r>
              <a:rPr lang="en-US" sz="2400" b="1" dirty="0">
                <a:solidFill>
                  <a:srgbClr val="1D0DB9"/>
                </a:solidFill>
              </a:rPr>
              <a:t>WHERE</a:t>
            </a:r>
            <a:r>
              <a:rPr lang="en-US" sz="2400" b="1" dirty="0">
                <a:solidFill>
                  <a:schemeClr val="tx1"/>
                </a:solidFill>
              </a:rPr>
              <a:t> ID=1 AND BALANCE &gt;100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E386A-4A89-4F89-B6A9-B60A1950FE8C}"/>
              </a:ext>
            </a:extLst>
          </p:cNvPr>
          <p:cNvSpPr txBox="1"/>
          <p:nvPr/>
        </p:nvSpPr>
        <p:spPr>
          <a:xfrm flipH="1">
            <a:off x="968150" y="2591455"/>
            <a:ext cx="243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BEGIN TRAN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529EA-8F6E-4E24-A5CF-97525FDED51C}"/>
              </a:ext>
            </a:extLst>
          </p:cNvPr>
          <p:cNvSpPr txBox="1"/>
          <p:nvPr/>
        </p:nvSpPr>
        <p:spPr>
          <a:xfrm>
            <a:off x="9896204" y="1328254"/>
            <a:ext cx="1645919" cy="324993"/>
          </a:xfrm>
          <a:prstGeom prst="rect">
            <a:avLst/>
          </a:prstGeom>
          <a:noFill/>
          <a:ln w="793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7871050-34E8-49F1-AC5E-346EA10D8294}"/>
              </a:ext>
            </a:extLst>
          </p:cNvPr>
          <p:cNvGraphicFramePr>
            <a:graphicFrameLocks noGrp="1"/>
          </p:cNvGraphicFramePr>
          <p:nvPr/>
        </p:nvGraphicFramePr>
        <p:xfrm>
          <a:off x="8326485" y="2312035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dfc-app">
            <a:extLst>
              <a:ext uri="{FF2B5EF4-FFF2-40B4-BE49-F238E27FC236}">
                <a16:creationId xmlns:a16="http://schemas.microsoft.com/office/drawing/2014/main" id="{D0CCF08F-FDF5-4FBE-8890-A383BD67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177800"/>
            <a:ext cx="3554411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D4EAA-94FB-4811-B54E-CE93F3BB57B7}"/>
              </a:ext>
            </a:extLst>
          </p:cNvPr>
          <p:cNvSpPr txBox="1"/>
          <p:nvPr/>
        </p:nvSpPr>
        <p:spPr>
          <a:xfrm>
            <a:off x="4167188" y="177800"/>
            <a:ext cx="355441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www.bank.com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1D220-99DE-46A6-ABE1-9EA6BDE7BACF}"/>
              </a:ext>
            </a:extLst>
          </p:cNvPr>
          <p:cNvSpPr txBox="1"/>
          <p:nvPr/>
        </p:nvSpPr>
        <p:spPr>
          <a:xfrm>
            <a:off x="4167188" y="6248400"/>
            <a:ext cx="138017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www.bank.com</a:t>
            </a:r>
          </a:p>
        </p:txBody>
      </p:sp>
    </p:spTree>
    <p:extLst>
      <p:ext uri="{BB962C8B-B14F-4D97-AF65-F5344CB8AC3E}">
        <p14:creationId xmlns:p14="http://schemas.microsoft.com/office/powerpoint/2010/main" val="26462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7F40BF9EB1E4D911E879EBE5A1703" ma:contentTypeVersion="9" ma:contentTypeDescription="Create a new document." ma:contentTypeScope="" ma:versionID="8e0a5c81c4b18460cc456fca36584f6e">
  <xsd:schema xmlns:xsd="http://www.w3.org/2001/XMLSchema" xmlns:xs="http://www.w3.org/2001/XMLSchema" xmlns:p="http://schemas.microsoft.com/office/2006/metadata/properties" xmlns:ns3="7a6ed5ea-34b5-425d-a6a2-6db2853311e4" xmlns:ns4="ed1a57f8-b036-490b-86ad-25772d5700e2" targetNamespace="http://schemas.microsoft.com/office/2006/metadata/properties" ma:root="true" ma:fieldsID="ac0e01f4a3275b93ca8b82573776b139" ns3:_="" ns4:_="">
    <xsd:import namespace="7a6ed5ea-34b5-425d-a6a2-6db2853311e4"/>
    <xsd:import namespace="ed1a57f8-b036-490b-86ad-25772d5700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ed5ea-34b5-425d-a6a2-6db285331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a57f8-b036-490b-86ad-25772d570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99E5DC-44BF-4168-8D45-FE3A199EB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518892-7640-4964-BE01-20FB6DAC50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67C756-06CE-4B45-B6EB-7942F170C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ed5ea-34b5-425d-a6a2-6db2853311e4"/>
    <ds:schemaRef ds:uri="ed1a57f8-b036-490b-86ad-25772d570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1108</Words>
  <Application>Microsoft Office PowerPoint</Application>
  <PresentationFormat>Widescreen</PresentationFormat>
  <Paragraphs>391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Tekton Pro</vt:lpstr>
      <vt:lpstr>Ubuntu</vt:lpstr>
      <vt:lpstr>Ubuntu Light</vt:lpstr>
      <vt:lpstr>Wingdings</vt:lpstr>
      <vt:lpstr>Office Theme</vt:lpstr>
      <vt:lpstr>    Start thinking like the  SQL Engine </vt:lpstr>
      <vt:lpstr>About me</vt:lpstr>
      <vt:lpstr>Overview</vt:lpstr>
      <vt:lpstr>Internals: Why we care</vt:lpstr>
      <vt:lpstr>ACID properties</vt:lpstr>
      <vt:lpstr>PowerPoint Presentation</vt:lpstr>
      <vt:lpstr>What components of SQL Engine ensures ACID property?</vt:lpstr>
      <vt:lpstr>PowerPoint Presentation</vt:lpstr>
      <vt:lpstr>PowerPoint Presentation</vt:lpstr>
      <vt:lpstr>Example</vt:lpstr>
      <vt:lpstr>PowerPoint Presentation</vt:lpstr>
      <vt:lpstr>How memory is managed?</vt:lpstr>
      <vt:lpstr>PowerPoint Presentation</vt:lpstr>
      <vt:lpstr>Buffer pool</vt:lpstr>
      <vt:lpstr>How optimizer choose plan?</vt:lpstr>
      <vt:lpstr>How optimizer choose plan?</vt:lpstr>
      <vt:lpstr>Life Cycle of a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Summary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Internals and Architecture</dc:title>
  <dc:creator>Goguri, Deepthi</dc:creator>
  <cp:lastModifiedBy>Goguri, Deepthi</cp:lastModifiedBy>
  <cp:revision>5</cp:revision>
  <dcterms:created xsi:type="dcterms:W3CDTF">2020-09-20T23:43:46Z</dcterms:created>
  <dcterms:modified xsi:type="dcterms:W3CDTF">2020-09-23T20:21:53Z</dcterms:modified>
</cp:coreProperties>
</file>