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96" r:id="rId3"/>
    <p:sldId id="257" r:id="rId4"/>
    <p:sldId id="398" r:id="rId5"/>
    <p:sldId id="383" r:id="rId6"/>
    <p:sldId id="392" r:id="rId7"/>
    <p:sldId id="258" r:id="rId8"/>
    <p:sldId id="259" r:id="rId9"/>
    <p:sldId id="260" r:id="rId10"/>
    <p:sldId id="280" r:id="rId11"/>
    <p:sldId id="281" r:id="rId12"/>
    <p:sldId id="393" r:id="rId13"/>
    <p:sldId id="275" r:id="rId14"/>
    <p:sldId id="282" r:id="rId15"/>
    <p:sldId id="261" r:id="rId16"/>
    <p:sldId id="276" r:id="rId17"/>
    <p:sldId id="262" r:id="rId18"/>
    <p:sldId id="263" r:id="rId19"/>
    <p:sldId id="265" r:id="rId20"/>
    <p:sldId id="267" r:id="rId21"/>
    <p:sldId id="271" r:id="rId22"/>
    <p:sldId id="272" r:id="rId23"/>
    <p:sldId id="273" r:id="rId24"/>
    <p:sldId id="283" r:id="rId25"/>
    <p:sldId id="274" r:id="rId26"/>
    <p:sldId id="397" r:id="rId27"/>
    <p:sldId id="39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59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39964-08E6-40F7-BF24-643C6FDA0AA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7864C-0F22-4993-8763-0E30A2B44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02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ADF1F-9A48-5739-8961-7DCF19E9A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BD103E-46F2-D11B-58CA-4A7C1749F9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D6C3D-B91C-1665-F4D2-415E71934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E249-C5E3-4306-A27F-8623F8DB385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E1EEA-70CA-54D7-A7EA-D4BDBC90A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6794C-6168-A0F6-D322-06AB1A7FB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431F-4AEF-4FD6-8692-E201F942B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3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134AE-E1A0-A470-F6D8-4B72A1589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6DD2B8-2957-82A8-2ADB-5773A065C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E0271-0F19-E6D4-8262-696EC62E3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E249-C5E3-4306-A27F-8623F8DB385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CDCBB-CF60-A60D-4A02-58962771D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59350-87C2-FD3F-B9E3-CDB82837B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431F-4AEF-4FD6-8692-E201F942B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1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ED6FE4-2006-9219-8ACE-B01B86E4C9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358B71-3BC2-BB44-FF75-F7CEB996C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C26C1-6048-E07B-9468-7B5F249FC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E249-C5E3-4306-A27F-8623F8DB385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58B3F-686D-33F0-FB36-00DBD13EB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AC1F8-EA5B-3B1C-13A5-C422A5126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431F-4AEF-4FD6-8692-E201F942B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6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C408A-5A54-6858-AD6F-FDB5193F2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D051F-54BA-B25A-8992-38502C4F0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3C973-6A28-7F95-F168-8EF771B95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E249-C5E3-4306-A27F-8623F8DB385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AB92F-63C3-ECBC-A253-75F202994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5801E-3754-F603-2F9B-4A3109596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431F-4AEF-4FD6-8692-E201F942B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27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6D3CE-4F64-5E78-FD02-504CA90EF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C0911-17DD-CC68-384E-50231068A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B52BB-CACC-9706-56AA-2E510980D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E249-C5E3-4306-A27F-8623F8DB385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FEB88-41A5-31A4-2FC8-3158589D4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E5FB8-0422-3CC0-AD41-92F1D229C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431F-4AEF-4FD6-8692-E201F942B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1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1B635-3D0A-753D-89BC-0314C8DD7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70722-BC56-BA62-F420-05484E737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D2119-6872-ABEF-9301-3F29FCF13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0AF78-1B17-5E85-DC66-9EC71D63B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E249-C5E3-4306-A27F-8623F8DB385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00417-B897-3F5C-EEA7-49F79542A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6B3B5-DA03-17F7-C76B-74482798D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431F-4AEF-4FD6-8692-E201F942B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47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AA9F4-393E-9C96-52EA-67952793B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6BA61-7154-23B7-818E-441E336A3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D4168-B9C1-78C4-9753-FF835DA33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18E04C-75B1-B02B-81D5-08F0C51423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9C8880-1D5C-CFDD-7837-3506CE225E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20D4C2-575A-88B3-DDA8-8909EE578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E249-C5E3-4306-A27F-8623F8DB385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706FA-2D5D-D29D-BD91-38FDAAB70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4C48CE-0AF8-75BD-D7F4-4677556BB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431F-4AEF-4FD6-8692-E201F942B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07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2469B-C601-46E1-5935-48C22149F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67027D-A369-3DCC-50B9-C63952945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E249-C5E3-4306-A27F-8623F8DB385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E8505F-F497-5C75-39F5-1ACF3A520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BCA96-F91C-634A-F3CB-52F1F6420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431F-4AEF-4FD6-8692-E201F942B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44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F26818-86A7-2A41-4149-BAB29A01A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E249-C5E3-4306-A27F-8623F8DB385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F8CD09-98AE-B3F6-08F2-E6202B845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2FB9C-41A1-5A09-08C6-76F243103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431F-4AEF-4FD6-8692-E201F942B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49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0A23A-6403-0726-1DC5-A01A94702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5610-99B3-F291-E4D9-4C613F78F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FD4AC-1267-D474-7977-58D6EF316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F348B-1A8B-0149-0F6B-4F2E2964B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E249-C5E3-4306-A27F-8623F8DB385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6BCA7-2104-7147-8097-F247DB6CF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AE8C1-F9DB-C720-C217-DAF3FDBAC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431F-4AEF-4FD6-8692-E201F942B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30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F35E0-5EC8-5F79-5011-2E97CA5E8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8C7DD9-24AB-65AB-9599-E4CDC749DE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BFCAB-8D3F-E3E9-75E6-F50457EB2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7E3DE-2AB7-107A-9707-EDA552477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E249-C5E3-4306-A27F-8623F8DB385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9D08FB-B2CC-09CC-DEE2-88A0987F1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FC08A-7E64-752F-F352-2B9148C5C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431F-4AEF-4FD6-8692-E201F942B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73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D184E5-25ED-0F75-FC41-164EE6FF5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DEF29-1403-A3B4-44DB-C5C1DFF20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899FE-97DA-AB99-1D80-72CCED073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9E249-C5E3-4306-A27F-8623F8DB385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F65B7-AC30-1655-1DDE-CCF9DE6257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B1228-932F-B3CB-2CD9-9C6017F24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5431F-4AEF-4FD6-8692-E201F942B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7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sql/relational-databases/performance/intelligent-query-processing?view=sql-server-ver16" TargetMode="External"/><Relationship Id="rId2" Type="http://schemas.openxmlformats.org/officeDocument/2006/relationships/hyperlink" Target="https://www.youtube.com/watch?v=BbaC6-2qsjI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30430-EE90-A0B4-7BF2-A0CCCA137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2807" y="1808164"/>
            <a:ext cx="9144000" cy="2387600"/>
          </a:xfrm>
        </p:spPr>
        <p:txBody>
          <a:bodyPr>
            <a:noAutofit/>
          </a:bodyPr>
          <a:lstStyle/>
          <a:p>
            <a:r>
              <a:rPr lang="en-US" b="1" i="0" dirty="0">
                <a:solidFill>
                  <a:schemeClr val="accent1"/>
                </a:solidFill>
                <a:effectLst/>
                <a:latin typeface="+mn-lt"/>
              </a:rPr>
              <a:t>Empowering Efficient Query Perf: Unveiling SQL Server 2022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A2B473-B784-6351-BD5E-4116AF26D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8548" y="5116483"/>
            <a:ext cx="5717771" cy="498764"/>
          </a:xfrm>
        </p:spPr>
        <p:txBody>
          <a:bodyPr>
            <a:noAutofit/>
          </a:bodyPr>
          <a:lstStyle/>
          <a:p>
            <a:r>
              <a:rPr lang="en-US" sz="3200" dirty="0"/>
              <a:t>Deepthi </a:t>
            </a:r>
            <a:r>
              <a:rPr lang="en-US" sz="3200" dirty="0" err="1"/>
              <a:t>Goguri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61523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81184-98B9-5CF6-8A75-4865DC8DE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5">
                    <a:lumMod val="75000"/>
                  </a:schemeClr>
                </a:solidFill>
              </a:rPr>
              <a:t>Highlights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018AF-A780-8138-5104-3287BD38D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No code changes – Works with latest Compatibility level </a:t>
            </a:r>
          </a:p>
          <a:p>
            <a:r>
              <a:rPr lang="en-US" sz="3200" dirty="0"/>
              <a:t>They work together (can have multiple features supporting query)</a:t>
            </a:r>
          </a:p>
          <a:p>
            <a:r>
              <a:rPr lang="en-US" sz="3200" dirty="0"/>
              <a:t>Large positive impact in performance</a:t>
            </a:r>
          </a:p>
        </p:txBody>
      </p:sp>
    </p:spTree>
    <p:extLst>
      <p:ext uri="{BB962C8B-B14F-4D97-AF65-F5344CB8AC3E}">
        <p14:creationId xmlns:p14="http://schemas.microsoft.com/office/powerpoint/2010/main" val="2272709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0F041-1463-5B88-CED5-E05EF6E7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069" y="365125"/>
            <a:ext cx="11950931" cy="1325563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chemeClr val="accent5">
                    <a:lumMod val="75000"/>
                  </a:schemeClr>
                </a:solidFill>
              </a:rPr>
              <a:t>SQL Server 2022 – QS Advancements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0568B-21AC-A534-5965-1AD3BD91F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4" y="1799705"/>
            <a:ext cx="10809316" cy="4377258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Enabled by Default</a:t>
            </a:r>
          </a:p>
          <a:p>
            <a:r>
              <a:rPr lang="en-US" sz="3200" dirty="0"/>
              <a:t>Query Store data capture in secondary replica </a:t>
            </a:r>
            <a:r>
              <a:rPr lang="en-US" sz="3200" i="1" dirty="0"/>
              <a:t>(preview)</a:t>
            </a:r>
          </a:p>
          <a:p>
            <a:r>
              <a:rPr lang="en-US" sz="3200" b="0" i="0" dirty="0">
                <a:effectLst/>
              </a:rPr>
              <a:t>Query Store hints</a:t>
            </a:r>
            <a:endParaRPr lang="en-US" sz="3200" b="0" i="1" dirty="0">
              <a:effectLst/>
            </a:endParaRPr>
          </a:p>
          <a:p>
            <a:r>
              <a:rPr lang="en-US" sz="3200" b="0" i="0" dirty="0">
                <a:effectLst/>
              </a:rPr>
              <a:t>Parameter sensitive plan optimization</a:t>
            </a:r>
          </a:p>
          <a:p>
            <a:r>
              <a:rPr lang="en-US" sz="3200" b="0" i="0" dirty="0">
                <a:effectLst/>
              </a:rPr>
              <a:t>Memory grant feedback</a:t>
            </a:r>
            <a:endParaRPr lang="en-US" sz="3200" b="0" i="1" dirty="0">
              <a:effectLst/>
            </a:endParaRPr>
          </a:p>
          <a:p>
            <a:r>
              <a:rPr lang="en-US" sz="3200" b="0" i="0" dirty="0">
                <a:solidFill>
                  <a:srgbClr val="161616"/>
                </a:solidFill>
                <a:effectLst/>
              </a:rPr>
              <a:t>Degree of parallelism (DOP) feedback</a:t>
            </a:r>
            <a:endParaRPr lang="en-US" sz="3200" i="1" dirty="0">
              <a:solidFill>
                <a:srgbClr val="161616"/>
              </a:solidFill>
            </a:endParaRPr>
          </a:p>
          <a:p>
            <a:r>
              <a:rPr lang="en-US" sz="3200" b="0" i="0" dirty="0">
                <a:solidFill>
                  <a:srgbClr val="161616"/>
                </a:solidFill>
                <a:effectLst/>
              </a:rPr>
              <a:t>Cardinality estimation feedback</a:t>
            </a:r>
            <a:endParaRPr lang="en-US" sz="3200" b="0" i="1" dirty="0">
              <a:solidFill>
                <a:srgbClr val="161616"/>
              </a:solidFill>
              <a:effectLst/>
            </a:endParaRPr>
          </a:p>
          <a:p>
            <a:r>
              <a:rPr lang="en-US" sz="3200" b="0" i="0" dirty="0">
                <a:solidFill>
                  <a:srgbClr val="161616"/>
                </a:solidFill>
                <a:effectLst/>
              </a:rPr>
              <a:t>Optimized plan forcing</a:t>
            </a:r>
            <a:endParaRPr lang="en-US" sz="3200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778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CBBF6-9E39-86E1-EFF3-7A520179E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2932112"/>
            <a:ext cx="10515600" cy="1325563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Parameter Sensitive Plan Optimization</a:t>
            </a:r>
          </a:p>
        </p:txBody>
      </p:sp>
    </p:spTree>
    <p:extLst>
      <p:ext uri="{BB962C8B-B14F-4D97-AF65-F5344CB8AC3E}">
        <p14:creationId xmlns:p14="http://schemas.microsoft.com/office/powerpoint/2010/main" val="1772945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3A6FB-32CE-CF20-CAC0-0864CAC72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Parameter Sensitive Plan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BA47E-1FF8-EAEE-D2F7-79306A26A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337" y="2301875"/>
            <a:ext cx="10515600" cy="4351338"/>
          </a:xfrm>
        </p:spPr>
        <p:txBody>
          <a:bodyPr>
            <a:normAutofit/>
          </a:bodyPr>
          <a:lstStyle/>
          <a:p>
            <a:r>
              <a:rPr lang="en-US" sz="4000" dirty="0"/>
              <a:t>Also known as PSP optimization</a:t>
            </a:r>
          </a:p>
          <a:p>
            <a:r>
              <a:rPr lang="en-US" sz="4000" dirty="0"/>
              <a:t>Doesn’t depend on the QS</a:t>
            </a:r>
          </a:p>
          <a:p>
            <a:r>
              <a:rPr lang="en-US" sz="4000" dirty="0"/>
              <a:t>Dispatcher and Variant plans</a:t>
            </a:r>
          </a:p>
          <a:p>
            <a:r>
              <a:rPr lang="en-US" sz="4000" dirty="0"/>
              <a:t>Variant plans – plans based on wide range of the data rows returned</a:t>
            </a:r>
          </a:p>
          <a:p>
            <a:pPr marL="0" indent="0">
              <a:buNone/>
            </a:pP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770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F6AD67-61C7-048C-B50A-254015581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7978"/>
            <a:ext cx="12192000" cy="53620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ABC977-B8AB-8392-12D8-FA6F662B5908}"/>
              </a:ext>
            </a:extLst>
          </p:cNvPr>
          <p:cNvSpPr txBox="1"/>
          <p:nvPr/>
        </p:nvSpPr>
        <p:spPr>
          <a:xfrm>
            <a:off x="4191002" y="6391009"/>
            <a:ext cx="8058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https://www.youtube.com/watch?v=BbaC6-2qsjI&amp;ab_channel=MicrosoftDeveloper</a:t>
            </a:r>
          </a:p>
        </p:txBody>
      </p:sp>
    </p:spTree>
    <p:extLst>
      <p:ext uri="{BB962C8B-B14F-4D97-AF65-F5344CB8AC3E}">
        <p14:creationId xmlns:p14="http://schemas.microsoft.com/office/powerpoint/2010/main" val="3097567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5D82A-51FE-7F17-B708-7534CA889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Memory Grant Feedback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Persistence and percentile</a:t>
            </a:r>
          </a:p>
        </p:txBody>
      </p:sp>
    </p:spTree>
    <p:extLst>
      <p:ext uri="{BB962C8B-B14F-4D97-AF65-F5344CB8AC3E}">
        <p14:creationId xmlns:p14="http://schemas.microsoft.com/office/powerpoint/2010/main" val="3491314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A06600E7-13B6-44C9-A08B-869B48CFB563}"/>
              </a:ext>
            </a:extLst>
          </p:cNvPr>
          <p:cNvSpPr/>
          <p:nvPr/>
        </p:nvSpPr>
        <p:spPr>
          <a:xfrm>
            <a:off x="52830" y="2014205"/>
            <a:ext cx="2256657" cy="1243678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5012A-26B4-4763-A06E-AE1B8585C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643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5">
                    <a:lumMod val="50000"/>
                  </a:schemeClr>
                </a:solidFill>
              </a:rPr>
              <a:t>How a Query is Executed?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0D20337-4A38-41E5-925B-6C215C92276D}"/>
              </a:ext>
            </a:extLst>
          </p:cNvPr>
          <p:cNvSpPr/>
          <p:nvPr/>
        </p:nvSpPr>
        <p:spPr>
          <a:xfrm>
            <a:off x="376547" y="2255520"/>
            <a:ext cx="1579880" cy="772160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Query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AE9AA42-AEFD-4170-A444-9E13187B472D}"/>
              </a:ext>
            </a:extLst>
          </p:cNvPr>
          <p:cNvSpPr/>
          <p:nvPr/>
        </p:nvSpPr>
        <p:spPr>
          <a:xfrm>
            <a:off x="2451727" y="2255520"/>
            <a:ext cx="2618113" cy="761049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Transformation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5C44562-BD53-4673-95A2-87C55148E9A0}"/>
              </a:ext>
            </a:extLst>
          </p:cNvPr>
          <p:cNvSpPr/>
          <p:nvPr/>
        </p:nvSpPr>
        <p:spPr>
          <a:xfrm>
            <a:off x="5412734" y="2255520"/>
            <a:ext cx="2004066" cy="77216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Cardinality </a:t>
            </a:r>
          </a:p>
          <a:p>
            <a:pPr algn="ctr"/>
            <a:r>
              <a:rPr lang="en-US" sz="2800" dirty="0"/>
              <a:t>Estimation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762B19D-611E-417C-BEC6-9011B99B3A0F}"/>
              </a:ext>
            </a:extLst>
          </p:cNvPr>
          <p:cNvSpPr/>
          <p:nvPr/>
        </p:nvSpPr>
        <p:spPr>
          <a:xfrm>
            <a:off x="7912100" y="2255520"/>
            <a:ext cx="1579880" cy="772160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Costing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AB1CAD-E902-49BF-BDBE-65BCB506C8B0}"/>
              </a:ext>
            </a:extLst>
          </p:cNvPr>
          <p:cNvSpPr/>
          <p:nvPr/>
        </p:nvSpPr>
        <p:spPr>
          <a:xfrm>
            <a:off x="9956173" y="2255520"/>
            <a:ext cx="1859280" cy="772160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Plan Cache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FB04FB-9F40-4DA2-8D21-A06EF0C6685D}"/>
              </a:ext>
            </a:extLst>
          </p:cNvPr>
          <p:cNvSpPr txBox="1"/>
          <p:nvPr/>
        </p:nvSpPr>
        <p:spPr>
          <a:xfrm>
            <a:off x="-73208" y="1320167"/>
            <a:ext cx="384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Query Optimization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4EE20C-EB05-44DE-BBB7-27AE111273F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1956427" y="2636045"/>
            <a:ext cx="495300" cy="555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210BB1-5557-416A-8FD2-CB99533FE40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069840" y="2636045"/>
            <a:ext cx="342894" cy="555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5D796C-3852-495C-BB7E-B8CBFF05775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7416800" y="2641600"/>
            <a:ext cx="49530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BED70D-D3C7-4F2A-AEE7-2403ED640E98}"/>
              </a:ext>
            </a:extLst>
          </p:cNvPr>
          <p:cNvCxnSpPr>
            <a:cxnSpLocks/>
          </p:cNvCxnSpPr>
          <p:nvPr/>
        </p:nvCxnSpPr>
        <p:spPr>
          <a:xfrm>
            <a:off x="9542780" y="2641600"/>
            <a:ext cx="49530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7516E48-7217-4737-959F-AAE2ADA51D3B}"/>
              </a:ext>
            </a:extLst>
          </p:cNvPr>
          <p:cNvSpPr txBox="1"/>
          <p:nvPr/>
        </p:nvSpPr>
        <p:spPr>
          <a:xfrm>
            <a:off x="245870" y="3719428"/>
            <a:ext cx="270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Query Execution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2A8C01E-0909-4EAB-997D-4A9355796B96}"/>
              </a:ext>
            </a:extLst>
          </p:cNvPr>
          <p:cNvSpPr/>
          <p:nvPr/>
        </p:nvSpPr>
        <p:spPr>
          <a:xfrm>
            <a:off x="396237" y="4576749"/>
            <a:ext cx="1701803" cy="836702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48748D1-F9F6-4C20-A7FD-0DF9C04FDDDE}"/>
              </a:ext>
            </a:extLst>
          </p:cNvPr>
          <p:cNvSpPr/>
          <p:nvPr/>
        </p:nvSpPr>
        <p:spPr>
          <a:xfrm>
            <a:off x="2728708" y="4576749"/>
            <a:ext cx="2308030" cy="836702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Plan Cache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D73251C-F524-4B29-9DD5-223708CE55C7}"/>
              </a:ext>
            </a:extLst>
          </p:cNvPr>
          <p:cNvSpPr/>
          <p:nvPr/>
        </p:nvSpPr>
        <p:spPr>
          <a:xfrm>
            <a:off x="5681900" y="4576749"/>
            <a:ext cx="2364740" cy="836702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Memory Grant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EB57CCF-2473-4089-A110-B9AB6295B1A9}"/>
              </a:ext>
            </a:extLst>
          </p:cNvPr>
          <p:cNvSpPr/>
          <p:nvPr/>
        </p:nvSpPr>
        <p:spPr>
          <a:xfrm>
            <a:off x="8610598" y="4576749"/>
            <a:ext cx="2621280" cy="836702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Query Execution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F397D50-29A9-4673-9333-C69B09214708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2095281" y="4995100"/>
            <a:ext cx="633427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058F3F1-111C-43AC-9546-969AF0AD5F4E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5036738" y="4995100"/>
            <a:ext cx="645162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EE7B8B7-EF9C-4DA3-876D-519918C61506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8046640" y="4995100"/>
            <a:ext cx="563958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Explosion: 8 Points 41">
            <a:extLst>
              <a:ext uri="{FF2B5EF4-FFF2-40B4-BE49-F238E27FC236}">
                <a16:creationId xmlns:a16="http://schemas.microsoft.com/office/drawing/2014/main" id="{6223CDDA-F2FE-4287-9480-509B2F333B36}"/>
              </a:ext>
            </a:extLst>
          </p:cNvPr>
          <p:cNvSpPr/>
          <p:nvPr/>
        </p:nvSpPr>
        <p:spPr>
          <a:xfrm>
            <a:off x="5031739" y="1377110"/>
            <a:ext cx="2702561" cy="2730628"/>
          </a:xfrm>
          <a:prstGeom prst="irregularSeal1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Explosion: 8 Points 42">
            <a:extLst>
              <a:ext uri="{FF2B5EF4-FFF2-40B4-BE49-F238E27FC236}">
                <a16:creationId xmlns:a16="http://schemas.microsoft.com/office/drawing/2014/main" id="{E59C821A-FC3D-4AF3-B56F-2085C7B1D36B}"/>
              </a:ext>
            </a:extLst>
          </p:cNvPr>
          <p:cNvSpPr/>
          <p:nvPr/>
        </p:nvSpPr>
        <p:spPr>
          <a:xfrm>
            <a:off x="7411990" y="1375556"/>
            <a:ext cx="2819130" cy="2732182"/>
          </a:xfrm>
          <a:prstGeom prst="irregularSeal1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Explosion: 8 Points 43">
            <a:extLst>
              <a:ext uri="{FF2B5EF4-FFF2-40B4-BE49-F238E27FC236}">
                <a16:creationId xmlns:a16="http://schemas.microsoft.com/office/drawing/2014/main" id="{5BA31A94-886D-45FD-800B-62AB56A134A8}"/>
              </a:ext>
            </a:extLst>
          </p:cNvPr>
          <p:cNvSpPr/>
          <p:nvPr/>
        </p:nvSpPr>
        <p:spPr>
          <a:xfrm>
            <a:off x="2642033" y="3612280"/>
            <a:ext cx="2702561" cy="2854397"/>
          </a:xfrm>
          <a:prstGeom prst="irregularSeal1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Explosion: 8 Points 44">
            <a:extLst>
              <a:ext uri="{FF2B5EF4-FFF2-40B4-BE49-F238E27FC236}">
                <a16:creationId xmlns:a16="http://schemas.microsoft.com/office/drawing/2014/main" id="{A5244FF1-F176-48D1-93A2-C7C9642E5477}"/>
              </a:ext>
            </a:extLst>
          </p:cNvPr>
          <p:cNvSpPr/>
          <p:nvPr/>
        </p:nvSpPr>
        <p:spPr>
          <a:xfrm>
            <a:off x="8438865" y="3735947"/>
            <a:ext cx="3038394" cy="2607065"/>
          </a:xfrm>
          <a:prstGeom prst="irregularSeal1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Explosion: 8 Points 45">
            <a:extLst>
              <a:ext uri="{FF2B5EF4-FFF2-40B4-BE49-F238E27FC236}">
                <a16:creationId xmlns:a16="http://schemas.microsoft.com/office/drawing/2014/main" id="{6D3D0370-1D13-4D84-A5BC-0C407B9C1CB8}"/>
              </a:ext>
            </a:extLst>
          </p:cNvPr>
          <p:cNvSpPr/>
          <p:nvPr/>
        </p:nvSpPr>
        <p:spPr>
          <a:xfrm>
            <a:off x="5263217" y="3871914"/>
            <a:ext cx="3237488" cy="2379643"/>
          </a:xfrm>
          <a:prstGeom prst="irregularSeal1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3F8E6C1-350E-4499-8254-BE1126CFE5A7}"/>
              </a:ext>
            </a:extLst>
          </p:cNvPr>
          <p:cNvSpPr/>
          <p:nvPr/>
        </p:nvSpPr>
        <p:spPr>
          <a:xfrm>
            <a:off x="5183436" y="1979077"/>
            <a:ext cx="2606474" cy="137232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B184223-CC34-4586-A3D5-C449FD7AE37A}"/>
              </a:ext>
            </a:extLst>
          </p:cNvPr>
          <p:cNvSpPr/>
          <p:nvPr/>
        </p:nvSpPr>
        <p:spPr>
          <a:xfrm>
            <a:off x="2235827" y="1928751"/>
            <a:ext cx="3184961" cy="137232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561ADA4-8D67-4B36-8159-9C3357278C67}"/>
              </a:ext>
            </a:extLst>
          </p:cNvPr>
          <p:cNvSpPr/>
          <p:nvPr/>
        </p:nvSpPr>
        <p:spPr>
          <a:xfrm>
            <a:off x="7510346" y="1949880"/>
            <a:ext cx="2445828" cy="137232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5946E14-D8C0-4A55-93C3-3463A12AB921}"/>
              </a:ext>
            </a:extLst>
          </p:cNvPr>
          <p:cNvSpPr/>
          <p:nvPr/>
        </p:nvSpPr>
        <p:spPr>
          <a:xfrm>
            <a:off x="2286664" y="4349796"/>
            <a:ext cx="3138696" cy="137232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F739610-9CF5-428B-B5BB-6CB67DBEB6DD}"/>
              </a:ext>
            </a:extLst>
          </p:cNvPr>
          <p:cNvSpPr/>
          <p:nvPr/>
        </p:nvSpPr>
        <p:spPr>
          <a:xfrm>
            <a:off x="5326823" y="4299470"/>
            <a:ext cx="3038393" cy="137232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FD8090E-4B28-4F5F-889D-5BF9260CE289}"/>
              </a:ext>
            </a:extLst>
          </p:cNvPr>
          <p:cNvSpPr/>
          <p:nvPr/>
        </p:nvSpPr>
        <p:spPr>
          <a:xfrm>
            <a:off x="8240377" y="4249144"/>
            <a:ext cx="3472651" cy="1472969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DC8D0A1-33A7-4927-810D-D02959C68C7D}"/>
              </a:ext>
            </a:extLst>
          </p:cNvPr>
          <p:cNvSpPr/>
          <p:nvPr/>
        </p:nvSpPr>
        <p:spPr>
          <a:xfrm>
            <a:off x="9682756" y="1949880"/>
            <a:ext cx="2443016" cy="137232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67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42" grpId="0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28" grpId="0" animBg="1"/>
      <p:bldP spid="28" grpId="1" animBg="1"/>
      <p:bldP spid="27" grpId="0" animBg="1"/>
      <p:bldP spid="27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5E2D7-98CA-BA91-BB25-0507B565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Memory Grant Feedback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11766-17A9-8AE6-07BD-172A5741F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cardinality estimation – query taking more memory or less memory</a:t>
            </a:r>
          </a:p>
          <a:p>
            <a:r>
              <a:rPr lang="en-US" dirty="0"/>
              <a:t>Goal – remove spills and increase the concurrency workloads</a:t>
            </a:r>
          </a:p>
          <a:p>
            <a:r>
              <a:rPr lang="en-US" dirty="0"/>
              <a:t>SQL Server 2017 – Batch mode </a:t>
            </a:r>
          </a:p>
          <a:p>
            <a:r>
              <a:rPr lang="en-US" dirty="0"/>
              <a:t>SQL Server 2019 – Row mode</a:t>
            </a:r>
          </a:p>
        </p:txBody>
      </p:sp>
    </p:spTree>
    <p:extLst>
      <p:ext uri="{BB962C8B-B14F-4D97-AF65-F5344CB8AC3E}">
        <p14:creationId xmlns:p14="http://schemas.microsoft.com/office/powerpoint/2010/main" val="4291187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3065F-C4C7-BB6F-42EB-5EA03657D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0A66C-E1D8-521F-775E-7BD804F49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/>
              <a:t>Persistence</a:t>
            </a:r>
          </a:p>
          <a:p>
            <a:pPr>
              <a:buFontTx/>
              <a:buChar char="-"/>
            </a:pPr>
            <a:r>
              <a:rPr lang="en-US" sz="3600" dirty="0"/>
              <a:t>Doesn’t persist upon failover before SQL Server 2022</a:t>
            </a:r>
          </a:p>
          <a:p>
            <a:pPr>
              <a:buFontTx/>
              <a:buChar char="-"/>
            </a:pPr>
            <a:r>
              <a:rPr lang="en-US" sz="3600" dirty="0"/>
              <a:t>Saved Adjust memory information is lost</a:t>
            </a:r>
          </a:p>
          <a:p>
            <a:pPr>
              <a:buFontTx/>
              <a:buChar char="-"/>
            </a:pPr>
            <a:r>
              <a:rPr lang="en-US" sz="3600" dirty="0"/>
              <a:t>In SQL Server 2022, persist in the Query Store</a:t>
            </a:r>
          </a:p>
          <a:p>
            <a:pPr>
              <a:buFontTx/>
              <a:buChar char="-"/>
            </a:pPr>
            <a:endParaRPr lang="en-US" sz="3600" dirty="0"/>
          </a:p>
          <a:p>
            <a:pPr>
              <a:buFontTx/>
              <a:buChar char="-"/>
            </a:pP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472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412FB-8FA4-061F-AF1D-D26284021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Memory Grant feedback before 2022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29EDF-A91C-8F1F-7023-E67275739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2016" y="2003367"/>
            <a:ext cx="5465560" cy="4186296"/>
          </a:xfrm>
        </p:spPr>
        <p:txBody>
          <a:bodyPr/>
          <a:lstStyle/>
          <a:p>
            <a:r>
              <a:rPr lang="en-US" dirty="0"/>
              <a:t>Single last execution info</a:t>
            </a:r>
          </a:p>
          <a:p>
            <a:r>
              <a:rPr lang="en-US" dirty="0"/>
              <a:t>Highly volatile queries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E2B693A-2676-943A-16C9-A73E301B829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096000" y="2359177"/>
            <a:ext cx="5823744" cy="2936029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D8D812-0ACC-D68C-6AEA-2CBCBC2EE915}"/>
              </a:ext>
            </a:extLst>
          </p:cNvPr>
          <p:cNvSpPr txBox="1"/>
          <p:nvPr/>
        </p:nvSpPr>
        <p:spPr>
          <a:xfrm>
            <a:off x="207818" y="6211669"/>
            <a:ext cx="11251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https://cloudblogs.microsoft.com/sqlserver/2022/10/27/memory-grant-feedback-persistence-and-percentile-grant/</a:t>
            </a:r>
          </a:p>
        </p:txBody>
      </p:sp>
    </p:spTree>
    <p:extLst>
      <p:ext uri="{BB962C8B-B14F-4D97-AF65-F5344CB8AC3E}">
        <p14:creationId xmlns:p14="http://schemas.microsoft.com/office/powerpoint/2010/main" val="970762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5CCE3-1766-AEFC-1623-8B6C11508DA2}"/>
              </a:ext>
            </a:extLst>
          </p:cNvPr>
          <p:cNvSpPr txBox="1">
            <a:spLocks/>
          </p:cNvSpPr>
          <p:nvPr/>
        </p:nvSpPr>
        <p:spPr>
          <a:xfrm>
            <a:off x="424541" y="451274"/>
            <a:ext cx="6137623" cy="7118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Deepthi </a:t>
            </a:r>
            <a:r>
              <a:rPr lang="en-US" b="1" dirty="0" err="1"/>
              <a:t>Goguri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D8A14-43D9-A240-41A5-B54366D7FAA2}"/>
              </a:ext>
            </a:extLst>
          </p:cNvPr>
          <p:cNvSpPr txBox="1">
            <a:spLocks/>
          </p:cNvSpPr>
          <p:nvPr/>
        </p:nvSpPr>
        <p:spPr>
          <a:xfrm>
            <a:off x="295845" y="1330966"/>
            <a:ext cx="6035252" cy="6477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Database Administrator</a:t>
            </a:r>
          </a:p>
        </p:txBody>
      </p:sp>
      <p:pic>
        <p:nvPicPr>
          <p:cNvPr id="4" name="Picture Placeholder 12">
            <a:extLst>
              <a:ext uri="{FF2B5EF4-FFF2-40B4-BE49-F238E27FC236}">
                <a16:creationId xmlns:a16="http://schemas.microsoft.com/office/drawing/2014/main" id="{706C34BF-3BCA-DD3C-C9AB-C5748348D1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11352" y="435624"/>
            <a:ext cx="1483094" cy="1790683"/>
          </a:xfrm>
          <a:prstGeom prst="ellipse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450967-E020-78F9-97BD-4AA12CAB0DD7}"/>
              </a:ext>
            </a:extLst>
          </p:cNvPr>
          <p:cNvSpPr txBox="1">
            <a:spLocks/>
          </p:cNvSpPr>
          <p:nvPr/>
        </p:nvSpPr>
        <p:spPr>
          <a:xfrm>
            <a:off x="-1101437" y="4562783"/>
            <a:ext cx="4315110" cy="7667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Twitter: @dbanuggets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83374-2800-FF77-F1FD-4010B565F77A}"/>
              </a:ext>
            </a:extLst>
          </p:cNvPr>
          <p:cNvSpPr txBox="1">
            <a:spLocks/>
          </p:cNvSpPr>
          <p:nvPr/>
        </p:nvSpPr>
        <p:spPr>
          <a:xfrm>
            <a:off x="234961" y="5300310"/>
            <a:ext cx="5601378" cy="5532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https://dbanuggets.com/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A03F8C-E5E2-41B6-A206-65C551CD329B}"/>
              </a:ext>
            </a:extLst>
          </p:cNvPr>
          <p:cNvSpPr txBox="1">
            <a:spLocks/>
          </p:cNvSpPr>
          <p:nvPr/>
        </p:nvSpPr>
        <p:spPr>
          <a:xfrm>
            <a:off x="234961" y="5853518"/>
            <a:ext cx="5601378" cy="55320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https://www.linkedin.com/in/deepthigoguri/</a:t>
            </a:r>
          </a:p>
        </p:txBody>
      </p:sp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23E60BBC-508D-D641-5069-8B2B5B18D07D}"/>
              </a:ext>
            </a:extLst>
          </p:cNvPr>
          <p:cNvSpPr txBox="1">
            <a:spLocks/>
          </p:cNvSpPr>
          <p:nvPr/>
        </p:nvSpPr>
        <p:spPr>
          <a:xfrm>
            <a:off x="6134671" y="2797730"/>
            <a:ext cx="5184761" cy="337364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Platform MVP</a:t>
            </a:r>
          </a:p>
          <a:p>
            <a:r>
              <a:rPr lang="en-US" dirty="0"/>
              <a:t>Masters in Computer Technology</a:t>
            </a:r>
          </a:p>
          <a:p>
            <a:r>
              <a:rPr lang="en-US" dirty="0"/>
              <a:t>Co-Organizer for Data and AI South Florida User Group, DEI User Group, Data TGIF</a:t>
            </a:r>
          </a:p>
          <a:p>
            <a:r>
              <a:rPr lang="en-US" dirty="0"/>
              <a:t>Volunteer for Women in Technology User Group</a:t>
            </a:r>
          </a:p>
          <a:p>
            <a:r>
              <a:rPr lang="en-US" dirty="0"/>
              <a:t>Loves Plants, Arts and Crafts</a:t>
            </a:r>
          </a:p>
        </p:txBody>
      </p:sp>
    </p:spTree>
    <p:extLst>
      <p:ext uri="{BB962C8B-B14F-4D97-AF65-F5344CB8AC3E}">
        <p14:creationId xmlns:p14="http://schemas.microsoft.com/office/powerpoint/2010/main" val="4083475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86E22-F7BA-B352-C497-49D9966E9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Memory Grant Feedback </a:t>
            </a:r>
            <a:r>
              <a:rPr lang="en-US" sz="6000" b="1" dirty="0" err="1">
                <a:solidFill>
                  <a:srgbClr val="0070C0"/>
                </a:solidFill>
              </a:rPr>
              <a:t>Persentile</a:t>
            </a:r>
            <a:endParaRPr lang="en-US" sz="6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37D62-0624-0863-DB0F-F02AC16A0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2141537"/>
            <a:ext cx="5181600" cy="4351338"/>
          </a:xfrm>
        </p:spPr>
        <p:txBody>
          <a:bodyPr/>
          <a:lstStyle/>
          <a:p>
            <a:r>
              <a:rPr lang="en-US" dirty="0"/>
              <a:t>Look at the history of the executions</a:t>
            </a:r>
          </a:p>
          <a:p>
            <a:r>
              <a:rPr lang="en-US" dirty="0"/>
              <a:t>Avoids spilling to disk with good memory grants</a:t>
            </a:r>
          </a:p>
          <a:p>
            <a:r>
              <a:rPr lang="en-US" dirty="0"/>
              <a:t>Persist on Failovers, restarts and plan evictions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04C9A06-6E32-4AA1-79E4-AEEEED4C54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2176462"/>
            <a:ext cx="5334000" cy="3271837"/>
          </a:xfrm>
        </p:spPr>
      </p:pic>
    </p:spTree>
    <p:extLst>
      <p:ext uri="{BB962C8B-B14F-4D97-AF65-F5344CB8AC3E}">
        <p14:creationId xmlns:p14="http://schemas.microsoft.com/office/powerpoint/2010/main" val="1686826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9C593-D118-B829-3E8E-46ADA40DB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6326"/>
            <a:ext cx="10515600" cy="2852737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Cardinality Estimation Feedback</a:t>
            </a:r>
          </a:p>
        </p:txBody>
      </p:sp>
    </p:spTree>
    <p:extLst>
      <p:ext uri="{BB962C8B-B14F-4D97-AF65-F5344CB8AC3E}">
        <p14:creationId xmlns:p14="http://schemas.microsoft.com/office/powerpoint/2010/main" val="1961631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A9124-BEE5-FA30-83C5-11B13B393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Cardinality Estimation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77C66-CB36-C5FE-0DDC-4025A781A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Estimates on the number of rows</a:t>
            </a:r>
          </a:p>
          <a:p>
            <a:r>
              <a:rPr lang="en-US" dirty="0"/>
              <a:t>Depends on the data distribution</a:t>
            </a:r>
          </a:p>
          <a:p>
            <a:r>
              <a:rPr lang="en-US" dirty="0"/>
              <a:t>Memory, CPU and joins </a:t>
            </a:r>
          </a:p>
          <a:p>
            <a:r>
              <a:rPr lang="en-US" dirty="0"/>
              <a:t>Model related assumptions based on history</a:t>
            </a:r>
          </a:p>
          <a:p>
            <a:r>
              <a:rPr lang="en-US" dirty="0"/>
              <a:t>Uses 3 CE techniques</a:t>
            </a:r>
          </a:p>
          <a:p>
            <a:pPr lvl="1"/>
            <a:r>
              <a:rPr lang="en-US" dirty="0"/>
              <a:t>Predicate Independence vs Correlation</a:t>
            </a:r>
          </a:p>
          <a:p>
            <a:pPr lvl="1"/>
            <a:r>
              <a:rPr lang="en-US" dirty="0"/>
              <a:t>Containment</a:t>
            </a:r>
          </a:p>
          <a:p>
            <a:pPr lvl="1"/>
            <a:r>
              <a:rPr lang="en-US" dirty="0"/>
              <a:t>Row goal</a:t>
            </a:r>
          </a:p>
          <a:p>
            <a:r>
              <a:rPr lang="en-US" dirty="0"/>
              <a:t>Identify-verify-replace and persist through the query hinting method in QS</a:t>
            </a:r>
          </a:p>
        </p:txBody>
      </p:sp>
    </p:spTree>
    <p:extLst>
      <p:ext uri="{BB962C8B-B14F-4D97-AF65-F5344CB8AC3E}">
        <p14:creationId xmlns:p14="http://schemas.microsoft.com/office/powerpoint/2010/main" val="540401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77BB1-C23E-CFBC-FFAD-71FA694EC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CE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756D5-BC39-4353-18D1-177DD9051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Compat 160</a:t>
            </a:r>
          </a:p>
          <a:p>
            <a:r>
              <a:rPr lang="en-US" dirty="0"/>
              <a:t>Repeating queries with persistent plans</a:t>
            </a:r>
          </a:p>
          <a:p>
            <a:r>
              <a:rPr lang="en-US" dirty="0"/>
              <a:t>Verified only feedback is implemented</a:t>
            </a:r>
          </a:p>
          <a:p>
            <a:r>
              <a:rPr lang="en-US" dirty="0"/>
              <a:t>Use the Query store hints</a:t>
            </a:r>
          </a:p>
        </p:txBody>
      </p:sp>
    </p:spTree>
    <p:extLst>
      <p:ext uri="{BB962C8B-B14F-4D97-AF65-F5344CB8AC3E}">
        <p14:creationId xmlns:p14="http://schemas.microsoft.com/office/powerpoint/2010/main" val="29310647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EC9EB-EFD9-2704-AEE4-2A072C56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DOP Feedback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82ADE-9677-3CC2-2D52-06A37530D7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97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E722-9747-4A0D-7C41-9CEB7B491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DOP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B90E-B44D-C08B-AB5E-4CCDC4384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parallelism is not effective by checking CPU, elapsed times and waits</a:t>
            </a:r>
          </a:p>
          <a:p>
            <a:r>
              <a:rPr lang="en-US" dirty="0"/>
              <a:t>Uses the QS data</a:t>
            </a:r>
          </a:p>
          <a:p>
            <a:r>
              <a:rPr lang="en-US" dirty="0" err="1"/>
              <a:t>Sys.Query_store_plan_feedbacks</a:t>
            </a:r>
            <a:endParaRPr lang="en-US" dirty="0"/>
          </a:p>
          <a:p>
            <a:r>
              <a:rPr lang="en-US" dirty="0"/>
              <a:t>Automatic MAXDOP settings on the query and evaluate</a:t>
            </a:r>
          </a:p>
          <a:p>
            <a:r>
              <a:rPr lang="en-US" dirty="0"/>
              <a:t>Persisted on the plan cache flush</a:t>
            </a:r>
          </a:p>
          <a:p>
            <a:r>
              <a:rPr lang="en-US" dirty="0"/>
              <a:t>Is the query eligible? If yes gets feedback provided&gt; validation and stabilized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4946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A2185-39F7-E76B-A807-1842BBA55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1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17984-396B-8E50-238A-0106546C6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F0F0F"/>
                </a:solidFill>
                <a:effectLst/>
                <a:latin typeface="Roboto" panose="02000000000000000000" pitchFamily="2" charset="0"/>
                <a:hlinkClick r:id="rId2"/>
              </a:rPr>
              <a:t>Azure SQL &amp; SQL Server 2022: Intelligent Database Futures</a:t>
            </a:r>
            <a:endParaRPr lang="en-US" b="1" i="0" dirty="0">
              <a:solidFill>
                <a:srgbClr val="0F0F0F"/>
              </a:solidFill>
              <a:effectLst/>
              <a:latin typeface="Roboto" panose="02000000000000000000" pitchFamily="2" charset="0"/>
            </a:endParaRPr>
          </a:p>
          <a:p>
            <a:r>
              <a:rPr lang="en-US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3"/>
              </a:rPr>
              <a:t>Intelligent query processing in SQL databases</a:t>
            </a:r>
            <a:endParaRPr lang="en-US" b="1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endParaRPr lang="en-US" b="1" i="0" dirty="0">
              <a:solidFill>
                <a:srgbClr val="0F0F0F"/>
              </a:solidFill>
              <a:effectLst/>
              <a:latin typeface="Roboto" panose="020000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1110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5452E-CBFA-4EC7-A2F5-DC5CABF4D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13298-5836-8F0F-E991-17D00B1A82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28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DC0D1-DC1B-E344-6F77-6D84F1952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CA913-469E-C096-DA13-C630751BE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0" i="0" dirty="0">
                <a:effectLst/>
              </a:rPr>
              <a:t>Query Store hints</a:t>
            </a:r>
            <a:endParaRPr lang="en-US" sz="4000" b="0" i="1" dirty="0">
              <a:effectLst/>
            </a:endParaRPr>
          </a:p>
          <a:p>
            <a:r>
              <a:rPr lang="en-US" sz="4000" b="0" i="0" dirty="0">
                <a:effectLst/>
              </a:rPr>
              <a:t>Parameter sensitive plan optimization</a:t>
            </a:r>
          </a:p>
          <a:p>
            <a:r>
              <a:rPr lang="en-US" sz="4000" b="0" i="0" dirty="0">
                <a:effectLst/>
              </a:rPr>
              <a:t>Memory grant feedback</a:t>
            </a:r>
            <a:endParaRPr lang="en-US" sz="4000" b="0" i="1" dirty="0">
              <a:effectLst/>
            </a:endParaRPr>
          </a:p>
          <a:p>
            <a:r>
              <a:rPr lang="en-US" sz="4000" b="0" i="0" dirty="0">
                <a:solidFill>
                  <a:srgbClr val="161616"/>
                </a:solidFill>
                <a:effectLst/>
              </a:rPr>
              <a:t>Degree of parallelism (DOP) feedback</a:t>
            </a:r>
            <a:endParaRPr lang="en-US" sz="4000" i="1" dirty="0">
              <a:solidFill>
                <a:srgbClr val="161616"/>
              </a:solidFill>
            </a:endParaRPr>
          </a:p>
          <a:p>
            <a:r>
              <a:rPr lang="en-US" sz="4000" b="0" i="0" dirty="0">
                <a:solidFill>
                  <a:srgbClr val="161616"/>
                </a:solidFill>
                <a:effectLst/>
              </a:rPr>
              <a:t>Cardinality estimation feedback</a:t>
            </a:r>
            <a:endParaRPr lang="en-US" sz="4000" b="0" i="1" dirty="0">
              <a:solidFill>
                <a:srgbClr val="16161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4252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9CC1AD-BF77-2637-3D70-D8E61095CA70}"/>
              </a:ext>
            </a:extLst>
          </p:cNvPr>
          <p:cNvSpPr txBox="1"/>
          <p:nvPr/>
        </p:nvSpPr>
        <p:spPr>
          <a:xfrm>
            <a:off x="694113" y="3244334"/>
            <a:ext cx="994617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chemeClr val="accent1"/>
                </a:solidFill>
              </a:rPr>
              <a:t>How Query Store Works?</a:t>
            </a:r>
          </a:p>
        </p:txBody>
      </p:sp>
    </p:spTree>
    <p:extLst>
      <p:ext uri="{BB962C8B-B14F-4D97-AF65-F5344CB8AC3E}">
        <p14:creationId xmlns:p14="http://schemas.microsoft.com/office/powerpoint/2010/main" val="3688633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Box 191">
            <a:extLst>
              <a:ext uri="{FF2B5EF4-FFF2-40B4-BE49-F238E27FC236}">
                <a16:creationId xmlns:a16="http://schemas.microsoft.com/office/drawing/2014/main" id="{5F8D3740-0F9C-4DCD-9181-67E7A1D80BF1}"/>
              </a:ext>
            </a:extLst>
          </p:cNvPr>
          <p:cNvSpPr txBox="1"/>
          <p:nvPr/>
        </p:nvSpPr>
        <p:spPr>
          <a:xfrm>
            <a:off x="2403794" y="5840629"/>
            <a:ext cx="1945256" cy="955035"/>
          </a:xfrm>
          <a:prstGeom prst="rect">
            <a:avLst/>
          </a:prstGeom>
          <a:solidFill>
            <a:schemeClr val="bg1"/>
          </a:solidFill>
          <a:ln w="28575">
            <a:solidFill>
              <a:srgbClr val="6600FF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253E16D6-764C-4046-94A4-AF5734E867EF}"/>
              </a:ext>
            </a:extLst>
          </p:cNvPr>
          <p:cNvSpPr/>
          <p:nvPr/>
        </p:nvSpPr>
        <p:spPr>
          <a:xfrm>
            <a:off x="5160814" y="4070798"/>
            <a:ext cx="2330514" cy="1229715"/>
          </a:xfrm>
          <a:prstGeom prst="rect">
            <a:avLst/>
          </a:prstGeom>
          <a:solidFill>
            <a:schemeClr val="bg1"/>
          </a:solidFill>
          <a:ln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5855ED5-E378-4BA6-A5A7-6E9D264C7B23}"/>
              </a:ext>
            </a:extLst>
          </p:cNvPr>
          <p:cNvSpPr txBox="1"/>
          <p:nvPr/>
        </p:nvSpPr>
        <p:spPr>
          <a:xfrm>
            <a:off x="5079079" y="4010417"/>
            <a:ext cx="2527943" cy="277096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61830517-0583-4964-8121-602784F91A2F}"/>
              </a:ext>
            </a:extLst>
          </p:cNvPr>
          <p:cNvSpPr/>
          <p:nvPr/>
        </p:nvSpPr>
        <p:spPr>
          <a:xfrm>
            <a:off x="2167816" y="4180703"/>
            <a:ext cx="853663" cy="616112"/>
          </a:xfrm>
          <a:prstGeom prst="rect">
            <a:avLst/>
          </a:prstGeom>
          <a:solidFill>
            <a:schemeClr val="bg1"/>
          </a:solidFill>
          <a:ln w="28575"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C78CD2D0-7613-4D8E-A93C-0F2002F2BEB6}"/>
              </a:ext>
            </a:extLst>
          </p:cNvPr>
          <p:cNvSpPr/>
          <p:nvPr/>
        </p:nvSpPr>
        <p:spPr>
          <a:xfrm>
            <a:off x="385256" y="4899808"/>
            <a:ext cx="2281770" cy="829131"/>
          </a:xfrm>
          <a:prstGeom prst="rect">
            <a:avLst/>
          </a:prstGeom>
          <a:solidFill>
            <a:schemeClr val="bg1"/>
          </a:solidFill>
          <a:ln w="28575"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642A979B-22F5-40DF-AAD4-703DA79F7E77}"/>
              </a:ext>
            </a:extLst>
          </p:cNvPr>
          <p:cNvSpPr/>
          <p:nvPr/>
        </p:nvSpPr>
        <p:spPr>
          <a:xfrm>
            <a:off x="282058" y="4193917"/>
            <a:ext cx="1849807" cy="616112"/>
          </a:xfrm>
          <a:prstGeom prst="rect">
            <a:avLst/>
          </a:prstGeom>
          <a:solidFill>
            <a:schemeClr val="bg1"/>
          </a:solidFill>
          <a:ln w="28575"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7EFBA5E1-E0A1-470C-BF63-8DE028524C8E}"/>
              </a:ext>
            </a:extLst>
          </p:cNvPr>
          <p:cNvSpPr/>
          <p:nvPr/>
        </p:nvSpPr>
        <p:spPr>
          <a:xfrm>
            <a:off x="358841" y="2743099"/>
            <a:ext cx="1921007" cy="1064638"/>
          </a:xfrm>
          <a:prstGeom prst="rect">
            <a:avLst/>
          </a:prstGeom>
          <a:solidFill>
            <a:schemeClr val="bg1"/>
          </a:solidFill>
          <a:ln w="28575"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16768584-FE31-48CA-BC49-8928E1198355}"/>
              </a:ext>
            </a:extLst>
          </p:cNvPr>
          <p:cNvSpPr/>
          <p:nvPr/>
        </p:nvSpPr>
        <p:spPr>
          <a:xfrm>
            <a:off x="2362393" y="3199906"/>
            <a:ext cx="1145686" cy="597076"/>
          </a:xfrm>
          <a:prstGeom prst="rect">
            <a:avLst/>
          </a:prstGeom>
          <a:solidFill>
            <a:schemeClr val="bg1"/>
          </a:solidFill>
          <a:ln w="28575"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09AF1561-E3CB-4049-9D31-3E3A7B0F59D2}"/>
              </a:ext>
            </a:extLst>
          </p:cNvPr>
          <p:cNvSpPr/>
          <p:nvPr/>
        </p:nvSpPr>
        <p:spPr>
          <a:xfrm>
            <a:off x="4349051" y="3035658"/>
            <a:ext cx="2212378" cy="752632"/>
          </a:xfrm>
          <a:prstGeom prst="rect">
            <a:avLst/>
          </a:prstGeom>
          <a:solidFill>
            <a:schemeClr val="bg1"/>
          </a:solidFill>
          <a:ln w="28575"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70904495-4EB6-4778-8D29-84E881928458}"/>
              </a:ext>
            </a:extLst>
          </p:cNvPr>
          <p:cNvSpPr/>
          <p:nvPr/>
        </p:nvSpPr>
        <p:spPr>
          <a:xfrm>
            <a:off x="6710443" y="2998887"/>
            <a:ext cx="2651272" cy="833216"/>
          </a:xfrm>
          <a:prstGeom prst="rect">
            <a:avLst/>
          </a:prstGeom>
          <a:solidFill>
            <a:schemeClr val="bg1"/>
          </a:solidFill>
          <a:ln w="28575"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229AF600-2ECF-4EF0-B1CB-76F685BA6D0E}"/>
              </a:ext>
            </a:extLst>
          </p:cNvPr>
          <p:cNvSpPr/>
          <p:nvPr/>
        </p:nvSpPr>
        <p:spPr>
          <a:xfrm>
            <a:off x="7366395" y="2467495"/>
            <a:ext cx="856343" cy="503861"/>
          </a:xfrm>
          <a:prstGeom prst="rect">
            <a:avLst/>
          </a:prstGeom>
          <a:solidFill>
            <a:schemeClr val="bg1"/>
          </a:solidFill>
          <a:ln w="28575"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C47BC718-CEFA-4490-850D-D92E643C9688}"/>
              </a:ext>
            </a:extLst>
          </p:cNvPr>
          <p:cNvSpPr/>
          <p:nvPr/>
        </p:nvSpPr>
        <p:spPr>
          <a:xfrm>
            <a:off x="4916368" y="2474757"/>
            <a:ext cx="819991" cy="542076"/>
          </a:xfrm>
          <a:prstGeom prst="rect">
            <a:avLst/>
          </a:prstGeom>
          <a:solidFill>
            <a:schemeClr val="bg1"/>
          </a:solidFill>
          <a:ln w="28575"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2D121CCB-7314-4F01-87C4-74E43B96D4D0}"/>
              </a:ext>
            </a:extLst>
          </p:cNvPr>
          <p:cNvSpPr/>
          <p:nvPr/>
        </p:nvSpPr>
        <p:spPr>
          <a:xfrm>
            <a:off x="5377815" y="1678508"/>
            <a:ext cx="2595365" cy="542076"/>
          </a:xfrm>
          <a:prstGeom prst="rect">
            <a:avLst/>
          </a:prstGeom>
          <a:solidFill>
            <a:schemeClr val="bg1"/>
          </a:solidFill>
          <a:ln w="28575"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889E8354-F2DC-4D03-ABEA-CAC5C3DA025B}"/>
              </a:ext>
            </a:extLst>
          </p:cNvPr>
          <p:cNvSpPr/>
          <p:nvPr/>
        </p:nvSpPr>
        <p:spPr>
          <a:xfrm>
            <a:off x="5993793" y="1140956"/>
            <a:ext cx="1026298" cy="538042"/>
          </a:xfrm>
          <a:prstGeom prst="rect">
            <a:avLst/>
          </a:prstGeom>
          <a:solidFill>
            <a:schemeClr val="bg1"/>
          </a:solidFill>
          <a:ln w="28575"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6798F3FD-7206-46C7-91FF-EDF5352017AE}"/>
              </a:ext>
            </a:extLst>
          </p:cNvPr>
          <p:cNvSpPr/>
          <p:nvPr/>
        </p:nvSpPr>
        <p:spPr>
          <a:xfrm>
            <a:off x="2868993" y="1691234"/>
            <a:ext cx="2142604" cy="811538"/>
          </a:xfrm>
          <a:prstGeom prst="rect">
            <a:avLst/>
          </a:prstGeom>
          <a:solidFill>
            <a:schemeClr val="bg1"/>
          </a:solidFill>
          <a:ln w="28575"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96104A0C-93BA-4A68-903B-74A22BA25130}"/>
              </a:ext>
            </a:extLst>
          </p:cNvPr>
          <p:cNvSpPr/>
          <p:nvPr/>
        </p:nvSpPr>
        <p:spPr>
          <a:xfrm>
            <a:off x="3494574" y="1147717"/>
            <a:ext cx="963642" cy="545633"/>
          </a:xfrm>
          <a:prstGeom prst="rect">
            <a:avLst/>
          </a:prstGeom>
          <a:solidFill>
            <a:schemeClr val="bg1"/>
          </a:solidFill>
          <a:ln w="28575"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7E3B28EB-84DD-4EB1-8DA6-73FBDF6C2573}"/>
              </a:ext>
            </a:extLst>
          </p:cNvPr>
          <p:cNvSpPr/>
          <p:nvPr/>
        </p:nvSpPr>
        <p:spPr>
          <a:xfrm>
            <a:off x="3777617" y="84218"/>
            <a:ext cx="3479526" cy="859561"/>
          </a:xfrm>
          <a:prstGeom prst="rect">
            <a:avLst/>
          </a:prstGeom>
          <a:solidFill>
            <a:schemeClr val="bg1"/>
          </a:solidFill>
          <a:ln w="28575"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40E1FBFA-329A-4A17-B00A-72AD7CF2F7A6}"/>
              </a:ext>
            </a:extLst>
          </p:cNvPr>
          <p:cNvSpPr/>
          <p:nvPr/>
        </p:nvSpPr>
        <p:spPr>
          <a:xfrm>
            <a:off x="1548190" y="130629"/>
            <a:ext cx="2046515" cy="811539"/>
          </a:xfrm>
          <a:prstGeom prst="rect">
            <a:avLst/>
          </a:prstGeom>
          <a:solidFill>
            <a:schemeClr val="bg1"/>
          </a:solidFill>
          <a:ln w="28575"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798C03-0BC9-4D2C-AF97-7721A755625B}"/>
              </a:ext>
            </a:extLst>
          </p:cNvPr>
          <p:cNvSpPr txBox="1"/>
          <p:nvPr/>
        </p:nvSpPr>
        <p:spPr>
          <a:xfrm>
            <a:off x="1924395" y="300565"/>
            <a:ext cx="1494213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Query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80BEF0-4957-4D57-B7FE-058F31FFA2F3}"/>
              </a:ext>
            </a:extLst>
          </p:cNvPr>
          <p:cNvSpPr txBox="1"/>
          <p:nvPr/>
        </p:nvSpPr>
        <p:spPr>
          <a:xfrm>
            <a:off x="3921182" y="196003"/>
            <a:ext cx="3098916" cy="646331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Are you running for the first time?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65709D2-FCB5-4AF8-9E0D-60E2B21DCA2E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470640" y="842334"/>
            <a:ext cx="0" cy="1680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7DB57F-DA88-48A2-85E3-6AC1B4FCBA54}"/>
              </a:ext>
            </a:extLst>
          </p:cNvPr>
          <p:cNvCxnSpPr>
            <a:cxnSpLocks/>
          </p:cNvCxnSpPr>
          <p:nvPr/>
        </p:nvCxnSpPr>
        <p:spPr>
          <a:xfrm>
            <a:off x="3965171" y="1014265"/>
            <a:ext cx="25104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1278608-C2F8-4972-88D9-A4D7530EA9A4}"/>
              </a:ext>
            </a:extLst>
          </p:cNvPr>
          <p:cNvCxnSpPr/>
          <p:nvPr/>
        </p:nvCxnSpPr>
        <p:spPr>
          <a:xfrm>
            <a:off x="3965171" y="1014265"/>
            <a:ext cx="0" cy="241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A7A477-3336-4F77-94A0-18A4090DD390}"/>
              </a:ext>
            </a:extLst>
          </p:cNvPr>
          <p:cNvCxnSpPr/>
          <p:nvPr/>
        </p:nvCxnSpPr>
        <p:spPr>
          <a:xfrm>
            <a:off x="6475615" y="1014265"/>
            <a:ext cx="0" cy="241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0E542B9-91A1-44E0-BD14-643E8E08AB79}"/>
              </a:ext>
            </a:extLst>
          </p:cNvPr>
          <p:cNvSpPr txBox="1"/>
          <p:nvPr/>
        </p:nvSpPr>
        <p:spPr>
          <a:xfrm>
            <a:off x="3635776" y="1245479"/>
            <a:ext cx="660862" cy="36933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YES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BC474C-1989-48E4-A63C-3BE8C73C8452}"/>
              </a:ext>
            </a:extLst>
          </p:cNvPr>
          <p:cNvSpPr txBox="1"/>
          <p:nvPr/>
        </p:nvSpPr>
        <p:spPr>
          <a:xfrm>
            <a:off x="6145184" y="1235387"/>
            <a:ext cx="66086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NO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5325E1-1BA7-4738-8D9C-A9B246F58B12}"/>
              </a:ext>
            </a:extLst>
          </p:cNvPr>
          <p:cNvSpPr txBox="1"/>
          <p:nvPr/>
        </p:nvSpPr>
        <p:spPr>
          <a:xfrm>
            <a:off x="3052850" y="1769339"/>
            <a:ext cx="1824642" cy="646331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Compilation and Optimization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527ECD9-5EAB-4FAE-988F-A7A9ABAD032D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3965171" y="1593888"/>
            <a:ext cx="0" cy="1754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B1FD870-A9AB-4535-A1B4-82AF56857116}"/>
              </a:ext>
            </a:extLst>
          </p:cNvPr>
          <p:cNvSpPr txBox="1"/>
          <p:nvPr/>
        </p:nvSpPr>
        <p:spPr>
          <a:xfrm>
            <a:off x="5505363" y="1751441"/>
            <a:ext cx="2142603" cy="369332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Plan in Cache?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F769EBC-1D89-4F8E-AE64-26A55185ADF2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6475615" y="1604719"/>
            <a:ext cx="0" cy="1363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6A57B3-481C-40C7-8D79-64B713375DA8}"/>
              </a:ext>
            </a:extLst>
          </p:cNvPr>
          <p:cNvCxnSpPr>
            <a:cxnSpLocks/>
          </p:cNvCxnSpPr>
          <p:nvPr/>
        </p:nvCxnSpPr>
        <p:spPr>
          <a:xfrm>
            <a:off x="6475615" y="2104731"/>
            <a:ext cx="0" cy="2132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186E261-E57E-490D-9BEB-2B6BCEAF6E61}"/>
              </a:ext>
            </a:extLst>
          </p:cNvPr>
          <p:cNvCxnSpPr>
            <a:cxnSpLocks/>
          </p:cNvCxnSpPr>
          <p:nvPr/>
        </p:nvCxnSpPr>
        <p:spPr>
          <a:xfrm>
            <a:off x="5289665" y="2317978"/>
            <a:ext cx="25104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6DE4FD0-E633-4D1C-AE5B-CAA7D6E6077A}"/>
              </a:ext>
            </a:extLst>
          </p:cNvPr>
          <p:cNvCxnSpPr/>
          <p:nvPr/>
        </p:nvCxnSpPr>
        <p:spPr>
          <a:xfrm>
            <a:off x="5289665" y="2317978"/>
            <a:ext cx="0" cy="241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7FEFF3F-F30C-439B-9E6F-5AF4D2A8581F}"/>
              </a:ext>
            </a:extLst>
          </p:cNvPr>
          <p:cNvCxnSpPr/>
          <p:nvPr/>
        </p:nvCxnSpPr>
        <p:spPr>
          <a:xfrm>
            <a:off x="7794567" y="2317977"/>
            <a:ext cx="0" cy="241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DBD37BB-3892-4BBC-8AC8-597F1782E2A0}"/>
              </a:ext>
            </a:extLst>
          </p:cNvPr>
          <p:cNvSpPr txBox="1"/>
          <p:nvPr/>
        </p:nvSpPr>
        <p:spPr>
          <a:xfrm>
            <a:off x="4971706" y="2578327"/>
            <a:ext cx="66086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NO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885811-831A-4DE9-88DB-A5C0754173B2}"/>
              </a:ext>
            </a:extLst>
          </p:cNvPr>
          <p:cNvSpPr txBox="1"/>
          <p:nvPr/>
        </p:nvSpPr>
        <p:spPr>
          <a:xfrm>
            <a:off x="7469678" y="2559047"/>
            <a:ext cx="660862" cy="369332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YES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4B1522D-F70C-4605-BBE6-5B7D720952FD}"/>
              </a:ext>
            </a:extLst>
          </p:cNvPr>
          <p:cNvCxnSpPr>
            <a:cxnSpLocks/>
            <a:endCxn id="21" idx="2"/>
          </p:cNvCxnSpPr>
          <p:nvPr/>
        </p:nvCxnSpPr>
        <p:spPr>
          <a:xfrm rot="10800000">
            <a:off x="3965172" y="2415670"/>
            <a:ext cx="994065" cy="31265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3BD657D-182F-4E31-8963-75E058179A51}"/>
              </a:ext>
            </a:extLst>
          </p:cNvPr>
          <p:cNvCxnSpPr>
            <a:cxnSpLocks/>
          </p:cNvCxnSpPr>
          <p:nvPr/>
        </p:nvCxnSpPr>
        <p:spPr>
          <a:xfrm>
            <a:off x="7794568" y="2897601"/>
            <a:ext cx="0" cy="1671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F39080F-0EA6-4294-BAF8-CBC31081200D}"/>
              </a:ext>
            </a:extLst>
          </p:cNvPr>
          <p:cNvSpPr txBox="1"/>
          <p:nvPr/>
        </p:nvSpPr>
        <p:spPr>
          <a:xfrm>
            <a:off x="6802939" y="3076095"/>
            <a:ext cx="2461247" cy="646331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Alright, then take it from the plan cache!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5789B85-7A50-487F-AA96-151C96E59080}"/>
              </a:ext>
            </a:extLst>
          </p:cNvPr>
          <p:cNvSpPr txBox="1"/>
          <p:nvPr/>
        </p:nvSpPr>
        <p:spPr>
          <a:xfrm>
            <a:off x="4458216" y="3084900"/>
            <a:ext cx="2034767" cy="646331"/>
          </a:xfrm>
          <a:prstGeom prst="rect">
            <a:avLst/>
          </a:prstGeom>
          <a:solidFill>
            <a:srgbClr val="CCFF66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But wait, check for recompilation!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145D152F-7110-454E-980E-04EE70D817E1}"/>
              </a:ext>
            </a:extLst>
          </p:cNvPr>
          <p:cNvCxnSpPr>
            <a:cxnSpLocks/>
          </p:cNvCxnSpPr>
          <p:nvPr/>
        </p:nvCxnSpPr>
        <p:spPr>
          <a:xfrm>
            <a:off x="3777616" y="2415670"/>
            <a:ext cx="772534" cy="68030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5ED7499-DB41-4C32-9800-317A3F34A166}"/>
              </a:ext>
            </a:extLst>
          </p:cNvPr>
          <p:cNvCxnSpPr>
            <a:cxnSpLocks/>
            <a:stCxn id="40" idx="1"/>
            <a:endCxn id="41" idx="3"/>
          </p:cNvCxnSpPr>
          <p:nvPr/>
        </p:nvCxnSpPr>
        <p:spPr>
          <a:xfrm flipH="1">
            <a:off x="6492983" y="3399261"/>
            <a:ext cx="309956" cy="880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25B4049-754B-4593-A1EE-DA7F4A4BA820}"/>
              </a:ext>
            </a:extLst>
          </p:cNvPr>
          <p:cNvCxnSpPr>
            <a:cxnSpLocks/>
          </p:cNvCxnSpPr>
          <p:nvPr/>
        </p:nvCxnSpPr>
        <p:spPr>
          <a:xfrm flipH="1">
            <a:off x="3374967" y="3516397"/>
            <a:ext cx="1083250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B7DDA98-4B86-4441-948A-33A6C31A2119}"/>
              </a:ext>
            </a:extLst>
          </p:cNvPr>
          <p:cNvSpPr txBox="1"/>
          <p:nvPr/>
        </p:nvSpPr>
        <p:spPr>
          <a:xfrm>
            <a:off x="2448098" y="3331731"/>
            <a:ext cx="926869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n-lt"/>
              </a:rPr>
              <a:t>CHECK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F6634C8-7C85-4407-9B9C-94FB0AEBE860}"/>
              </a:ext>
            </a:extLst>
          </p:cNvPr>
          <p:cNvCxnSpPr>
            <a:stCxn id="51" idx="1"/>
          </p:cNvCxnSpPr>
          <p:nvPr/>
        </p:nvCxnSpPr>
        <p:spPr>
          <a:xfrm flipH="1">
            <a:off x="2215342" y="3516397"/>
            <a:ext cx="23275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F2035F9-783A-4C66-AD3B-F9556F7021A7}"/>
              </a:ext>
            </a:extLst>
          </p:cNvPr>
          <p:cNvSpPr txBox="1"/>
          <p:nvPr/>
        </p:nvSpPr>
        <p:spPr>
          <a:xfrm>
            <a:off x="439860" y="2803162"/>
            <a:ext cx="1770610" cy="92333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Is this plan the same forced plan?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2F11563-3D6E-41DF-A44C-5829E19CD34A}"/>
              </a:ext>
            </a:extLst>
          </p:cNvPr>
          <p:cNvSpPr txBox="1"/>
          <p:nvPr/>
        </p:nvSpPr>
        <p:spPr>
          <a:xfrm>
            <a:off x="319300" y="4309028"/>
            <a:ext cx="1770610" cy="369332"/>
          </a:xfrm>
          <a:prstGeom prst="rect">
            <a:avLst/>
          </a:prstGeom>
          <a:solidFill>
            <a:srgbClr val="CC66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Oops, NO!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D459CDA-6F80-47A4-8E73-1D44729F6EE8}"/>
              </a:ext>
            </a:extLst>
          </p:cNvPr>
          <p:cNvSpPr txBox="1"/>
          <p:nvPr/>
        </p:nvSpPr>
        <p:spPr>
          <a:xfrm>
            <a:off x="437457" y="5023976"/>
            <a:ext cx="2157153" cy="646331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Apply the forced plan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2D9E9D1-2F21-492D-BA7E-DFEEF5169B46}"/>
              </a:ext>
            </a:extLst>
          </p:cNvPr>
          <p:cNvCxnSpPr>
            <a:cxnSpLocks/>
          </p:cNvCxnSpPr>
          <p:nvPr/>
        </p:nvCxnSpPr>
        <p:spPr>
          <a:xfrm>
            <a:off x="1286394" y="4672362"/>
            <a:ext cx="0" cy="2831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6679C48-D76F-4F10-8A0C-B987E1AA18D9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3418608" y="510900"/>
            <a:ext cx="502574" cy="82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172138F-6100-4AA6-B464-C939B39C8D09}"/>
              </a:ext>
            </a:extLst>
          </p:cNvPr>
          <p:cNvCxnSpPr>
            <a:cxnSpLocks/>
          </p:cNvCxnSpPr>
          <p:nvPr/>
        </p:nvCxnSpPr>
        <p:spPr>
          <a:xfrm>
            <a:off x="1406170" y="3788290"/>
            <a:ext cx="0" cy="1823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F10C80E-560C-4A6D-BDE9-26C6083E483B}"/>
              </a:ext>
            </a:extLst>
          </p:cNvPr>
          <p:cNvCxnSpPr>
            <a:cxnSpLocks/>
          </p:cNvCxnSpPr>
          <p:nvPr/>
        </p:nvCxnSpPr>
        <p:spPr>
          <a:xfrm>
            <a:off x="760939" y="3970609"/>
            <a:ext cx="16428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EEA5DAF-B70F-4010-BCE8-57CCBA8D26D8}"/>
              </a:ext>
            </a:extLst>
          </p:cNvPr>
          <p:cNvCxnSpPr>
            <a:cxnSpLocks/>
          </p:cNvCxnSpPr>
          <p:nvPr/>
        </p:nvCxnSpPr>
        <p:spPr>
          <a:xfrm>
            <a:off x="756593" y="3964052"/>
            <a:ext cx="4346" cy="344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F1AB874-761B-43CD-8AF4-E1BADECC2552}"/>
              </a:ext>
            </a:extLst>
          </p:cNvPr>
          <p:cNvCxnSpPr>
            <a:cxnSpLocks/>
          </p:cNvCxnSpPr>
          <p:nvPr/>
        </p:nvCxnSpPr>
        <p:spPr>
          <a:xfrm>
            <a:off x="2387797" y="3966941"/>
            <a:ext cx="7273" cy="323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9399E88-AB0C-44B7-803C-FB6F75FF929E}"/>
              </a:ext>
            </a:extLst>
          </p:cNvPr>
          <p:cNvSpPr txBox="1"/>
          <p:nvPr/>
        </p:nvSpPr>
        <p:spPr>
          <a:xfrm>
            <a:off x="2257463" y="4290788"/>
            <a:ext cx="689955" cy="369332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YES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01F6465-F9B5-408C-8F7C-A84B77C56E74}"/>
              </a:ext>
            </a:extLst>
          </p:cNvPr>
          <p:cNvSpPr txBox="1"/>
          <p:nvPr/>
        </p:nvSpPr>
        <p:spPr>
          <a:xfrm>
            <a:off x="4285935" y="5796910"/>
            <a:ext cx="1321724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n-lt"/>
              </a:rPr>
              <a:t>Async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CCF44A9-7E92-4BF3-90AF-B53A2349E259}"/>
              </a:ext>
            </a:extLst>
          </p:cNvPr>
          <p:cNvSpPr txBox="1"/>
          <p:nvPr/>
        </p:nvSpPr>
        <p:spPr>
          <a:xfrm>
            <a:off x="5172821" y="4116517"/>
            <a:ext cx="2296858" cy="11914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6600FF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D631494-F5E3-4B9E-B6C0-FDBDD4E926ED}"/>
              </a:ext>
            </a:extLst>
          </p:cNvPr>
          <p:cNvSpPr txBox="1"/>
          <p:nvPr/>
        </p:nvSpPr>
        <p:spPr>
          <a:xfrm>
            <a:off x="5301096" y="4200129"/>
            <a:ext cx="889462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Query Text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2BE66A-40F6-4BAE-AE0A-C1DCF6D5EB2C}"/>
              </a:ext>
            </a:extLst>
          </p:cNvPr>
          <p:cNvSpPr txBox="1"/>
          <p:nvPr/>
        </p:nvSpPr>
        <p:spPr>
          <a:xfrm>
            <a:off x="6436821" y="4200129"/>
            <a:ext cx="889462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Query Plan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3418E30-9243-489C-A900-C358C0AB3838}"/>
              </a:ext>
            </a:extLst>
          </p:cNvPr>
          <p:cNvSpPr txBox="1"/>
          <p:nvPr/>
        </p:nvSpPr>
        <p:spPr>
          <a:xfrm>
            <a:off x="5388725" y="4883882"/>
            <a:ext cx="1824645" cy="38023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Plan Store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E693A37-4DA8-4AE8-8425-B9CDABF0F504}"/>
              </a:ext>
            </a:extLst>
          </p:cNvPr>
          <p:cNvSpPr txBox="1"/>
          <p:nvPr/>
        </p:nvSpPr>
        <p:spPr>
          <a:xfrm>
            <a:off x="5183442" y="5706608"/>
            <a:ext cx="2241039" cy="106717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rgbClr val="6600FF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166AAD0-DE7F-480C-BE2F-512D88EA646E}"/>
              </a:ext>
            </a:extLst>
          </p:cNvPr>
          <p:cNvSpPr txBox="1"/>
          <p:nvPr/>
        </p:nvSpPr>
        <p:spPr>
          <a:xfrm>
            <a:off x="5505363" y="5822886"/>
            <a:ext cx="1591367" cy="3693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Run time Stats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66E2C5C-2328-4D26-AE0C-B7949A7D5937}"/>
              </a:ext>
            </a:extLst>
          </p:cNvPr>
          <p:cNvSpPr txBox="1"/>
          <p:nvPr/>
        </p:nvSpPr>
        <p:spPr>
          <a:xfrm>
            <a:off x="5177787" y="6233346"/>
            <a:ext cx="2157153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Runtime stats Store</a:t>
            </a:r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B8A35508-6770-4C56-B62A-7A5E41DEE08C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97625" y="3284659"/>
            <a:ext cx="555928" cy="2497381"/>
          </a:xfrm>
          <a:prstGeom prst="bent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5AD3AF7-FB56-4AB5-A3FA-BE273C1B02CC}"/>
              </a:ext>
            </a:extLst>
          </p:cNvPr>
          <p:cNvSpPr/>
          <p:nvPr/>
        </p:nvSpPr>
        <p:spPr>
          <a:xfrm>
            <a:off x="2512798" y="5909355"/>
            <a:ext cx="1695789" cy="786079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Query Executes</a:t>
            </a:r>
          </a:p>
          <a:p>
            <a:pPr algn="ctr"/>
            <a:endParaRPr lang="en-US" b="1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322EC69-B463-42D1-8112-24ED0E2EE71C}"/>
              </a:ext>
            </a:extLst>
          </p:cNvPr>
          <p:cNvCxnSpPr>
            <a:cxnSpLocks/>
          </p:cNvCxnSpPr>
          <p:nvPr/>
        </p:nvCxnSpPr>
        <p:spPr>
          <a:xfrm flipV="1">
            <a:off x="4184654" y="6140218"/>
            <a:ext cx="988166" cy="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751C43DC-8DBD-4FD1-BA67-D814203AAD97}"/>
              </a:ext>
            </a:extLst>
          </p:cNvPr>
          <p:cNvSpPr txBox="1"/>
          <p:nvPr/>
        </p:nvSpPr>
        <p:spPr>
          <a:xfrm>
            <a:off x="4143178" y="4282592"/>
            <a:ext cx="1321724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n-lt"/>
              </a:rPr>
              <a:t>1. Async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0714CA4-17A3-45BC-A695-CD078ED7B202}"/>
              </a:ext>
            </a:extLst>
          </p:cNvPr>
          <p:cNvSpPr txBox="1"/>
          <p:nvPr/>
        </p:nvSpPr>
        <p:spPr>
          <a:xfrm>
            <a:off x="3879391" y="5307947"/>
            <a:ext cx="1321724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n-lt"/>
              </a:rPr>
              <a:t>2. Run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58097D9D-DADC-4B31-9C79-956F085229D3}"/>
              </a:ext>
            </a:extLst>
          </p:cNvPr>
          <p:cNvSpPr/>
          <p:nvPr/>
        </p:nvSpPr>
        <p:spPr>
          <a:xfrm>
            <a:off x="8757623" y="4368526"/>
            <a:ext cx="1803292" cy="163634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E831B2EA-3BFC-451A-941D-AA5594A4EC16}"/>
              </a:ext>
            </a:extLst>
          </p:cNvPr>
          <p:cNvCxnSpPr>
            <a:cxnSpLocks/>
            <a:endCxn id="139" idx="1"/>
          </p:cNvCxnSpPr>
          <p:nvPr/>
        </p:nvCxnSpPr>
        <p:spPr>
          <a:xfrm>
            <a:off x="7417027" y="4741542"/>
            <a:ext cx="1340596" cy="445158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5E4EB2BA-5C96-4C9F-A04E-F06EBC043588}"/>
              </a:ext>
            </a:extLst>
          </p:cNvPr>
          <p:cNvCxnSpPr>
            <a:cxnSpLocks/>
            <a:stCxn id="102" idx="3"/>
            <a:endCxn id="139" idx="1"/>
          </p:cNvCxnSpPr>
          <p:nvPr/>
        </p:nvCxnSpPr>
        <p:spPr>
          <a:xfrm flipV="1">
            <a:off x="7424481" y="5186700"/>
            <a:ext cx="1333142" cy="105349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4B4E6DB2-E6CE-4C87-8AF1-BFAB7910905B}"/>
              </a:ext>
            </a:extLst>
          </p:cNvPr>
          <p:cNvSpPr txBox="1"/>
          <p:nvPr/>
        </p:nvSpPr>
        <p:spPr>
          <a:xfrm rot="1233280">
            <a:off x="7742751" y="4608844"/>
            <a:ext cx="823997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n-lt"/>
              </a:rPr>
              <a:t>Async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0DC21F4-66D5-4B72-9858-544FF913C3C1}"/>
              </a:ext>
            </a:extLst>
          </p:cNvPr>
          <p:cNvSpPr txBox="1"/>
          <p:nvPr/>
        </p:nvSpPr>
        <p:spPr>
          <a:xfrm rot="19375617">
            <a:off x="7941058" y="5585870"/>
            <a:ext cx="823997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n-lt"/>
              </a:rPr>
              <a:t>Async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B014FC9-9B31-4A00-8B92-1823A4718C97}"/>
              </a:ext>
            </a:extLst>
          </p:cNvPr>
          <p:cNvSpPr txBox="1"/>
          <p:nvPr/>
        </p:nvSpPr>
        <p:spPr>
          <a:xfrm>
            <a:off x="5667892" y="5312065"/>
            <a:ext cx="1970109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n-lt"/>
              </a:rPr>
              <a:t>In-Memory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99ECA37D-9F5C-4D1D-BB39-AED6522B3392}"/>
              </a:ext>
            </a:extLst>
          </p:cNvPr>
          <p:cNvSpPr txBox="1"/>
          <p:nvPr/>
        </p:nvSpPr>
        <p:spPr>
          <a:xfrm>
            <a:off x="8804404" y="4830310"/>
            <a:ext cx="1728566" cy="888099"/>
          </a:xfrm>
          <a:prstGeom prst="rect">
            <a:avLst/>
          </a:prstGeom>
          <a:noFill/>
          <a:ln w="28575">
            <a:solidFill>
              <a:srgbClr val="6600FF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A034666-F1A6-43E6-BE35-584E67407FE2}"/>
              </a:ext>
            </a:extLst>
          </p:cNvPr>
          <p:cNvSpPr txBox="1"/>
          <p:nvPr/>
        </p:nvSpPr>
        <p:spPr>
          <a:xfrm>
            <a:off x="8992534" y="4991207"/>
            <a:ext cx="1479666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n-lt"/>
              </a:rPr>
              <a:t>Query Store</a:t>
            </a:r>
          </a:p>
          <a:p>
            <a:pPr algn="ctr"/>
            <a:r>
              <a:rPr lang="en-US" b="1" dirty="0">
                <a:latin typeface="+mn-lt"/>
              </a:rPr>
              <a:t>Schema</a:t>
            </a:r>
          </a:p>
        </p:txBody>
      </p:sp>
      <p:sp>
        <p:nvSpPr>
          <p:cNvPr id="199" name="Rectangle: Rounded Corners 198">
            <a:extLst>
              <a:ext uri="{FF2B5EF4-FFF2-40B4-BE49-F238E27FC236}">
                <a16:creationId xmlns:a16="http://schemas.microsoft.com/office/drawing/2014/main" id="{227F0AFD-77C7-4437-9124-6054C7AA9327}"/>
              </a:ext>
            </a:extLst>
          </p:cNvPr>
          <p:cNvSpPr/>
          <p:nvPr/>
        </p:nvSpPr>
        <p:spPr>
          <a:xfrm>
            <a:off x="43178" y="2554489"/>
            <a:ext cx="3511065" cy="325684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Connector: Elbow 210">
            <a:extLst>
              <a:ext uri="{FF2B5EF4-FFF2-40B4-BE49-F238E27FC236}">
                <a16:creationId xmlns:a16="http://schemas.microsoft.com/office/drawing/2014/main" id="{1CDEFFA1-12CC-4C19-A538-3E7E1CD468C5}"/>
              </a:ext>
            </a:extLst>
          </p:cNvPr>
          <p:cNvCxnSpPr>
            <a:cxnSpLocks/>
            <a:stCxn id="184" idx="1"/>
            <a:endCxn id="98" idx="1"/>
          </p:cNvCxnSpPr>
          <p:nvPr/>
        </p:nvCxnSpPr>
        <p:spPr>
          <a:xfrm rot="10800000" flipH="1" flipV="1">
            <a:off x="4349051" y="3411974"/>
            <a:ext cx="823770" cy="1300258"/>
          </a:xfrm>
          <a:prstGeom prst="bentConnector3">
            <a:avLst>
              <a:gd name="adj1" fmla="val -2775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83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 animBg="1"/>
      <p:bldP spid="191" grpId="0" animBg="1"/>
      <p:bldP spid="190" grpId="0" animBg="1"/>
      <p:bldP spid="189" grpId="0" animBg="1"/>
      <p:bldP spid="187" grpId="0" animBg="1"/>
      <p:bldP spid="186" grpId="0" animBg="1"/>
      <p:bldP spid="185" grpId="0" animBg="1"/>
      <p:bldP spid="184" grpId="0" animBg="1"/>
      <p:bldP spid="183" grpId="0" animBg="1"/>
      <p:bldP spid="182" grpId="0" animBg="1"/>
      <p:bldP spid="181" grpId="0" animBg="1"/>
      <p:bldP spid="180" grpId="0" animBg="1"/>
      <p:bldP spid="179" grpId="0" animBg="1"/>
      <p:bldP spid="177" grpId="0" animBg="1"/>
      <p:bldP spid="176" grpId="0" animBg="1"/>
      <p:bldP spid="175" grpId="0" animBg="1"/>
      <p:bldP spid="174" grpId="0" animBg="1"/>
      <p:bldP spid="98" grpId="0" animBg="1"/>
      <p:bldP spid="102" grpId="0" animBg="1"/>
      <p:bldP spid="19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25946-A8CD-4906-8955-93EB276EB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5">
                    <a:lumMod val="75000"/>
                  </a:schemeClr>
                </a:solidFill>
              </a:rPr>
              <a:t>Plan cache vs Query 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CC7ED-B429-4949-A1BE-2FB8EA56BE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7560" y="1642769"/>
            <a:ext cx="5181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Plan cache</a:t>
            </a:r>
          </a:p>
          <a:p>
            <a:r>
              <a:rPr lang="en-US" sz="3600" dirty="0"/>
              <a:t>Flushed out on every server restart</a:t>
            </a:r>
          </a:p>
          <a:p>
            <a:r>
              <a:rPr lang="en-US" sz="3600" dirty="0"/>
              <a:t>Stores latest plans</a:t>
            </a:r>
          </a:p>
          <a:p>
            <a:r>
              <a:rPr lang="en-US" sz="3600" dirty="0"/>
              <a:t>Evicted on memory pressure</a:t>
            </a:r>
          </a:p>
          <a:p>
            <a:r>
              <a:rPr lang="en-US" sz="3600" dirty="0"/>
              <a:t>Difficult to know why plan changed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9B20B-7F07-4D19-B97C-07F644E9E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41905" y="1559617"/>
            <a:ext cx="5466693" cy="45176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Query Store</a:t>
            </a:r>
          </a:p>
          <a:p>
            <a:r>
              <a:rPr lang="en-US" sz="3600" dirty="0"/>
              <a:t>Retains the data (</a:t>
            </a:r>
            <a:r>
              <a:rPr lang="en-US" sz="3600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CLEANUP_POLICY</a:t>
            </a:r>
            <a:r>
              <a:rPr lang="en-US" sz="3600" dirty="0"/>
              <a:t>)</a:t>
            </a:r>
          </a:p>
          <a:p>
            <a:r>
              <a:rPr lang="en-US" sz="3600" dirty="0"/>
              <a:t>Collects plans over time</a:t>
            </a:r>
          </a:p>
          <a:p>
            <a:r>
              <a:rPr lang="en-US" sz="3600" dirty="0"/>
              <a:t>Flush out intervals</a:t>
            </a:r>
          </a:p>
          <a:p>
            <a:r>
              <a:rPr lang="en-US" sz="3600" dirty="0"/>
              <a:t>Useful when troubleshooting performance problems</a:t>
            </a:r>
          </a:p>
        </p:txBody>
      </p:sp>
    </p:spTree>
    <p:extLst>
      <p:ext uri="{BB962C8B-B14F-4D97-AF65-F5344CB8AC3E}">
        <p14:creationId xmlns:p14="http://schemas.microsoft.com/office/powerpoint/2010/main" val="733391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782D3-BAE4-0257-A13C-CB291F27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Query Store Advancements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67048-A40C-6D8A-4A65-59CE03946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Enabled by Default</a:t>
            </a:r>
          </a:p>
          <a:p>
            <a:r>
              <a:rPr lang="en-US" sz="4000" dirty="0"/>
              <a:t>Doesn’t change defaults with the migrated databases</a:t>
            </a:r>
          </a:p>
          <a:p>
            <a:r>
              <a:rPr lang="en-US" sz="4000" dirty="0"/>
              <a:t>Internal memory limits for Ad-hoc workloads</a:t>
            </a:r>
          </a:p>
          <a:p>
            <a:r>
              <a:rPr lang="en-US" sz="4000" dirty="0"/>
              <a:t>Query Store hints</a:t>
            </a:r>
          </a:p>
        </p:txBody>
      </p:sp>
    </p:spTree>
    <p:extLst>
      <p:ext uri="{BB962C8B-B14F-4D97-AF65-F5344CB8AC3E}">
        <p14:creationId xmlns:p14="http://schemas.microsoft.com/office/powerpoint/2010/main" val="3869568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EA1EE-025B-DD0D-CE95-820723FB8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204" y="2443307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Intelligent Query Processing</a:t>
            </a:r>
          </a:p>
        </p:txBody>
      </p:sp>
    </p:spTree>
    <p:extLst>
      <p:ext uri="{BB962C8B-B14F-4D97-AF65-F5344CB8AC3E}">
        <p14:creationId xmlns:p14="http://schemas.microsoft.com/office/powerpoint/2010/main" val="1460028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A diagram of the Intelligent Query Processing family of features and when they were first introduced to SQL Server.">
            <a:extLst>
              <a:ext uri="{FF2B5EF4-FFF2-40B4-BE49-F238E27FC236}">
                <a16:creationId xmlns:a16="http://schemas.microsoft.com/office/drawing/2014/main" id="{857300AA-8C69-BDFD-EEAE-524161A8BD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26822" y="-40178"/>
            <a:ext cx="3621578" cy="362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A diagram of the Intelligent Query Processing family of features and when they were first introduced to SQL Server.">
            <a:extLst>
              <a:ext uri="{FF2B5EF4-FFF2-40B4-BE49-F238E27FC236}">
                <a16:creationId xmlns:a16="http://schemas.microsoft.com/office/drawing/2014/main" id="{2E833FE1-B9B7-2704-2744-0A7BD06845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FAC090-985F-2315-889E-4016BF5FD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94" y="213889"/>
            <a:ext cx="11700943" cy="644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121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18720</TotalTime>
  <Words>668</Words>
  <Application>Microsoft Office PowerPoint</Application>
  <PresentationFormat>Widescreen</PresentationFormat>
  <Paragraphs>148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Roboto</vt:lpstr>
      <vt:lpstr>Segoe UI</vt:lpstr>
      <vt:lpstr>Office Theme</vt:lpstr>
      <vt:lpstr>Empowering Efficient Query Perf: Unveiling SQL Server 2022</vt:lpstr>
      <vt:lpstr>PowerPoint Presentation</vt:lpstr>
      <vt:lpstr>Agenda</vt:lpstr>
      <vt:lpstr>PowerPoint Presentation</vt:lpstr>
      <vt:lpstr>PowerPoint Presentation</vt:lpstr>
      <vt:lpstr>Plan cache vs Query Store</vt:lpstr>
      <vt:lpstr>Query Store Advancements</vt:lpstr>
      <vt:lpstr>Intelligent Query Processing</vt:lpstr>
      <vt:lpstr>PowerPoint Presentation</vt:lpstr>
      <vt:lpstr>Highlights</vt:lpstr>
      <vt:lpstr>SQL Server 2022 – QS Advancements </vt:lpstr>
      <vt:lpstr>Parameter Sensitive Plan Optimization</vt:lpstr>
      <vt:lpstr>Parameter Sensitive Plan Optimization</vt:lpstr>
      <vt:lpstr>PowerPoint Presentation</vt:lpstr>
      <vt:lpstr>Memory Grant Feedback Persistence and percentile</vt:lpstr>
      <vt:lpstr>How a Query is Executed?</vt:lpstr>
      <vt:lpstr>Memory Grant Feedback</vt:lpstr>
      <vt:lpstr>Improvements</vt:lpstr>
      <vt:lpstr>Memory Grant feedback before 2022</vt:lpstr>
      <vt:lpstr>Memory Grant Feedback Persentile</vt:lpstr>
      <vt:lpstr>Cardinality Estimation Feedback</vt:lpstr>
      <vt:lpstr>Cardinality Estimation Feedback</vt:lpstr>
      <vt:lpstr>CE feedback</vt:lpstr>
      <vt:lpstr>DOP Feedback</vt:lpstr>
      <vt:lpstr>DOP Feedback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Empowering Efficient Query Performance: Unveiling SQL Server 2022</dc:title>
  <dc:creator>Deepthi Reddy</dc:creator>
  <cp:lastModifiedBy>Deepthi Reddy</cp:lastModifiedBy>
  <cp:revision>34</cp:revision>
  <dcterms:created xsi:type="dcterms:W3CDTF">2023-11-27T01:44:42Z</dcterms:created>
  <dcterms:modified xsi:type="dcterms:W3CDTF">2023-12-15T10:48:28Z</dcterms:modified>
</cp:coreProperties>
</file>