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71adabf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71adab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771adab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771ada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71adab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771adab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71adabf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71adabf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71adab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71adab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3f275cc7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3f275cc7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3f275cc7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3f275cc7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71adab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71adab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3f275cc7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3f275cc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771adabf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771adabf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71adab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71adab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3f275cc7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3f275cc7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3f275cc7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3f275cc7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3f275cc7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3f275cc7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3f275cc7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3f275cc7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863250" y="1894550"/>
            <a:ext cx="5796000" cy="1009800"/>
          </a:xfrm>
          <a:prstGeom prst="rect">
            <a:avLst/>
          </a:prstGeom>
          <a:solidFill>
            <a:schemeClr val="lt1"/>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lang="en" sz="3000"/>
              <a:t>Capstone</a:t>
            </a:r>
            <a:r>
              <a:rPr lang="en" sz="3000"/>
              <a:t> Project</a:t>
            </a:r>
            <a:endParaRPr sz="3000"/>
          </a:p>
          <a:p>
            <a:pPr indent="0" lvl="0" marL="0" rtl="0" algn="ctr">
              <a:spcBef>
                <a:spcPts val="0"/>
              </a:spcBef>
              <a:spcAft>
                <a:spcPts val="0"/>
              </a:spcAft>
              <a:buNone/>
            </a:pPr>
            <a:r>
              <a:rPr lang="en" sz="3000"/>
              <a:t>Flight Delay Analysis</a:t>
            </a:r>
            <a:endParaRPr sz="3000"/>
          </a:p>
        </p:txBody>
      </p:sp>
      <p:sp>
        <p:nvSpPr>
          <p:cNvPr id="64" name="Google Shape;64;p13"/>
          <p:cNvSpPr txBox="1"/>
          <p:nvPr>
            <p:ph idx="1" type="subTitle"/>
          </p:nvPr>
        </p:nvSpPr>
        <p:spPr>
          <a:xfrm>
            <a:off x="743725" y="3272425"/>
            <a:ext cx="6264000" cy="3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Team 2: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 sz="1200">
                <a:solidFill>
                  <a:srgbClr val="FFFFFF"/>
                </a:solidFill>
              </a:rPr>
              <a:t>Fabjola Kasaj</a:t>
            </a:r>
            <a:endParaRPr sz="1200">
              <a:solidFill>
                <a:srgbClr val="FFFFFF"/>
              </a:solidFill>
            </a:endParaRPr>
          </a:p>
          <a:p>
            <a:pPr indent="0" lvl="0" marL="0" rtl="0" algn="l">
              <a:spcBef>
                <a:spcPts val="0"/>
              </a:spcBef>
              <a:spcAft>
                <a:spcPts val="0"/>
              </a:spcAft>
              <a:buNone/>
            </a:pPr>
            <a:r>
              <a:rPr lang="en" sz="1200">
                <a:solidFill>
                  <a:srgbClr val="FFFFFF"/>
                </a:solidFill>
              </a:rPr>
              <a:t>Anjaneya Chowdary Kamepalli</a:t>
            </a:r>
            <a:endParaRPr sz="1200">
              <a:solidFill>
                <a:srgbClr val="FFFFFF"/>
              </a:solidFill>
            </a:endParaRPr>
          </a:p>
          <a:p>
            <a:pPr indent="0" lvl="0" marL="0" rtl="0" algn="l">
              <a:spcBef>
                <a:spcPts val="0"/>
              </a:spcBef>
              <a:spcAft>
                <a:spcPts val="0"/>
              </a:spcAft>
              <a:buNone/>
            </a:pPr>
            <a:r>
              <a:rPr lang="en" sz="1200">
                <a:solidFill>
                  <a:srgbClr val="FFFFFF"/>
                </a:solidFill>
              </a:rPr>
              <a:t>Mandalaparty Deepthi Mounica</a:t>
            </a:r>
            <a:endParaRPr sz="1200">
              <a:solidFill>
                <a:srgbClr val="FFFFFF"/>
              </a:solidFill>
            </a:endParaRPr>
          </a:p>
        </p:txBody>
      </p:sp>
      <p:sp>
        <p:nvSpPr>
          <p:cNvPr id="65" name="Google Shape;65;p13"/>
          <p:cNvSpPr txBox="1"/>
          <p:nvPr/>
        </p:nvSpPr>
        <p:spPr>
          <a:xfrm>
            <a:off x="1680300" y="101775"/>
            <a:ext cx="589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6" name="Google Shape;66;p13"/>
          <p:cNvSpPr txBox="1"/>
          <p:nvPr/>
        </p:nvSpPr>
        <p:spPr>
          <a:xfrm>
            <a:off x="1589250" y="712425"/>
            <a:ext cx="6264000" cy="193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Font typeface="Arial"/>
              <a:buNone/>
            </a:pPr>
            <a:r>
              <a:rPr b="1" lang="en" sz="2800">
                <a:solidFill>
                  <a:schemeClr val="dk1"/>
                </a:solidFill>
                <a:latin typeface="Times New Roman"/>
                <a:ea typeface="Times New Roman"/>
                <a:cs typeface="Times New Roman"/>
                <a:sym typeface="Times New Roman"/>
              </a:rPr>
              <a:t>California State University, East Bay</a:t>
            </a:r>
            <a:br>
              <a:rPr b="1" lang="en" sz="2800">
                <a:solidFill>
                  <a:schemeClr val="dk1"/>
                </a:solidFill>
                <a:latin typeface="Times New Roman"/>
                <a:ea typeface="Times New Roman"/>
                <a:cs typeface="Times New Roman"/>
                <a:sym typeface="Times New Roman"/>
              </a:rPr>
            </a:br>
            <a:r>
              <a:rPr b="1" lang="en" sz="2800">
                <a:solidFill>
                  <a:schemeClr val="dk1"/>
                </a:solidFill>
                <a:latin typeface="Times New Roman"/>
                <a:ea typeface="Times New Roman"/>
                <a:cs typeface="Times New Roman"/>
                <a:sym typeface="Times New Roman"/>
              </a:rPr>
              <a:t>College of Business and Economics</a:t>
            </a:r>
            <a:br>
              <a:rPr b="1" lang="en" sz="2800">
                <a:solidFill>
                  <a:schemeClr val="dk1"/>
                </a:solidFill>
                <a:latin typeface="Times New Roman"/>
                <a:ea typeface="Times New Roman"/>
                <a:cs typeface="Times New Roman"/>
                <a:sym typeface="Times New Roman"/>
              </a:rPr>
            </a:br>
            <a:endParaRPr b="1"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rgbClr val="000000"/>
              </a:buClr>
              <a:buFont typeface="Arial"/>
              <a:buNone/>
            </a:pPr>
            <a:r>
              <a:t/>
            </a:r>
            <a:endParaRPr b="1" sz="3000">
              <a:latin typeface="Times New Roman"/>
              <a:ea typeface="Times New Roman"/>
              <a:cs typeface="Times New Roman"/>
              <a:sym typeface="Times New Roman"/>
            </a:endParaRPr>
          </a:p>
        </p:txBody>
      </p:sp>
      <p:sp>
        <p:nvSpPr>
          <p:cNvPr id="67" name="Google Shape;67;p13"/>
          <p:cNvSpPr txBox="1"/>
          <p:nvPr/>
        </p:nvSpPr>
        <p:spPr>
          <a:xfrm>
            <a:off x="5855950" y="3272425"/>
            <a:ext cx="21528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INSTRUCTOR</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Clr>
                <a:srgbClr val="000000"/>
              </a:buClr>
              <a:buFont typeface="Arial"/>
              <a:buNone/>
            </a:pPr>
            <a:r>
              <a:rPr lang="en" sz="1200">
                <a:solidFill>
                  <a:schemeClr val="dk1"/>
                </a:solidFill>
                <a:latin typeface="Roboto Slab"/>
                <a:ea typeface="Roboto Slab"/>
                <a:cs typeface="Roboto Slab"/>
                <a:sym typeface="Roboto Slab"/>
              </a:rPr>
              <a:t>Chongqi (CQ) Wu</a:t>
            </a:r>
            <a:endParaRPr sz="1200">
              <a:solidFill>
                <a:schemeClr val="dk1"/>
              </a:solidFill>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Mean delay per origin airport</a:t>
            </a:r>
            <a:endParaRPr/>
          </a:p>
        </p:txBody>
      </p:sp>
      <p:sp>
        <p:nvSpPr>
          <p:cNvPr id="134" name="Google Shape;134;p22"/>
          <p:cNvSpPr txBox="1"/>
          <p:nvPr>
            <p:ph idx="1" type="body"/>
          </p:nvPr>
        </p:nvSpPr>
        <p:spPr>
          <a:xfrm>
            <a:off x="387900" y="1356425"/>
            <a:ext cx="7759800" cy="491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t>The departure delays vary from 46.17 to 72.87 minutes in average. The states with higher arrival delays are North Dakota, South Dakota and Kansas. While states with lower arrival delays are Arizona and Utah.</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The interval of arrival delays is 51.19 to 82.89 minutes in average. So, arrival delays seem to be longer departure ones. And the states with higher arrival delays are West Virginia, Kansas and North Dakota.</a:t>
            </a:r>
            <a:endParaRPr sz="1400"/>
          </a:p>
        </p:txBody>
      </p:sp>
      <p:sp>
        <p:nvSpPr>
          <p:cNvPr id="140" name="Google Shape;14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Take-off Vs Landing delays</a:t>
            </a:r>
            <a:endParaRPr/>
          </a:p>
        </p:txBody>
      </p:sp>
      <p:sp>
        <p:nvSpPr>
          <p:cNvPr id="146" name="Google Shape;146;p24"/>
          <p:cNvSpPr txBox="1"/>
          <p:nvPr/>
        </p:nvSpPr>
        <p:spPr>
          <a:xfrm>
            <a:off x="546200" y="1411050"/>
            <a:ext cx="8102100" cy="1085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Delays at arrival are generally lower than at departure. This indicates that airlines adjust their flight speed in order to reduce the delays at arrival.</a:t>
            </a:r>
            <a:endParaRPr sz="1500">
              <a:solidFill>
                <a:schemeClr val="dk1"/>
              </a:solidFill>
            </a:endParaRPr>
          </a:p>
          <a:p>
            <a:pPr indent="0" lvl="0" marL="0" rtl="0" algn="l">
              <a:spcBef>
                <a:spcPts val="1200"/>
              </a:spcBef>
              <a:spcAft>
                <a:spcPts val="0"/>
              </a:spcAft>
              <a:buNone/>
            </a:pPr>
            <a:r>
              <a:t/>
            </a:r>
            <a:endParaRPr>
              <a:latin typeface="Roboto"/>
              <a:ea typeface="Roboto"/>
              <a:cs typeface="Roboto"/>
              <a:sym typeface="Roboto"/>
            </a:endParaRPr>
          </a:p>
        </p:txBody>
      </p:sp>
      <p:pic>
        <p:nvPicPr>
          <p:cNvPr id="147" name="Google Shape;147;p24"/>
          <p:cNvPicPr preferRelativeResize="0"/>
          <p:nvPr/>
        </p:nvPicPr>
        <p:blipFill>
          <a:blip r:embed="rId3">
            <a:alphaModFix/>
          </a:blip>
          <a:stretch>
            <a:fillRect/>
          </a:stretch>
        </p:blipFill>
        <p:spPr>
          <a:xfrm>
            <a:off x="2009525" y="2211575"/>
            <a:ext cx="4686300" cy="233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Count of airports visited by each airline</a:t>
            </a:r>
            <a:endParaRPr/>
          </a:p>
        </p:txBody>
      </p:sp>
      <p:sp>
        <p:nvSpPr>
          <p:cNvPr id="153" name="Google Shape;153;p25"/>
          <p:cNvSpPr txBox="1"/>
          <p:nvPr/>
        </p:nvSpPr>
        <p:spPr>
          <a:xfrm>
            <a:off x="518900" y="1456575"/>
            <a:ext cx="8493600" cy="1718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total we have 389 different airports in our dataset. Based on that, the graph shows the distribution of flights every airline company took in those airports.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From this graph we can notice that SkyWest Airlines, ExpressJet Airlines and Endeavor Air are the three companies with the largest flight numbers within the last 10 years. </a:t>
            </a:r>
            <a:endParaRPr sz="1500">
              <a:solidFill>
                <a:schemeClr val="dk1"/>
              </a:solidFill>
              <a:latin typeface="Times New Roman"/>
              <a:ea typeface="Times New Roman"/>
              <a:cs typeface="Times New Roman"/>
              <a:sym typeface="Times New Roman"/>
            </a:endParaRPr>
          </a:p>
          <a:p>
            <a:pPr indent="0" lvl="0" marL="0" rtl="0" algn="l">
              <a:spcBef>
                <a:spcPts val="2000"/>
              </a:spcBef>
              <a:spcAft>
                <a:spcPts val="0"/>
              </a:spcAft>
              <a:buNone/>
            </a:pPr>
            <a:r>
              <a:t/>
            </a:r>
            <a:endParaRPr>
              <a:latin typeface="Roboto"/>
              <a:ea typeface="Roboto"/>
              <a:cs typeface="Roboto"/>
              <a:sym typeface="Roboto"/>
            </a:endParaRPr>
          </a:p>
        </p:txBody>
      </p:sp>
      <p:pic>
        <p:nvPicPr>
          <p:cNvPr id="154" name="Google Shape;154;p25"/>
          <p:cNvPicPr preferRelativeResize="0"/>
          <p:nvPr/>
        </p:nvPicPr>
        <p:blipFill>
          <a:blip r:embed="rId3">
            <a:alphaModFix/>
          </a:blip>
          <a:stretch>
            <a:fillRect/>
          </a:stretch>
        </p:blipFill>
        <p:spPr>
          <a:xfrm>
            <a:off x="2528425" y="2908925"/>
            <a:ext cx="3183306" cy="166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Delays among years</a:t>
            </a:r>
            <a:endParaRPr/>
          </a:p>
        </p:txBody>
      </p:sp>
      <p:sp>
        <p:nvSpPr>
          <p:cNvPr id="160" name="Google Shape;160;p26"/>
          <p:cNvSpPr txBox="1"/>
          <p:nvPr/>
        </p:nvSpPr>
        <p:spPr>
          <a:xfrm>
            <a:off x="391450" y="1383750"/>
            <a:ext cx="8639400" cy="681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Observing the results overall there is a general tendency of having higher average arrival delays than departure delays in most of the cases.</a:t>
            </a:r>
            <a:endParaRPr>
              <a:solidFill>
                <a:schemeClr val="dk1"/>
              </a:solidFill>
              <a:latin typeface="Roboto"/>
              <a:ea typeface="Roboto"/>
              <a:cs typeface="Roboto"/>
              <a:sym typeface="Roboto"/>
            </a:endParaRPr>
          </a:p>
        </p:txBody>
      </p:sp>
      <p:pic>
        <p:nvPicPr>
          <p:cNvPr id="161" name="Google Shape;161;p26"/>
          <p:cNvPicPr preferRelativeResize="0"/>
          <p:nvPr/>
        </p:nvPicPr>
        <p:blipFill>
          <a:blip r:embed="rId3">
            <a:alphaModFix/>
          </a:blip>
          <a:stretch>
            <a:fillRect/>
          </a:stretch>
        </p:blipFill>
        <p:spPr>
          <a:xfrm>
            <a:off x="2209800" y="2064750"/>
            <a:ext cx="3978028" cy="277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7"/>
          <p:cNvPicPr preferRelativeResize="0"/>
          <p:nvPr/>
        </p:nvPicPr>
        <p:blipFill>
          <a:blip r:embed="rId3">
            <a:alphaModFix/>
          </a:blip>
          <a:stretch>
            <a:fillRect/>
          </a:stretch>
        </p:blipFill>
        <p:spPr>
          <a:xfrm>
            <a:off x="1380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4" name="Google Shape;17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7200"/>
              <a:t>THANK YOU</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1647750" y="764700"/>
            <a:ext cx="2339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Objectives:</a:t>
            </a:r>
            <a:endParaRPr sz="1700">
              <a:solidFill>
                <a:schemeClr val="dk1"/>
              </a:solidFill>
              <a:latin typeface="Roboto"/>
              <a:ea typeface="Roboto"/>
              <a:cs typeface="Roboto"/>
              <a:sym typeface="Roboto"/>
            </a:endParaRPr>
          </a:p>
        </p:txBody>
      </p:sp>
      <p:sp>
        <p:nvSpPr>
          <p:cNvPr id="73" name="Google Shape;73;p14"/>
          <p:cNvSpPr txBox="1"/>
          <p:nvPr/>
        </p:nvSpPr>
        <p:spPr>
          <a:xfrm>
            <a:off x="1675050" y="1210775"/>
            <a:ext cx="5698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Analysis to check the mean arrival delay/departure delay caused by several airlines in the United States.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Analysis to check the monthly performance trends with respect to delays by airlines.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Analysis to check the reason for delays.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Analysis to check the mean delay per airport.</a:t>
            </a:r>
            <a:endParaRPr>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Take-off $ Landing delays.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Analysis for the number of airports visited by each airline.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Analysis for the distribution of departure/arrival delays over the states.</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Analysis for the delays varying among years 2010-2020.</a:t>
            </a:r>
            <a:endParaRPr>
              <a:solidFill>
                <a:schemeClr val="dk1"/>
              </a:solidFill>
              <a:latin typeface="Roboto"/>
              <a:ea typeface="Roboto"/>
              <a:cs typeface="Roboto"/>
              <a:sym typeface="Roboto"/>
            </a:endParaRPr>
          </a:p>
        </p:txBody>
      </p:sp>
      <p:sp>
        <p:nvSpPr>
          <p:cNvPr id="74" name="Google Shape;74;p14"/>
          <p:cNvSpPr txBox="1"/>
          <p:nvPr/>
        </p:nvSpPr>
        <p:spPr>
          <a:xfrm>
            <a:off x="4324175" y="2721950"/>
            <a:ext cx="564300" cy="191100"/>
          </a:xfrm>
          <a:prstGeom prst="rect">
            <a:avLst/>
          </a:prstGeom>
          <a:solidFill>
            <a:schemeClr val="lt1"/>
          </a:solid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1691025" y="798525"/>
            <a:ext cx="232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Analysis Flow chart:</a:t>
            </a:r>
            <a:endParaRPr b="1" sz="1600">
              <a:solidFill>
                <a:schemeClr val="dk1"/>
              </a:solidFill>
              <a:latin typeface="Roboto"/>
              <a:ea typeface="Roboto"/>
              <a:cs typeface="Roboto"/>
              <a:sym typeface="Roboto"/>
            </a:endParaRPr>
          </a:p>
        </p:txBody>
      </p:sp>
      <p:sp>
        <p:nvSpPr>
          <p:cNvPr id="80" name="Google Shape;80;p15"/>
          <p:cNvSpPr txBox="1"/>
          <p:nvPr/>
        </p:nvSpPr>
        <p:spPr>
          <a:xfrm>
            <a:off x="1917925" y="1213775"/>
            <a:ext cx="55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1" name="Google Shape;81;p15"/>
          <p:cNvPicPr preferRelativeResize="0"/>
          <p:nvPr/>
        </p:nvPicPr>
        <p:blipFill>
          <a:blip r:embed="rId3">
            <a:alphaModFix/>
          </a:blip>
          <a:stretch>
            <a:fillRect/>
          </a:stretch>
        </p:blipFill>
        <p:spPr>
          <a:xfrm>
            <a:off x="1622850" y="1938025"/>
            <a:ext cx="6015273" cy="134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7" name="Google Shape;87;p16"/>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619125" y="381000"/>
            <a:ext cx="7905750" cy="438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1589325" y="751075"/>
            <a:ext cx="25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Data Cleaning:</a:t>
            </a:r>
            <a:endParaRPr sz="1800">
              <a:solidFill>
                <a:schemeClr val="dk1"/>
              </a:solidFill>
              <a:latin typeface="Roboto"/>
              <a:ea typeface="Roboto"/>
              <a:cs typeface="Roboto"/>
              <a:sym typeface="Roboto"/>
            </a:endParaRPr>
          </a:p>
        </p:txBody>
      </p:sp>
      <p:sp>
        <p:nvSpPr>
          <p:cNvPr id="94" name="Google Shape;94;p17"/>
          <p:cNvSpPr txBox="1"/>
          <p:nvPr/>
        </p:nvSpPr>
        <p:spPr>
          <a:xfrm>
            <a:off x="1729675" y="1274500"/>
            <a:ext cx="5644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is a huge dataset with 11,221,080 rows and 52 columns.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Filling factor almost 100%.</a:t>
            </a:r>
            <a:endParaRPr>
              <a:solidFill>
                <a:schemeClr val="dk1"/>
              </a:solidFill>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1164000" y="2412450"/>
            <a:ext cx="7174850" cy="216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a:solidFill>
            <a:schemeClr val="lt1"/>
          </a:solidFill>
        </p:spPr>
        <p:txBody>
          <a:bodyPr anchorCtr="0" anchor="b" bIns="91425" lIns="91425" spcFirstLastPara="1" rIns="91425" wrap="square" tIns="91425">
            <a:normAutofit/>
          </a:bodyPr>
          <a:lstStyle/>
          <a:p>
            <a:pPr indent="0" lvl="0" marL="0" rtl="0" algn="l">
              <a:spcBef>
                <a:spcPts val="0"/>
              </a:spcBef>
              <a:spcAft>
                <a:spcPts val="0"/>
              </a:spcAft>
              <a:buNone/>
            </a:pPr>
            <a:r>
              <a:rPr lang="en"/>
              <a:t>Monthly</a:t>
            </a:r>
            <a:r>
              <a:rPr lang="en"/>
              <a:t> Delay Trends</a:t>
            </a:r>
            <a:endParaRPr/>
          </a:p>
        </p:txBody>
      </p:sp>
      <p:sp>
        <p:nvSpPr>
          <p:cNvPr id="101" name="Google Shape;101;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387900" y="1489825"/>
            <a:ext cx="3910101" cy="3078900"/>
          </a:xfrm>
          <a:prstGeom prst="rect">
            <a:avLst/>
          </a:prstGeom>
          <a:noFill/>
          <a:ln>
            <a:noFill/>
          </a:ln>
        </p:spPr>
      </p:pic>
      <p:sp>
        <p:nvSpPr>
          <p:cNvPr id="103" name="Google Shape;103;p18"/>
          <p:cNvSpPr txBox="1"/>
          <p:nvPr/>
        </p:nvSpPr>
        <p:spPr>
          <a:xfrm>
            <a:off x="4540675" y="1449575"/>
            <a:ext cx="41808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monthly average arrival delay for July is highest with 64.9 minutes and the monthly average arrival delay for November is the least with an average of 55.9 minutes ,compared to all the 12 months.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Hence November is the best time to travel and we can expect delays for sure in the month of July.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June, July and August are the top 3 months with highest delays.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November, October, September and March are the top preferred months to travel with least average delays.</a:t>
            </a:r>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Reasons for Delay</a:t>
            </a:r>
            <a:endParaRPr/>
          </a:p>
        </p:txBody>
      </p:sp>
      <p:sp>
        <p:nvSpPr>
          <p:cNvPr id="109" name="Google Shape;10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Carrier-Delay</a:t>
            </a:r>
            <a:endParaRPr/>
          </a:p>
          <a:p>
            <a:pPr indent="-342900" lvl="0" marL="457200" rtl="0" algn="l">
              <a:spcBef>
                <a:spcPts val="0"/>
              </a:spcBef>
              <a:spcAft>
                <a:spcPts val="0"/>
              </a:spcAft>
              <a:buSzPts val="1800"/>
              <a:buChar char="❏"/>
            </a:pPr>
            <a:r>
              <a:rPr lang="en"/>
              <a:t>NAS-Delay</a:t>
            </a:r>
            <a:endParaRPr/>
          </a:p>
          <a:p>
            <a:pPr indent="-342900" lvl="0" marL="457200" rtl="0" algn="l">
              <a:spcBef>
                <a:spcPts val="0"/>
              </a:spcBef>
              <a:spcAft>
                <a:spcPts val="0"/>
              </a:spcAft>
              <a:buSzPts val="1800"/>
              <a:buChar char="❏"/>
            </a:pPr>
            <a:r>
              <a:rPr lang="en"/>
              <a:t>Security-Delay</a:t>
            </a:r>
            <a:endParaRPr/>
          </a:p>
          <a:p>
            <a:pPr indent="-342900" lvl="0" marL="457200" rtl="0" algn="l">
              <a:spcBef>
                <a:spcPts val="0"/>
              </a:spcBef>
              <a:spcAft>
                <a:spcPts val="0"/>
              </a:spcAft>
              <a:buSzPts val="1800"/>
              <a:buChar char="❏"/>
            </a:pPr>
            <a:r>
              <a:rPr lang="en"/>
              <a:t>Weather-Delay</a:t>
            </a:r>
            <a:endParaRPr/>
          </a:p>
          <a:p>
            <a:pPr indent="0" lvl="0" marL="0" rtl="0" algn="l">
              <a:spcBef>
                <a:spcPts val="1200"/>
              </a:spcBef>
              <a:spcAft>
                <a:spcPts val="1200"/>
              </a:spcAft>
              <a:buNone/>
            </a:pPr>
            <a:r>
              <a:t/>
            </a:r>
            <a:endParaRPr/>
          </a:p>
        </p:txBody>
      </p:sp>
      <p:pic>
        <p:nvPicPr>
          <p:cNvPr id="110" name="Google Shape;110;p19"/>
          <p:cNvPicPr preferRelativeResize="0"/>
          <p:nvPr/>
        </p:nvPicPr>
        <p:blipFill>
          <a:blip r:embed="rId3">
            <a:alphaModFix/>
          </a:blip>
          <a:stretch>
            <a:fillRect/>
          </a:stretch>
        </p:blipFill>
        <p:spPr>
          <a:xfrm>
            <a:off x="0" y="3014100"/>
            <a:ext cx="2286025" cy="2129400"/>
          </a:xfrm>
          <a:prstGeom prst="rect">
            <a:avLst/>
          </a:prstGeom>
          <a:noFill/>
          <a:ln>
            <a:noFill/>
          </a:ln>
        </p:spPr>
      </p:pic>
      <p:pic>
        <p:nvPicPr>
          <p:cNvPr id="111" name="Google Shape;111;p19"/>
          <p:cNvPicPr preferRelativeResize="0"/>
          <p:nvPr/>
        </p:nvPicPr>
        <p:blipFill>
          <a:blip r:embed="rId4">
            <a:alphaModFix/>
          </a:blip>
          <a:stretch>
            <a:fillRect/>
          </a:stretch>
        </p:blipFill>
        <p:spPr>
          <a:xfrm>
            <a:off x="2286025" y="4022699"/>
            <a:ext cx="1474750" cy="1120800"/>
          </a:xfrm>
          <a:prstGeom prst="rect">
            <a:avLst/>
          </a:prstGeom>
          <a:noFill/>
          <a:ln>
            <a:noFill/>
          </a:ln>
        </p:spPr>
      </p:pic>
      <p:sp>
        <p:nvSpPr>
          <p:cNvPr id="112" name="Google Shape;112;p19"/>
          <p:cNvSpPr txBox="1"/>
          <p:nvPr/>
        </p:nvSpPr>
        <p:spPr>
          <a:xfrm>
            <a:off x="4172725" y="1667525"/>
            <a:ext cx="4524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NAS-Delay contributes more when compared to all the other reasons of delays in the below pie-chart with almost 50% occupancy.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Hence it is the most frequent reason for flight delays.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Carrier-Delays are the second most frequent reasons for delays.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Security-Delays contributes almost </a:t>
            </a:r>
            <a:r>
              <a:rPr lang="en">
                <a:solidFill>
                  <a:schemeClr val="dk1"/>
                </a:solidFill>
                <a:latin typeface="Roboto"/>
                <a:ea typeface="Roboto"/>
                <a:cs typeface="Roboto"/>
                <a:sym typeface="Roboto"/>
              </a:rPr>
              <a:t>negligible</a:t>
            </a:r>
            <a:r>
              <a:rPr lang="en">
                <a:solidFill>
                  <a:schemeClr val="dk1"/>
                </a:solidFill>
                <a:latin typeface="Roboto"/>
                <a:ea typeface="Roboto"/>
                <a:cs typeface="Roboto"/>
                <a:sym typeface="Roboto"/>
              </a:rPr>
              <a:t> count when compared to all the four reasons of delays.</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Arrival Delays per Carrier</a:t>
            </a:r>
            <a:endParaRPr/>
          </a:p>
        </p:txBody>
      </p:sp>
      <p:sp>
        <p:nvSpPr>
          <p:cNvPr id="118" name="Google Shape;118;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0"/>
          <p:cNvPicPr preferRelativeResize="0"/>
          <p:nvPr/>
        </p:nvPicPr>
        <p:blipFill>
          <a:blip r:embed="rId3">
            <a:alphaModFix/>
          </a:blip>
          <a:stretch>
            <a:fillRect/>
          </a:stretch>
        </p:blipFill>
        <p:spPr>
          <a:xfrm>
            <a:off x="387900" y="1489825"/>
            <a:ext cx="4966973" cy="3078901"/>
          </a:xfrm>
          <a:prstGeom prst="rect">
            <a:avLst/>
          </a:prstGeom>
          <a:noFill/>
          <a:ln>
            <a:noFill/>
          </a:ln>
        </p:spPr>
      </p:pic>
      <p:sp>
        <p:nvSpPr>
          <p:cNvPr id="120" name="Google Shape;120;p20"/>
          <p:cNvSpPr txBox="1"/>
          <p:nvPr/>
        </p:nvSpPr>
        <p:spPr>
          <a:xfrm>
            <a:off x="5464475" y="1565750"/>
            <a:ext cx="3249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Hawaiian</a:t>
            </a:r>
            <a:r>
              <a:rPr lang="en">
                <a:solidFill>
                  <a:schemeClr val="dk1"/>
                </a:solidFill>
                <a:latin typeface="Roboto"/>
                <a:ea typeface="Roboto"/>
                <a:cs typeface="Roboto"/>
                <a:sym typeface="Roboto"/>
              </a:rPr>
              <a:t> Airlines has the least average arrival delay of 26.5 minutes for the past 10 years of data when compared to all other airlines.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ExpressJet Airlines has the highest average arrival delay of 61.3 minutes when compared to all other airlines.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Almost all the other airlines excluding the above mentioned airlines have an average arrival delay of approximately 30 minutes.</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Departure Delays per Carrier</a:t>
            </a:r>
            <a:endParaRPr/>
          </a:p>
        </p:txBody>
      </p:sp>
      <p:sp>
        <p:nvSpPr>
          <p:cNvPr id="126" name="Google Shape;12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1"/>
          <p:cNvPicPr preferRelativeResize="0"/>
          <p:nvPr/>
        </p:nvPicPr>
        <p:blipFill>
          <a:blip r:embed="rId3">
            <a:alphaModFix/>
          </a:blip>
          <a:stretch>
            <a:fillRect/>
          </a:stretch>
        </p:blipFill>
        <p:spPr>
          <a:xfrm>
            <a:off x="387900" y="1489825"/>
            <a:ext cx="4387651" cy="3126651"/>
          </a:xfrm>
          <a:prstGeom prst="rect">
            <a:avLst/>
          </a:prstGeom>
          <a:noFill/>
          <a:ln>
            <a:noFill/>
          </a:ln>
        </p:spPr>
      </p:pic>
      <p:sp>
        <p:nvSpPr>
          <p:cNvPr id="128" name="Google Shape;128;p21"/>
          <p:cNvSpPr txBox="1"/>
          <p:nvPr/>
        </p:nvSpPr>
        <p:spPr>
          <a:xfrm>
            <a:off x="4892975" y="1565750"/>
            <a:ext cx="38205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Hawaiian</a:t>
            </a:r>
            <a:r>
              <a:rPr lang="en">
                <a:solidFill>
                  <a:schemeClr val="dk1"/>
                </a:solidFill>
                <a:latin typeface="Roboto"/>
                <a:ea typeface="Roboto"/>
                <a:cs typeface="Roboto"/>
                <a:sym typeface="Roboto"/>
              </a:rPr>
              <a:t> Airlines has the least average departure delay of 18.10 minutes.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ExpressJet Airlines has the highest average departure delay of 48.4 minutes for the past 10 years of data.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Almost all the other airlines have an average delay of approximately 20 minutes.</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