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91" r:id="rId7"/>
    <p:sldId id="289" r:id="rId8"/>
    <p:sldId id="262" r:id="rId9"/>
    <p:sldId id="263" r:id="rId10"/>
    <p:sldId id="265" r:id="rId11"/>
    <p:sldId id="292" r:id="rId12"/>
    <p:sldId id="266" r:id="rId13"/>
    <p:sldId id="294" r:id="rId14"/>
    <p:sldId id="273" r:id="rId15"/>
    <p:sldId id="295" r:id="rId16"/>
    <p:sldId id="274" r:id="rId17"/>
    <p:sldId id="267" r:id="rId18"/>
    <p:sldId id="297" r:id="rId19"/>
    <p:sldId id="275" r:id="rId20"/>
    <p:sldId id="298" r:id="rId21"/>
    <p:sldId id="276" r:id="rId22"/>
    <p:sldId id="300" r:id="rId23"/>
    <p:sldId id="277" r:id="rId24"/>
    <p:sldId id="279" r:id="rId25"/>
    <p:sldId id="280" r:id="rId26"/>
    <p:sldId id="301" r:id="rId27"/>
    <p:sldId id="281" r:id="rId28"/>
    <p:sldId id="278" r:id="rId29"/>
    <p:sldId id="272" r:id="rId30"/>
    <p:sldId id="268" r:id="rId31"/>
    <p:sldId id="302" r:id="rId32"/>
    <p:sldId id="269" r:id="rId33"/>
    <p:sldId id="305" r:id="rId34"/>
    <p:sldId id="270" r:id="rId35"/>
    <p:sldId id="304" r:id="rId36"/>
    <p:sldId id="283" r:id="rId37"/>
    <p:sldId id="271" r:id="rId38"/>
    <p:sldId id="282" r:id="rId39"/>
    <p:sldId id="284" r:id="rId40"/>
    <p:sldId id="285" r:id="rId41"/>
    <p:sldId id="286" r:id="rId42"/>
    <p:sldId id="287" r:id="rId43"/>
    <p:sldId id="306" r:id="rId44"/>
    <p:sldId id="307" r:id="rId45"/>
    <p:sldId id="30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6C977B-1CE3-4EE7-BD6C-857B73268BE1}" type="doc">
      <dgm:prSet loTypeId="urn:microsoft.com/office/officeart/2005/8/layout/bProcess3" loCatId="process" qsTypeId="urn:microsoft.com/office/officeart/2005/8/quickstyle/simple1" qsCatId="simple" csTypeId="urn:microsoft.com/office/officeart/2005/8/colors/colorful2" csCatId="colorful" phldr="1"/>
      <dgm:spPr/>
      <dgm:t>
        <a:bodyPr/>
        <a:lstStyle/>
        <a:p>
          <a:endParaRPr lang="en-IN"/>
        </a:p>
      </dgm:t>
    </dgm:pt>
    <dgm:pt modelId="{E9AAC8BE-2C75-4896-B8A8-406F4DBEA431}">
      <dgm:prSet phldrT="[Text]"/>
      <dgm:spPr/>
      <dgm:t>
        <a:bodyPr/>
        <a:lstStyle/>
        <a:p>
          <a:r>
            <a:rPr lang="en-IN" dirty="0"/>
            <a:t>Importing libraries and Dataset </a:t>
          </a:r>
        </a:p>
      </dgm:t>
    </dgm:pt>
    <dgm:pt modelId="{662B04DD-E0D2-472D-A8D0-F0D4FAD88E35}" type="parTrans" cxnId="{73D33FD2-5C1D-4DDC-943A-9475EDF0B70B}">
      <dgm:prSet/>
      <dgm:spPr/>
      <dgm:t>
        <a:bodyPr/>
        <a:lstStyle/>
        <a:p>
          <a:endParaRPr lang="en-IN"/>
        </a:p>
      </dgm:t>
    </dgm:pt>
    <dgm:pt modelId="{10D6FC98-4208-4258-81A9-76CE75A069D6}" type="sibTrans" cxnId="{73D33FD2-5C1D-4DDC-943A-9475EDF0B70B}">
      <dgm:prSet/>
      <dgm:spPr/>
      <dgm:t>
        <a:bodyPr/>
        <a:lstStyle/>
        <a:p>
          <a:endParaRPr lang="en-IN"/>
        </a:p>
      </dgm:t>
    </dgm:pt>
    <dgm:pt modelId="{B3A36428-E06D-462C-841F-300CC8F254B3}">
      <dgm:prSet phldrT="[Text]"/>
      <dgm:spPr/>
      <dgm:t>
        <a:bodyPr/>
        <a:lstStyle/>
        <a:p>
          <a:r>
            <a:rPr lang="en-IN" dirty="0"/>
            <a:t>Data Pre-processing</a:t>
          </a:r>
        </a:p>
      </dgm:t>
    </dgm:pt>
    <dgm:pt modelId="{8A25B000-2482-4970-BE11-2EE38FB09A57}" type="parTrans" cxnId="{51C400F1-E780-45E7-9C5F-A26E577B529D}">
      <dgm:prSet/>
      <dgm:spPr/>
      <dgm:t>
        <a:bodyPr/>
        <a:lstStyle/>
        <a:p>
          <a:endParaRPr lang="en-IN"/>
        </a:p>
      </dgm:t>
    </dgm:pt>
    <dgm:pt modelId="{9BE0ED98-8944-49B4-8968-3C19D71A59F6}" type="sibTrans" cxnId="{51C400F1-E780-45E7-9C5F-A26E577B529D}">
      <dgm:prSet/>
      <dgm:spPr/>
      <dgm:t>
        <a:bodyPr/>
        <a:lstStyle/>
        <a:p>
          <a:endParaRPr lang="en-IN"/>
        </a:p>
      </dgm:t>
    </dgm:pt>
    <dgm:pt modelId="{F192824C-42D2-4453-83D9-A4F290094817}">
      <dgm:prSet phldrT="[Text]"/>
      <dgm:spPr/>
      <dgm:t>
        <a:bodyPr/>
        <a:lstStyle/>
        <a:p>
          <a:r>
            <a:rPr lang="en-IN" dirty="0"/>
            <a:t>Data Visualization</a:t>
          </a:r>
        </a:p>
      </dgm:t>
    </dgm:pt>
    <dgm:pt modelId="{01703D4A-2177-4EEF-A608-B3E25DB3539A}" type="parTrans" cxnId="{71DCC30D-9F50-4423-8136-753E0F72B7AE}">
      <dgm:prSet/>
      <dgm:spPr/>
      <dgm:t>
        <a:bodyPr/>
        <a:lstStyle/>
        <a:p>
          <a:endParaRPr lang="en-IN"/>
        </a:p>
      </dgm:t>
    </dgm:pt>
    <dgm:pt modelId="{40E5A463-1FD7-44D2-B89E-44D662E639F9}" type="sibTrans" cxnId="{71DCC30D-9F50-4423-8136-753E0F72B7AE}">
      <dgm:prSet/>
      <dgm:spPr/>
      <dgm:t>
        <a:bodyPr/>
        <a:lstStyle/>
        <a:p>
          <a:endParaRPr lang="en-IN"/>
        </a:p>
      </dgm:t>
    </dgm:pt>
    <dgm:pt modelId="{2D106DBF-17B2-4476-91E9-CC82C7AAB14B}">
      <dgm:prSet phldrT="[Text]"/>
      <dgm:spPr/>
      <dgm:t>
        <a:bodyPr/>
        <a:lstStyle/>
        <a:p>
          <a:r>
            <a:rPr lang="en-IN" dirty="0"/>
            <a:t>Building Models (Decision Tree, Random Forest, </a:t>
          </a:r>
          <a:r>
            <a:rPr lang="en-IN" dirty="0" err="1"/>
            <a:t>GradientBoosting</a:t>
          </a:r>
          <a:r>
            <a:rPr lang="en-IN" dirty="0"/>
            <a:t>, </a:t>
          </a:r>
          <a:r>
            <a:rPr lang="en-IN" dirty="0" err="1"/>
            <a:t>AdaBoost,Ridge</a:t>
          </a:r>
          <a:r>
            <a:rPr lang="en-IN" dirty="0"/>
            <a:t>)</a:t>
          </a:r>
        </a:p>
      </dgm:t>
    </dgm:pt>
    <dgm:pt modelId="{65464564-4408-49C9-AF06-EC28C0DD76A9}" type="parTrans" cxnId="{B4722F0F-6066-4EA1-AB32-3FAA74CD8DCE}">
      <dgm:prSet/>
      <dgm:spPr/>
      <dgm:t>
        <a:bodyPr/>
        <a:lstStyle/>
        <a:p>
          <a:endParaRPr lang="en-IN"/>
        </a:p>
      </dgm:t>
    </dgm:pt>
    <dgm:pt modelId="{4308E0FC-B14B-4066-BBD0-215D09EBBD29}" type="sibTrans" cxnId="{B4722F0F-6066-4EA1-AB32-3FAA74CD8DCE}">
      <dgm:prSet/>
      <dgm:spPr/>
      <dgm:t>
        <a:bodyPr/>
        <a:lstStyle/>
        <a:p>
          <a:endParaRPr lang="en-IN"/>
        </a:p>
      </dgm:t>
    </dgm:pt>
    <dgm:pt modelId="{A2C06A87-9940-45BC-96CD-8663ACE50F6C}">
      <dgm:prSet phldrT="[Text]"/>
      <dgm:spPr/>
      <dgm:t>
        <a:bodyPr/>
        <a:lstStyle/>
        <a:p>
          <a:r>
            <a:rPr lang="en-IN" dirty="0"/>
            <a:t>Model Evaluation and (R2 Score, MSE,RMSE, MAE)</a:t>
          </a:r>
        </a:p>
        <a:p>
          <a:r>
            <a:rPr lang="en-IN" dirty="0"/>
            <a:t>And Cross Validation</a:t>
          </a:r>
        </a:p>
      </dgm:t>
    </dgm:pt>
    <dgm:pt modelId="{DAF741D5-7552-4294-841F-BD3C0949A77D}" type="parTrans" cxnId="{CA5E3CA9-BB35-4F81-A160-88209569909A}">
      <dgm:prSet/>
      <dgm:spPr/>
      <dgm:t>
        <a:bodyPr/>
        <a:lstStyle/>
        <a:p>
          <a:endParaRPr lang="en-IN"/>
        </a:p>
      </dgm:t>
    </dgm:pt>
    <dgm:pt modelId="{2B651CA9-74FE-4F41-BCED-A30B599E751A}" type="sibTrans" cxnId="{CA5E3CA9-BB35-4F81-A160-88209569909A}">
      <dgm:prSet/>
      <dgm:spPr/>
      <dgm:t>
        <a:bodyPr/>
        <a:lstStyle/>
        <a:p>
          <a:endParaRPr lang="en-IN"/>
        </a:p>
      </dgm:t>
    </dgm:pt>
    <dgm:pt modelId="{82AC3E3E-BE81-4613-B8F9-CE89DC9D01FF}">
      <dgm:prSet/>
      <dgm:spPr/>
      <dgm:t>
        <a:bodyPr/>
        <a:lstStyle/>
        <a:p>
          <a:r>
            <a:rPr lang="en-IN" dirty="0"/>
            <a:t>Saving Model and Predicting Test data</a:t>
          </a:r>
        </a:p>
      </dgm:t>
    </dgm:pt>
    <dgm:pt modelId="{91861AD2-5369-48DD-8754-3234ECAB6D0C}" type="parTrans" cxnId="{AB910AA1-CD34-4CEB-8EFC-26B499B70D26}">
      <dgm:prSet/>
      <dgm:spPr/>
      <dgm:t>
        <a:bodyPr/>
        <a:lstStyle/>
        <a:p>
          <a:endParaRPr lang="en-IN"/>
        </a:p>
      </dgm:t>
    </dgm:pt>
    <dgm:pt modelId="{09D1EF10-AAD1-44C2-9732-5122D624DB47}" type="sibTrans" cxnId="{AB910AA1-CD34-4CEB-8EFC-26B499B70D26}">
      <dgm:prSet/>
      <dgm:spPr/>
      <dgm:t>
        <a:bodyPr/>
        <a:lstStyle/>
        <a:p>
          <a:endParaRPr lang="en-IN"/>
        </a:p>
      </dgm:t>
    </dgm:pt>
    <dgm:pt modelId="{A1F6BAB4-043C-40E4-A955-5491F7C2C399}" type="pres">
      <dgm:prSet presAssocID="{BE6C977B-1CE3-4EE7-BD6C-857B73268BE1}" presName="Name0" presStyleCnt="0">
        <dgm:presLayoutVars>
          <dgm:dir/>
          <dgm:resizeHandles val="exact"/>
        </dgm:presLayoutVars>
      </dgm:prSet>
      <dgm:spPr/>
    </dgm:pt>
    <dgm:pt modelId="{97FF8A5F-0D68-43B4-9532-8601CB842C79}" type="pres">
      <dgm:prSet presAssocID="{E9AAC8BE-2C75-4896-B8A8-406F4DBEA431}" presName="node" presStyleLbl="node1" presStyleIdx="0" presStyleCnt="6">
        <dgm:presLayoutVars>
          <dgm:bulletEnabled val="1"/>
        </dgm:presLayoutVars>
      </dgm:prSet>
      <dgm:spPr/>
    </dgm:pt>
    <dgm:pt modelId="{82508BD7-89D2-40A1-9ABD-07514F907A8D}" type="pres">
      <dgm:prSet presAssocID="{10D6FC98-4208-4258-81A9-76CE75A069D6}" presName="sibTrans" presStyleLbl="sibTrans1D1" presStyleIdx="0" presStyleCnt="5"/>
      <dgm:spPr/>
    </dgm:pt>
    <dgm:pt modelId="{BED91FB7-9C95-4334-803F-0D63CE4EDD21}" type="pres">
      <dgm:prSet presAssocID="{10D6FC98-4208-4258-81A9-76CE75A069D6}" presName="connectorText" presStyleLbl="sibTrans1D1" presStyleIdx="0" presStyleCnt="5"/>
      <dgm:spPr/>
    </dgm:pt>
    <dgm:pt modelId="{DEDE74CB-CCBF-41AC-BFB3-1036B878B542}" type="pres">
      <dgm:prSet presAssocID="{B3A36428-E06D-462C-841F-300CC8F254B3}" presName="node" presStyleLbl="node1" presStyleIdx="1" presStyleCnt="6">
        <dgm:presLayoutVars>
          <dgm:bulletEnabled val="1"/>
        </dgm:presLayoutVars>
      </dgm:prSet>
      <dgm:spPr/>
    </dgm:pt>
    <dgm:pt modelId="{226A07D8-7E89-4AD0-95F8-64BD197E6F4D}" type="pres">
      <dgm:prSet presAssocID="{9BE0ED98-8944-49B4-8968-3C19D71A59F6}" presName="sibTrans" presStyleLbl="sibTrans1D1" presStyleIdx="1" presStyleCnt="5"/>
      <dgm:spPr/>
    </dgm:pt>
    <dgm:pt modelId="{D95CE658-5BCD-4FBE-B5CB-F5FBFE86C0E8}" type="pres">
      <dgm:prSet presAssocID="{9BE0ED98-8944-49B4-8968-3C19D71A59F6}" presName="connectorText" presStyleLbl="sibTrans1D1" presStyleIdx="1" presStyleCnt="5"/>
      <dgm:spPr/>
    </dgm:pt>
    <dgm:pt modelId="{0066F99B-2CF0-4C22-B090-5DF1568241AF}" type="pres">
      <dgm:prSet presAssocID="{F192824C-42D2-4453-83D9-A4F290094817}" presName="node" presStyleLbl="node1" presStyleIdx="2" presStyleCnt="6">
        <dgm:presLayoutVars>
          <dgm:bulletEnabled val="1"/>
        </dgm:presLayoutVars>
      </dgm:prSet>
      <dgm:spPr/>
    </dgm:pt>
    <dgm:pt modelId="{A643E690-CEA7-4FD8-8894-5497ACB1AC3A}" type="pres">
      <dgm:prSet presAssocID="{40E5A463-1FD7-44D2-B89E-44D662E639F9}" presName="sibTrans" presStyleLbl="sibTrans1D1" presStyleIdx="2" presStyleCnt="5"/>
      <dgm:spPr/>
    </dgm:pt>
    <dgm:pt modelId="{44F8722E-BDED-44AC-811A-B7F3205A37B3}" type="pres">
      <dgm:prSet presAssocID="{40E5A463-1FD7-44D2-B89E-44D662E639F9}" presName="connectorText" presStyleLbl="sibTrans1D1" presStyleIdx="2" presStyleCnt="5"/>
      <dgm:spPr/>
    </dgm:pt>
    <dgm:pt modelId="{A8A22A0A-92B9-4B8D-9B15-39CF05DCDBC6}" type="pres">
      <dgm:prSet presAssocID="{2D106DBF-17B2-4476-91E9-CC82C7AAB14B}" presName="node" presStyleLbl="node1" presStyleIdx="3" presStyleCnt="6">
        <dgm:presLayoutVars>
          <dgm:bulletEnabled val="1"/>
        </dgm:presLayoutVars>
      </dgm:prSet>
      <dgm:spPr/>
    </dgm:pt>
    <dgm:pt modelId="{C9C98AA0-2AD7-4F74-AF57-240015FB5B1D}" type="pres">
      <dgm:prSet presAssocID="{4308E0FC-B14B-4066-BBD0-215D09EBBD29}" presName="sibTrans" presStyleLbl="sibTrans1D1" presStyleIdx="3" presStyleCnt="5"/>
      <dgm:spPr/>
    </dgm:pt>
    <dgm:pt modelId="{E2FBEB65-0685-4B78-AF12-F361302AD9CA}" type="pres">
      <dgm:prSet presAssocID="{4308E0FC-B14B-4066-BBD0-215D09EBBD29}" presName="connectorText" presStyleLbl="sibTrans1D1" presStyleIdx="3" presStyleCnt="5"/>
      <dgm:spPr/>
    </dgm:pt>
    <dgm:pt modelId="{B97858CF-1D64-41F4-8B62-5D79755EC733}" type="pres">
      <dgm:prSet presAssocID="{A2C06A87-9940-45BC-96CD-8663ACE50F6C}" presName="node" presStyleLbl="node1" presStyleIdx="4" presStyleCnt="6">
        <dgm:presLayoutVars>
          <dgm:bulletEnabled val="1"/>
        </dgm:presLayoutVars>
      </dgm:prSet>
      <dgm:spPr/>
    </dgm:pt>
    <dgm:pt modelId="{CFCEA965-3992-46B7-9164-F908C730F37C}" type="pres">
      <dgm:prSet presAssocID="{2B651CA9-74FE-4F41-BCED-A30B599E751A}" presName="sibTrans" presStyleLbl="sibTrans1D1" presStyleIdx="4" presStyleCnt="5"/>
      <dgm:spPr/>
    </dgm:pt>
    <dgm:pt modelId="{184BBF7A-9948-4A26-A093-2DB232723B50}" type="pres">
      <dgm:prSet presAssocID="{2B651CA9-74FE-4F41-BCED-A30B599E751A}" presName="connectorText" presStyleLbl="sibTrans1D1" presStyleIdx="4" presStyleCnt="5"/>
      <dgm:spPr/>
    </dgm:pt>
    <dgm:pt modelId="{750CB0FB-ACF2-49AF-BB6F-043CA48279CA}" type="pres">
      <dgm:prSet presAssocID="{82AC3E3E-BE81-4613-B8F9-CE89DC9D01FF}" presName="node" presStyleLbl="node1" presStyleIdx="5" presStyleCnt="6">
        <dgm:presLayoutVars>
          <dgm:bulletEnabled val="1"/>
        </dgm:presLayoutVars>
      </dgm:prSet>
      <dgm:spPr/>
    </dgm:pt>
  </dgm:ptLst>
  <dgm:cxnLst>
    <dgm:cxn modelId="{8A4BE605-EDB5-496F-88B4-7748DFB5D182}" type="presOf" srcId="{B3A36428-E06D-462C-841F-300CC8F254B3}" destId="{DEDE74CB-CCBF-41AC-BFB3-1036B878B542}" srcOrd="0" destOrd="0" presId="urn:microsoft.com/office/officeart/2005/8/layout/bProcess3"/>
    <dgm:cxn modelId="{71DCC30D-9F50-4423-8136-753E0F72B7AE}" srcId="{BE6C977B-1CE3-4EE7-BD6C-857B73268BE1}" destId="{F192824C-42D2-4453-83D9-A4F290094817}" srcOrd="2" destOrd="0" parTransId="{01703D4A-2177-4EEF-A608-B3E25DB3539A}" sibTransId="{40E5A463-1FD7-44D2-B89E-44D662E639F9}"/>
    <dgm:cxn modelId="{B4722F0F-6066-4EA1-AB32-3FAA74CD8DCE}" srcId="{BE6C977B-1CE3-4EE7-BD6C-857B73268BE1}" destId="{2D106DBF-17B2-4476-91E9-CC82C7AAB14B}" srcOrd="3" destOrd="0" parTransId="{65464564-4408-49C9-AF06-EC28C0DD76A9}" sibTransId="{4308E0FC-B14B-4066-BBD0-215D09EBBD29}"/>
    <dgm:cxn modelId="{D208FA25-33FA-405D-BD2D-2281B543460A}" type="presOf" srcId="{82AC3E3E-BE81-4613-B8F9-CE89DC9D01FF}" destId="{750CB0FB-ACF2-49AF-BB6F-043CA48279CA}" srcOrd="0" destOrd="0" presId="urn:microsoft.com/office/officeart/2005/8/layout/bProcess3"/>
    <dgm:cxn modelId="{26A17726-E414-49EC-80C2-E0E09B98BA7D}" type="presOf" srcId="{9BE0ED98-8944-49B4-8968-3C19D71A59F6}" destId="{226A07D8-7E89-4AD0-95F8-64BD197E6F4D}" srcOrd="0" destOrd="0" presId="urn:microsoft.com/office/officeart/2005/8/layout/bProcess3"/>
    <dgm:cxn modelId="{90BC9444-313B-48B8-97A7-8C229E0AD640}" type="presOf" srcId="{BE6C977B-1CE3-4EE7-BD6C-857B73268BE1}" destId="{A1F6BAB4-043C-40E4-A955-5491F7C2C399}" srcOrd="0" destOrd="0" presId="urn:microsoft.com/office/officeart/2005/8/layout/bProcess3"/>
    <dgm:cxn modelId="{EE50514D-541B-4216-B25F-DE90CC276C61}" type="presOf" srcId="{10D6FC98-4208-4258-81A9-76CE75A069D6}" destId="{82508BD7-89D2-40A1-9ABD-07514F907A8D}" srcOrd="0" destOrd="0" presId="urn:microsoft.com/office/officeart/2005/8/layout/bProcess3"/>
    <dgm:cxn modelId="{9E742252-61D2-4309-95D2-5476B6BFB71E}" type="presOf" srcId="{10D6FC98-4208-4258-81A9-76CE75A069D6}" destId="{BED91FB7-9C95-4334-803F-0D63CE4EDD21}" srcOrd="1" destOrd="0" presId="urn:microsoft.com/office/officeart/2005/8/layout/bProcess3"/>
    <dgm:cxn modelId="{82CF3857-4F28-4FF0-BB9F-365F07F2B377}" type="presOf" srcId="{2B651CA9-74FE-4F41-BCED-A30B599E751A}" destId="{184BBF7A-9948-4A26-A093-2DB232723B50}" srcOrd="1" destOrd="0" presId="urn:microsoft.com/office/officeart/2005/8/layout/bProcess3"/>
    <dgm:cxn modelId="{FE85F87C-DCE1-4B52-AC6E-2671AB1A4EFD}" type="presOf" srcId="{9BE0ED98-8944-49B4-8968-3C19D71A59F6}" destId="{D95CE658-5BCD-4FBE-B5CB-F5FBFE86C0E8}" srcOrd="1" destOrd="0" presId="urn:microsoft.com/office/officeart/2005/8/layout/bProcess3"/>
    <dgm:cxn modelId="{9E95D995-7D88-44D1-AC76-F9D45F661F61}" type="presOf" srcId="{E9AAC8BE-2C75-4896-B8A8-406F4DBEA431}" destId="{97FF8A5F-0D68-43B4-9532-8601CB842C79}" srcOrd="0" destOrd="0" presId="urn:microsoft.com/office/officeart/2005/8/layout/bProcess3"/>
    <dgm:cxn modelId="{E64B9D9B-7723-4776-8BD2-13F470DE3B24}" type="presOf" srcId="{2D106DBF-17B2-4476-91E9-CC82C7AAB14B}" destId="{A8A22A0A-92B9-4B8D-9B15-39CF05DCDBC6}" srcOrd="0" destOrd="0" presId="urn:microsoft.com/office/officeart/2005/8/layout/bProcess3"/>
    <dgm:cxn modelId="{AB910AA1-CD34-4CEB-8EFC-26B499B70D26}" srcId="{BE6C977B-1CE3-4EE7-BD6C-857B73268BE1}" destId="{82AC3E3E-BE81-4613-B8F9-CE89DC9D01FF}" srcOrd="5" destOrd="0" parTransId="{91861AD2-5369-48DD-8754-3234ECAB6D0C}" sibTransId="{09D1EF10-AAD1-44C2-9732-5122D624DB47}"/>
    <dgm:cxn modelId="{CA5E3CA9-BB35-4F81-A160-88209569909A}" srcId="{BE6C977B-1CE3-4EE7-BD6C-857B73268BE1}" destId="{A2C06A87-9940-45BC-96CD-8663ACE50F6C}" srcOrd="4" destOrd="0" parTransId="{DAF741D5-7552-4294-841F-BD3C0949A77D}" sibTransId="{2B651CA9-74FE-4F41-BCED-A30B599E751A}"/>
    <dgm:cxn modelId="{93F3CDAB-1F70-406A-8BB8-15E7921091EC}" type="presOf" srcId="{F192824C-42D2-4453-83D9-A4F290094817}" destId="{0066F99B-2CF0-4C22-B090-5DF1568241AF}" srcOrd="0" destOrd="0" presId="urn:microsoft.com/office/officeart/2005/8/layout/bProcess3"/>
    <dgm:cxn modelId="{C8B955AE-A8BF-4871-8FFF-D74F73E506D1}" type="presOf" srcId="{4308E0FC-B14B-4066-BBD0-215D09EBBD29}" destId="{C9C98AA0-2AD7-4F74-AF57-240015FB5B1D}" srcOrd="0" destOrd="0" presId="urn:microsoft.com/office/officeart/2005/8/layout/bProcess3"/>
    <dgm:cxn modelId="{520139C8-082F-4477-B2F7-0DC408552993}" type="presOf" srcId="{40E5A463-1FD7-44D2-B89E-44D662E639F9}" destId="{44F8722E-BDED-44AC-811A-B7F3205A37B3}" srcOrd="1" destOrd="0" presId="urn:microsoft.com/office/officeart/2005/8/layout/bProcess3"/>
    <dgm:cxn modelId="{73D33FD2-5C1D-4DDC-943A-9475EDF0B70B}" srcId="{BE6C977B-1CE3-4EE7-BD6C-857B73268BE1}" destId="{E9AAC8BE-2C75-4896-B8A8-406F4DBEA431}" srcOrd="0" destOrd="0" parTransId="{662B04DD-E0D2-472D-A8D0-F0D4FAD88E35}" sibTransId="{10D6FC98-4208-4258-81A9-76CE75A069D6}"/>
    <dgm:cxn modelId="{E0E5ADD9-6E54-4BCC-9C9A-5F284D54C554}" type="presOf" srcId="{4308E0FC-B14B-4066-BBD0-215D09EBBD29}" destId="{E2FBEB65-0685-4B78-AF12-F361302AD9CA}" srcOrd="1" destOrd="0" presId="urn:microsoft.com/office/officeart/2005/8/layout/bProcess3"/>
    <dgm:cxn modelId="{EDE1D6DB-0550-460C-AA0B-822C653AA488}" type="presOf" srcId="{40E5A463-1FD7-44D2-B89E-44D662E639F9}" destId="{A643E690-CEA7-4FD8-8894-5497ACB1AC3A}" srcOrd="0" destOrd="0" presId="urn:microsoft.com/office/officeart/2005/8/layout/bProcess3"/>
    <dgm:cxn modelId="{E5178EEE-C7A7-4D0A-A9A7-69FA558B0357}" type="presOf" srcId="{A2C06A87-9940-45BC-96CD-8663ACE50F6C}" destId="{B97858CF-1D64-41F4-8B62-5D79755EC733}" srcOrd="0" destOrd="0" presId="urn:microsoft.com/office/officeart/2005/8/layout/bProcess3"/>
    <dgm:cxn modelId="{AFB4C9F0-06BF-4407-B80E-7477F7E9A6DF}" type="presOf" srcId="{2B651CA9-74FE-4F41-BCED-A30B599E751A}" destId="{CFCEA965-3992-46B7-9164-F908C730F37C}" srcOrd="0" destOrd="0" presId="urn:microsoft.com/office/officeart/2005/8/layout/bProcess3"/>
    <dgm:cxn modelId="{51C400F1-E780-45E7-9C5F-A26E577B529D}" srcId="{BE6C977B-1CE3-4EE7-BD6C-857B73268BE1}" destId="{B3A36428-E06D-462C-841F-300CC8F254B3}" srcOrd="1" destOrd="0" parTransId="{8A25B000-2482-4970-BE11-2EE38FB09A57}" sibTransId="{9BE0ED98-8944-49B4-8968-3C19D71A59F6}"/>
    <dgm:cxn modelId="{13C43204-32CA-4524-9C62-2E2328FF9A85}" type="presParOf" srcId="{A1F6BAB4-043C-40E4-A955-5491F7C2C399}" destId="{97FF8A5F-0D68-43B4-9532-8601CB842C79}" srcOrd="0" destOrd="0" presId="urn:microsoft.com/office/officeart/2005/8/layout/bProcess3"/>
    <dgm:cxn modelId="{A1E2601A-D0BB-40CB-8EEE-FEBBDCFD2B68}" type="presParOf" srcId="{A1F6BAB4-043C-40E4-A955-5491F7C2C399}" destId="{82508BD7-89D2-40A1-9ABD-07514F907A8D}" srcOrd="1" destOrd="0" presId="urn:microsoft.com/office/officeart/2005/8/layout/bProcess3"/>
    <dgm:cxn modelId="{14E40D05-B7D1-48B1-9D3E-D50E9AB2710A}" type="presParOf" srcId="{82508BD7-89D2-40A1-9ABD-07514F907A8D}" destId="{BED91FB7-9C95-4334-803F-0D63CE4EDD21}" srcOrd="0" destOrd="0" presId="urn:microsoft.com/office/officeart/2005/8/layout/bProcess3"/>
    <dgm:cxn modelId="{1DF2DBA0-255C-46F6-BBA6-5D09A8811B5C}" type="presParOf" srcId="{A1F6BAB4-043C-40E4-A955-5491F7C2C399}" destId="{DEDE74CB-CCBF-41AC-BFB3-1036B878B542}" srcOrd="2" destOrd="0" presId="urn:microsoft.com/office/officeart/2005/8/layout/bProcess3"/>
    <dgm:cxn modelId="{8280C501-4F6E-47A2-B6DC-407E4A5AF603}" type="presParOf" srcId="{A1F6BAB4-043C-40E4-A955-5491F7C2C399}" destId="{226A07D8-7E89-4AD0-95F8-64BD197E6F4D}" srcOrd="3" destOrd="0" presId="urn:microsoft.com/office/officeart/2005/8/layout/bProcess3"/>
    <dgm:cxn modelId="{80943989-4C05-4CD7-B033-8F44A549764A}" type="presParOf" srcId="{226A07D8-7E89-4AD0-95F8-64BD197E6F4D}" destId="{D95CE658-5BCD-4FBE-B5CB-F5FBFE86C0E8}" srcOrd="0" destOrd="0" presId="urn:microsoft.com/office/officeart/2005/8/layout/bProcess3"/>
    <dgm:cxn modelId="{C8A92500-4EE3-410B-9AF8-904FEEB2FE75}" type="presParOf" srcId="{A1F6BAB4-043C-40E4-A955-5491F7C2C399}" destId="{0066F99B-2CF0-4C22-B090-5DF1568241AF}" srcOrd="4" destOrd="0" presId="urn:microsoft.com/office/officeart/2005/8/layout/bProcess3"/>
    <dgm:cxn modelId="{C0BE6E6A-6C7A-4504-A226-A27DBC973F53}" type="presParOf" srcId="{A1F6BAB4-043C-40E4-A955-5491F7C2C399}" destId="{A643E690-CEA7-4FD8-8894-5497ACB1AC3A}" srcOrd="5" destOrd="0" presId="urn:microsoft.com/office/officeart/2005/8/layout/bProcess3"/>
    <dgm:cxn modelId="{FB64C2D0-0851-42C9-9BA1-581160455CB3}" type="presParOf" srcId="{A643E690-CEA7-4FD8-8894-5497ACB1AC3A}" destId="{44F8722E-BDED-44AC-811A-B7F3205A37B3}" srcOrd="0" destOrd="0" presId="urn:microsoft.com/office/officeart/2005/8/layout/bProcess3"/>
    <dgm:cxn modelId="{DCFC6BBE-F9AB-4519-B374-095230927B56}" type="presParOf" srcId="{A1F6BAB4-043C-40E4-A955-5491F7C2C399}" destId="{A8A22A0A-92B9-4B8D-9B15-39CF05DCDBC6}" srcOrd="6" destOrd="0" presId="urn:microsoft.com/office/officeart/2005/8/layout/bProcess3"/>
    <dgm:cxn modelId="{BFB870FE-2E72-4A0B-A693-B1B99C91817D}" type="presParOf" srcId="{A1F6BAB4-043C-40E4-A955-5491F7C2C399}" destId="{C9C98AA0-2AD7-4F74-AF57-240015FB5B1D}" srcOrd="7" destOrd="0" presId="urn:microsoft.com/office/officeart/2005/8/layout/bProcess3"/>
    <dgm:cxn modelId="{2931C8EB-B074-47C2-833D-A37E2DEA909D}" type="presParOf" srcId="{C9C98AA0-2AD7-4F74-AF57-240015FB5B1D}" destId="{E2FBEB65-0685-4B78-AF12-F361302AD9CA}" srcOrd="0" destOrd="0" presId="urn:microsoft.com/office/officeart/2005/8/layout/bProcess3"/>
    <dgm:cxn modelId="{26F9A706-7EF1-45FF-90CE-C52A6936B78F}" type="presParOf" srcId="{A1F6BAB4-043C-40E4-A955-5491F7C2C399}" destId="{B97858CF-1D64-41F4-8B62-5D79755EC733}" srcOrd="8" destOrd="0" presId="urn:microsoft.com/office/officeart/2005/8/layout/bProcess3"/>
    <dgm:cxn modelId="{D9F1E5DB-0E8E-4BFB-B0CB-0FA9F1962096}" type="presParOf" srcId="{A1F6BAB4-043C-40E4-A955-5491F7C2C399}" destId="{CFCEA965-3992-46B7-9164-F908C730F37C}" srcOrd="9" destOrd="0" presId="urn:microsoft.com/office/officeart/2005/8/layout/bProcess3"/>
    <dgm:cxn modelId="{5AA0BBE1-D488-453B-A1CA-B1F895928BEE}" type="presParOf" srcId="{CFCEA965-3992-46B7-9164-F908C730F37C}" destId="{184BBF7A-9948-4A26-A093-2DB232723B50}" srcOrd="0" destOrd="0" presId="urn:microsoft.com/office/officeart/2005/8/layout/bProcess3"/>
    <dgm:cxn modelId="{2F464220-6772-4466-851D-F268751C6E0E}" type="presParOf" srcId="{A1F6BAB4-043C-40E4-A955-5491F7C2C399}" destId="{750CB0FB-ACF2-49AF-BB6F-043CA48279CA}"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08BD7-89D2-40A1-9ABD-07514F907A8D}">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57014" y="912848"/>
        <a:ext cx="34897" cy="6979"/>
      </dsp:txXfrm>
    </dsp:sp>
    <dsp:sp modelId="{97FF8A5F-0D68-43B4-9532-8601CB842C79}">
      <dsp:nvSpPr>
        <dsp:cNvPr id="0" name=""/>
        <dsp:cNvSpPr/>
      </dsp:nvSpPr>
      <dsp:spPr>
        <a:xfrm>
          <a:off x="8061" y="5979"/>
          <a:ext cx="3034531" cy="1820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Importing libraries and Dataset </a:t>
          </a:r>
        </a:p>
      </dsp:txBody>
      <dsp:txXfrm>
        <a:off x="8061" y="5979"/>
        <a:ext cx="3034531" cy="1820718"/>
      </dsp:txXfrm>
    </dsp:sp>
    <dsp:sp modelId="{226A07D8-7E89-4AD0-95F8-64BD197E6F4D}">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89488" y="912848"/>
        <a:ext cx="34897" cy="6979"/>
      </dsp:txXfrm>
    </dsp:sp>
    <dsp:sp modelId="{DEDE74CB-CCBF-41AC-BFB3-1036B878B542}">
      <dsp:nvSpPr>
        <dsp:cNvPr id="0" name=""/>
        <dsp:cNvSpPr/>
      </dsp:nvSpPr>
      <dsp:spPr>
        <a:xfrm>
          <a:off x="3740534" y="5979"/>
          <a:ext cx="3034531" cy="1820718"/>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Data Pre-processing</a:t>
          </a:r>
        </a:p>
      </dsp:txBody>
      <dsp:txXfrm>
        <a:off x="3740534" y="5979"/>
        <a:ext cx="3034531" cy="1820718"/>
      </dsp:txXfrm>
    </dsp:sp>
    <dsp:sp modelId="{A643E690-CEA7-4FD8-8894-5497ACB1AC3A}">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70362" y="2155079"/>
        <a:ext cx="374875" cy="6979"/>
      </dsp:txXfrm>
    </dsp:sp>
    <dsp:sp modelId="{0066F99B-2CF0-4C22-B090-5DF1568241AF}">
      <dsp:nvSpPr>
        <dsp:cNvPr id="0" name=""/>
        <dsp:cNvSpPr/>
      </dsp:nvSpPr>
      <dsp:spPr>
        <a:xfrm>
          <a:off x="7473007" y="5979"/>
          <a:ext cx="3034531" cy="1820718"/>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Data Visualization</a:t>
          </a:r>
        </a:p>
      </dsp:txBody>
      <dsp:txXfrm>
        <a:off x="7473007" y="5979"/>
        <a:ext cx="3034531" cy="1820718"/>
      </dsp:txXfrm>
    </dsp:sp>
    <dsp:sp modelId="{C9C98AA0-2AD7-4F74-AF57-240015FB5B1D}">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57014" y="3431509"/>
        <a:ext cx="34897" cy="6979"/>
      </dsp:txXfrm>
    </dsp:sp>
    <dsp:sp modelId="{A8A22A0A-92B9-4B8D-9B15-39CF05DCDBC6}">
      <dsp:nvSpPr>
        <dsp:cNvPr id="0" name=""/>
        <dsp:cNvSpPr/>
      </dsp:nvSpPr>
      <dsp:spPr>
        <a:xfrm>
          <a:off x="8061" y="2524640"/>
          <a:ext cx="3034531" cy="1820718"/>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Building Models (Decision Tree, Random Forest, </a:t>
          </a:r>
          <a:r>
            <a:rPr lang="en-IN" sz="2100" kern="1200" dirty="0" err="1"/>
            <a:t>GradientBoosting</a:t>
          </a:r>
          <a:r>
            <a:rPr lang="en-IN" sz="2100" kern="1200" dirty="0"/>
            <a:t>, </a:t>
          </a:r>
          <a:r>
            <a:rPr lang="en-IN" sz="2100" kern="1200" dirty="0" err="1"/>
            <a:t>AdaBoost,Ridge</a:t>
          </a:r>
          <a:r>
            <a:rPr lang="en-IN" sz="2100" kern="1200" dirty="0"/>
            <a:t>)</a:t>
          </a:r>
        </a:p>
      </dsp:txBody>
      <dsp:txXfrm>
        <a:off x="8061" y="2524640"/>
        <a:ext cx="3034531" cy="1820718"/>
      </dsp:txXfrm>
    </dsp:sp>
    <dsp:sp modelId="{CFCEA965-3992-46B7-9164-F908C730F37C}">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089488" y="3431509"/>
        <a:ext cx="34897" cy="6979"/>
      </dsp:txXfrm>
    </dsp:sp>
    <dsp:sp modelId="{B97858CF-1D64-41F4-8B62-5D79755EC733}">
      <dsp:nvSpPr>
        <dsp:cNvPr id="0" name=""/>
        <dsp:cNvSpPr/>
      </dsp:nvSpPr>
      <dsp:spPr>
        <a:xfrm>
          <a:off x="3740534" y="2524640"/>
          <a:ext cx="3034531" cy="1820718"/>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Model Evaluation and (R2 Score, MSE,RMSE, MAE)</a:t>
          </a:r>
        </a:p>
        <a:p>
          <a:pPr marL="0" lvl="0" indent="0" algn="ctr" defTabSz="933450">
            <a:lnSpc>
              <a:spcPct val="90000"/>
            </a:lnSpc>
            <a:spcBef>
              <a:spcPct val="0"/>
            </a:spcBef>
            <a:spcAft>
              <a:spcPct val="35000"/>
            </a:spcAft>
            <a:buNone/>
          </a:pPr>
          <a:r>
            <a:rPr lang="en-IN" sz="2100" kern="1200" dirty="0"/>
            <a:t>And Cross Validation</a:t>
          </a:r>
        </a:p>
      </dsp:txBody>
      <dsp:txXfrm>
        <a:off x="3740534" y="2524640"/>
        <a:ext cx="3034531" cy="1820718"/>
      </dsp:txXfrm>
    </dsp:sp>
    <dsp:sp modelId="{750CB0FB-ACF2-49AF-BB6F-043CA48279CA}">
      <dsp:nvSpPr>
        <dsp:cNvPr id="0" name=""/>
        <dsp:cNvSpPr/>
      </dsp:nvSpPr>
      <dsp:spPr>
        <a:xfrm>
          <a:off x="7473007" y="2524640"/>
          <a:ext cx="3034531" cy="1820718"/>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Saving Model and Predicting Test data</a:t>
          </a: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D8C7-E2E1-AE20-1F8B-16D18920A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6327F4-4DCA-5D6D-AAC4-10964CF03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34E475-EB6A-0127-E4E6-C7C74435A222}"/>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5" name="Footer Placeholder 4">
            <a:extLst>
              <a:ext uri="{FF2B5EF4-FFF2-40B4-BE49-F238E27FC236}">
                <a16:creationId xmlns:a16="http://schemas.microsoft.com/office/drawing/2014/main" id="{C7AC38DC-4C1F-DB79-02E7-A65B5D19F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42FDC-62DF-88D9-C1C2-C1FCE6BF3FA6}"/>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273853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4021-9D56-9843-280E-205C6C6C46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901913-0020-BB51-4EDE-F468C9E63E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899B52-BCCA-3766-2F8A-DDFA1A303D40}"/>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5" name="Footer Placeholder 4">
            <a:extLst>
              <a:ext uri="{FF2B5EF4-FFF2-40B4-BE49-F238E27FC236}">
                <a16:creationId xmlns:a16="http://schemas.microsoft.com/office/drawing/2014/main" id="{7BD61DC2-CCD5-6248-AB94-A86C7A71D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0D2D6-9775-A46C-147B-777095247635}"/>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117957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A40D0-EEC2-B939-75CC-9E44CB52A3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C1BCF-43B7-F62B-BC26-19F8FA992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B5915-FD71-91B9-E317-56B0A1658B40}"/>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5" name="Footer Placeholder 4">
            <a:extLst>
              <a:ext uri="{FF2B5EF4-FFF2-40B4-BE49-F238E27FC236}">
                <a16:creationId xmlns:a16="http://schemas.microsoft.com/office/drawing/2014/main" id="{AA74C5B6-6516-B538-7FF1-4AC2463783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4152DA-7EC0-F8C0-F5DF-79A5C6BE0BDD}"/>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47053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FC43-8957-771E-D585-AB6B202CE0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7699FE-2E9F-4FAE-B11D-47B4B94195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04EAAA-2FA0-E721-BA8D-C70141A63658}"/>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5" name="Footer Placeholder 4">
            <a:extLst>
              <a:ext uri="{FF2B5EF4-FFF2-40B4-BE49-F238E27FC236}">
                <a16:creationId xmlns:a16="http://schemas.microsoft.com/office/drawing/2014/main" id="{74998016-D56B-AA77-A1E0-2068BB63B8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CFFD1D-CA2E-E68C-0B6A-37F4F808F536}"/>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399862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120F-6F95-1341-945E-EAF4DD58F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DF977D-E6C8-E064-20F9-54BBEED38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BED02-DF08-6F1B-55A0-7B43ED575BDF}"/>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5" name="Footer Placeholder 4">
            <a:extLst>
              <a:ext uri="{FF2B5EF4-FFF2-40B4-BE49-F238E27FC236}">
                <a16:creationId xmlns:a16="http://schemas.microsoft.com/office/drawing/2014/main" id="{3AF60C73-4821-5163-60B0-15D562229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B3214-67A4-44AA-A50B-F702378C6A69}"/>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180886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2827-3292-ED42-28C4-A3269940C8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586C07-0290-E87E-4653-D34C2B284C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2CC93B-0A20-92FC-9230-EB49AE7D4F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4863F8-2010-D435-B776-B99D737DC3D0}"/>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6" name="Footer Placeholder 5">
            <a:extLst>
              <a:ext uri="{FF2B5EF4-FFF2-40B4-BE49-F238E27FC236}">
                <a16:creationId xmlns:a16="http://schemas.microsoft.com/office/drawing/2014/main" id="{9EE030E0-A8C8-7DB0-FD87-F07B48619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8384A-FD23-C655-3802-1D792C3BE831}"/>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60533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2133-DF1F-9B38-FE2F-158A0868BE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25E0AE-6F75-1AD9-6567-11449F2CC5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EBA95-543A-B0F2-CB19-DA68497897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26B3D0-9289-CFC4-7EEB-40431A0971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A07DEA-6553-ACA4-9D53-787555D6D0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B4C755-2A55-BE6F-8DB2-060E25C56C3B}"/>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8" name="Footer Placeholder 7">
            <a:extLst>
              <a:ext uri="{FF2B5EF4-FFF2-40B4-BE49-F238E27FC236}">
                <a16:creationId xmlns:a16="http://schemas.microsoft.com/office/drawing/2014/main" id="{81BCF44B-36F7-E93E-AC1D-894EC5572F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47E6DD-CB5B-C905-2AB3-93F564CECAB2}"/>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170431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AD8C-DFA8-607F-A7A4-3A1E3F3BB9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D5F872-9E25-9E11-B226-D24166D1FF58}"/>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4" name="Footer Placeholder 3">
            <a:extLst>
              <a:ext uri="{FF2B5EF4-FFF2-40B4-BE49-F238E27FC236}">
                <a16:creationId xmlns:a16="http://schemas.microsoft.com/office/drawing/2014/main" id="{1ECC76F2-C50B-C7C7-D0C3-748F5A2584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8726F0-2D49-8100-37D5-3DA79C18BB2E}"/>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62684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0F6FF-FD44-CA76-1423-8F4C6DA82615}"/>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3" name="Footer Placeholder 2">
            <a:extLst>
              <a:ext uri="{FF2B5EF4-FFF2-40B4-BE49-F238E27FC236}">
                <a16:creationId xmlns:a16="http://schemas.microsoft.com/office/drawing/2014/main" id="{1FFE1E61-0EDE-69D0-69E5-55AD1BE86F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5E9F2F-6603-474B-297F-5144F6E42772}"/>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56552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D476-082C-E814-3E3E-E9276DE57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45E118-12B1-FA20-D64F-ECD0FAA6D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429BD8-615F-B7DC-3B62-5B2E3399E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147BA-1570-2D0C-C099-9E9A43680801}"/>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6" name="Footer Placeholder 5">
            <a:extLst>
              <a:ext uri="{FF2B5EF4-FFF2-40B4-BE49-F238E27FC236}">
                <a16:creationId xmlns:a16="http://schemas.microsoft.com/office/drawing/2014/main" id="{AD8FF400-F945-F351-F003-00DE717E5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67057F-0158-AE6A-C765-61D64143BB9C}"/>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151891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B5AB-DAF3-A766-73D5-6E768577E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0F8B1A-A8B1-2F72-E10C-290D35459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CA5AFD-8BDB-348B-373E-740B77988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B1DDC-DAC9-4FC9-36E0-EAFEA40D5D3C}"/>
              </a:ext>
            </a:extLst>
          </p:cNvPr>
          <p:cNvSpPr>
            <a:spLocks noGrp="1"/>
          </p:cNvSpPr>
          <p:nvPr>
            <p:ph type="dt" sz="half" idx="10"/>
          </p:nvPr>
        </p:nvSpPr>
        <p:spPr/>
        <p:txBody>
          <a:bodyPr/>
          <a:lstStyle/>
          <a:p>
            <a:fld id="{90B43E78-453B-4913-9418-FBEC83C62C6A}" type="datetimeFigureOut">
              <a:rPr lang="en-IN" smtClean="0"/>
              <a:t>07-10-2022</a:t>
            </a:fld>
            <a:endParaRPr lang="en-IN"/>
          </a:p>
        </p:txBody>
      </p:sp>
      <p:sp>
        <p:nvSpPr>
          <p:cNvPr id="6" name="Footer Placeholder 5">
            <a:extLst>
              <a:ext uri="{FF2B5EF4-FFF2-40B4-BE49-F238E27FC236}">
                <a16:creationId xmlns:a16="http://schemas.microsoft.com/office/drawing/2014/main" id="{83CE3E5B-BFF2-B1A2-41C6-F2A500525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08098E-AA6F-0E91-E5EF-98287BF6ADEF}"/>
              </a:ext>
            </a:extLst>
          </p:cNvPr>
          <p:cNvSpPr>
            <a:spLocks noGrp="1"/>
          </p:cNvSpPr>
          <p:nvPr>
            <p:ph type="sldNum" sz="quarter" idx="12"/>
          </p:nvPr>
        </p:nvSpPr>
        <p:spPr/>
        <p:txBody>
          <a:bodyPr/>
          <a:lstStyle/>
          <a:p>
            <a:fld id="{EA30A772-61E8-4262-95FC-53682167ED26}" type="slidenum">
              <a:rPr lang="en-IN" smtClean="0"/>
              <a:t>‹#›</a:t>
            </a:fld>
            <a:endParaRPr lang="en-IN"/>
          </a:p>
        </p:txBody>
      </p:sp>
    </p:spTree>
    <p:extLst>
      <p:ext uri="{BB962C8B-B14F-4D97-AF65-F5344CB8AC3E}">
        <p14:creationId xmlns:p14="http://schemas.microsoft.com/office/powerpoint/2010/main" val="12806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864EF-8AE8-4338-E229-6FB4776F2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87BC6-E740-3D28-2FB8-B6F7D1C7E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DEC8A-640E-94BB-C269-7055788D3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43E78-453B-4913-9418-FBEC83C62C6A}" type="datetimeFigureOut">
              <a:rPr lang="en-IN" smtClean="0"/>
              <a:t>07-10-2022</a:t>
            </a:fld>
            <a:endParaRPr lang="en-IN"/>
          </a:p>
        </p:txBody>
      </p:sp>
      <p:sp>
        <p:nvSpPr>
          <p:cNvPr id="5" name="Footer Placeholder 4">
            <a:extLst>
              <a:ext uri="{FF2B5EF4-FFF2-40B4-BE49-F238E27FC236}">
                <a16:creationId xmlns:a16="http://schemas.microsoft.com/office/drawing/2014/main" id="{ABC9F566-6FCF-B462-0CA7-07870931E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FD9853-44F6-9A5C-CF90-F0F0156372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0A772-61E8-4262-95FC-53682167ED26}" type="slidenum">
              <a:rPr lang="en-IN" smtClean="0"/>
              <a:t>‹#›</a:t>
            </a:fld>
            <a:endParaRPr lang="en-IN"/>
          </a:p>
        </p:txBody>
      </p:sp>
    </p:spTree>
    <p:extLst>
      <p:ext uri="{BB962C8B-B14F-4D97-AF65-F5344CB8AC3E}">
        <p14:creationId xmlns:p14="http://schemas.microsoft.com/office/powerpoint/2010/main" val="3192792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82C3-3068-8A16-BA50-F8EBE41B43EB}"/>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Housing Price Prediction</a:t>
            </a:r>
          </a:p>
        </p:txBody>
      </p:sp>
      <p:sp>
        <p:nvSpPr>
          <p:cNvPr id="3" name="Subtitle 2">
            <a:extLst>
              <a:ext uri="{FF2B5EF4-FFF2-40B4-BE49-F238E27FC236}">
                <a16:creationId xmlns:a16="http://schemas.microsoft.com/office/drawing/2014/main" id="{ADFA4933-779F-81B4-1949-E5793395E151}"/>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By Deepthi Prakashan</a:t>
            </a:r>
          </a:p>
        </p:txBody>
      </p:sp>
    </p:spTree>
    <p:extLst>
      <p:ext uri="{BB962C8B-B14F-4D97-AF65-F5344CB8AC3E}">
        <p14:creationId xmlns:p14="http://schemas.microsoft.com/office/powerpoint/2010/main" val="918647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6B6F5BC-FB74-5FB1-3E05-A74855D04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67" y="459457"/>
            <a:ext cx="4200634" cy="23158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C562183-28B6-9453-6125-760C08255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901" y="459457"/>
            <a:ext cx="3941596" cy="23158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4D0C9D9-E057-5BCE-2D22-467B4BAC85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0496" y="465076"/>
            <a:ext cx="2983730" cy="23102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E96061C-09A2-FDD3-B07C-D4032CEFF2BC}"/>
              </a:ext>
            </a:extLst>
          </p:cNvPr>
          <p:cNvPicPr>
            <a:picLocks noChangeAspect="1"/>
          </p:cNvPicPr>
          <p:nvPr/>
        </p:nvPicPr>
        <p:blipFill>
          <a:blip r:embed="rId5"/>
          <a:stretch>
            <a:fillRect/>
          </a:stretch>
        </p:blipFill>
        <p:spPr>
          <a:xfrm>
            <a:off x="238266" y="2863517"/>
            <a:ext cx="4365817" cy="3019425"/>
          </a:xfrm>
          <a:prstGeom prst="rect">
            <a:avLst/>
          </a:prstGeom>
        </p:spPr>
      </p:pic>
      <p:pic>
        <p:nvPicPr>
          <p:cNvPr id="3" name="Picture 2">
            <a:extLst>
              <a:ext uri="{FF2B5EF4-FFF2-40B4-BE49-F238E27FC236}">
                <a16:creationId xmlns:a16="http://schemas.microsoft.com/office/drawing/2014/main" id="{CA90525C-D5A4-1FD5-E9BD-3F3F1F7F4ABC}"/>
              </a:ext>
            </a:extLst>
          </p:cNvPr>
          <p:cNvPicPr>
            <a:picLocks noChangeAspect="1"/>
          </p:cNvPicPr>
          <p:nvPr/>
        </p:nvPicPr>
        <p:blipFill>
          <a:blip r:embed="rId6"/>
          <a:stretch>
            <a:fillRect/>
          </a:stretch>
        </p:blipFill>
        <p:spPr>
          <a:xfrm>
            <a:off x="4438901" y="2863516"/>
            <a:ext cx="3941595" cy="3019425"/>
          </a:xfrm>
          <a:prstGeom prst="rect">
            <a:avLst/>
          </a:prstGeom>
        </p:spPr>
      </p:pic>
      <p:pic>
        <p:nvPicPr>
          <p:cNvPr id="2056" name="Picture 8">
            <a:extLst>
              <a:ext uri="{FF2B5EF4-FFF2-40B4-BE49-F238E27FC236}">
                <a16:creationId xmlns:a16="http://schemas.microsoft.com/office/drawing/2014/main" id="{B7933C2D-CCB2-AF45-F76D-B07E551C69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1772" y="2863517"/>
            <a:ext cx="2983730" cy="301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8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564EE-0C12-67F6-C82E-E197D4477CD5}"/>
              </a:ext>
            </a:extLst>
          </p:cNvPr>
          <p:cNvSpPr>
            <a:spLocks noGrp="1"/>
          </p:cNvSpPr>
          <p:nvPr>
            <p:ph idx="1"/>
          </p:nvPr>
        </p:nvSpPr>
        <p:spPr/>
        <p:txBody>
          <a:bodyPr>
            <a:normAutofit fontScale="77500" lnSpcReduction="20000"/>
          </a:bodyPr>
          <a:lstStyle/>
          <a:p>
            <a:r>
              <a:rPr lang="en-IN" sz="3100" dirty="0" err="1">
                <a:latin typeface="Times New Roman" panose="02020603050405020304" pitchFamily="18" charset="0"/>
                <a:cs typeface="Times New Roman" panose="02020603050405020304" pitchFamily="18" charset="0"/>
              </a:rPr>
              <a:t>MSSubClass</a:t>
            </a:r>
            <a:r>
              <a:rPr lang="en-IN" sz="3100"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60 : which is a 2-STORY 1946 &amp; NEWER are seen to be to be priced the most</a:t>
            </a:r>
            <a:endParaRPr lang="en-IN" sz="3100" dirty="0">
              <a:latin typeface="Times New Roman" panose="02020603050405020304" pitchFamily="18" charset="0"/>
              <a:cs typeface="Times New Roman" panose="02020603050405020304" pitchFamily="18" charset="0"/>
            </a:endParaRPr>
          </a:p>
          <a:p>
            <a:r>
              <a:rPr lang="en-IN" sz="3100" dirty="0" err="1">
                <a:latin typeface="Times New Roman" panose="02020603050405020304" pitchFamily="18" charset="0"/>
                <a:cs typeface="Times New Roman" panose="02020603050405020304" pitchFamily="18" charset="0"/>
              </a:rPr>
              <a:t>MSZoning</a:t>
            </a:r>
            <a:r>
              <a:rPr lang="en-IN" sz="3100"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FV	Floating Village Residential, RL	Residential Low Density are on the pricier side. C(all) is priced the least</a:t>
            </a:r>
            <a:endParaRPr lang="en-IN" sz="3100" dirty="0">
              <a:latin typeface="Times New Roman" panose="02020603050405020304" pitchFamily="18" charset="0"/>
              <a:cs typeface="Times New Roman" panose="02020603050405020304" pitchFamily="18" charset="0"/>
            </a:endParaRPr>
          </a:p>
          <a:p>
            <a:r>
              <a:rPr lang="en-IN" sz="3100" dirty="0">
                <a:latin typeface="Times New Roman" panose="02020603050405020304" pitchFamily="18" charset="0"/>
                <a:cs typeface="Times New Roman" panose="02020603050405020304" pitchFamily="18" charset="0"/>
              </a:rPr>
              <a:t>Street: </a:t>
            </a:r>
            <a:r>
              <a:rPr lang="en-US" sz="3100" dirty="0">
                <a:latin typeface="Times New Roman" panose="02020603050405020304" pitchFamily="18" charset="0"/>
                <a:cs typeface="Times New Roman" panose="02020603050405020304" pitchFamily="18" charset="0"/>
              </a:rPr>
              <a:t>We can </a:t>
            </a:r>
            <a:r>
              <a:rPr lang="en-US" sz="3100" dirty="0" err="1">
                <a:latin typeface="Times New Roman" panose="02020603050405020304" pitchFamily="18" charset="0"/>
                <a:cs typeface="Times New Roman" panose="02020603050405020304" pitchFamily="18" charset="0"/>
              </a:rPr>
              <a:t>asee</a:t>
            </a:r>
            <a:r>
              <a:rPr lang="en-US" sz="3100" dirty="0">
                <a:latin typeface="Times New Roman" panose="02020603050405020304" pitchFamily="18" charset="0"/>
                <a:cs typeface="Times New Roman" panose="02020603050405020304" pitchFamily="18" charset="0"/>
              </a:rPr>
              <a:t> that on average houses with gravel roads are </a:t>
            </a:r>
            <a:r>
              <a:rPr lang="en-US" sz="3100" dirty="0" err="1">
                <a:latin typeface="Times New Roman" panose="02020603050405020304" pitchFamily="18" charset="0"/>
                <a:cs typeface="Times New Roman" panose="02020603050405020304" pitchFamily="18" charset="0"/>
              </a:rPr>
              <a:t>monstly</a:t>
            </a:r>
            <a:r>
              <a:rPr lang="en-US" sz="3100" dirty="0">
                <a:latin typeface="Times New Roman" panose="02020603050405020304" pitchFamily="18" charset="0"/>
                <a:cs typeface="Times New Roman" panose="02020603050405020304" pitchFamily="18" charset="0"/>
              </a:rPr>
              <a:t> priced less, but we can observe a long error bar suggesting that the prices for the street with gravel roads have values that are highly variable from the mean price.</a:t>
            </a:r>
            <a:endParaRPr lang="en-IN" sz="3100" dirty="0">
              <a:latin typeface="Times New Roman" panose="02020603050405020304" pitchFamily="18" charset="0"/>
              <a:cs typeface="Times New Roman" panose="02020603050405020304" pitchFamily="18" charset="0"/>
            </a:endParaRPr>
          </a:p>
          <a:p>
            <a:r>
              <a:rPr lang="en-IN" sz="3100" dirty="0" err="1">
                <a:latin typeface="Times New Roman" panose="02020603050405020304" pitchFamily="18" charset="0"/>
                <a:cs typeface="Times New Roman" panose="02020603050405020304" pitchFamily="18" charset="0"/>
              </a:rPr>
              <a:t>LotShape</a:t>
            </a:r>
            <a:r>
              <a:rPr lang="en-IN" sz="3100" dirty="0">
                <a:latin typeface="Times New Roman" panose="02020603050405020304" pitchFamily="18" charset="0"/>
                <a:cs typeface="Times New Roman" panose="02020603050405020304" pitchFamily="18" charset="0"/>
              </a:rPr>
              <a:t>: I f we look at the distribution for each, a lot of houses are Reg, but they are  mostly priced less than 200000. IR2 and IR3 which are rare are found to be in a price range greater than </a:t>
            </a:r>
            <a:r>
              <a:rPr lang="en-IN" sz="3100">
                <a:latin typeface="Times New Roman" panose="02020603050405020304" pitchFamily="18" charset="0"/>
                <a:cs typeface="Times New Roman" panose="02020603050405020304" pitchFamily="18" charset="0"/>
              </a:rPr>
              <a:t>20,0000.</a:t>
            </a:r>
          </a:p>
          <a:p>
            <a:r>
              <a:rPr lang="en-IN" sz="3100">
                <a:effectLst/>
                <a:latin typeface="Times New Roman" panose="02020603050405020304" pitchFamily="18" charset="0"/>
                <a:ea typeface="Calibri" panose="020F0502020204030204" pitchFamily="34" charset="0"/>
                <a:cs typeface="Times New Roman" panose="02020603050405020304" pitchFamily="18" charset="0"/>
              </a:rPr>
              <a:t>LotConfig</a:t>
            </a:r>
            <a:r>
              <a:rPr lang="en-IN" sz="3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100" dirty="0" err="1">
                <a:effectLst/>
                <a:latin typeface="Times New Roman" panose="02020603050405020304" pitchFamily="18" charset="0"/>
                <a:ea typeface="Calibri" panose="020F0502020204030204" pitchFamily="34" charset="0"/>
                <a:cs typeface="Times New Roman" panose="02020603050405020304" pitchFamily="18" charset="0"/>
              </a:rPr>
              <a:t>CulDSac</a:t>
            </a:r>
            <a:r>
              <a:rPr lang="en-IN" sz="3100" dirty="0">
                <a:effectLst/>
                <a:latin typeface="Times New Roman" panose="02020603050405020304" pitchFamily="18" charset="0"/>
                <a:ea typeface="Calibri" panose="020F0502020204030204" pitchFamily="34" charset="0"/>
                <a:cs typeface="Times New Roman" panose="02020603050405020304" pitchFamily="18" charset="0"/>
              </a:rPr>
              <a:t> is seen to be more on the costly side.</a:t>
            </a:r>
            <a:endParaRPr lang="en-IN" sz="3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IN" sz="3100" dirty="0" err="1">
                <a:effectLst/>
                <a:latin typeface="Times New Roman" panose="02020603050405020304" pitchFamily="18" charset="0"/>
                <a:ea typeface="Calibri" panose="020F0502020204030204" pitchFamily="34" charset="0"/>
                <a:cs typeface="Times New Roman" panose="02020603050405020304" pitchFamily="18" charset="0"/>
              </a:rPr>
              <a:t>LandSlope</a:t>
            </a:r>
            <a:r>
              <a:rPr lang="en-IN" sz="3100" dirty="0">
                <a:effectLst/>
                <a:latin typeface="Times New Roman" panose="02020603050405020304" pitchFamily="18" charset="0"/>
                <a:ea typeface="Calibri" panose="020F0502020204030204" pitchFamily="34" charset="0"/>
                <a:cs typeface="Times New Roman" panose="02020603050405020304" pitchFamily="18" charset="0"/>
              </a:rPr>
              <a:t>: There is not much difference seen with respect to the price.</a:t>
            </a:r>
            <a:endParaRPr lang="en-IN" sz="3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92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63279E-02C8-FC7B-DD87-DCF8F83B1EDD}"/>
              </a:ext>
            </a:extLst>
          </p:cNvPr>
          <p:cNvPicPr>
            <a:picLocks noChangeAspect="1"/>
          </p:cNvPicPr>
          <p:nvPr/>
        </p:nvPicPr>
        <p:blipFill>
          <a:blip r:embed="rId2"/>
          <a:stretch>
            <a:fillRect/>
          </a:stretch>
        </p:blipFill>
        <p:spPr>
          <a:xfrm>
            <a:off x="326481" y="690313"/>
            <a:ext cx="6078549" cy="2738687"/>
          </a:xfrm>
          <a:prstGeom prst="rect">
            <a:avLst/>
          </a:prstGeom>
        </p:spPr>
      </p:pic>
      <p:pic>
        <p:nvPicPr>
          <p:cNvPr id="4" name="Picture 3">
            <a:extLst>
              <a:ext uri="{FF2B5EF4-FFF2-40B4-BE49-F238E27FC236}">
                <a16:creationId xmlns:a16="http://schemas.microsoft.com/office/drawing/2014/main" id="{C17F22E8-D860-EBF0-A197-EFB9CB5BAC61}"/>
              </a:ext>
            </a:extLst>
          </p:cNvPr>
          <p:cNvPicPr>
            <a:picLocks noChangeAspect="1"/>
          </p:cNvPicPr>
          <p:nvPr/>
        </p:nvPicPr>
        <p:blipFill>
          <a:blip r:embed="rId3"/>
          <a:stretch>
            <a:fillRect/>
          </a:stretch>
        </p:blipFill>
        <p:spPr>
          <a:xfrm>
            <a:off x="422558" y="3797969"/>
            <a:ext cx="5982472" cy="2618873"/>
          </a:xfrm>
          <a:prstGeom prst="rect">
            <a:avLst/>
          </a:prstGeom>
        </p:spPr>
      </p:pic>
      <p:pic>
        <p:nvPicPr>
          <p:cNvPr id="5" name="Picture 4">
            <a:extLst>
              <a:ext uri="{FF2B5EF4-FFF2-40B4-BE49-F238E27FC236}">
                <a16:creationId xmlns:a16="http://schemas.microsoft.com/office/drawing/2014/main" id="{75386B9F-01B4-8BB1-3E47-650D13364110}"/>
              </a:ext>
            </a:extLst>
          </p:cNvPr>
          <p:cNvPicPr>
            <a:picLocks noChangeAspect="1"/>
          </p:cNvPicPr>
          <p:nvPr/>
        </p:nvPicPr>
        <p:blipFill>
          <a:blip r:embed="rId4"/>
          <a:stretch>
            <a:fillRect/>
          </a:stretch>
        </p:blipFill>
        <p:spPr>
          <a:xfrm>
            <a:off x="6335129" y="3797969"/>
            <a:ext cx="5434313" cy="2738687"/>
          </a:xfrm>
          <a:prstGeom prst="rect">
            <a:avLst/>
          </a:prstGeom>
        </p:spPr>
      </p:pic>
      <p:pic>
        <p:nvPicPr>
          <p:cNvPr id="6" name="Picture 5">
            <a:extLst>
              <a:ext uri="{FF2B5EF4-FFF2-40B4-BE49-F238E27FC236}">
                <a16:creationId xmlns:a16="http://schemas.microsoft.com/office/drawing/2014/main" id="{FA9EAF3A-E401-B9D6-1A41-39686D1AEC71}"/>
              </a:ext>
            </a:extLst>
          </p:cNvPr>
          <p:cNvPicPr>
            <a:picLocks noChangeAspect="1"/>
          </p:cNvPicPr>
          <p:nvPr/>
        </p:nvPicPr>
        <p:blipFill>
          <a:blip r:embed="rId5"/>
          <a:stretch>
            <a:fillRect/>
          </a:stretch>
        </p:blipFill>
        <p:spPr>
          <a:xfrm>
            <a:off x="6580522" y="690313"/>
            <a:ext cx="4943526" cy="3019425"/>
          </a:xfrm>
          <a:prstGeom prst="rect">
            <a:avLst/>
          </a:prstGeom>
        </p:spPr>
      </p:pic>
    </p:spTree>
    <p:extLst>
      <p:ext uri="{BB962C8B-B14F-4D97-AF65-F5344CB8AC3E}">
        <p14:creationId xmlns:p14="http://schemas.microsoft.com/office/powerpoint/2010/main" val="341922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2E91C-3A3A-5A2F-B393-F2F8F4BCDE7C}"/>
              </a:ext>
            </a:extLst>
          </p:cNvPr>
          <p:cNvSpPr>
            <a:spLocks noGrp="1"/>
          </p:cNvSpPr>
          <p:nvPr>
            <p:ph idx="1"/>
          </p:nvPr>
        </p:nvSpPr>
        <p:spPr/>
        <p:txBody>
          <a:bodyPr/>
          <a:lstStyle/>
          <a:p>
            <a:r>
              <a:rPr lang="en-IN" dirty="0" err="1">
                <a:latin typeface="Times New Roman" panose="02020603050405020304" pitchFamily="18" charset="0"/>
                <a:cs typeface="Times New Roman" panose="02020603050405020304" pitchFamily="18" charset="0"/>
              </a:rPr>
              <a:t>Neighborhood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NoRidge,NridgHt</a:t>
            </a:r>
            <a:r>
              <a:rPr lang="en-IN" dirty="0">
                <a:latin typeface="Times New Roman" panose="02020603050405020304" pitchFamily="18" charset="0"/>
                <a:cs typeface="Times New Roman" panose="02020603050405020304" pitchFamily="18" charset="0"/>
              </a:rPr>
              <a:t> are on pricier side where as </a:t>
            </a:r>
            <a:r>
              <a:rPr lang="en-IN" dirty="0" err="1">
                <a:latin typeface="Times New Roman" panose="02020603050405020304" pitchFamily="18" charset="0"/>
                <a:cs typeface="Times New Roman" panose="02020603050405020304" pitchFamily="18" charset="0"/>
              </a:rPr>
              <a:t>MeadowV</a:t>
            </a:r>
            <a:r>
              <a:rPr lang="en-IN" dirty="0">
                <a:latin typeface="Times New Roman" panose="02020603050405020304" pitchFamily="18" charset="0"/>
                <a:cs typeface="Times New Roman" panose="02020603050405020304" pitchFamily="18" charset="0"/>
              </a:rPr>
              <a:t>, IDOTRR, </a:t>
            </a:r>
            <a:r>
              <a:rPr lang="en-IN" dirty="0" err="1">
                <a:latin typeface="Times New Roman" panose="02020603050405020304" pitchFamily="18" charset="0"/>
                <a:cs typeface="Times New Roman" panose="02020603050405020304" pitchFamily="18" charset="0"/>
              </a:rPr>
              <a:t>BrDale</a:t>
            </a:r>
            <a:r>
              <a:rPr lang="en-IN" dirty="0">
                <a:latin typeface="Times New Roman" panose="02020603050405020304" pitchFamily="18" charset="0"/>
                <a:cs typeface="Times New Roman" panose="02020603050405020304" pitchFamily="18" charset="0"/>
              </a:rPr>
              <a:t> are cheap.</a:t>
            </a:r>
          </a:p>
          <a:p>
            <a:r>
              <a:rPr lang="en-IN" dirty="0" err="1">
                <a:latin typeface="Times New Roman" panose="02020603050405020304" pitchFamily="18" charset="0"/>
                <a:cs typeface="Times New Roman" panose="02020603050405020304" pitchFamily="18" charset="0"/>
              </a:rPr>
              <a:t>BlidgType</a:t>
            </a:r>
            <a:r>
              <a:rPr lang="en-IN" dirty="0">
                <a:latin typeface="Times New Roman" panose="02020603050405020304" pitchFamily="18" charset="0"/>
                <a:cs typeface="Times New Roman" panose="02020603050405020304" pitchFamily="18" charset="0"/>
              </a:rPr>
              <a:t> : Duplex. </a:t>
            </a:r>
            <a:r>
              <a:rPr lang="en-IN" dirty="0" err="1">
                <a:latin typeface="Times New Roman" panose="02020603050405020304" pitchFamily="18" charset="0"/>
                <a:cs typeface="Times New Roman" panose="02020603050405020304" pitchFamily="18" charset="0"/>
              </a:rPr>
              <a:t>Twnhs</a:t>
            </a:r>
            <a:r>
              <a:rPr lang="en-IN" dirty="0">
                <a:latin typeface="Times New Roman" panose="02020603050405020304" pitchFamily="18" charset="0"/>
                <a:cs typeface="Times New Roman" panose="02020603050405020304" pitchFamily="18" charset="0"/>
              </a:rPr>
              <a:t>, 2fmCon price race is comparatively less </a:t>
            </a:r>
            <a:r>
              <a:rPr lang="en-IN" dirty="0" err="1">
                <a:latin typeface="Times New Roman" panose="02020603050405020304" pitchFamily="18" charset="0"/>
                <a:cs typeface="Times New Roman" panose="02020603050405020304" pitchFamily="18" charset="0"/>
              </a:rPr>
              <a:t>tha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TwnhsE</a:t>
            </a:r>
            <a:r>
              <a:rPr lang="en-IN" dirty="0">
                <a:latin typeface="Times New Roman" panose="02020603050405020304" pitchFamily="18" charset="0"/>
                <a:cs typeface="Times New Roman" panose="02020603050405020304" pitchFamily="18" charset="0"/>
              </a:rPr>
              <a:t> and 1Fam</a:t>
            </a:r>
          </a:p>
          <a:p>
            <a:r>
              <a:rPr lang="en-IN" dirty="0">
                <a:latin typeface="Times New Roman" panose="02020603050405020304" pitchFamily="18" charset="0"/>
                <a:cs typeface="Times New Roman" panose="02020603050405020304" pitchFamily="18" charset="0"/>
              </a:rPr>
              <a:t>For Condition 1 </a:t>
            </a:r>
            <a:r>
              <a:rPr lang="en-IN" dirty="0" err="1">
                <a:latin typeface="Times New Roman" panose="02020603050405020304" pitchFamily="18" charset="0"/>
                <a:cs typeface="Times New Roman" panose="02020603050405020304" pitchFamily="18" charset="0"/>
              </a:rPr>
              <a:t>Feedr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RRAe</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RRAe</a:t>
            </a:r>
            <a:r>
              <a:rPr lang="en-IN" dirty="0">
                <a:latin typeface="Times New Roman" panose="02020603050405020304" pitchFamily="18" charset="0"/>
                <a:cs typeface="Times New Roman" panose="02020603050405020304" pitchFamily="18" charset="0"/>
              </a:rPr>
              <a:t> falls on cheaper side where as </a:t>
            </a:r>
            <a:r>
              <a:rPr lang="en-IN" dirty="0" err="1">
                <a:latin typeface="Times New Roman" panose="02020603050405020304" pitchFamily="18" charset="0"/>
                <a:cs typeface="Times New Roman" panose="02020603050405020304" pitchFamily="18" charset="0"/>
              </a:rPr>
              <a:t>RRNn</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PosA</a:t>
            </a:r>
            <a:r>
              <a:rPr lang="en-IN" dirty="0">
                <a:latin typeface="Times New Roman" panose="02020603050405020304" pitchFamily="18" charset="0"/>
                <a:cs typeface="Times New Roman" panose="02020603050405020304" pitchFamily="18" charset="0"/>
              </a:rPr>
              <a:t> are pricey</a:t>
            </a:r>
          </a:p>
          <a:p>
            <a:r>
              <a:rPr lang="en-IN" dirty="0">
                <a:latin typeface="Times New Roman" panose="02020603050405020304" pitchFamily="18" charset="0"/>
                <a:cs typeface="Times New Roman" panose="02020603050405020304" pitchFamily="18" charset="0"/>
              </a:rPr>
              <a:t>Condition 2 Artery falls on cheaper side. </a:t>
            </a:r>
            <a:r>
              <a:rPr lang="en-IN" dirty="0" err="1">
                <a:latin typeface="Times New Roman" panose="02020603050405020304" pitchFamily="18" charset="0"/>
                <a:cs typeface="Times New Roman" panose="02020603050405020304" pitchFamily="18" charset="0"/>
              </a:rPr>
              <a:t>PosA</a:t>
            </a:r>
            <a:r>
              <a:rPr lang="en-IN" dirty="0">
                <a:latin typeface="Times New Roman" panose="02020603050405020304" pitchFamily="18" charset="0"/>
                <a:cs typeface="Times New Roman" panose="02020603050405020304" pitchFamily="18" charset="0"/>
              </a:rPr>
              <a:t> houses have high sale price</a:t>
            </a:r>
          </a:p>
        </p:txBody>
      </p:sp>
    </p:spTree>
    <p:extLst>
      <p:ext uri="{BB962C8B-B14F-4D97-AF65-F5344CB8AC3E}">
        <p14:creationId xmlns:p14="http://schemas.microsoft.com/office/powerpoint/2010/main" val="230718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84A0CE-9B4F-12C6-3F00-63273CBFCDB5}"/>
              </a:ext>
            </a:extLst>
          </p:cNvPr>
          <p:cNvPicPr>
            <a:picLocks noChangeAspect="1"/>
          </p:cNvPicPr>
          <p:nvPr/>
        </p:nvPicPr>
        <p:blipFill>
          <a:blip r:embed="rId2"/>
          <a:stretch>
            <a:fillRect/>
          </a:stretch>
        </p:blipFill>
        <p:spPr>
          <a:xfrm>
            <a:off x="-128336" y="356936"/>
            <a:ext cx="6022306" cy="3403933"/>
          </a:xfrm>
          <a:prstGeom prst="rect">
            <a:avLst/>
          </a:prstGeom>
        </p:spPr>
      </p:pic>
      <p:pic>
        <p:nvPicPr>
          <p:cNvPr id="7170" name="Picture 2">
            <a:extLst>
              <a:ext uri="{FF2B5EF4-FFF2-40B4-BE49-F238E27FC236}">
                <a16:creationId xmlns:a16="http://schemas.microsoft.com/office/drawing/2014/main" id="{EDF5F338-0E47-0FA0-4537-EF7C2FDF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59577"/>
            <a:ext cx="5005137" cy="3019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025668F-4D51-86E0-EB33-B184301A7A74}"/>
              </a:ext>
            </a:extLst>
          </p:cNvPr>
          <p:cNvPicPr>
            <a:picLocks noChangeAspect="1"/>
          </p:cNvPicPr>
          <p:nvPr/>
        </p:nvPicPr>
        <p:blipFill>
          <a:blip r:embed="rId4"/>
          <a:stretch>
            <a:fillRect/>
          </a:stretch>
        </p:blipFill>
        <p:spPr>
          <a:xfrm>
            <a:off x="417094" y="3659577"/>
            <a:ext cx="5476875" cy="3019425"/>
          </a:xfrm>
          <a:prstGeom prst="rect">
            <a:avLst/>
          </a:prstGeom>
        </p:spPr>
      </p:pic>
      <p:pic>
        <p:nvPicPr>
          <p:cNvPr id="4" name="Picture 3">
            <a:extLst>
              <a:ext uri="{FF2B5EF4-FFF2-40B4-BE49-F238E27FC236}">
                <a16:creationId xmlns:a16="http://schemas.microsoft.com/office/drawing/2014/main" id="{A41E3481-63D7-06A5-E081-B108DBDC9005}"/>
              </a:ext>
            </a:extLst>
          </p:cNvPr>
          <p:cNvPicPr>
            <a:picLocks noChangeAspect="1"/>
          </p:cNvPicPr>
          <p:nvPr/>
        </p:nvPicPr>
        <p:blipFill>
          <a:blip r:embed="rId5"/>
          <a:stretch>
            <a:fillRect/>
          </a:stretch>
        </p:blipFill>
        <p:spPr>
          <a:xfrm>
            <a:off x="6113373" y="549189"/>
            <a:ext cx="5223632" cy="2879811"/>
          </a:xfrm>
          <a:prstGeom prst="rect">
            <a:avLst/>
          </a:prstGeom>
        </p:spPr>
      </p:pic>
    </p:spTree>
    <p:extLst>
      <p:ext uri="{BB962C8B-B14F-4D97-AF65-F5344CB8AC3E}">
        <p14:creationId xmlns:p14="http://schemas.microsoft.com/office/powerpoint/2010/main" val="101129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A9B74-6100-8CF5-2264-F5898A4BFBFC}"/>
              </a:ext>
            </a:extLst>
          </p:cNvPr>
          <p:cNvSpPr>
            <a:spLocks noGrp="1"/>
          </p:cNvSpPr>
          <p:nvPr>
            <p:ph idx="1"/>
          </p:nvPr>
        </p:nvSpPr>
        <p:spPr>
          <a:xfrm>
            <a:off x="838200" y="1180167"/>
            <a:ext cx="10515600" cy="4351338"/>
          </a:xfrm>
        </p:spPr>
        <p:txBody>
          <a:bodyPr/>
          <a:lstStyle/>
          <a:p>
            <a:r>
              <a:rPr lang="en-IN" dirty="0" err="1">
                <a:latin typeface="Times New Roman" panose="02020603050405020304" pitchFamily="18" charset="0"/>
                <a:cs typeface="Times New Roman" panose="02020603050405020304" pitchFamily="18" charset="0"/>
              </a:rPr>
              <a:t>HouseStyle</a:t>
            </a:r>
            <a:r>
              <a:rPr lang="en-IN" dirty="0">
                <a:latin typeface="Times New Roman" panose="02020603050405020304" pitchFamily="18" charset="0"/>
                <a:cs typeface="Times New Roman" panose="02020603050405020304" pitchFamily="18" charset="0"/>
              </a:rPr>
              <a:t> : 2Story are price higher, 2.5 Fin is also price higher however the variability in prices is high. 1.5Unf is the cheapest.</a:t>
            </a:r>
          </a:p>
          <a:p>
            <a:r>
              <a:rPr lang="en-IN" dirty="0" err="1">
                <a:latin typeface="Times New Roman" panose="02020603050405020304" pitchFamily="18" charset="0"/>
                <a:cs typeface="Times New Roman" panose="02020603050405020304" pitchFamily="18" charset="0"/>
              </a:rPr>
              <a:t>MasVnrTyp</a:t>
            </a:r>
            <a:r>
              <a:rPr lang="en-IN" dirty="0">
                <a:latin typeface="Times New Roman" panose="02020603050405020304" pitchFamily="18" charset="0"/>
                <a:cs typeface="Times New Roman" panose="02020603050405020304" pitchFamily="18" charset="0"/>
              </a:rPr>
              <a:t>: While </a:t>
            </a:r>
            <a:r>
              <a:rPr lang="en-IN" dirty="0" err="1">
                <a:latin typeface="Times New Roman" panose="02020603050405020304" pitchFamily="18" charset="0"/>
                <a:cs typeface="Times New Roman" panose="02020603050405020304" pitchFamily="18" charset="0"/>
              </a:rPr>
              <a:t>BrkCmn</a:t>
            </a:r>
            <a:r>
              <a:rPr lang="en-IN" dirty="0">
                <a:latin typeface="Times New Roman" panose="02020603050405020304" pitchFamily="18" charset="0"/>
                <a:cs typeface="Times New Roman" panose="02020603050405020304" pitchFamily="18" charset="0"/>
              </a:rPr>
              <a:t> is the cheapest, Stone has high sale price.</a:t>
            </a:r>
          </a:p>
          <a:p>
            <a:r>
              <a:rPr lang="en-IN" dirty="0" err="1">
                <a:latin typeface="Times New Roman" panose="02020603050405020304" pitchFamily="18" charset="0"/>
                <a:cs typeface="Times New Roman" panose="02020603050405020304" pitchFamily="18" charset="0"/>
              </a:rPr>
              <a:t>RoofMatt</a:t>
            </a:r>
            <a:r>
              <a:rPr lang="en-IN" dirty="0">
                <a:latin typeface="Times New Roman" panose="02020603050405020304" pitchFamily="18" charset="0"/>
                <a:cs typeface="Times New Roman" panose="02020603050405020304" pitchFamily="18" charset="0"/>
              </a:rPr>
              <a:t>: House with roll are cheaper whereas 	</a:t>
            </a:r>
            <a:r>
              <a:rPr lang="en-IN" dirty="0" err="1">
                <a:latin typeface="Times New Roman" panose="02020603050405020304" pitchFamily="18" charset="0"/>
                <a:cs typeface="Times New Roman" panose="02020603050405020304" pitchFamily="18" charset="0"/>
              </a:rPr>
              <a:t>WdShngl</a:t>
            </a:r>
            <a:r>
              <a:rPr lang="en-IN" dirty="0">
                <a:latin typeface="Times New Roman" panose="02020603050405020304" pitchFamily="18" charset="0"/>
                <a:cs typeface="Times New Roman" panose="02020603050405020304" pitchFamily="18" charset="0"/>
              </a:rPr>
              <a:t> are pricy</a:t>
            </a:r>
          </a:p>
          <a:p>
            <a:r>
              <a:rPr lang="en-IN" dirty="0" err="1">
                <a:latin typeface="Times New Roman" panose="02020603050405020304" pitchFamily="18" charset="0"/>
                <a:cs typeface="Times New Roman" panose="02020603050405020304" pitchFamily="18" charset="0"/>
              </a:rPr>
              <a:t>RoofStyle</a:t>
            </a:r>
            <a:r>
              <a:rPr lang="en-IN" dirty="0">
                <a:latin typeface="Times New Roman" panose="02020603050405020304" pitchFamily="18" charset="0"/>
                <a:cs typeface="Times New Roman" panose="02020603050405020304" pitchFamily="18" charset="0"/>
              </a:rPr>
              <a:t>: Overall Shed has high sale price.</a:t>
            </a:r>
          </a:p>
        </p:txBody>
      </p:sp>
    </p:spTree>
    <p:extLst>
      <p:ext uri="{BB962C8B-B14F-4D97-AF65-F5344CB8AC3E}">
        <p14:creationId xmlns:p14="http://schemas.microsoft.com/office/powerpoint/2010/main" val="3744267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6FFEB0-8420-6DDB-F93D-FA1A29436ADC}"/>
              </a:ext>
            </a:extLst>
          </p:cNvPr>
          <p:cNvPicPr>
            <a:picLocks noChangeAspect="1"/>
          </p:cNvPicPr>
          <p:nvPr/>
        </p:nvPicPr>
        <p:blipFill>
          <a:blip r:embed="rId2"/>
          <a:stretch>
            <a:fillRect/>
          </a:stretch>
        </p:blipFill>
        <p:spPr>
          <a:xfrm>
            <a:off x="619125" y="937962"/>
            <a:ext cx="5476875" cy="3409950"/>
          </a:xfrm>
          <a:prstGeom prst="rect">
            <a:avLst/>
          </a:prstGeom>
        </p:spPr>
      </p:pic>
      <p:pic>
        <p:nvPicPr>
          <p:cNvPr id="3" name="Picture 2">
            <a:extLst>
              <a:ext uri="{FF2B5EF4-FFF2-40B4-BE49-F238E27FC236}">
                <a16:creationId xmlns:a16="http://schemas.microsoft.com/office/drawing/2014/main" id="{F89ECCD4-A4FF-9CD9-66A7-3B419A62FB10}"/>
              </a:ext>
            </a:extLst>
          </p:cNvPr>
          <p:cNvPicPr>
            <a:picLocks noChangeAspect="1"/>
          </p:cNvPicPr>
          <p:nvPr/>
        </p:nvPicPr>
        <p:blipFill>
          <a:blip r:embed="rId3"/>
          <a:stretch>
            <a:fillRect/>
          </a:stretch>
        </p:blipFill>
        <p:spPr>
          <a:xfrm>
            <a:off x="6277225" y="985587"/>
            <a:ext cx="5476875" cy="3362325"/>
          </a:xfrm>
          <a:prstGeom prst="rect">
            <a:avLst/>
          </a:prstGeom>
        </p:spPr>
      </p:pic>
      <p:sp>
        <p:nvSpPr>
          <p:cNvPr id="4" name="TextBox 3">
            <a:extLst>
              <a:ext uri="{FF2B5EF4-FFF2-40B4-BE49-F238E27FC236}">
                <a16:creationId xmlns:a16="http://schemas.microsoft.com/office/drawing/2014/main" id="{81B61573-5FCB-62B4-519D-525674CB7A3F}"/>
              </a:ext>
            </a:extLst>
          </p:cNvPr>
          <p:cNvSpPr txBox="1"/>
          <p:nvPr/>
        </p:nvSpPr>
        <p:spPr>
          <a:xfrm>
            <a:off x="1042737" y="5037221"/>
            <a:ext cx="10042358"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Exterior1: </a:t>
            </a:r>
            <a:r>
              <a:rPr lang="en-IN" dirty="0" err="1">
                <a:latin typeface="Times New Roman" panose="02020603050405020304" pitchFamily="18" charset="0"/>
                <a:cs typeface="Times New Roman" panose="02020603050405020304" pitchFamily="18" charset="0"/>
              </a:rPr>
              <a:t>BrkComm</a:t>
            </a:r>
            <a:r>
              <a:rPr lang="en-IN" dirty="0">
                <a:latin typeface="Times New Roman" panose="02020603050405020304" pitchFamily="18" charset="0"/>
                <a:cs typeface="Times New Roman" panose="02020603050405020304" pitchFamily="18" charset="0"/>
              </a:rPr>
              <a:t> are priced the </a:t>
            </a:r>
            <a:r>
              <a:rPr lang="en-IN" dirty="0" err="1">
                <a:latin typeface="Times New Roman" panose="02020603050405020304" pitchFamily="18" charset="0"/>
                <a:cs typeface="Times New Roman" panose="02020603050405020304" pitchFamily="18" charset="0"/>
              </a:rPr>
              <a:t>cheapes</a:t>
            </a:r>
            <a:r>
              <a:rPr lang="en-IN" dirty="0">
                <a:latin typeface="Times New Roman" panose="02020603050405020304" pitchFamily="18" charset="0"/>
                <a:cs typeface="Times New Roman" panose="02020603050405020304" pitchFamily="18" charset="0"/>
              </a:rPr>
              <a:t> whereas </a:t>
            </a:r>
            <a:r>
              <a:rPr lang="en-IN" dirty="0" err="1">
                <a:latin typeface="Times New Roman" panose="02020603050405020304" pitchFamily="18" charset="0"/>
                <a:cs typeface="Times New Roman" panose="02020603050405020304" pitchFamily="18" charset="0"/>
              </a:rPr>
              <a:t>lmStreet</a:t>
            </a:r>
            <a:r>
              <a:rPr lang="en-IN" dirty="0">
                <a:latin typeface="Times New Roman" panose="02020603050405020304" pitchFamily="18" charset="0"/>
                <a:cs typeface="Times New Roman" panose="02020603050405020304" pitchFamily="18" charset="0"/>
              </a:rPr>
              <a:t> have high sale price.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Exterior 2: </a:t>
            </a:r>
            <a:r>
              <a:rPr lang="en-IN" dirty="0" err="1">
                <a:latin typeface="Times New Roman" panose="02020603050405020304" pitchFamily="18" charset="0"/>
                <a:cs typeface="Times New Roman" panose="02020603050405020304" pitchFamily="18" charset="0"/>
              </a:rPr>
              <a:t>AsbbShng</a:t>
            </a:r>
            <a:r>
              <a:rPr lang="en-IN" dirty="0">
                <a:latin typeface="Times New Roman" panose="02020603050405020304" pitchFamily="18" charset="0"/>
                <a:cs typeface="Times New Roman" panose="02020603050405020304" pitchFamily="18" charset="0"/>
              </a:rPr>
              <a:t> are priced cheaper.</a:t>
            </a:r>
          </a:p>
        </p:txBody>
      </p:sp>
    </p:spTree>
    <p:extLst>
      <p:ext uri="{BB962C8B-B14F-4D97-AF65-F5344CB8AC3E}">
        <p14:creationId xmlns:p14="http://schemas.microsoft.com/office/powerpoint/2010/main" val="261542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1D9ED5-A3FC-0BF1-5062-7E6EC3F9AD2E}"/>
              </a:ext>
            </a:extLst>
          </p:cNvPr>
          <p:cNvPicPr>
            <a:picLocks noChangeAspect="1"/>
          </p:cNvPicPr>
          <p:nvPr/>
        </p:nvPicPr>
        <p:blipFill>
          <a:blip r:embed="rId2"/>
          <a:stretch>
            <a:fillRect/>
          </a:stretch>
        </p:blipFill>
        <p:spPr>
          <a:xfrm>
            <a:off x="673768" y="336885"/>
            <a:ext cx="10651957" cy="6385456"/>
          </a:xfrm>
          <a:prstGeom prst="rect">
            <a:avLst/>
          </a:prstGeom>
        </p:spPr>
      </p:pic>
    </p:spTree>
    <p:extLst>
      <p:ext uri="{BB962C8B-B14F-4D97-AF65-F5344CB8AC3E}">
        <p14:creationId xmlns:p14="http://schemas.microsoft.com/office/powerpoint/2010/main" val="880522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04EB9-A593-A300-3448-5F5FB8E361F1}"/>
              </a:ext>
            </a:extLst>
          </p:cNvPr>
          <p:cNvSpPr>
            <a:spLocks noGrp="1"/>
          </p:cNvSpPr>
          <p:nvPr>
            <p:ph idx="1"/>
          </p:nvPr>
        </p:nvSpPr>
        <p:spPr/>
        <p:txBody>
          <a:bodyPr/>
          <a:lstStyle/>
          <a:p>
            <a:r>
              <a:rPr lang="en-IN" dirty="0" err="1">
                <a:latin typeface="Times New Roman" panose="02020603050405020304" pitchFamily="18" charset="0"/>
                <a:cs typeface="Times New Roman" panose="02020603050405020304" pitchFamily="18" charset="0"/>
              </a:rPr>
              <a:t>BsmtQual</a:t>
            </a:r>
            <a:r>
              <a:rPr lang="en-IN" dirty="0">
                <a:latin typeface="Times New Roman" panose="02020603050405020304" pitchFamily="18" charset="0"/>
                <a:cs typeface="Times New Roman" panose="02020603050405020304" pitchFamily="18" charset="0"/>
              </a:rPr>
              <a:t>: Houses with no basements are cheaper. Those rated as excellent have sale price.</a:t>
            </a:r>
          </a:p>
          <a:p>
            <a:r>
              <a:rPr lang="en-IN" dirty="0" err="1">
                <a:latin typeface="Times New Roman" panose="02020603050405020304" pitchFamily="18" charset="0"/>
                <a:cs typeface="Times New Roman" panose="02020603050405020304" pitchFamily="18" charset="0"/>
              </a:rPr>
              <a:t>BsmtCond</a:t>
            </a:r>
            <a:r>
              <a:rPr lang="en-IN" dirty="0">
                <a:latin typeface="Times New Roman" panose="02020603050405020304" pitchFamily="18" charset="0"/>
                <a:cs typeface="Times New Roman" panose="02020603050405020304" pitchFamily="18" charset="0"/>
              </a:rPr>
              <a:t>: House rated as poor for </a:t>
            </a:r>
            <a:r>
              <a:rPr lang="en-IN" dirty="0" err="1">
                <a:latin typeface="Times New Roman" panose="02020603050405020304" pitchFamily="18" charset="0"/>
                <a:cs typeface="Times New Roman" panose="02020603050405020304" pitchFamily="18" charset="0"/>
              </a:rPr>
              <a:t>BsmtCond</a:t>
            </a:r>
            <a:r>
              <a:rPr lang="en-IN" dirty="0">
                <a:latin typeface="Times New Roman" panose="02020603050405020304" pitchFamily="18" charset="0"/>
                <a:cs typeface="Times New Roman" panose="02020603050405020304" pitchFamily="18" charset="0"/>
              </a:rPr>
              <a:t> are priced less, while those price as Good have high sale price.</a:t>
            </a:r>
          </a:p>
          <a:p>
            <a:r>
              <a:rPr lang="en-IN" dirty="0">
                <a:latin typeface="Times New Roman" panose="02020603050405020304" pitchFamily="18" charset="0"/>
                <a:cs typeface="Times New Roman" panose="02020603050405020304" pitchFamily="18" charset="0"/>
              </a:rPr>
              <a:t>BsmtFinType1: GLO is seen to have high sale price as per the </a:t>
            </a:r>
            <a:r>
              <a:rPr lang="en-IN" dirty="0" err="1">
                <a:latin typeface="Times New Roman" panose="02020603050405020304" pitchFamily="18" charset="0"/>
                <a:cs typeface="Times New Roman" panose="02020603050405020304" pitchFamily="18" charset="0"/>
              </a:rPr>
              <a:t>plot.Rest</a:t>
            </a:r>
            <a:r>
              <a:rPr lang="en-IN" dirty="0">
                <a:latin typeface="Times New Roman" panose="02020603050405020304" pitchFamily="18" charset="0"/>
                <a:cs typeface="Times New Roman" panose="02020603050405020304" pitchFamily="18" charset="0"/>
              </a:rPr>
              <a:t> are almost in the same range. </a:t>
            </a:r>
          </a:p>
          <a:p>
            <a:r>
              <a:rPr lang="en-IN" dirty="0">
                <a:latin typeface="Times New Roman" panose="02020603050405020304" pitchFamily="18" charset="0"/>
                <a:cs typeface="Times New Roman" panose="02020603050405020304" pitchFamily="18" charset="0"/>
              </a:rPr>
              <a:t>BsmtFinType2: GLO and ALO have high sale price.</a:t>
            </a:r>
          </a:p>
        </p:txBody>
      </p:sp>
    </p:spTree>
    <p:extLst>
      <p:ext uri="{BB962C8B-B14F-4D97-AF65-F5344CB8AC3E}">
        <p14:creationId xmlns:p14="http://schemas.microsoft.com/office/powerpoint/2010/main" val="406584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9A7BA0-381D-17F6-E788-589DAB7E48CD}"/>
              </a:ext>
            </a:extLst>
          </p:cNvPr>
          <p:cNvPicPr>
            <a:picLocks noChangeAspect="1"/>
          </p:cNvPicPr>
          <p:nvPr/>
        </p:nvPicPr>
        <p:blipFill>
          <a:blip r:embed="rId2"/>
          <a:stretch>
            <a:fillRect/>
          </a:stretch>
        </p:blipFill>
        <p:spPr>
          <a:xfrm>
            <a:off x="6288505" y="488909"/>
            <a:ext cx="5284369" cy="2913296"/>
          </a:xfrm>
          <a:prstGeom prst="rect">
            <a:avLst/>
          </a:prstGeom>
        </p:spPr>
      </p:pic>
      <p:pic>
        <p:nvPicPr>
          <p:cNvPr id="4" name="Picture 3">
            <a:extLst>
              <a:ext uri="{FF2B5EF4-FFF2-40B4-BE49-F238E27FC236}">
                <a16:creationId xmlns:a16="http://schemas.microsoft.com/office/drawing/2014/main" id="{CF7136F9-E2BC-A711-59F4-7C2966D24836}"/>
              </a:ext>
            </a:extLst>
          </p:cNvPr>
          <p:cNvPicPr>
            <a:picLocks noChangeAspect="1"/>
          </p:cNvPicPr>
          <p:nvPr/>
        </p:nvPicPr>
        <p:blipFill>
          <a:blip r:embed="rId3"/>
          <a:stretch>
            <a:fillRect/>
          </a:stretch>
        </p:blipFill>
        <p:spPr>
          <a:xfrm>
            <a:off x="3357562" y="3587666"/>
            <a:ext cx="5476875" cy="3019425"/>
          </a:xfrm>
          <a:prstGeom prst="rect">
            <a:avLst/>
          </a:prstGeom>
        </p:spPr>
      </p:pic>
      <p:pic>
        <p:nvPicPr>
          <p:cNvPr id="5" name="Picture 4">
            <a:extLst>
              <a:ext uri="{FF2B5EF4-FFF2-40B4-BE49-F238E27FC236}">
                <a16:creationId xmlns:a16="http://schemas.microsoft.com/office/drawing/2014/main" id="{036241DB-C1C2-FB3D-3F36-F742043DD640}"/>
              </a:ext>
            </a:extLst>
          </p:cNvPr>
          <p:cNvPicPr>
            <a:picLocks noChangeAspect="1"/>
          </p:cNvPicPr>
          <p:nvPr/>
        </p:nvPicPr>
        <p:blipFill>
          <a:blip r:embed="rId4"/>
          <a:stretch>
            <a:fillRect/>
          </a:stretch>
        </p:blipFill>
        <p:spPr>
          <a:xfrm>
            <a:off x="277477" y="488908"/>
            <a:ext cx="5476875" cy="3019425"/>
          </a:xfrm>
          <a:prstGeom prst="rect">
            <a:avLst/>
          </a:prstGeom>
        </p:spPr>
      </p:pic>
    </p:spTree>
    <p:extLst>
      <p:ext uri="{BB962C8B-B14F-4D97-AF65-F5344CB8AC3E}">
        <p14:creationId xmlns:p14="http://schemas.microsoft.com/office/powerpoint/2010/main" val="84413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408D3-B163-BBE7-3ACF-1BDF6820861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ACC12F7-26D7-2372-AC6B-5F8DC60E5B92}"/>
              </a:ext>
            </a:extLst>
          </p:cNvPr>
          <p:cNvSpPr>
            <a:spLocks noGrp="1"/>
          </p:cNvSpPr>
          <p:nvPr>
            <p:ph idx="1"/>
          </p:nvPr>
        </p:nvSpPr>
        <p:spPr/>
        <p:txBody>
          <a:bodyPr>
            <a:normAutofit/>
          </a:bodyPr>
          <a:lstStyle/>
          <a:p>
            <a:r>
              <a:rPr lang="en-IN" sz="2400" dirty="0">
                <a:effectLst/>
                <a:latin typeface="Times New Roman" panose="02020603050405020304" pitchFamily="18" charset="0"/>
                <a:ea typeface="Calibri" panose="020F0502020204030204" pitchFamily="34" charset="0"/>
              </a:rPr>
              <a:t>Housing is one of the most basic needs of human being </a:t>
            </a:r>
          </a:p>
          <a:p>
            <a:r>
              <a:rPr lang="en-IN" sz="2400" dirty="0">
                <a:effectLst/>
                <a:latin typeface="Times New Roman" panose="02020603050405020304" pitchFamily="18" charset="0"/>
                <a:ea typeface="Calibri" panose="020F0502020204030204" pitchFamily="34" charset="0"/>
              </a:rPr>
              <a:t>The market for housing is hence increasing as a result of increase in population, migration of people to new cities etc.</a:t>
            </a:r>
          </a:p>
          <a:p>
            <a:r>
              <a:rPr lang="en-IN" sz="2400" dirty="0">
                <a:latin typeface="Times New Roman" panose="02020603050405020304" pitchFamily="18" charset="0"/>
                <a:ea typeface="Calibri" panose="020F0502020204030204" pitchFamily="34" charset="0"/>
              </a:rPr>
              <a:t>For the real estate market to thrive, it is essential for investors to evaluate a locality’s  acquiring and selling price so the can invest accordingly.</a:t>
            </a:r>
          </a:p>
          <a:p>
            <a:r>
              <a:rPr lang="en-IN" sz="2400" dirty="0">
                <a:latin typeface="Times New Roman" panose="02020603050405020304" pitchFamily="18" charset="0"/>
                <a:cs typeface="Times New Roman" panose="02020603050405020304" pitchFamily="18" charset="0"/>
              </a:rPr>
              <a:t>Machine learning this helps in this regard by helping the investors understand the trend in prices of a locality.</a:t>
            </a:r>
          </a:p>
          <a:p>
            <a:r>
              <a:rPr lang="en-IN" sz="2400" dirty="0">
                <a:latin typeface="Times New Roman" panose="02020603050405020304" pitchFamily="18" charset="0"/>
                <a:cs typeface="Times New Roman" panose="02020603050405020304" pitchFamily="18" charset="0"/>
              </a:rPr>
              <a:t>However, sale price of houses are heavily influenced by various attributes , many of which are local factors .</a:t>
            </a:r>
          </a:p>
          <a:p>
            <a:r>
              <a:rPr lang="en-IN" sz="2400" dirty="0">
                <a:latin typeface="Times New Roman" panose="02020603050405020304" pitchFamily="18" charset="0"/>
                <a:cs typeface="Times New Roman" panose="02020603050405020304" pitchFamily="18" charset="0"/>
              </a:rPr>
              <a:t>Thus we need to design a model that is adhering to that locality.</a:t>
            </a:r>
          </a:p>
        </p:txBody>
      </p:sp>
    </p:spTree>
    <p:extLst>
      <p:ext uri="{BB962C8B-B14F-4D97-AF65-F5344CB8AC3E}">
        <p14:creationId xmlns:p14="http://schemas.microsoft.com/office/powerpoint/2010/main" val="3867582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EA738-9F98-EE1B-947A-F4F6D720186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TotRmsAbvGrd:11 has high sale price. 2 is the cheapest.</a:t>
            </a:r>
          </a:p>
          <a:p>
            <a:r>
              <a:rPr lang="en-IN" dirty="0">
                <a:latin typeface="Times New Roman" panose="02020603050405020304" pitchFamily="18" charset="0"/>
                <a:cs typeface="Times New Roman" panose="02020603050405020304" pitchFamily="18" charset="0"/>
              </a:rPr>
              <a:t>Functional: Type has high sale price whereas Maj2 have less price</a:t>
            </a:r>
          </a:p>
          <a:p>
            <a:r>
              <a:rPr lang="en-IN" dirty="0">
                <a:latin typeface="Times New Roman" panose="02020603050405020304" pitchFamily="18" charset="0"/>
                <a:cs typeface="Times New Roman" panose="02020603050405020304" pitchFamily="18" charset="0"/>
              </a:rPr>
              <a:t>Fireplace: Places with no fireplaces are the cheapest. Those with 2 fireplace have comparatively higher sale price, especially those rated as excellent</a:t>
            </a:r>
            <a:r>
              <a:rPr lang="en-IN" dirty="0"/>
              <a:t>.</a:t>
            </a:r>
          </a:p>
        </p:txBody>
      </p:sp>
    </p:spTree>
    <p:extLst>
      <p:ext uri="{BB962C8B-B14F-4D97-AF65-F5344CB8AC3E}">
        <p14:creationId xmlns:p14="http://schemas.microsoft.com/office/powerpoint/2010/main" val="404772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54EF24-447F-8DCA-50B2-73878858E842}"/>
              </a:ext>
            </a:extLst>
          </p:cNvPr>
          <p:cNvPicPr>
            <a:picLocks noChangeAspect="1"/>
          </p:cNvPicPr>
          <p:nvPr/>
        </p:nvPicPr>
        <p:blipFill>
          <a:blip r:embed="rId2"/>
          <a:stretch>
            <a:fillRect/>
          </a:stretch>
        </p:blipFill>
        <p:spPr>
          <a:xfrm>
            <a:off x="1090863" y="627764"/>
            <a:ext cx="10010274" cy="6014021"/>
          </a:xfrm>
          <a:prstGeom prst="rect">
            <a:avLst/>
          </a:prstGeom>
        </p:spPr>
      </p:pic>
    </p:spTree>
    <p:extLst>
      <p:ext uri="{BB962C8B-B14F-4D97-AF65-F5344CB8AC3E}">
        <p14:creationId xmlns:p14="http://schemas.microsoft.com/office/powerpoint/2010/main" val="3516929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83212-F0A5-067D-F485-E919254AE22F}"/>
              </a:ext>
            </a:extLst>
          </p:cNvPr>
          <p:cNvSpPr>
            <a:spLocks noGrp="1"/>
          </p:cNvSpPr>
          <p:nvPr>
            <p:ph idx="1"/>
          </p:nvPr>
        </p:nvSpPr>
        <p:spPr/>
        <p:txBody>
          <a:bodyPr>
            <a:normAutofit lnSpcReduction="10000"/>
          </a:bodyPr>
          <a:lstStyle/>
          <a:p>
            <a:r>
              <a:rPr lang="en-IN" dirty="0" err="1">
                <a:latin typeface="Times New Roman" panose="02020603050405020304" pitchFamily="18" charset="0"/>
                <a:cs typeface="Times New Roman" panose="02020603050405020304" pitchFamily="18" charset="0"/>
              </a:rPr>
              <a:t>GarageType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BuiltIn</a:t>
            </a:r>
            <a:r>
              <a:rPr lang="en-IN" dirty="0">
                <a:latin typeface="Times New Roman" panose="02020603050405020304" pitchFamily="18" charset="0"/>
                <a:cs typeface="Times New Roman" panose="02020603050405020304" pitchFamily="18" charset="0"/>
              </a:rPr>
              <a:t> houses have higher sale price. Those that have no garages are priced lowest.</a:t>
            </a:r>
          </a:p>
          <a:p>
            <a:r>
              <a:rPr lang="en-IN" dirty="0" err="1">
                <a:latin typeface="Times New Roman" panose="02020603050405020304" pitchFamily="18" charset="0"/>
                <a:cs typeface="Times New Roman" panose="02020603050405020304" pitchFamily="18" charset="0"/>
              </a:rPr>
              <a:t>GarageFinish</a:t>
            </a:r>
            <a:r>
              <a:rPr lang="en-IN" dirty="0">
                <a:latin typeface="Times New Roman" panose="02020603050405020304" pitchFamily="18" charset="0"/>
                <a:cs typeface="Times New Roman" panose="02020603050405020304" pitchFamily="18" charset="0"/>
              </a:rPr>
              <a:t>: Fin are priced highest.</a:t>
            </a:r>
          </a:p>
          <a:p>
            <a:r>
              <a:rPr lang="en-IN" dirty="0" err="1">
                <a:latin typeface="Times New Roman" panose="02020603050405020304" pitchFamily="18" charset="0"/>
                <a:cs typeface="Times New Roman" panose="02020603050405020304" pitchFamily="18" charset="0"/>
              </a:rPr>
              <a:t>GarageCars</a:t>
            </a:r>
            <a:r>
              <a:rPr lang="en-IN" dirty="0">
                <a:latin typeface="Times New Roman" panose="02020603050405020304" pitchFamily="18" charset="0"/>
                <a:cs typeface="Times New Roman" panose="02020603050405020304" pitchFamily="18" charset="0"/>
              </a:rPr>
              <a:t>: Houses with 3 garage cars are price high. Those with none are priced the lowest</a:t>
            </a:r>
          </a:p>
          <a:p>
            <a:r>
              <a:rPr lang="en-IN" dirty="0" err="1">
                <a:latin typeface="Times New Roman" panose="02020603050405020304" pitchFamily="18" charset="0"/>
                <a:cs typeface="Times New Roman" panose="02020603050405020304" pitchFamily="18" charset="0"/>
              </a:rPr>
              <a:t>GarageQual</a:t>
            </a:r>
            <a:r>
              <a:rPr lang="en-IN" dirty="0">
                <a:latin typeface="Times New Roman" panose="02020603050405020304" pitchFamily="18" charset="0"/>
                <a:cs typeface="Times New Roman" panose="02020603050405020304" pitchFamily="18" charset="0"/>
              </a:rPr>
              <a:t>: Those rated as Excellent have high price rate </a:t>
            </a:r>
            <a:r>
              <a:rPr lang="en-IN" dirty="0" err="1">
                <a:latin typeface="Times New Roman" panose="02020603050405020304" pitchFamily="18" charset="0"/>
                <a:cs typeface="Times New Roman" panose="02020603050405020304" pitchFamily="18" charset="0"/>
              </a:rPr>
              <a:t>buth</a:t>
            </a:r>
            <a:r>
              <a:rPr lang="en-IN" dirty="0">
                <a:latin typeface="Times New Roman" panose="02020603050405020304" pitchFamily="18" charset="0"/>
                <a:cs typeface="Times New Roman" panose="02020603050405020304" pitchFamily="18" charset="0"/>
              </a:rPr>
              <a:t> the variability seen in price is high as well.</a:t>
            </a:r>
          </a:p>
          <a:p>
            <a:r>
              <a:rPr lang="en-IN" dirty="0" err="1">
                <a:latin typeface="Times New Roman" panose="02020603050405020304" pitchFamily="18" charset="0"/>
                <a:cs typeface="Times New Roman" panose="02020603050405020304" pitchFamily="18" charset="0"/>
              </a:rPr>
              <a:t>GarageCond</a:t>
            </a:r>
            <a:r>
              <a:rPr lang="en-IN" dirty="0">
                <a:latin typeface="Times New Roman" panose="02020603050405020304" pitchFamily="18" charset="0"/>
                <a:cs typeface="Times New Roman" panose="02020603050405020304" pitchFamily="18" charset="0"/>
              </a:rPr>
              <a:t>: TA and Gd are priced high whereas rest are of the same range.</a:t>
            </a:r>
          </a:p>
          <a:p>
            <a:r>
              <a:rPr lang="en-IN" dirty="0">
                <a:latin typeface="Times New Roman" panose="02020603050405020304" pitchFamily="18" charset="0"/>
                <a:cs typeface="Times New Roman" panose="02020603050405020304" pitchFamily="18" charset="0"/>
              </a:rPr>
              <a:t>Overall we can see that houses with no garages are cheaper.</a:t>
            </a:r>
          </a:p>
        </p:txBody>
      </p:sp>
    </p:spTree>
    <p:extLst>
      <p:ext uri="{BB962C8B-B14F-4D97-AF65-F5344CB8AC3E}">
        <p14:creationId xmlns:p14="http://schemas.microsoft.com/office/powerpoint/2010/main" val="324111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CB98DD2F-D8F2-667F-4575-6478DD163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6440" y="1152708"/>
            <a:ext cx="4466621" cy="263178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B6CFD6A6-4C6D-EB99-BD04-B3FAD7D6DA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56" y="1075818"/>
            <a:ext cx="4756688" cy="27855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84D0E5A-367D-2927-5584-7EB73D14E34C}"/>
              </a:ext>
            </a:extLst>
          </p:cNvPr>
          <p:cNvSpPr txBox="1"/>
          <p:nvPr/>
        </p:nvSpPr>
        <p:spPr>
          <a:xfrm>
            <a:off x="1013012" y="4195482"/>
            <a:ext cx="9870049"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Fence: Houses with no fences are seen to have slightly higher sale.</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PavedDrived</a:t>
            </a:r>
            <a:r>
              <a:rPr lang="en-IN" dirty="0">
                <a:latin typeface="Times New Roman" panose="02020603050405020304" pitchFamily="18" charset="0"/>
                <a:cs typeface="Times New Roman" panose="02020603050405020304" pitchFamily="18" charset="0"/>
              </a:rPr>
              <a:t>:  Houses with paved drive are priced high </a:t>
            </a:r>
          </a:p>
        </p:txBody>
      </p:sp>
    </p:spTree>
    <p:extLst>
      <p:ext uri="{BB962C8B-B14F-4D97-AF65-F5344CB8AC3E}">
        <p14:creationId xmlns:p14="http://schemas.microsoft.com/office/powerpoint/2010/main" val="3235347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624A04-D58A-4A14-9375-E15CA88EE866}"/>
              </a:ext>
            </a:extLst>
          </p:cNvPr>
          <p:cNvPicPr>
            <a:picLocks noChangeAspect="1"/>
          </p:cNvPicPr>
          <p:nvPr/>
        </p:nvPicPr>
        <p:blipFill>
          <a:blip r:embed="rId2"/>
          <a:stretch>
            <a:fillRect/>
          </a:stretch>
        </p:blipFill>
        <p:spPr>
          <a:xfrm>
            <a:off x="435947" y="765077"/>
            <a:ext cx="5480779" cy="3017782"/>
          </a:xfrm>
          <a:prstGeom prst="rect">
            <a:avLst/>
          </a:prstGeom>
        </p:spPr>
      </p:pic>
      <p:pic>
        <p:nvPicPr>
          <p:cNvPr id="3" name="Picture 2">
            <a:extLst>
              <a:ext uri="{FF2B5EF4-FFF2-40B4-BE49-F238E27FC236}">
                <a16:creationId xmlns:a16="http://schemas.microsoft.com/office/drawing/2014/main" id="{9E887EBC-6B91-F4D3-3EA3-CB67A7691619}"/>
              </a:ext>
            </a:extLst>
          </p:cNvPr>
          <p:cNvPicPr>
            <a:picLocks noChangeAspect="1"/>
          </p:cNvPicPr>
          <p:nvPr/>
        </p:nvPicPr>
        <p:blipFill>
          <a:blip r:embed="rId3"/>
          <a:stretch>
            <a:fillRect/>
          </a:stretch>
        </p:blipFill>
        <p:spPr>
          <a:xfrm>
            <a:off x="6146939" y="753909"/>
            <a:ext cx="5476875" cy="3028950"/>
          </a:xfrm>
          <a:prstGeom prst="rect">
            <a:avLst/>
          </a:prstGeom>
        </p:spPr>
      </p:pic>
      <p:sp>
        <p:nvSpPr>
          <p:cNvPr id="4" name="TextBox 3">
            <a:extLst>
              <a:ext uri="{FF2B5EF4-FFF2-40B4-BE49-F238E27FC236}">
                <a16:creationId xmlns:a16="http://schemas.microsoft.com/office/drawing/2014/main" id="{2D22935D-2335-868F-84EB-D4FB844D3E32}"/>
              </a:ext>
            </a:extLst>
          </p:cNvPr>
          <p:cNvSpPr txBox="1"/>
          <p:nvPr/>
        </p:nvSpPr>
        <p:spPr>
          <a:xfrm>
            <a:off x="654423" y="4760259"/>
            <a:ext cx="10605247" cy="923330"/>
          </a:xfrm>
          <a:prstGeom prst="rect">
            <a:avLst/>
          </a:prstGeom>
          <a:noFill/>
        </p:spPr>
        <p:txBody>
          <a:bodyPr wrap="square" rtlCol="0">
            <a:spAutoFit/>
          </a:bodyPr>
          <a:lstStyle/>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SaleType</a:t>
            </a:r>
            <a:r>
              <a:rPr lang="en-IN" dirty="0">
                <a:latin typeface="Times New Roman" panose="02020603050405020304" pitchFamily="18" charset="0"/>
                <a:cs typeface="Times New Roman" panose="02020603050405020304" pitchFamily="18" charset="0"/>
              </a:rPr>
              <a:t>: New houses are seen to have high sale price</a:t>
            </a: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SaleCondition</a:t>
            </a:r>
            <a:r>
              <a:rPr lang="en-IN" dirty="0">
                <a:latin typeface="Times New Roman" panose="02020603050405020304" pitchFamily="18" charset="0"/>
                <a:cs typeface="Times New Roman" panose="02020603050405020304" pitchFamily="18" charset="0"/>
              </a:rPr>
              <a:t>: Those with partial sale condition have high sale condition while </a:t>
            </a:r>
            <a:r>
              <a:rPr lang="en-IN" dirty="0" err="1">
                <a:latin typeface="Times New Roman" panose="02020603050405020304" pitchFamily="18" charset="0"/>
                <a:cs typeface="Times New Roman" panose="02020603050405020304" pitchFamily="18" charset="0"/>
              </a:rPr>
              <a:t>AdjLand</a:t>
            </a:r>
            <a:r>
              <a:rPr lang="en-IN" dirty="0">
                <a:latin typeface="Times New Roman" panose="02020603050405020304" pitchFamily="18" charset="0"/>
                <a:cs typeface="Times New Roman" panose="02020603050405020304" pitchFamily="18" charset="0"/>
              </a:rPr>
              <a:t> are seen to be cheaper</a:t>
            </a:r>
          </a:p>
        </p:txBody>
      </p:sp>
    </p:spTree>
    <p:extLst>
      <p:ext uri="{BB962C8B-B14F-4D97-AF65-F5344CB8AC3E}">
        <p14:creationId xmlns:p14="http://schemas.microsoft.com/office/powerpoint/2010/main" val="826022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AF9F97-5238-7F08-332F-2C40CBAB5FC7}"/>
              </a:ext>
            </a:extLst>
          </p:cNvPr>
          <p:cNvPicPr>
            <a:picLocks noChangeAspect="1"/>
          </p:cNvPicPr>
          <p:nvPr/>
        </p:nvPicPr>
        <p:blipFill>
          <a:blip r:embed="rId2"/>
          <a:stretch>
            <a:fillRect/>
          </a:stretch>
        </p:blipFill>
        <p:spPr>
          <a:xfrm>
            <a:off x="597566" y="501315"/>
            <a:ext cx="3108159" cy="3108159"/>
          </a:xfrm>
          <a:prstGeom prst="rect">
            <a:avLst/>
          </a:prstGeom>
        </p:spPr>
      </p:pic>
      <p:pic>
        <p:nvPicPr>
          <p:cNvPr id="3" name="Picture 2">
            <a:extLst>
              <a:ext uri="{FF2B5EF4-FFF2-40B4-BE49-F238E27FC236}">
                <a16:creationId xmlns:a16="http://schemas.microsoft.com/office/drawing/2014/main" id="{407A7145-ECD4-32C1-ADD7-BC7A6E938BAB}"/>
              </a:ext>
            </a:extLst>
          </p:cNvPr>
          <p:cNvPicPr>
            <a:picLocks noChangeAspect="1"/>
          </p:cNvPicPr>
          <p:nvPr/>
        </p:nvPicPr>
        <p:blipFill>
          <a:blip r:embed="rId3"/>
          <a:stretch>
            <a:fillRect/>
          </a:stretch>
        </p:blipFill>
        <p:spPr>
          <a:xfrm>
            <a:off x="4154655" y="383005"/>
            <a:ext cx="3344777" cy="3344777"/>
          </a:xfrm>
          <a:prstGeom prst="rect">
            <a:avLst/>
          </a:prstGeom>
        </p:spPr>
      </p:pic>
      <p:pic>
        <p:nvPicPr>
          <p:cNvPr id="4" name="Picture 3">
            <a:extLst>
              <a:ext uri="{FF2B5EF4-FFF2-40B4-BE49-F238E27FC236}">
                <a16:creationId xmlns:a16="http://schemas.microsoft.com/office/drawing/2014/main" id="{4B94CD72-98D6-E9EF-E8D9-4500BCE4F58B}"/>
              </a:ext>
            </a:extLst>
          </p:cNvPr>
          <p:cNvPicPr>
            <a:picLocks noChangeAspect="1"/>
          </p:cNvPicPr>
          <p:nvPr/>
        </p:nvPicPr>
        <p:blipFill>
          <a:blip r:embed="rId4"/>
          <a:stretch>
            <a:fillRect/>
          </a:stretch>
        </p:blipFill>
        <p:spPr>
          <a:xfrm>
            <a:off x="8052633" y="440239"/>
            <a:ext cx="3553828" cy="3287543"/>
          </a:xfrm>
          <a:prstGeom prst="rect">
            <a:avLst/>
          </a:prstGeom>
        </p:spPr>
      </p:pic>
      <p:pic>
        <p:nvPicPr>
          <p:cNvPr id="5" name="Picture 4">
            <a:extLst>
              <a:ext uri="{FF2B5EF4-FFF2-40B4-BE49-F238E27FC236}">
                <a16:creationId xmlns:a16="http://schemas.microsoft.com/office/drawing/2014/main" id="{8FECE565-AEB0-DDDC-5B58-0D2A338D7C61}"/>
              </a:ext>
            </a:extLst>
          </p:cNvPr>
          <p:cNvPicPr>
            <a:picLocks noChangeAspect="1"/>
          </p:cNvPicPr>
          <p:nvPr/>
        </p:nvPicPr>
        <p:blipFill>
          <a:blip r:embed="rId5"/>
          <a:stretch>
            <a:fillRect/>
          </a:stretch>
        </p:blipFill>
        <p:spPr>
          <a:xfrm>
            <a:off x="665119" y="3727782"/>
            <a:ext cx="3489536" cy="3069576"/>
          </a:xfrm>
          <a:prstGeom prst="rect">
            <a:avLst/>
          </a:prstGeom>
        </p:spPr>
      </p:pic>
    </p:spTree>
    <p:extLst>
      <p:ext uri="{BB962C8B-B14F-4D97-AF65-F5344CB8AC3E}">
        <p14:creationId xmlns:p14="http://schemas.microsoft.com/office/powerpoint/2010/main" val="783313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C7405-D5E9-89D5-6606-DB70AC61F011}"/>
              </a:ext>
            </a:extLst>
          </p:cNvPr>
          <p:cNvSpPr>
            <a:spLocks noGrp="1"/>
          </p:cNvSpPr>
          <p:nvPr>
            <p:ph idx="1"/>
          </p:nvPr>
        </p:nvSpPr>
        <p:spPr>
          <a:xfrm>
            <a:off x="838200" y="1187116"/>
            <a:ext cx="10515600" cy="4989847"/>
          </a:xfrm>
        </p:spPr>
        <p:txBody>
          <a:bodyPr/>
          <a:lstStyle/>
          <a:p>
            <a:r>
              <a:rPr lang="en-IN" dirty="0" err="1">
                <a:latin typeface="Times New Roman" panose="02020603050405020304" pitchFamily="18" charset="0"/>
                <a:cs typeface="Times New Roman" panose="02020603050405020304" pitchFamily="18" charset="0"/>
              </a:rPr>
              <a:t>OverallCondition</a:t>
            </a:r>
            <a:r>
              <a:rPr lang="en-IN" dirty="0">
                <a:latin typeface="Times New Roman" panose="02020603050405020304" pitchFamily="18" charset="0"/>
                <a:cs typeface="Times New Roman" panose="02020603050405020304" pitchFamily="18" charset="0"/>
              </a:rPr>
              <a:t> : Houses with overall condition are seen to be most popular among buyers and are  seen to have more houses at higher sale price though houses at </a:t>
            </a:r>
          </a:p>
          <a:p>
            <a:r>
              <a:rPr lang="en-IN" dirty="0" err="1">
                <a:latin typeface="Times New Roman" panose="02020603050405020304" pitchFamily="18" charset="0"/>
                <a:cs typeface="Times New Roman" panose="02020603050405020304" pitchFamily="18" charset="0"/>
              </a:rPr>
              <a:t>OverallQual</a:t>
            </a:r>
            <a:r>
              <a:rPr lang="en-IN" dirty="0">
                <a:latin typeface="Times New Roman" panose="02020603050405020304" pitchFamily="18" charset="0"/>
                <a:cs typeface="Times New Roman" panose="02020603050405020304" pitchFamily="18" charset="0"/>
              </a:rPr>
              <a:t>: We can observe a steady increase in prices as the rating increases.</a:t>
            </a:r>
          </a:p>
          <a:p>
            <a:r>
              <a:rPr lang="en-IN" dirty="0" err="1">
                <a:latin typeface="Times New Roman" panose="02020603050405020304" pitchFamily="18" charset="0"/>
                <a:cs typeface="Times New Roman" panose="02020603050405020304" pitchFamily="18" charset="0"/>
              </a:rPr>
              <a:t>KitchenAbvGr:No</a:t>
            </a:r>
            <a:r>
              <a:rPr lang="en-IN" dirty="0">
                <a:latin typeface="Times New Roman" panose="02020603050405020304" pitchFamily="18" charset="0"/>
                <a:cs typeface="Times New Roman" panose="02020603050405020304" pitchFamily="18" charset="0"/>
              </a:rPr>
              <a:t> of kitchens does not affect the increase in sale price, however quality does affect. Houses with 1 kitchens are seen more frequent, in which all ranges are seen. Those rated as Excellent quality have higher sale price.</a:t>
            </a:r>
          </a:p>
        </p:txBody>
      </p:sp>
    </p:spTree>
    <p:extLst>
      <p:ext uri="{BB962C8B-B14F-4D97-AF65-F5344CB8AC3E}">
        <p14:creationId xmlns:p14="http://schemas.microsoft.com/office/powerpoint/2010/main" val="3917787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2C9C57-49A0-6D6F-5955-2774CB886F68}"/>
              </a:ext>
            </a:extLst>
          </p:cNvPr>
          <p:cNvPicPr>
            <a:picLocks noChangeAspect="1"/>
          </p:cNvPicPr>
          <p:nvPr/>
        </p:nvPicPr>
        <p:blipFill>
          <a:blip r:embed="rId2"/>
          <a:stretch>
            <a:fillRect/>
          </a:stretch>
        </p:blipFill>
        <p:spPr>
          <a:xfrm>
            <a:off x="181224" y="625643"/>
            <a:ext cx="5476875" cy="3839370"/>
          </a:xfrm>
          <a:prstGeom prst="rect">
            <a:avLst/>
          </a:prstGeom>
        </p:spPr>
      </p:pic>
      <p:pic>
        <p:nvPicPr>
          <p:cNvPr id="3" name="Picture 2">
            <a:extLst>
              <a:ext uri="{FF2B5EF4-FFF2-40B4-BE49-F238E27FC236}">
                <a16:creationId xmlns:a16="http://schemas.microsoft.com/office/drawing/2014/main" id="{001FECCD-9B65-4D5B-D0C1-03E996B90DD4}"/>
              </a:ext>
            </a:extLst>
          </p:cNvPr>
          <p:cNvPicPr>
            <a:picLocks noChangeAspect="1"/>
          </p:cNvPicPr>
          <p:nvPr/>
        </p:nvPicPr>
        <p:blipFill>
          <a:blip r:embed="rId3"/>
          <a:stretch>
            <a:fillRect/>
          </a:stretch>
        </p:blipFill>
        <p:spPr>
          <a:xfrm>
            <a:off x="6533902" y="739942"/>
            <a:ext cx="4807865" cy="3568065"/>
          </a:xfrm>
          <a:prstGeom prst="rect">
            <a:avLst/>
          </a:prstGeom>
        </p:spPr>
      </p:pic>
      <p:sp>
        <p:nvSpPr>
          <p:cNvPr id="4" name="TextBox 3">
            <a:extLst>
              <a:ext uri="{FF2B5EF4-FFF2-40B4-BE49-F238E27FC236}">
                <a16:creationId xmlns:a16="http://schemas.microsoft.com/office/drawing/2014/main" id="{3EB5F7CD-A325-C0BA-0C3E-94D416F05E24}"/>
              </a:ext>
            </a:extLst>
          </p:cNvPr>
          <p:cNvSpPr txBox="1"/>
          <p:nvPr/>
        </p:nvSpPr>
        <p:spPr>
          <a:xfrm>
            <a:off x="600635" y="5091953"/>
            <a:ext cx="10741132"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Foundation: </a:t>
            </a:r>
            <a:r>
              <a:rPr lang="en-IN" dirty="0" err="1">
                <a:latin typeface="Times New Roman" panose="02020603050405020304" pitchFamily="18" charset="0"/>
                <a:cs typeface="Times New Roman" panose="02020603050405020304" pitchFamily="18" charset="0"/>
              </a:rPr>
              <a:t>Pconc</a:t>
            </a:r>
            <a:r>
              <a:rPr lang="en-IN" dirty="0">
                <a:latin typeface="Times New Roman" panose="02020603050405020304" pitchFamily="18" charset="0"/>
                <a:cs typeface="Times New Roman" panose="02020603050405020304" pitchFamily="18" charset="0"/>
              </a:rPr>
              <a:t> is seen to have higher sale price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Heating: </a:t>
            </a:r>
            <a:r>
              <a:rPr lang="en-IN" dirty="0" err="1">
                <a:latin typeface="Times New Roman" panose="02020603050405020304" pitchFamily="18" charset="0"/>
                <a:cs typeface="Times New Roman" panose="02020603050405020304" pitchFamily="18" charset="0"/>
              </a:rPr>
              <a:t>GasA</a:t>
            </a:r>
            <a:r>
              <a:rPr lang="en-IN" dirty="0">
                <a:latin typeface="Times New Roman" panose="02020603050405020304" pitchFamily="18" charset="0"/>
                <a:cs typeface="Times New Roman" panose="02020603050405020304" pitchFamily="18" charset="0"/>
              </a:rPr>
              <a:t> is seen to be used more and those rated excellent are seen to be having higher sale prices</a:t>
            </a:r>
          </a:p>
        </p:txBody>
      </p:sp>
    </p:spTree>
    <p:extLst>
      <p:ext uri="{BB962C8B-B14F-4D97-AF65-F5344CB8AC3E}">
        <p14:creationId xmlns:p14="http://schemas.microsoft.com/office/powerpoint/2010/main" val="2917372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a:extLst>
              <a:ext uri="{FF2B5EF4-FFF2-40B4-BE49-F238E27FC236}">
                <a16:creationId xmlns:a16="http://schemas.microsoft.com/office/drawing/2014/main" id="{A857DA46-DC37-2BA4-B561-13C04D12B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2599636"/>
            <a:ext cx="9305366" cy="2375776"/>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a:extLst>
              <a:ext uri="{FF2B5EF4-FFF2-40B4-BE49-F238E27FC236}">
                <a16:creationId xmlns:a16="http://schemas.microsoft.com/office/drawing/2014/main" id="{58505B04-C728-1971-6188-2E5A49E97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399" y="603835"/>
            <a:ext cx="9152965" cy="19958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7C3C00-2FDE-C6C8-7BF2-959FD3019AD7}"/>
              </a:ext>
            </a:extLst>
          </p:cNvPr>
          <p:cNvSpPr txBox="1"/>
          <p:nvPr/>
        </p:nvSpPr>
        <p:spPr>
          <a:xfrm>
            <a:off x="1757082" y="5289176"/>
            <a:ext cx="7862047"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observe price hike in the 9</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month</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Sale Price was seen to have a steep decline from 2007 when the house was sold</a:t>
            </a:r>
          </a:p>
          <a:p>
            <a:endParaRPr lang="en-IN" dirty="0"/>
          </a:p>
        </p:txBody>
      </p:sp>
    </p:spTree>
    <p:extLst>
      <p:ext uri="{BB962C8B-B14F-4D97-AF65-F5344CB8AC3E}">
        <p14:creationId xmlns:p14="http://schemas.microsoft.com/office/powerpoint/2010/main" val="3987578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4ED991-6A71-C74F-059C-E59CBA0E5F75}"/>
              </a:ext>
            </a:extLst>
          </p:cNvPr>
          <p:cNvPicPr>
            <a:picLocks noChangeAspect="1"/>
          </p:cNvPicPr>
          <p:nvPr/>
        </p:nvPicPr>
        <p:blipFill>
          <a:blip r:embed="rId2"/>
          <a:stretch>
            <a:fillRect/>
          </a:stretch>
        </p:blipFill>
        <p:spPr>
          <a:xfrm>
            <a:off x="256673" y="424901"/>
            <a:ext cx="5572125" cy="3019425"/>
          </a:xfrm>
          <a:prstGeom prst="rect">
            <a:avLst/>
          </a:prstGeom>
        </p:spPr>
      </p:pic>
      <p:pic>
        <p:nvPicPr>
          <p:cNvPr id="6146" name="Picture 2">
            <a:extLst>
              <a:ext uri="{FF2B5EF4-FFF2-40B4-BE49-F238E27FC236}">
                <a16:creationId xmlns:a16="http://schemas.microsoft.com/office/drawing/2014/main" id="{3210B072-2F19-279B-8637-FCF46AB0E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4901"/>
            <a:ext cx="5572125" cy="29887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8493FA-782B-E9E4-1276-E38C5BEFD778}"/>
              </a:ext>
            </a:extLst>
          </p:cNvPr>
          <p:cNvSpPr txBox="1"/>
          <p:nvPr/>
        </p:nvSpPr>
        <p:spPr>
          <a:xfrm>
            <a:off x="1264024" y="4580965"/>
            <a:ext cx="10139082"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observe positive correlation between </a:t>
            </a:r>
            <a:r>
              <a:rPr lang="en-IN" dirty="0" err="1">
                <a:latin typeface="Times New Roman" panose="02020603050405020304" pitchFamily="18" charset="0"/>
                <a:cs typeface="Times New Roman" panose="02020603050405020304" pitchFamily="18" charset="0"/>
              </a:rPr>
              <a:t>LotFrontage</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SalePrice</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Lot Area and sale price does not seem to have much correlation between each other</a:t>
            </a:r>
          </a:p>
        </p:txBody>
      </p:sp>
    </p:spTree>
    <p:extLst>
      <p:ext uri="{BB962C8B-B14F-4D97-AF65-F5344CB8AC3E}">
        <p14:creationId xmlns:p14="http://schemas.microsoft.com/office/powerpoint/2010/main" val="397122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88B7-1A7C-7048-2C27-4E5B08452D5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A703EBF-B8FE-82F6-AF37-02328E36457F}"/>
              </a:ext>
            </a:extLst>
          </p:cNvPr>
          <p:cNvSpPr>
            <a:spLocks noGrp="1"/>
          </p:cNvSpPr>
          <p:nvPr>
            <p:ph idx="1"/>
          </p:nvPr>
        </p:nvSpPr>
        <p:spPr/>
        <p:txBody>
          <a:bodyPr>
            <a:normAutofit/>
          </a:bodyPr>
          <a:lstStyle/>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Kartika" panose="02020503030404060203"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and decide whether to invest in them or not. For this company wants to know:</a:t>
            </a:r>
            <a:endParaRPr lang="en-IN" sz="2400" dirty="0">
              <a:effectLst/>
              <a:latin typeface="Calibri" panose="020F0502020204030204" pitchFamily="34" charset="0"/>
              <a:ea typeface="Calibri" panose="020F0502020204030204" pitchFamily="34" charset="0"/>
              <a:cs typeface="Kartika" panose="02020503030404060203" pitchFamily="18" charset="0"/>
            </a:endParaRP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Kartika" panose="02020503030404060203" pitchFamily="18" charset="0"/>
              </a:rPr>
              <a:t> Which variables are important to predict the price of variable? </a:t>
            </a:r>
            <a:endParaRPr lang="en-IN" sz="2400" dirty="0">
              <a:effectLst/>
              <a:latin typeface="Calibri" panose="020F0502020204030204" pitchFamily="34" charset="0"/>
              <a:ea typeface="Calibri" panose="020F0502020204030204" pitchFamily="34" charset="0"/>
              <a:cs typeface="Kartika" panose="02020503030404060203" pitchFamily="18" charset="0"/>
            </a:endParaRPr>
          </a:p>
          <a:p>
            <a:r>
              <a:rPr lang="en-IN" sz="2400" dirty="0">
                <a:effectLst/>
                <a:latin typeface="Times New Roman" panose="02020603050405020304" pitchFamily="18" charset="0"/>
                <a:ea typeface="Calibri" panose="020F0502020204030204" pitchFamily="34" charset="0"/>
              </a:rPr>
              <a:t>How do these variables describe the price of the house? </a:t>
            </a:r>
            <a:endParaRPr lang="en-IN" sz="2400" dirty="0"/>
          </a:p>
        </p:txBody>
      </p:sp>
    </p:spTree>
    <p:extLst>
      <p:ext uri="{BB962C8B-B14F-4D97-AF65-F5344CB8AC3E}">
        <p14:creationId xmlns:p14="http://schemas.microsoft.com/office/powerpoint/2010/main" val="1458021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16B9BF0-25AB-6C0E-F5D0-97E3D5B6A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052" y="318977"/>
            <a:ext cx="9865895" cy="653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37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2CBBB-0070-BBED-CE48-325D2FB63EE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BsmtFinSF1: Based on the plot it appears sale price is positively correlated with BsmtFinSF1.</a:t>
            </a:r>
          </a:p>
          <a:p>
            <a:r>
              <a:rPr lang="en-IN" dirty="0" err="1">
                <a:latin typeface="Times New Roman" panose="02020603050405020304" pitchFamily="18" charset="0"/>
                <a:cs typeface="Times New Roman" panose="02020603050405020304" pitchFamily="18" charset="0"/>
              </a:rPr>
              <a:t>BsmtUnfSF</a:t>
            </a:r>
            <a:r>
              <a:rPr lang="en-IN" dirty="0">
                <a:latin typeface="Times New Roman" panose="02020603050405020304" pitchFamily="18" charset="0"/>
                <a:cs typeface="Times New Roman" panose="02020603050405020304" pitchFamily="18" charset="0"/>
              </a:rPr>
              <a:t> is very weakly correlated with sale price as the regression line makes an angle almost close to zero.</a:t>
            </a:r>
          </a:p>
          <a:p>
            <a:r>
              <a:rPr lang="en-IN" dirty="0" err="1">
                <a:latin typeface="Times New Roman" panose="02020603050405020304" pitchFamily="18" charset="0"/>
                <a:cs typeface="Times New Roman" panose="02020603050405020304" pitchFamily="18" charset="0"/>
              </a:rPr>
              <a:t>TotalBsmtSF</a:t>
            </a:r>
            <a:r>
              <a:rPr lang="en-IN" dirty="0">
                <a:latin typeface="Times New Roman" panose="02020603050405020304" pitchFamily="18" charset="0"/>
                <a:cs typeface="Times New Roman" panose="02020603050405020304" pitchFamily="18" charset="0"/>
              </a:rPr>
              <a:t> is also seen to be positively correlated with the sale price</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6401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77C79A-D020-61EB-A124-3BE9642A1C00}"/>
              </a:ext>
            </a:extLst>
          </p:cNvPr>
          <p:cNvPicPr>
            <a:picLocks noChangeAspect="1"/>
          </p:cNvPicPr>
          <p:nvPr/>
        </p:nvPicPr>
        <p:blipFill>
          <a:blip r:embed="rId2"/>
          <a:stretch>
            <a:fillRect/>
          </a:stretch>
        </p:blipFill>
        <p:spPr>
          <a:xfrm>
            <a:off x="5747836" y="587792"/>
            <a:ext cx="5476875" cy="3019425"/>
          </a:xfrm>
          <a:prstGeom prst="rect">
            <a:avLst/>
          </a:prstGeom>
        </p:spPr>
      </p:pic>
      <p:pic>
        <p:nvPicPr>
          <p:cNvPr id="3" name="Picture 2">
            <a:extLst>
              <a:ext uri="{FF2B5EF4-FFF2-40B4-BE49-F238E27FC236}">
                <a16:creationId xmlns:a16="http://schemas.microsoft.com/office/drawing/2014/main" id="{D416F8D1-C8F7-61EB-FB98-E04959008DE9}"/>
              </a:ext>
            </a:extLst>
          </p:cNvPr>
          <p:cNvPicPr>
            <a:picLocks noChangeAspect="1"/>
          </p:cNvPicPr>
          <p:nvPr/>
        </p:nvPicPr>
        <p:blipFill>
          <a:blip r:embed="rId3"/>
          <a:stretch>
            <a:fillRect/>
          </a:stretch>
        </p:blipFill>
        <p:spPr>
          <a:xfrm>
            <a:off x="149141" y="587792"/>
            <a:ext cx="5476875" cy="3019425"/>
          </a:xfrm>
          <a:prstGeom prst="rect">
            <a:avLst/>
          </a:prstGeom>
        </p:spPr>
      </p:pic>
      <p:pic>
        <p:nvPicPr>
          <p:cNvPr id="4" name="Picture 3">
            <a:extLst>
              <a:ext uri="{FF2B5EF4-FFF2-40B4-BE49-F238E27FC236}">
                <a16:creationId xmlns:a16="http://schemas.microsoft.com/office/drawing/2014/main" id="{1DADC763-5EDE-A26E-B4ED-B95247D1B81A}"/>
              </a:ext>
            </a:extLst>
          </p:cNvPr>
          <p:cNvPicPr>
            <a:picLocks noChangeAspect="1"/>
          </p:cNvPicPr>
          <p:nvPr/>
        </p:nvPicPr>
        <p:blipFill>
          <a:blip r:embed="rId4"/>
          <a:stretch>
            <a:fillRect/>
          </a:stretch>
        </p:blipFill>
        <p:spPr>
          <a:xfrm>
            <a:off x="149141" y="3607217"/>
            <a:ext cx="5476875" cy="3019425"/>
          </a:xfrm>
          <a:prstGeom prst="rect">
            <a:avLst/>
          </a:prstGeom>
        </p:spPr>
      </p:pic>
      <p:pic>
        <p:nvPicPr>
          <p:cNvPr id="5" name="Picture 4">
            <a:extLst>
              <a:ext uri="{FF2B5EF4-FFF2-40B4-BE49-F238E27FC236}">
                <a16:creationId xmlns:a16="http://schemas.microsoft.com/office/drawing/2014/main" id="{E8C9743D-5C69-338A-E66A-373B5B4B076A}"/>
              </a:ext>
            </a:extLst>
          </p:cNvPr>
          <p:cNvPicPr>
            <a:picLocks noChangeAspect="1"/>
          </p:cNvPicPr>
          <p:nvPr/>
        </p:nvPicPr>
        <p:blipFill>
          <a:blip r:embed="rId5"/>
          <a:stretch>
            <a:fillRect/>
          </a:stretch>
        </p:blipFill>
        <p:spPr>
          <a:xfrm>
            <a:off x="5869656" y="3674377"/>
            <a:ext cx="5355055" cy="2952265"/>
          </a:xfrm>
          <a:prstGeom prst="rect">
            <a:avLst/>
          </a:prstGeom>
        </p:spPr>
      </p:pic>
    </p:spTree>
    <p:extLst>
      <p:ext uri="{BB962C8B-B14F-4D97-AF65-F5344CB8AC3E}">
        <p14:creationId xmlns:p14="http://schemas.microsoft.com/office/powerpoint/2010/main" val="277418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DB740-FCBB-6EB1-EE75-629B13F4FA0A}"/>
              </a:ext>
            </a:extLst>
          </p:cNvPr>
          <p:cNvSpPr>
            <a:spLocks noGrp="1"/>
          </p:cNvSpPr>
          <p:nvPr>
            <p:ph idx="1"/>
          </p:nvPr>
        </p:nvSpPr>
        <p:spPr>
          <a:xfrm>
            <a:off x="838200" y="882316"/>
            <a:ext cx="10515600" cy="5294647"/>
          </a:xfrm>
        </p:spPr>
        <p:txBody>
          <a:bodyPr/>
          <a:lstStyle/>
          <a:p>
            <a:r>
              <a:rPr lang="en-IN" dirty="0">
                <a:latin typeface="Times New Roman" panose="02020603050405020304" pitchFamily="18" charset="0"/>
                <a:cs typeface="Times New Roman" panose="02020603050405020304" pitchFamily="18" charset="0"/>
              </a:rPr>
              <a:t>1stFirSF: is seen to be positively correlated with the sale price</a:t>
            </a:r>
          </a:p>
          <a:p>
            <a:r>
              <a:rPr lang="en-IN" dirty="0">
                <a:latin typeface="Times New Roman" panose="02020603050405020304" pitchFamily="18" charset="0"/>
                <a:cs typeface="Times New Roman" panose="02020603050405020304" pitchFamily="18" charset="0"/>
              </a:rPr>
              <a:t>2ndFlrSF: Is seen to be weakly positively correlated with sale price.</a:t>
            </a:r>
          </a:p>
          <a:p>
            <a:r>
              <a:rPr lang="en-IN" dirty="0" err="1">
                <a:latin typeface="Times New Roman" panose="02020603050405020304" pitchFamily="18" charset="0"/>
                <a:cs typeface="Times New Roman" panose="02020603050405020304" pitchFamily="18" charset="0"/>
              </a:rPr>
              <a:t>GrLivArea</a:t>
            </a:r>
            <a:r>
              <a:rPr lang="en-IN" dirty="0">
                <a:latin typeface="Times New Roman" panose="02020603050405020304" pitchFamily="18" charset="0"/>
                <a:cs typeface="Times New Roman" panose="02020603050405020304" pitchFamily="18" charset="0"/>
              </a:rPr>
              <a:t>: Is seen to be strongly positively correlated.</a:t>
            </a:r>
          </a:p>
          <a:p>
            <a:r>
              <a:rPr lang="en-IN" dirty="0" err="1">
                <a:latin typeface="Times New Roman" panose="02020603050405020304" pitchFamily="18" charset="0"/>
                <a:cs typeface="Times New Roman" panose="02020603050405020304" pitchFamily="18" charset="0"/>
              </a:rPr>
              <a:t>GarageArea</a:t>
            </a:r>
            <a:r>
              <a:rPr lang="en-IN" dirty="0">
                <a:latin typeface="Times New Roman" panose="02020603050405020304" pitchFamily="18" charset="0"/>
                <a:cs typeface="Times New Roman" panose="02020603050405020304" pitchFamily="18" charset="0"/>
              </a:rPr>
              <a:t>: is seen to be weakly correlated with sale price.</a:t>
            </a:r>
          </a:p>
        </p:txBody>
      </p:sp>
    </p:spTree>
    <p:extLst>
      <p:ext uri="{BB962C8B-B14F-4D97-AF65-F5344CB8AC3E}">
        <p14:creationId xmlns:p14="http://schemas.microsoft.com/office/powerpoint/2010/main" val="2744496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9590F31-0D4F-BC85-4C31-B4EF4A9DF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45" y="3429000"/>
            <a:ext cx="5476875" cy="30194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D828635-BC28-3F0E-5DD1-68A5C1355C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9" y="226344"/>
            <a:ext cx="11633283"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812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2F831E-7622-DC18-C297-A4D8400C92F0}"/>
              </a:ext>
            </a:extLst>
          </p:cNvPr>
          <p:cNvSpPr>
            <a:spLocks noGrp="1"/>
          </p:cNvSpPr>
          <p:nvPr>
            <p:ph idx="1"/>
          </p:nvPr>
        </p:nvSpPr>
        <p:spPr>
          <a:xfrm>
            <a:off x="838200" y="1253331"/>
            <a:ext cx="10515600" cy="4351338"/>
          </a:xfrm>
        </p:spPr>
        <p:txBody>
          <a:bodyPr/>
          <a:lstStyle/>
          <a:p>
            <a:r>
              <a:rPr lang="en-IN" dirty="0" err="1">
                <a:latin typeface="Times New Roman" panose="02020603050405020304" pitchFamily="18" charset="0"/>
                <a:cs typeface="Times New Roman" panose="02020603050405020304" pitchFamily="18" charset="0"/>
              </a:rPr>
              <a:t>EnclosedPorch</a:t>
            </a:r>
            <a:r>
              <a:rPr lang="en-IN" dirty="0">
                <a:latin typeface="Times New Roman" panose="02020603050405020304" pitchFamily="18" charset="0"/>
                <a:cs typeface="Times New Roman" panose="02020603050405020304" pitchFamily="18" charset="0"/>
              </a:rPr>
              <a:t> is seen to have no correlation with the sale price.</a:t>
            </a:r>
          </a:p>
          <a:p>
            <a:r>
              <a:rPr lang="en-IN" dirty="0" err="1">
                <a:latin typeface="Times New Roman" panose="02020603050405020304" pitchFamily="18" charset="0"/>
                <a:cs typeface="Times New Roman" panose="02020603050405020304" pitchFamily="18" charset="0"/>
              </a:rPr>
              <a:t>OpenPorchSF</a:t>
            </a:r>
            <a:r>
              <a:rPr lang="en-IN" dirty="0">
                <a:latin typeface="Times New Roman" panose="02020603050405020304" pitchFamily="18" charset="0"/>
                <a:cs typeface="Times New Roman" panose="02020603050405020304" pitchFamily="18" charset="0"/>
              </a:rPr>
              <a:t> is positively correlated with the sale price.</a:t>
            </a:r>
          </a:p>
          <a:p>
            <a:r>
              <a:rPr lang="en-IN" dirty="0" err="1">
                <a:latin typeface="Times New Roman" panose="02020603050405020304" pitchFamily="18" charset="0"/>
                <a:cs typeface="Times New Roman" panose="02020603050405020304" pitchFamily="18" charset="0"/>
              </a:rPr>
              <a:t>WoodDeckSF</a:t>
            </a:r>
            <a:r>
              <a:rPr lang="en-IN" dirty="0">
                <a:latin typeface="Times New Roman" panose="02020603050405020304" pitchFamily="18" charset="0"/>
                <a:cs typeface="Times New Roman" panose="02020603050405020304" pitchFamily="18" charset="0"/>
              </a:rPr>
              <a:t> as per the graph is positively correlated with the sale price.</a:t>
            </a:r>
          </a:p>
        </p:txBody>
      </p:sp>
    </p:spTree>
    <p:extLst>
      <p:ext uri="{BB962C8B-B14F-4D97-AF65-F5344CB8AC3E}">
        <p14:creationId xmlns:p14="http://schemas.microsoft.com/office/powerpoint/2010/main" val="18331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BDC2-1B0F-DE63-BE75-4A507E4FF173}"/>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Models</a:t>
            </a:r>
          </a:p>
        </p:txBody>
      </p:sp>
    </p:spTree>
    <p:extLst>
      <p:ext uri="{BB962C8B-B14F-4D97-AF65-F5344CB8AC3E}">
        <p14:creationId xmlns:p14="http://schemas.microsoft.com/office/powerpoint/2010/main" val="1198083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984F94-71AE-30B5-20F4-4E6D84A28897}"/>
              </a:ext>
            </a:extLst>
          </p:cNvPr>
          <p:cNvSpPr txBox="1"/>
          <p:nvPr/>
        </p:nvSpPr>
        <p:spPr>
          <a:xfrm>
            <a:off x="412376" y="1671081"/>
            <a:ext cx="5109883" cy="440120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Decision tree is a non-parametric supervised machine learning model that solves both regression and classification tasks. In the case of a regression task, it splits the data such that it has a root node, which is considered the best splitting condition wherein on evaluation it gives maximum reduction in variance on splitting the data.</a:t>
            </a:r>
          </a:p>
          <a:p>
            <a:pPr algn="just"/>
            <a:r>
              <a:rPr lang="en-US" sz="2000" dirty="0">
                <a:latin typeface="Times New Roman" panose="02020603050405020304" pitchFamily="18" charset="0"/>
                <a:cs typeface="Times New Roman" panose="02020603050405020304" pitchFamily="18" charset="0"/>
              </a:rPr>
              <a:t>Here we set </a:t>
            </a:r>
            <a:r>
              <a:rPr lang="en-US" sz="2000" dirty="0" err="1">
                <a:latin typeface="Times New Roman" panose="02020603050405020304" pitchFamily="18" charset="0"/>
                <a:cs typeface="Times New Roman" panose="02020603050405020304" pitchFamily="18" charset="0"/>
              </a:rPr>
              <a:t>max_depth</a:t>
            </a:r>
            <a:r>
              <a:rPr lang="en-US" sz="2000" dirty="0">
                <a:latin typeface="Times New Roman" panose="02020603050405020304" pitchFamily="18" charset="0"/>
                <a:cs typeface="Times New Roman" panose="02020603050405020304" pitchFamily="18" charset="0"/>
              </a:rPr>
              <a:t> as 9, which restrict the trees to go only until 22. The result show the R2 score to be 71.51%. On applying evaluation metrics we found MSE to be 26826.349 and, RMSE 40044.47</a:t>
            </a:r>
          </a:p>
          <a:p>
            <a:pPr algn="just"/>
            <a:r>
              <a:rPr lang="en-US" sz="2000" dirty="0">
                <a:latin typeface="Times New Roman" panose="02020603050405020304" pitchFamily="18" charset="0"/>
                <a:cs typeface="Times New Roman" panose="02020603050405020304" pitchFamily="18" charset="0"/>
              </a:rPr>
              <a:t>. Cross validation score was 68.33%.</a:t>
            </a:r>
          </a:p>
        </p:txBody>
      </p:sp>
      <p:sp>
        <p:nvSpPr>
          <p:cNvPr id="5" name="TextBox 4">
            <a:extLst>
              <a:ext uri="{FF2B5EF4-FFF2-40B4-BE49-F238E27FC236}">
                <a16:creationId xmlns:a16="http://schemas.microsoft.com/office/drawing/2014/main" id="{C6124ADE-55C5-6CD1-258D-039B830BC819}"/>
              </a:ext>
            </a:extLst>
          </p:cNvPr>
          <p:cNvSpPr txBox="1"/>
          <p:nvPr/>
        </p:nvSpPr>
        <p:spPr>
          <a:xfrm>
            <a:off x="672353" y="806824"/>
            <a:ext cx="4034118" cy="461665"/>
          </a:xfrm>
          <a:prstGeom prst="rect">
            <a:avLst/>
          </a:prstGeom>
          <a:noFill/>
        </p:spPr>
        <p:txBody>
          <a:bodyPr wrap="square" rtlCol="0">
            <a:spAutoFit/>
          </a:bodyPr>
          <a:lstStyle/>
          <a:p>
            <a:r>
              <a:rPr lang="en-IN" sz="2400" b="1" dirty="0" err="1">
                <a:latin typeface="Times New Roman" panose="02020603050405020304" pitchFamily="18" charset="0"/>
                <a:cs typeface="Times New Roman" panose="02020603050405020304" pitchFamily="18" charset="0"/>
              </a:rPr>
              <a:t>DecisionTreeRegressor</a:t>
            </a:r>
            <a:endParaRPr lang="en-IN" sz="2400"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7DA9CC0A-819D-CE60-A945-DCE552AE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743" y="1912770"/>
            <a:ext cx="48196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289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1B2C91-D8E2-17E4-AB6C-04EF67E13D76}"/>
              </a:ext>
            </a:extLst>
          </p:cNvPr>
          <p:cNvSpPr txBox="1"/>
          <p:nvPr/>
        </p:nvSpPr>
        <p:spPr>
          <a:xfrm>
            <a:off x="1156446" y="1624012"/>
            <a:ext cx="4634753" cy="4093428"/>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Random forest is a supervised machine learning algorithm that is used in solving both classification and regression problems. It is an ensemble learning technique, meaning, it creates multiple decision trees  on different sample and obtain a better prediction by averaging over all the algorithms in  the case of a </a:t>
            </a:r>
            <a:r>
              <a:rPr lang="en-US" sz="2000" dirty="0" err="1">
                <a:latin typeface="Times New Roman" panose="02020603050405020304" pitchFamily="18" charset="0"/>
                <a:cs typeface="Times New Roman" panose="02020603050405020304" pitchFamily="18" charset="0"/>
              </a:rPr>
              <a:t>RandomForestRegressor</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For </a:t>
            </a:r>
            <a:r>
              <a:rPr lang="en-US" sz="2000" dirty="0" err="1">
                <a:latin typeface="Times New Roman" panose="02020603050405020304" pitchFamily="18" charset="0"/>
                <a:cs typeface="Times New Roman" panose="02020603050405020304" pitchFamily="18" charset="0"/>
              </a:rPr>
              <a:t>RandomForestRegressor</a:t>
            </a:r>
            <a:r>
              <a:rPr lang="en-US" sz="2000" dirty="0">
                <a:latin typeface="Times New Roman" panose="02020603050405020304" pitchFamily="18" charset="0"/>
                <a:cs typeface="Times New Roman" panose="02020603050405020304" pitchFamily="18" charset="0"/>
              </a:rPr>
              <a:t>, we had a better R2 score of 90.19%. MSE 16243.53, RMSE 23491.89. On performing cross validation, it had a score of 83.60%</a:t>
            </a:r>
          </a:p>
        </p:txBody>
      </p:sp>
      <p:sp>
        <p:nvSpPr>
          <p:cNvPr id="6" name="TextBox 5">
            <a:extLst>
              <a:ext uri="{FF2B5EF4-FFF2-40B4-BE49-F238E27FC236}">
                <a16:creationId xmlns:a16="http://schemas.microsoft.com/office/drawing/2014/main" id="{5AF3ADF6-3263-B442-670A-064B61023C13}"/>
              </a:ext>
            </a:extLst>
          </p:cNvPr>
          <p:cNvSpPr txBox="1"/>
          <p:nvPr/>
        </p:nvSpPr>
        <p:spPr>
          <a:xfrm>
            <a:off x="1156446" y="826168"/>
            <a:ext cx="6096000"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RandomForestRegressor</a:t>
            </a:r>
            <a:endParaRPr lang="en-IN" sz="2400" b="1" dirty="0"/>
          </a:p>
        </p:txBody>
      </p:sp>
      <p:pic>
        <p:nvPicPr>
          <p:cNvPr id="7" name="Picture 6">
            <a:extLst>
              <a:ext uri="{FF2B5EF4-FFF2-40B4-BE49-F238E27FC236}">
                <a16:creationId xmlns:a16="http://schemas.microsoft.com/office/drawing/2014/main" id="{98D44E74-5236-9A7B-4CD2-61AAB7F63D8A}"/>
              </a:ext>
            </a:extLst>
          </p:cNvPr>
          <p:cNvPicPr>
            <a:picLocks noChangeAspect="1"/>
          </p:cNvPicPr>
          <p:nvPr/>
        </p:nvPicPr>
        <p:blipFill>
          <a:blip r:embed="rId2"/>
          <a:stretch>
            <a:fillRect/>
          </a:stretch>
        </p:blipFill>
        <p:spPr>
          <a:xfrm>
            <a:off x="6674769" y="1624012"/>
            <a:ext cx="4810125" cy="3609975"/>
          </a:xfrm>
          <a:prstGeom prst="rect">
            <a:avLst/>
          </a:prstGeom>
        </p:spPr>
      </p:pic>
    </p:spTree>
    <p:extLst>
      <p:ext uri="{BB962C8B-B14F-4D97-AF65-F5344CB8AC3E}">
        <p14:creationId xmlns:p14="http://schemas.microsoft.com/office/powerpoint/2010/main" val="470273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F8908B-2B1B-EC4E-75B2-9B5BF84C9090}"/>
              </a:ext>
            </a:extLst>
          </p:cNvPr>
          <p:cNvSpPr txBox="1"/>
          <p:nvPr/>
        </p:nvSpPr>
        <p:spPr>
          <a:xfrm>
            <a:off x="564775" y="1662198"/>
            <a:ext cx="5316071" cy="4524315"/>
          </a:xfrm>
          <a:prstGeom prst="rect">
            <a:avLst/>
          </a:prstGeom>
          <a:noFill/>
        </p:spPr>
        <p:txBody>
          <a:bodyPr wrap="square">
            <a:spAutoFit/>
          </a:bodyPr>
          <a:lstStyle/>
          <a:p>
            <a:pPr algn="just"/>
            <a:r>
              <a:rPr lang="en-US" sz="2400" dirty="0" err="1">
                <a:latin typeface="Times New Roman" panose="02020603050405020304" pitchFamily="18" charset="0"/>
                <a:cs typeface="Times New Roman" panose="02020603050405020304" pitchFamily="18" charset="0"/>
              </a:rPr>
              <a:t>Knn</a:t>
            </a:r>
            <a:r>
              <a:rPr lang="en-US" sz="2400" dirty="0">
                <a:latin typeface="Times New Roman" panose="02020603050405020304" pitchFamily="18" charset="0"/>
                <a:cs typeface="Times New Roman" panose="02020603050405020304" pitchFamily="18" charset="0"/>
              </a:rPr>
              <a:t> is a non-parametric supervised machine learning model that predicts the target value by averaging the values of data points that are found in its close distance. This distance can be decided up that serves well for the dataset. This method is inefficient when the dimensionality of the dataset is big.</a:t>
            </a:r>
          </a:p>
          <a:p>
            <a:pPr algn="just"/>
            <a:r>
              <a:rPr lang="en-US" sz="2400" dirty="0">
                <a:latin typeface="Times New Roman" panose="02020603050405020304" pitchFamily="18" charset="0"/>
                <a:cs typeface="Times New Roman" panose="02020603050405020304" pitchFamily="18" charset="0"/>
              </a:rPr>
              <a:t>The model performed with an R2 score of 80.38%., MSE 22387.07, RMSE 33234.95. On performing cross validation, we the score as 73.06%</a:t>
            </a:r>
          </a:p>
        </p:txBody>
      </p:sp>
      <p:sp>
        <p:nvSpPr>
          <p:cNvPr id="5" name="TextBox 4">
            <a:extLst>
              <a:ext uri="{FF2B5EF4-FFF2-40B4-BE49-F238E27FC236}">
                <a16:creationId xmlns:a16="http://schemas.microsoft.com/office/drawing/2014/main" id="{7CDBD76D-0241-13B1-4E64-2D09D92C1659}"/>
              </a:ext>
            </a:extLst>
          </p:cNvPr>
          <p:cNvSpPr txBox="1"/>
          <p:nvPr/>
        </p:nvSpPr>
        <p:spPr>
          <a:xfrm>
            <a:off x="932329" y="833718"/>
            <a:ext cx="438374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k-NN Regressor</a:t>
            </a:r>
          </a:p>
        </p:txBody>
      </p:sp>
      <p:pic>
        <p:nvPicPr>
          <p:cNvPr id="6" name="Picture 5">
            <a:extLst>
              <a:ext uri="{FF2B5EF4-FFF2-40B4-BE49-F238E27FC236}">
                <a16:creationId xmlns:a16="http://schemas.microsoft.com/office/drawing/2014/main" id="{4D01E450-8A23-9244-95FA-A0299553A8E4}"/>
              </a:ext>
            </a:extLst>
          </p:cNvPr>
          <p:cNvPicPr>
            <a:picLocks noChangeAspect="1"/>
          </p:cNvPicPr>
          <p:nvPr/>
        </p:nvPicPr>
        <p:blipFill>
          <a:blip r:embed="rId2"/>
          <a:stretch>
            <a:fillRect/>
          </a:stretch>
        </p:blipFill>
        <p:spPr>
          <a:xfrm>
            <a:off x="6311155" y="1770482"/>
            <a:ext cx="5046655" cy="3988634"/>
          </a:xfrm>
          <a:prstGeom prst="rect">
            <a:avLst/>
          </a:prstGeom>
        </p:spPr>
      </p:pic>
    </p:spTree>
    <p:extLst>
      <p:ext uri="{BB962C8B-B14F-4D97-AF65-F5344CB8AC3E}">
        <p14:creationId xmlns:p14="http://schemas.microsoft.com/office/powerpoint/2010/main" val="2496474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D05-40D9-4B54-30DB-246C38FD648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Workflow</a:t>
            </a:r>
          </a:p>
        </p:txBody>
      </p:sp>
      <p:graphicFrame>
        <p:nvGraphicFramePr>
          <p:cNvPr id="4" name="Content Placeholder 3">
            <a:extLst>
              <a:ext uri="{FF2B5EF4-FFF2-40B4-BE49-F238E27FC236}">
                <a16:creationId xmlns:a16="http://schemas.microsoft.com/office/drawing/2014/main" id="{BA203F34-CFBA-0FA6-92D9-8416084C2EB9}"/>
              </a:ext>
            </a:extLst>
          </p:cNvPr>
          <p:cNvGraphicFramePr>
            <a:graphicFrameLocks noGrp="1"/>
          </p:cNvGraphicFramePr>
          <p:nvPr>
            <p:ph idx="1"/>
            <p:extLst>
              <p:ext uri="{D42A27DB-BD31-4B8C-83A1-F6EECF244321}">
                <p14:modId xmlns:p14="http://schemas.microsoft.com/office/powerpoint/2010/main" val="11817948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606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48B59E-17D4-6FCA-E924-F9387BC78185}"/>
              </a:ext>
            </a:extLst>
          </p:cNvPr>
          <p:cNvPicPr>
            <a:picLocks noChangeAspect="1"/>
          </p:cNvPicPr>
          <p:nvPr/>
        </p:nvPicPr>
        <p:blipFill>
          <a:blip r:embed="rId2"/>
          <a:stretch>
            <a:fillRect/>
          </a:stretch>
        </p:blipFill>
        <p:spPr>
          <a:xfrm>
            <a:off x="6096001" y="1431506"/>
            <a:ext cx="5890962" cy="4616367"/>
          </a:xfrm>
          <a:prstGeom prst="rect">
            <a:avLst/>
          </a:prstGeom>
        </p:spPr>
      </p:pic>
      <p:sp>
        <p:nvSpPr>
          <p:cNvPr id="3" name="TextBox 2">
            <a:extLst>
              <a:ext uri="{FF2B5EF4-FFF2-40B4-BE49-F238E27FC236}">
                <a16:creationId xmlns:a16="http://schemas.microsoft.com/office/drawing/2014/main" id="{3EBFDDAD-97F5-A986-4C71-D4801217B71D}"/>
              </a:ext>
            </a:extLst>
          </p:cNvPr>
          <p:cNvSpPr txBox="1"/>
          <p:nvPr/>
        </p:nvSpPr>
        <p:spPr>
          <a:xfrm>
            <a:off x="887504" y="914400"/>
            <a:ext cx="4034119" cy="461665"/>
          </a:xfrm>
          <a:prstGeom prst="rect">
            <a:avLst/>
          </a:prstGeom>
          <a:noFill/>
        </p:spPr>
        <p:txBody>
          <a:bodyPr wrap="square" rtlCol="0">
            <a:spAutoFit/>
          </a:bodyPr>
          <a:lstStyle/>
          <a:p>
            <a:r>
              <a:rPr lang="en-IN" sz="2400" b="1" dirty="0" err="1">
                <a:latin typeface="Times New Roman" panose="02020603050405020304" pitchFamily="18" charset="0"/>
                <a:cs typeface="Times New Roman" panose="02020603050405020304" pitchFamily="18" charset="0"/>
              </a:rPr>
              <a:t>GradientBoostingRegressor</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309E27-DDB7-83F0-59F7-25EFDED86A91}"/>
              </a:ext>
            </a:extLst>
          </p:cNvPr>
          <p:cNvSpPr txBox="1"/>
          <p:nvPr/>
        </p:nvSpPr>
        <p:spPr>
          <a:xfrm>
            <a:off x="932329" y="1853032"/>
            <a:ext cx="4921624" cy="4524315"/>
          </a:xfrm>
          <a:prstGeom prst="rect">
            <a:avLst/>
          </a:prstGeom>
          <a:noFill/>
        </p:spPr>
        <p:txBody>
          <a:bodyPr wrap="square">
            <a:spAutoFit/>
          </a:bodyPr>
          <a:lstStyle/>
          <a:p>
            <a:pPr algn="just"/>
            <a:r>
              <a:rPr lang="en-US" sz="2400" dirty="0" err="1">
                <a:latin typeface="Times New Roman" panose="02020603050405020304" pitchFamily="18" charset="0"/>
                <a:cs typeface="Times New Roman" panose="02020603050405020304" pitchFamily="18" charset="0"/>
              </a:rPr>
              <a:t>GradientBoostingRegressor</a:t>
            </a:r>
            <a:r>
              <a:rPr lang="en-US" sz="2400" dirty="0">
                <a:latin typeface="Times New Roman" panose="02020603050405020304" pitchFamily="18" charset="0"/>
                <a:cs typeface="Times New Roman" panose="02020603050405020304" pitchFamily="18" charset="0"/>
              </a:rPr>
              <a:t> is a non-parametric supervised machine learning </a:t>
            </a:r>
            <a:r>
              <a:rPr lang="en-US" sz="2400" dirty="0" err="1">
                <a:latin typeface="Times New Roman" panose="02020603050405020304" pitchFamily="18" charset="0"/>
                <a:cs typeface="Times New Roman" panose="02020603050405020304" pitchFamily="18" charset="0"/>
              </a:rPr>
              <a:t>model.It</a:t>
            </a:r>
            <a:r>
              <a:rPr lang="en-US" sz="2400" dirty="0">
                <a:latin typeface="Times New Roman" panose="02020603050405020304" pitchFamily="18" charset="0"/>
                <a:cs typeface="Times New Roman" panose="02020603050405020304" pitchFamily="18" charset="0"/>
              </a:rPr>
              <a:t> is an ensemble model that combines multiple models and obtains the prediction. It is also called an additive model as it keeps adding weak learners such that we get a stronger model from the final model.</a:t>
            </a:r>
          </a:p>
          <a:p>
            <a:pPr algn="just"/>
            <a:r>
              <a:rPr lang="en-US" sz="2400" dirty="0">
                <a:latin typeface="Times New Roman" panose="02020603050405020304" pitchFamily="18" charset="0"/>
                <a:cs typeface="Times New Roman" panose="02020603050405020304" pitchFamily="18" charset="0"/>
              </a:rPr>
              <a:t>The model performed with an R2 score of 91.10%. MSE 15571.97, RMSE 22373.66. On cross-validation, the model scored 82.86%.</a:t>
            </a:r>
          </a:p>
        </p:txBody>
      </p:sp>
    </p:spTree>
    <p:extLst>
      <p:ext uri="{BB962C8B-B14F-4D97-AF65-F5344CB8AC3E}">
        <p14:creationId xmlns:p14="http://schemas.microsoft.com/office/powerpoint/2010/main" val="1242673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AB1F08-14DA-A55B-5DB3-96E8E3A504F4}"/>
              </a:ext>
            </a:extLst>
          </p:cNvPr>
          <p:cNvSpPr txBox="1"/>
          <p:nvPr/>
        </p:nvSpPr>
        <p:spPr>
          <a:xfrm>
            <a:off x="914400" y="1202422"/>
            <a:ext cx="3971364" cy="532453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AdaBoostRegressor</a:t>
            </a:r>
            <a:r>
              <a:rPr lang="en-US" sz="2000" dirty="0">
                <a:latin typeface="Times New Roman" panose="02020603050405020304" pitchFamily="18" charset="0"/>
                <a:cs typeface="Times New Roman" panose="02020603050405020304" pitchFamily="18" charset="0"/>
              </a:rPr>
              <a:t> is a non-parametric supervised machine learning model It is an ensemble model and works on the same principle as </a:t>
            </a:r>
            <a:r>
              <a:rPr lang="en-US" sz="2000" dirty="0" err="1">
                <a:latin typeface="Times New Roman" panose="02020603050405020304" pitchFamily="18" charset="0"/>
                <a:cs typeface="Times New Roman" panose="02020603050405020304" pitchFamily="18" charset="0"/>
              </a:rPr>
              <a:t>gradientboostingregressor</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It utilizes ‘stumps’ which is a tree with a node and two leaves. Each stump is made by taking the previous stump’s error into account so some stumps have more say in taking the decision than the other.</a:t>
            </a:r>
          </a:p>
          <a:p>
            <a:pPr algn="just"/>
            <a:r>
              <a:rPr lang="en-US" sz="2000" dirty="0">
                <a:latin typeface="Times New Roman" panose="02020603050405020304" pitchFamily="18" charset="0"/>
                <a:cs typeface="Times New Roman" panose="02020603050405020304" pitchFamily="18" charset="0"/>
              </a:rPr>
              <a:t>      The model performed with an R2 score of 83.35%. MSE 23408.59, RMSE  30613.71. We got 76.89 on cross-validation.</a:t>
            </a:r>
          </a:p>
        </p:txBody>
      </p:sp>
      <p:sp>
        <p:nvSpPr>
          <p:cNvPr id="7" name="TextBox 6">
            <a:extLst>
              <a:ext uri="{FF2B5EF4-FFF2-40B4-BE49-F238E27FC236}">
                <a16:creationId xmlns:a16="http://schemas.microsoft.com/office/drawing/2014/main" id="{D7C057B5-4301-7A6D-2CD3-B6193D892F94}"/>
              </a:ext>
            </a:extLst>
          </p:cNvPr>
          <p:cNvSpPr txBox="1"/>
          <p:nvPr/>
        </p:nvSpPr>
        <p:spPr>
          <a:xfrm>
            <a:off x="914400" y="797859"/>
            <a:ext cx="4043082"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AdaBoostRegressor</a:t>
            </a:r>
            <a:endParaRPr lang="en-IN" sz="2400" b="1" dirty="0"/>
          </a:p>
        </p:txBody>
      </p:sp>
      <p:pic>
        <p:nvPicPr>
          <p:cNvPr id="8" name="Picture 7">
            <a:extLst>
              <a:ext uri="{FF2B5EF4-FFF2-40B4-BE49-F238E27FC236}">
                <a16:creationId xmlns:a16="http://schemas.microsoft.com/office/drawing/2014/main" id="{079D51A9-E3A1-52C4-6204-20898E79E9E4}"/>
              </a:ext>
            </a:extLst>
          </p:cNvPr>
          <p:cNvPicPr>
            <a:picLocks noChangeAspect="1"/>
          </p:cNvPicPr>
          <p:nvPr/>
        </p:nvPicPr>
        <p:blipFill>
          <a:blip r:embed="rId2"/>
          <a:stretch>
            <a:fillRect/>
          </a:stretch>
        </p:blipFill>
        <p:spPr>
          <a:xfrm>
            <a:off x="6333122" y="1864644"/>
            <a:ext cx="4819650" cy="3609975"/>
          </a:xfrm>
          <a:prstGeom prst="rect">
            <a:avLst/>
          </a:prstGeom>
        </p:spPr>
      </p:pic>
    </p:spTree>
    <p:extLst>
      <p:ext uri="{BB962C8B-B14F-4D97-AF65-F5344CB8AC3E}">
        <p14:creationId xmlns:p14="http://schemas.microsoft.com/office/powerpoint/2010/main" val="2687660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E3A336-BBD8-2B09-D7E4-8EF6A84889D7}"/>
              </a:ext>
            </a:extLst>
          </p:cNvPr>
          <p:cNvSpPr txBox="1"/>
          <p:nvPr/>
        </p:nvSpPr>
        <p:spPr>
          <a:xfrm>
            <a:off x="277906" y="1920279"/>
            <a:ext cx="4814047"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It is a type of linear regression which utilizes L2 regularization technique in order to overcome over fitting of the model. It also solves problems with high collinearity between the independent variables.</a:t>
            </a:r>
          </a:p>
          <a:p>
            <a:pPr algn="just"/>
            <a:r>
              <a:rPr lang="en-US" sz="2400" dirty="0">
                <a:latin typeface="Times New Roman" panose="02020603050405020304" pitchFamily="18" charset="0"/>
                <a:cs typeface="Times New Roman" panose="02020603050405020304" pitchFamily="18" charset="0"/>
              </a:rPr>
              <a:t>The model performed with an R2 score of 85.74% MSE 20189.37, RMSE 28329.75. On cross validation, the score was found to be 80.01%.</a:t>
            </a:r>
          </a:p>
        </p:txBody>
      </p:sp>
      <p:sp>
        <p:nvSpPr>
          <p:cNvPr id="8" name="TextBox 7">
            <a:extLst>
              <a:ext uri="{FF2B5EF4-FFF2-40B4-BE49-F238E27FC236}">
                <a16:creationId xmlns:a16="http://schemas.microsoft.com/office/drawing/2014/main" id="{6629E692-8C4B-E518-0F1B-1AFBD02906FB}"/>
              </a:ext>
            </a:extLst>
          </p:cNvPr>
          <p:cNvSpPr txBox="1"/>
          <p:nvPr/>
        </p:nvSpPr>
        <p:spPr>
          <a:xfrm>
            <a:off x="528918" y="896471"/>
            <a:ext cx="415065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Ridge Regression</a:t>
            </a:r>
          </a:p>
        </p:txBody>
      </p:sp>
      <p:pic>
        <p:nvPicPr>
          <p:cNvPr id="1027" name="Picture 3">
            <a:extLst>
              <a:ext uri="{FF2B5EF4-FFF2-40B4-BE49-F238E27FC236}">
                <a16:creationId xmlns:a16="http://schemas.microsoft.com/office/drawing/2014/main" id="{784AC800-3A13-9DB3-9C6D-421E5C16C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459" y="1920279"/>
            <a:ext cx="48196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283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7895-D888-6E73-F7F9-6BC461FAAEB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Best Model </a:t>
            </a:r>
          </a:p>
        </p:txBody>
      </p:sp>
      <p:sp>
        <p:nvSpPr>
          <p:cNvPr id="3" name="Content Placeholder 2">
            <a:extLst>
              <a:ext uri="{FF2B5EF4-FFF2-40B4-BE49-F238E27FC236}">
                <a16:creationId xmlns:a16="http://schemas.microsoft.com/office/drawing/2014/main" id="{7835B323-7E9A-50A8-D629-99E39D72D9AB}"/>
              </a:ext>
            </a:extLst>
          </p:cNvPr>
          <p:cNvSpPr>
            <a:spLocks noGrp="1"/>
          </p:cNvSpPr>
          <p:nvPr>
            <p:ph idx="1"/>
          </p:nvPr>
        </p:nvSpPr>
        <p:spPr>
          <a:xfrm>
            <a:off x="838200" y="1825625"/>
            <a:ext cx="3958389" cy="4351338"/>
          </a:xfrm>
        </p:spPr>
        <p:txBody>
          <a:bodyPr>
            <a:normAutofit fontScale="85000" lnSpcReduction="20000"/>
          </a:bodyPr>
          <a:lstStyle/>
          <a:p>
            <a:pPr algn="just"/>
            <a:r>
              <a:rPr lang="en-IN" dirty="0">
                <a:latin typeface="Times New Roman" panose="02020603050405020304" pitchFamily="18" charset="0"/>
                <a:cs typeface="Times New Roman" panose="02020603050405020304" pitchFamily="18" charset="0"/>
              </a:rPr>
              <a:t>From all the model, </a:t>
            </a:r>
            <a:r>
              <a:rPr lang="en-IN" dirty="0" err="1">
                <a:latin typeface="Times New Roman" panose="02020603050405020304" pitchFamily="18" charset="0"/>
                <a:cs typeface="Times New Roman" panose="02020603050405020304" pitchFamily="18" charset="0"/>
              </a:rPr>
              <a:t>DecisionTreeRegressor</a:t>
            </a:r>
            <a:r>
              <a:rPr lang="en-IN" dirty="0">
                <a:latin typeface="Times New Roman" panose="02020603050405020304" pitchFamily="18" charset="0"/>
                <a:cs typeface="Times New Roman" panose="02020603050405020304" pitchFamily="18" charset="0"/>
              </a:rPr>
              <a:t>() has the least difference in </a:t>
            </a:r>
            <a:r>
              <a:rPr lang="en-IN" dirty="0" err="1">
                <a:latin typeface="Times New Roman" panose="02020603050405020304" pitchFamily="18" charset="0"/>
                <a:cs typeface="Times New Roman" panose="02020603050405020304" pitchFamily="18" charset="0"/>
              </a:rPr>
              <a:t>crossvalidation</a:t>
            </a:r>
            <a:r>
              <a:rPr lang="en-IN" dirty="0">
                <a:latin typeface="Times New Roman" panose="02020603050405020304" pitchFamily="18" charset="0"/>
                <a:cs typeface="Times New Roman" panose="02020603050405020304" pitchFamily="18" charset="0"/>
              </a:rPr>
              <a:t> score vs the R2 score. So we selected it as the best model.</a:t>
            </a:r>
          </a:p>
          <a:p>
            <a:pPr algn="just"/>
            <a:r>
              <a:rPr lang="en-IN" dirty="0">
                <a:latin typeface="Times New Roman" panose="02020603050405020304" pitchFamily="18" charset="0"/>
                <a:cs typeface="Times New Roman" panose="02020603050405020304" pitchFamily="18" charset="0"/>
              </a:rPr>
              <a:t>We the proceeded to tune the model. After hyperparameter tuning, the R2 score was improved to 74.44% from </a:t>
            </a:r>
            <a:r>
              <a:rPr lang="en-US" sz="2800" dirty="0">
                <a:latin typeface="Times New Roman" panose="02020603050405020304" pitchFamily="18" charset="0"/>
                <a:cs typeface="Times New Roman" panose="02020603050405020304" pitchFamily="18" charset="0"/>
              </a:rPr>
              <a:t>71.51%.</a:t>
            </a:r>
          </a:p>
          <a:p>
            <a:pPr algn="just"/>
            <a:r>
              <a:rPr lang="en-US" dirty="0">
                <a:latin typeface="Times New Roman" panose="02020603050405020304" pitchFamily="18" charset="0"/>
                <a:cs typeface="Times New Roman" panose="02020603050405020304" pitchFamily="18" charset="0"/>
              </a:rPr>
              <a:t>We then proceeded to predict the housing sales price for test dataset</a:t>
            </a:r>
            <a:endParaRPr lang="en-US" sz="2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E3D953C3-5DA0-7AB1-ECCD-6126D899D114}"/>
              </a:ext>
            </a:extLst>
          </p:cNvPr>
          <p:cNvPicPr>
            <a:picLocks noChangeAspect="1"/>
          </p:cNvPicPr>
          <p:nvPr/>
        </p:nvPicPr>
        <p:blipFill>
          <a:blip r:embed="rId2"/>
          <a:stretch>
            <a:fillRect/>
          </a:stretch>
        </p:blipFill>
        <p:spPr>
          <a:xfrm>
            <a:off x="5021182" y="1945398"/>
            <a:ext cx="6689555" cy="3733507"/>
          </a:xfrm>
          <a:prstGeom prst="rect">
            <a:avLst/>
          </a:prstGeom>
        </p:spPr>
      </p:pic>
    </p:spTree>
    <p:extLst>
      <p:ext uri="{BB962C8B-B14F-4D97-AF65-F5344CB8AC3E}">
        <p14:creationId xmlns:p14="http://schemas.microsoft.com/office/powerpoint/2010/main" val="4191668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4425-790A-1E11-6ACE-BFA4DB9DF35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82FF757-E144-8644-72B3-0270E5491C4D}"/>
              </a:ext>
            </a:extLst>
          </p:cNvPr>
          <p:cNvSpPr>
            <a:spLocks noGrp="1"/>
          </p:cNvSpPr>
          <p:nvPr>
            <p:ph idx="1"/>
          </p:nvPr>
        </p:nvSpPr>
        <p:spPr/>
        <p:txBody>
          <a:bodyPr>
            <a:normAutofit lnSpcReduction="10000"/>
          </a:bodyPr>
          <a:lstStyle/>
          <a:p>
            <a:r>
              <a:rPr lang="en-IN" sz="2400" dirty="0">
                <a:latin typeface="Times New Roman" panose="02020603050405020304" pitchFamily="18" charset="0"/>
                <a:cs typeface="Times New Roman" panose="02020603050405020304" pitchFamily="18" charset="0"/>
              </a:rPr>
              <a:t>We saw that after analysis of our data, some of the important attributes that were important for our prediction were found to be</a:t>
            </a:r>
          </a:p>
          <a:p>
            <a:r>
              <a:rPr lang="en-IN" sz="2400" dirty="0" err="1">
                <a:latin typeface="Times New Roman" panose="02020603050405020304" pitchFamily="18" charset="0"/>
                <a:cs typeface="Times New Roman" panose="02020603050405020304" pitchFamily="18" charset="0"/>
              </a:rPr>
              <a:t>OverallQual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GrLivArea</a:t>
            </a:r>
            <a:r>
              <a:rPr lang="en-IN" sz="2400" dirty="0">
                <a:latin typeface="Times New Roman" panose="02020603050405020304" pitchFamily="18" charset="0"/>
                <a:cs typeface="Times New Roman" panose="02020603050405020304" pitchFamily="18" charset="0"/>
              </a:rPr>
              <a:t>,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GarageCars</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GarageArea</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BsmtQual</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ExterQual</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400" dirty="0">
                <a:solidFill>
                  <a:srgbClr val="000000"/>
                </a:solidFill>
                <a:latin typeface="Times New Roman" panose="02020603050405020304" pitchFamily="18" charset="0"/>
                <a:cs typeface="Times New Roman" panose="02020603050405020304" pitchFamily="18" charset="0"/>
              </a:rPr>
              <a:t>As </a:t>
            </a:r>
            <a:r>
              <a:rPr lang="en-IN" sz="2400" dirty="0" err="1">
                <a:solidFill>
                  <a:srgbClr val="000000"/>
                </a:solidFill>
                <a:latin typeface="Times New Roman" panose="02020603050405020304" pitchFamily="18" charset="0"/>
                <a:cs typeface="Times New Roman" panose="02020603050405020304" pitchFamily="18" charset="0"/>
              </a:rPr>
              <a:t>OverallQual</a:t>
            </a:r>
            <a:r>
              <a:rPr lang="en-IN" sz="2400" dirty="0">
                <a:solidFill>
                  <a:srgbClr val="000000"/>
                </a:solidFill>
                <a:latin typeface="Times New Roman" panose="02020603050405020304" pitchFamily="18" charset="0"/>
                <a:cs typeface="Times New Roman" panose="02020603050405020304" pitchFamily="18" charset="0"/>
              </a:rPr>
              <a:t> of the houses increased the sale price also increased. This also turned out to be the most important predictor in the models.</a:t>
            </a:r>
          </a:p>
          <a:p>
            <a:r>
              <a:rPr lang="en-IN" sz="2400" dirty="0">
                <a:solidFill>
                  <a:srgbClr val="000000"/>
                </a:solidFill>
                <a:latin typeface="Times New Roman" panose="02020603050405020304" pitchFamily="18" charset="0"/>
                <a:cs typeface="Times New Roman" panose="02020603050405020304" pitchFamily="18" charset="0"/>
              </a:rPr>
              <a:t> Similarly, for </a:t>
            </a:r>
            <a:r>
              <a:rPr lang="en-IN" sz="2400" dirty="0" err="1">
                <a:latin typeface="Times New Roman" panose="02020603050405020304" pitchFamily="18" charset="0"/>
                <a:cs typeface="Times New Roman" panose="02020603050405020304" pitchFamily="18" charset="0"/>
              </a:rPr>
              <a:t>GrLivArea</a:t>
            </a:r>
            <a:r>
              <a:rPr lang="en-IN" sz="2400" dirty="0">
                <a:latin typeface="Times New Roman" panose="02020603050405020304" pitchFamily="18" charset="0"/>
                <a:cs typeface="Times New Roman" panose="02020603050405020304" pitchFamily="18" charset="0"/>
              </a:rPr>
              <a:t>,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GarageCars</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GarageArea</a:t>
            </a: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showed positive correlation with the sales price.</a:t>
            </a:r>
          </a:p>
          <a:p>
            <a:r>
              <a:rPr lang="en-IN" sz="2400" dirty="0">
                <a:solidFill>
                  <a:srgbClr val="000000"/>
                </a:solidFill>
                <a:latin typeface="Times New Roman" panose="02020603050405020304" pitchFamily="18" charset="0"/>
                <a:cs typeface="Times New Roman" panose="02020603050405020304" pitchFamily="18" charset="0"/>
              </a:rPr>
              <a:t>In the case of </a:t>
            </a:r>
            <a:r>
              <a:rPr lang="en-IN" sz="2400" dirty="0" err="1">
                <a:solidFill>
                  <a:srgbClr val="000000"/>
                </a:solidFill>
                <a:latin typeface="Times New Roman" panose="02020603050405020304" pitchFamily="18" charset="0"/>
                <a:cs typeface="Times New Roman" panose="02020603050405020304" pitchFamily="18" charset="0"/>
              </a:rPr>
              <a:t>BsmtQual</a:t>
            </a:r>
            <a:r>
              <a:rPr lang="en-IN" sz="2400" dirty="0">
                <a:solidFill>
                  <a:srgbClr val="000000"/>
                </a:solidFill>
                <a:latin typeface="Times New Roman" panose="02020603050405020304" pitchFamily="18" charset="0"/>
                <a:cs typeface="Times New Roman" panose="02020603050405020304" pitchFamily="18" charset="0"/>
              </a:rPr>
              <a:t> and </a:t>
            </a:r>
            <a:r>
              <a:rPr lang="en-IN" sz="2400" dirty="0" err="1">
                <a:solidFill>
                  <a:srgbClr val="000000"/>
                </a:solidFill>
                <a:latin typeface="Times New Roman" panose="02020603050405020304" pitchFamily="18" charset="0"/>
                <a:cs typeface="Times New Roman" panose="02020603050405020304" pitchFamily="18" charset="0"/>
              </a:rPr>
              <a:t>ExterQual</a:t>
            </a:r>
            <a:r>
              <a:rPr lang="en-IN" sz="2400" dirty="0">
                <a:solidFill>
                  <a:srgbClr val="000000"/>
                </a:solidFill>
                <a:latin typeface="Times New Roman" panose="02020603050405020304" pitchFamily="18" charset="0"/>
                <a:cs typeface="Times New Roman" panose="02020603050405020304" pitchFamily="18" charset="0"/>
              </a:rPr>
              <a:t>, they showed negative correlation with the sales price, which does not really translate much into any predictive statements regarding housing sales price.</a:t>
            </a:r>
          </a:p>
          <a:p>
            <a:r>
              <a:rPr lang="en-IN" sz="2400" dirty="0">
                <a:solidFill>
                  <a:srgbClr val="000000"/>
                </a:solidFill>
                <a:latin typeface="Times New Roman" panose="02020603050405020304" pitchFamily="18" charset="0"/>
                <a:cs typeface="Times New Roman" panose="02020603050405020304" pitchFamily="18" charset="0"/>
              </a:rPr>
              <a:t>We then  to predict the models using </a:t>
            </a:r>
            <a:r>
              <a:rPr lang="en-IN" sz="2400" dirty="0" err="1">
                <a:solidFill>
                  <a:srgbClr val="000000"/>
                </a:solidFill>
                <a:latin typeface="Times New Roman" panose="02020603050405020304" pitchFamily="18" charset="0"/>
                <a:cs typeface="Times New Roman" panose="02020603050405020304" pitchFamily="18" charset="0"/>
              </a:rPr>
              <a:t>DecisionTreeRegressor</a:t>
            </a:r>
            <a:r>
              <a:rPr lang="en-IN" sz="2400" dirty="0">
                <a:solidFill>
                  <a:srgbClr val="000000"/>
                </a:solidFill>
                <a:latin typeface="Times New Roman" panose="02020603050405020304" pitchFamily="18" charset="0"/>
                <a:cs typeface="Times New Roman" panose="02020603050405020304" pitchFamily="18" charset="0"/>
              </a:rPr>
              <a:t> that gave an R2 score of </a:t>
            </a:r>
            <a:r>
              <a:rPr lang="en-IN" sz="2400" dirty="0">
                <a:latin typeface="Times New Roman" panose="02020603050405020304" pitchFamily="18" charset="0"/>
                <a:cs typeface="Times New Roman" panose="02020603050405020304" pitchFamily="18" charset="0"/>
              </a:rPr>
              <a:t>74.44%.</a:t>
            </a:r>
          </a:p>
        </p:txBody>
      </p:sp>
    </p:spTree>
    <p:extLst>
      <p:ext uri="{BB962C8B-B14F-4D97-AF65-F5344CB8AC3E}">
        <p14:creationId xmlns:p14="http://schemas.microsoft.com/office/powerpoint/2010/main" val="3598786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BF57-B922-4B36-EEC9-06F961522269}"/>
              </a:ext>
            </a:extLst>
          </p:cNvPr>
          <p:cNvSpPr>
            <a:spLocks noGrp="1"/>
          </p:cNvSpPr>
          <p:nvPr>
            <p:ph type="title"/>
          </p:nvPr>
        </p:nvSpPr>
        <p:spPr>
          <a:xfrm>
            <a:off x="3729317" y="983596"/>
            <a:ext cx="7304368" cy="2852737"/>
          </a:xfrm>
        </p:spPr>
        <p:txBody>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2137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FAA3-43AE-8411-4E75-FFD5915F21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Exploratory</a:t>
            </a:r>
            <a:r>
              <a:rPr lang="en-IN" dirty="0"/>
              <a:t> </a:t>
            </a:r>
            <a:r>
              <a:rPr lang="en-IN" dirty="0">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AF192152-44FF-92C4-B6C6-5BF01C6C7EF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We are given with Housing prices datasets, one for training the model and the other for testing the model in csv file format which was imported into the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r>
              <a:rPr lang="en-US" dirty="0">
                <a:latin typeface="Times New Roman" panose="02020603050405020304" pitchFamily="18" charset="0"/>
                <a:cs typeface="Times New Roman" panose="02020603050405020304" pitchFamily="18" charset="0"/>
              </a:rPr>
              <a:t>Train dataset consists of 1168 row and 81 columns.</a:t>
            </a:r>
          </a:p>
          <a:p>
            <a:r>
              <a:rPr lang="en-US" dirty="0">
                <a:latin typeface="Times New Roman" panose="02020603050405020304" pitchFamily="18" charset="0"/>
                <a:cs typeface="Times New Roman" panose="02020603050405020304" pitchFamily="18" charset="0"/>
              </a:rPr>
              <a:t> Since we are required to predict the sales price, which is a regression problem, our test data set does not contain the sales price. So there are 292 rows and 80 columns in the test dataset.</a:t>
            </a:r>
          </a:p>
          <a:p>
            <a:endParaRPr lang="en-IN" dirty="0"/>
          </a:p>
        </p:txBody>
      </p:sp>
    </p:spTree>
    <p:extLst>
      <p:ext uri="{BB962C8B-B14F-4D97-AF65-F5344CB8AC3E}">
        <p14:creationId xmlns:p14="http://schemas.microsoft.com/office/powerpoint/2010/main" val="181353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E1E9A-2999-1594-251C-07AF577CA66D}"/>
              </a:ext>
            </a:extLst>
          </p:cNvPr>
          <p:cNvSpPr>
            <a:spLocks noGrp="1"/>
          </p:cNvSpPr>
          <p:nvPr>
            <p:ph idx="1"/>
          </p:nvPr>
        </p:nvSpPr>
        <p:spPr>
          <a:xfrm>
            <a:off x="838200" y="385011"/>
            <a:ext cx="10515600" cy="6144126"/>
          </a:xfrm>
        </p:spPr>
        <p:txBody>
          <a:bodyPr/>
          <a:lstStyle/>
          <a:p>
            <a:pPr marL="0" indent="0">
              <a:buNone/>
            </a:pPr>
            <a:r>
              <a:rPr lang="en-IN" sz="2400" b="1" dirty="0">
                <a:latin typeface="Times New Roman" panose="02020603050405020304" pitchFamily="18" charset="0"/>
                <a:cs typeface="Times New Roman" panose="02020603050405020304" pitchFamily="18" charset="0"/>
              </a:rPr>
              <a:t>Descriptive Statistics</a:t>
            </a:r>
            <a:r>
              <a:rPr lang="en-IN" dirty="0">
                <a:latin typeface="Times New Roman" panose="02020603050405020304" pitchFamily="18" charset="0"/>
                <a:cs typeface="Times New Roman" panose="02020603050405020304" pitchFamily="18" charset="0"/>
              </a:rPr>
              <a:t>:</a:t>
            </a:r>
          </a:p>
          <a:p>
            <a:pPr marL="0"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describe() function gave us an overall summary of the dataset.</a:t>
            </a:r>
          </a:p>
          <a:p>
            <a:r>
              <a:rPr lang="en-IN" dirty="0">
                <a:latin typeface="Times New Roman" panose="02020603050405020304" pitchFamily="18" charset="0"/>
                <a:ea typeface="Calibri" panose="020F0502020204030204" pitchFamily="34" charset="0"/>
                <a:cs typeface="Times New Roman" panose="02020603050405020304" pitchFamily="18" charset="0"/>
              </a:rPr>
              <a:t>Most of the features were observed to be right skewed.</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BsmtFinSF2,LowQualFinSF,BsmtHalfBath,EnclosedPorch,3SsnPorch,ScreenPorch,PoolArea,MiscVal have about 75% data with zero values.</a:t>
            </a:r>
          </a:p>
          <a:p>
            <a:r>
              <a:rPr lang="en-US" dirty="0">
                <a:latin typeface="Times New Roman" panose="02020603050405020304" pitchFamily="18" charset="0"/>
                <a:ea typeface="Calibri" panose="020F0502020204030204" pitchFamily="34" charset="0"/>
                <a:cs typeface="Times New Roman" panose="02020603050405020304" pitchFamily="18" charset="0"/>
              </a:rPr>
              <a:t>Maximum sale price was found to be </a:t>
            </a:r>
            <a:r>
              <a:rPr lang="en-IN" b="0" i="0" dirty="0">
                <a:solidFill>
                  <a:srgbClr val="000000"/>
                </a:solidFill>
                <a:effectLst/>
                <a:latin typeface="Times New Roman" panose="02020603050405020304" pitchFamily="18" charset="0"/>
                <a:cs typeface="Times New Roman" panose="02020603050405020304" pitchFamily="18" charset="0"/>
              </a:rPr>
              <a:t>755000</a:t>
            </a:r>
            <a:r>
              <a:rPr lang="en-US" b="0" i="0" dirty="0">
                <a:solidFill>
                  <a:srgbClr val="000000"/>
                </a:solidFill>
                <a:latin typeface="Times New Roman" panose="02020603050405020304" pitchFamily="18" charset="0"/>
                <a:cs typeface="Times New Roman" panose="02020603050405020304" pitchFamily="18" charset="0"/>
              </a:rPr>
              <a:t> where as minimum was </a:t>
            </a:r>
            <a:r>
              <a:rPr lang="en-IN" b="0" i="0" dirty="0">
                <a:solidFill>
                  <a:srgbClr val="000000"/>
                </a:solidFill>
                <a:effectLst/>
                <a:latin typeface="Times New Roman" panose="02020603050405020304" pitchFamily="18" charset="0"/>
                <a:cs typeface="Times New Roman" panose="02020603050405020304" pitchFamily="18" charset="0"/>
              </a:rPr>
              <a:t>34900</a:t>
            </a:r>
            <a:r>
              <a:rPr lang="en-US" b="0" i="0" dirty="0">
                <a:solidFill>
                  <a:srgbClr val="000000"/>
                </a:solidFill>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Using info() function, we found the dataset consisted of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dtypes</a:t>
            </a:r>
            <a:r>
              <a:rPr lang="en-US" dirty="0">
                <a:latin typeface="Times New Roman" panose="02020603050405020304" pitchFamily="18" charset="0"/>
                <a:cs typeface="Times New Roman" panose="02020603050405020304" pitchFamily="18" charset="0"/>
              </a:rPr>
              <a:t> we observe are datetime64[ns](3), float64(2), int64(32), object(44). We could observe missing values in the columns.</a:t>
            </a:r>
          </a:p>
          <a:p>
            <a:r>
              <a:rPr lang="en-US" dirty="0" err="1">
                <a:latin typeface="Times New Roman" panose="02020603050405020304" pitchFamily="18" charset="0"/>
                <a:cs typeface="Times New Roman" panose="02020603050405020304" pitchFamily="18" charset="0"/>
              </a:rPr>
              <a:t>Value_counts</a:t>
            </a:r>
            <a:r>
              <a:rPr lang="en-US" dirty="0">
                <a:latin typeface="Times New Roman" panose="02020603050405020304" pitchFamily="18" charset="0"/>
                <a:cs typeface="Times New Roman" panose="02020603050405020304" pitchFamily="18" charset="0"/>
              </a:rPr>
              <a:t>() function was then used for seeing the categories in each of the categorical columns.</a:t>
            </a:r>
          </a:p>
          <a:p>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97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07F60-56CA-4F2E-BCC1-C4F9026388AE}"/>
              </a:ext>
            </a:extLst>
          </p:cNvPr>
          <p:cNvSpPr>
            <a:spLocks noGrp="1"/>
          </p:cNvSpPr>
          <p:nvPr>
            <p:ph idx="1"/>
          </p:nvPr>
        </p:nvSpPr>
        <p:spPr>
          <a:xfrm>
            <a:off x="930442" y="721894"/>
            <a:ext cx="10423358" cy="5646821"/>
          </a:xfrm>
        </p:spPr>
        <p:txBody>
          <a:bodyPr>
            <a:normAutofit fontScale="70000" lnSpcReduction="20000"/>
          </a:bodyPr>
          <a:lstStyle/>
          <a:p>
            <a:pPr marL="0" indent="0">
              <a:buNone/>
            </a:pPr>
            <a:r>
              <a:rPr lang="en-IN" b="1" dirty="0">
                <a:latin typeface="Times New Roman" panose="02020603050405020304" pitchFamily="18" charset="0"/>
                <a:cs typeface="Times New Roman" panose="02020603050405020304" pitchFamily="18" charset="0"/>
              </a:rPr>
              <a:t>Data Cleaning</a:t>
            </a:r>
          </a:p>
          <a:p>
            <a:r>
              <a:rPr lang="en-US" sz="3300" dirty="0">
                <a:latin typeface="Times New Roman" panose="02020603050405020304" pitchFamily="18" charset="0"/>
                <a:cs typeface="Times New Roman" panose="02020603050405020304" pitchFamily="18" charset="0"/>
              </a:rPr>
              <a:t>Id is an identifier, hence the column was dropped </a:t>
            </a:r>
          </a:p>
          <a:p>
            <a:r>
              <a:rPr lang="en-US" sz="3300" dirty="0">
                <a:latin typeface="Times New Roman" panose="02020603050405020304" pitchFamily="18" charset="0"/>
                <a:cs typeface="Times New Roman" panose="02020603050405020304" pitchFamily="18" charset="0"/>
              </a:rPr>
              <a:t>Utilities have only 1 value in train dataset, which is not useful for the analysis</a:t>
            </a:r>
          </a:p>
          <a:p>
            <a:endParaRPr lang="en-IN" sz="3300" dirty="0">
              <a:latin typeface="Times New Roman" panose="02020603050405020304" pitchFamily="18" charset="0"/>
              <a:cs typeface="Times New Roman" panose="02020603050405020304" pitchFamily="18" charset="0"/>
            </a:endParaRPr>
          </a:p>
          <a:p>
            <a:pPr marL="0" indent="0">
              <a:buNone/>
            </a:pPr>
            <a:r>
              <a:rPr lang="en-IN" sz="3300" dirty="0">
                <a:latin typeface="Times New Roman" panose="02020603050405020304" pitchFamily="18" charset="0"/>
                <a:cs typeface="Times New Roman" panose="02020603050405020304" pitchFamily="18" charset="0"/>
              </a:rPr>
              <a:t>Handling zero and Missing values: </a:t>
            </a:r>
          </a:p>
          <a:p>
            <a:pPr marL="0" indent="0">
              <a:buNone/>
            </a:pPr>
            <a:endParaRPr lang="en-IN"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Alley, </a:t>
            </a:r>
            <a:r>
              <a:rPr lang="en-US" sz="3300" dirty="0" err="1">
                <a:latin typeface="Times New Roman" panose="02020603050405020304" pitchFamily="18" charset="0"/>
                <a:cs typeface="Times New Roman" panose="02020603050405020304" pitchFamily="18" charset="0"/>
              </a:rPr>
              <a:t>PoolQC</a:t>
            </a:r>
            <a:r>
              <a:rPr lang="en-US" sz="3300" dirty="0">
                <a:latin typeface="Times New Roman" panose="02020603050405020304" pitchFamily="18" charset="0"/>
                <a:cs typeface="Times New Roman" panose="02020603050405020304" pitchFamily="18" charset="0"/>
              </a:rPr>
              <a:t> and </a:t>
            </a:r>
            <a:r>
              <a:rPr lang="en-US" sz="3300" dirty="0" err="1">
                <a:latin typeface="Times New Roman" panose="02020603050405020304" pitchFamily="18" charset="0"/>
                <a:cs typeface="Times New Roman" panose="02020603050405020304" pitchFamily="18" charset="0"/>
              </a:rPr>
              <a:t>MiscFeature</a:t>
            </a:r>
            <a:r>
              <a:rPr lang="en-US" sz="3300" dirty="0">
                <a:latin typeface="Times New Roman" panose="02020603050405020304" pitchFamily="18" charset="0"/>
                <a:cs typeface="Times New Roman" panose="02020603050405020304" pitchFamily="18" charset="0"/>
              </a:rPr>
              <a:t> has 90% above values missing. </a:t>
            </a:r>
            <a:r>
              <a:rPr lang="en-US" sz="3300" dirty="0" err="1">
                <a:latin typeface="Times New Roman" panose="02020603050405020304" pitchFamily="18" charset="0"/>
                <a:cs typeface="Times New Roman" panose="02020603050405020304" pitchFamily="18" charset="0"/>
              </a:rPr>
              <a:t>MiscVal</a:t>
            </a:r>
            <a:r>
              <a:rPr lang="en-US" sz="3300" dirty="0">
                <a:latin typeface="Times New Roman" panose="02020603050405020304" pitchFamily="18" charset="0"/>
                <a:cs typeface="Times New Roman" panose="02020603050405020304" pitchFamily="18" charset="0"/>
              </a:rPr>
              <a:t> (96.404110), </a:t>
            </a:r>
            <a:r>
              <a:rPr lang="en-US" sz="3300" dirty="0" err="1">
                <a:latin typeface="Times New Roman" panose="02020603050405020304" pitchFamily="18" charset="0"/>
                <a:cs typeface="Times New Roman" panose="02020603050405020304" pitchFamily="18" charset="0"/>
              </a:rPr>
              <a:t>PoolArea</a:t>
            </a:r>
            <a:r>
              <a:rPr lang="en-US" sz="3300" dirty="0">
                <a:latin typeface="Times New Roman" panose="02020603050405020304" pitchFamily="18" charset="0"/>
                <a:cs typeface="Times New Roman" panose="02020603050405020304" pitchFamily="18" charset="0"/>
              </a:rPr>
              <a:t> (99.400685), </a:t>
            </a:r>
            <a:r>
              <a:rPr lang="en-US" sz="3300" dirty="0" err="1">
                <a:latin typeface="Times New Roman" panose="02020603050405020304" pitchFamily="18" charset="0"/>
                <a:cs typeface="Times New Roman" panose="02020603050405020304" pitchFamily="18" charset="0"/>
              </a:rPr>
              <a:t>ScreenPorch</a:t>
            </a:r>
            <a:r>
              <a:rPr lang="en-US" sz="3300" dirty="0">
                <a:latin typeface="Times New Roman" panose="02020603050405020304" pitchFamily="18" charset="0"/>
                <a:cs typeface="Times New Roman" panose="02020603050405020304" pitchFamily="18" charset="0"/>
              </a:rPr>
              <a:t> (91.866438), 3SsnPorch(98.116438), </a:t>
            </a:r>
            <a:r>
              <a:rPr lang="en-US" sz="3300" dirty="0" err="1">
                <a:latin typeface="Times New Roman" panose="02020603050405020304" pitchFamily="18" charset="0"/>
                <a:cs typeface="Times New Roman" panose="02020603050405020304" pitchFamily="18" charset="0"/>
              </a:rPr>
              <a:t>LowQualFinSF</a:t>
            </a:r>
            <a:r>
              <a:rPr lang="en-US" sz="3300" dirty="0">
                <a:latin typeface="Times New Roman" panose="02020603050405020304" pitchFamily="18" charset="0"/>
                <a:cs typeface="Times New Roman" panose="02020603050405020304" pitchFamily="18" charset="0"/>
              </a:rPr>
              <a:t> (98.030822), </a:t>
            </a:r>
            <a:r>
              <a:rPr lang="en-US" sz="3300" dirty="0" err="1">
                <a:latin typeface="Times New Roman" panose="02020603050405020304" pitchFamily="18" charset="0"/>
                <a:cs typeface="Times New Roman" panose="02020603050405020304" pitchFamily="18" charset="0"/>
              </a:rPr>
              <a:t>BsmtHalfBath</a:t>
            </a:r>
            <a:r>
              <a:rPr lang="en-US" sz="3300" dirty="0">
                <a:latin typeface="Times New Roman" panose="02020603050405020304" pitchFamily="18" charset="0"/>
                <a:cs typeface="Times New Roman" panose="02020603050405020304" pitchFamily="18" charset="0"/>
              </a:rPr>
              <a:t> (94.606) had above 90% of the values as zero.</a:t>
            </a:r>
          </a:p>
          <a:p>
            <a:r>
              <a:rPr lang="en-US" sz="3300" dirty="0">
                <a:latin typeface="Times New Roman" panose="02020603050405020304" pitchFamily="18" charset="0"/>
                <a:cs typeface="Times New Roman" panose="02020603050405020304" pitchFamily="18" charset="0"/>
              </a:rPr>
              <a:t>These columns were dropped since there is nothing much the model can learn from these features </a:t>
            </a:r>
          </a:p>
          <a:p>
            <a:r>
              <a:rPr lang="en-IN" sz="3300" dirty="0">
                <a:latin typeface="Times New Roman" panose="02020603050405020304" pitchFamily="18" charset="0"/>
                <a:cs typeface="Times New Roman" panose="02020603050405020304" pitchFamily="18" charset="0"/>
              </a:rPr>
              <a:t>After dropping unnecessary column we are left with 67 features.</a:t>
            </a:r>
          </a:p>
          <a:p>
            <a:r>
              <a:rPr lang="en-IN" sz="3300" dirty="0">
                <a:latin typeface="Times New Roman" panose="02020603050405020304" pitchFamily="18" charset="0"/>
                <a:cs typeface="Times New Roman" panose="02020603050405020304" pitchFamily="18" charset="0"/>
              </a:rPr>
              <a:t> Missing values in the remaining categorical features were replaced by ‘None’. For </a:t>
            </a:r>
            <a:r>
              <a:rPr lang="en-IN" sz="3300" dirty="0" err="1">
                <a:latin typeface="Times New Roman" panose="02020603050405020304" pitchFamily="18" charset="0"/>
                <a:cs typeface="Times New Roman" panose="02020603050405020304" pitchFamily="18" charset="0"/>
              </a:rPr>
              <a:t>MasVnrArea</a:t>
            </a:r>
            <a:r>
              <a:rPr lang="en-IN" sz="3300" dirty="0">
                <a:latin typeface="Times New Roman" panose="02020603050405020304" pitchFamily="18" charset="0"/>
                <a:cs typeface="Times New Roman" panose="02020603050405020304" pitchFamily="18" charset="0"/>
              </a:rPr>
              <a:t>, the missing values were replaced by zero. And for remaining numeric column </a:t>
            </a:r>
            <a:r>
              <a:rPr lang="en-IN" sz="3300" dirty="0" err="1">
                <a:latin typeface="Times New Roman" panose="02020603050405020304" pitchFamily="18" charset="0"/>
                <a:cs typeface="Times New Roman" panose="02020603050405020304" pitchFamily="18" charset="0"/>
              </a:rPr>
              <a:t>kNN</a:t>
            </a:r>
            <a:r>
              <a:rPr lang="en-IN" sz="3300" dirty="0">
                <a:latin typeface="Times New Roman" panose="02020603050405020304" pitchFamily="18" charset="0"/>
                <a:cs typeface="Times New Roman" panose="02020603050405020304" pitchFamily="18" charset="0"/>
              </a:rPr>
              <a:t> Imputer was used.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7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8058769-F5EB-3EF1-0B69-BCEB5CBBA218}"/>
              </a:ext>
            </a:extLst>
          </p:cNvPr>
          <p:cNvSpPr>
            <a:spLocks noGrp="1"/>
          </p:cNvSpPr>
          <p:nvPr>
            <p:ph type="title"/>
          </p:nvPr>
        </p:nvSpPr>
        <p:spPr>
          <a:xfrm>
            <a:off x="1187116" y="457200"/>
            <a:ext cx="3584909" cy="1050758"/>
          </a:xfrm>
        </p:spPr>
        <p:txBody>
          <a:bodyPr>
            <a:normAutofit/>
          </a:bodyPr>
          <a:lstStyle/>
          <a:p>
            <a:r>
              <a:rPr lang="en-IN" sz="2400" b="1" dirty="0">
                <a:latin typeface="Times New Roman" panose="02020603050405020304" pitchFamily="18" charset="0"/>
                <a:cs typeface="Times New Roman" panose="02020603050405020304" pitchFamily="18" charset="0"/>
              </a:rPr>
              <a:t>Data visualization</a:t>
            </a:r>
          </a:p>
        </p:txBody>
      </p:sp>
      <p:sp>
        <p:nvSpPr>
          <p:cNvPr id="11" name="Text Placeholder 10">
            <a:extLst>
              <a:ext uri="{FF2B5EF4-FFF2-40B4-BE49-F238E27FC236}">
                <a16:creationId xmlns:a16="http://schemas.microsoft.com/office/drawing/2014/main" id="{97C66915-F314-6617-56C9-DD299A7E30EB}"/>
              </a:ext>
            </a:extLst>
          </p:cNvPr>
          <p:cNvSpPr>
            <a:spLocks noGrp="1"/>
          </p:cNvSpPr>
          <p:nvPr>
            <p:ph type="body" sz="half" idx="2"/>
          </p:nvPr>
        </p:nvSpPr>
        <p:spPr>
          <a:xfrm>
            <a:off x="839788" y="1776879"/>
            <a:ext cx="3932237" cy="4776321"/>
          </a:xfrm>
        </p:spPr>
        <p:txBody>
          <a:bodyPr>
            <a:normAutofit fontScale="92500"/>
          </a:bodyPr>
          <a:lstStyle/>
          <a:p>
            <a:pPr marL="285750" indent="-285750">
              <a:buFontTx/>
              <a:buChar char="-"/>
            </a:pPr>
            <a:r>
              <a:rPr lang="en-IN" sz="1600" b="1" dirty="0">
                <a:latin typeface="Times New Roman" panose="02020603050405020304" pitchFamily="18" charset="0"/>
                <a:cs typeface="Times New Roman" panose="02020603050405020304" pitchFamily="18" charset="0"/>
              </a:rPr>
              <a:t>Distribution of numerical variable</a:t>
            </a:r>
            <a:endParaRPr lang="en-IN" dirty="0">
              <a:latin typeface="Times New Roman" panose="02020603050405020304" pitchFamily="18" charset="0"/>
              <a:cs typeface="Times New Roman" panose="02020603050405020304" pitchFamily="18" charset="0"/>
            </a:endParaRPr>
          </a:p>
          <a:p>
            <a:pPr marL="285750" indent="-285750">
              <a:buFontTx/>
              <a:buChar char="-"/>
            </a:pPr>
            <a:r>
              <a:rPr lang="en-IN" dirty="0">
                <a:latin typeface="Times New Roman" panose="02020603050405020304" pitchFamily="18" charset="0"/>
                <a:cs typeface="Times New Roman" panose="02020603050405020304" pitchFamily="18" charset="0"/>
              </a:rPr>
              <a:t>We can observe that numerical variable consists of both discreet and continuous data.</a:t>
            </a:r>
          </a:p>
          <a:p>
            <a:pPr marL="285750" indent="-285750">
              <a:buFontTx/>
              <a:buChar char="-"/>
            </a:pPr>
            <a:r>
              <a:rPr lang="en-IN" dirty="0">
                <a:latin typeface="Times New Roman" panose="02020603050405020304" pitchFamily="18" charset="0"/>
                <a:cs typeface="Times New Roman" panose="02020603050405020304" pitchFamily="18" charset="0"/>
              </a:rPr>
              <a:t>Continuous variables: LotFrontage, LotArea, BsmtFinSF2,BsmtUnfSF,TotalBsmtSF,1stFlrSF, 2ndFlrDF,LowQualFinSF,GrLivArea,</a:t>
            </a:r>
            <a:r>
              <a:rPr lang="en-IN" dirty="0"/>
              <a:t> </a:t>
            </a:r>
            <a:r>
              <a:rPr lang="en-IN" dirty="0">
                <a:latin typeface="Times New Roman" panose="02020603050405020304" pitchFamily="18" charset="0"/>
                <a:cs typeface="Times New Roman" panose="02020603050405020304" pitchFamily="18" charset="0"/>
              </a:rPr>
              <a:t>GarageYrBlt, GarageArea, WoodDeckSF, OpenPorchSF, EnclosedPorch</a:t>
            </a:r>
          </a:p>
          <a:p>
            <a:pPr marL="285750" indent="-285750">
              <a:buFontTx/>
              <a:buChar char="-"/>
            </a:pPr>
            <a:r>
              <a:rPr lang="en-IN" dirty="0">
                <a:latin typeface="Times New Roman" panose="02020603050405020304" pitchFamily="18" charset="0"/>
                <a:cs typeface="Times New Roman" panose="02020603050405020304" pitchFamily="18" charset="0"/>
              </a:rPr>
              <a:t>Discreet variables: OverallQual, OverallCond, BsmtFullBath, BsmtHalfBath, FullBath, HafBath, BedroomAbvAvg, KitchenAbvGr, </a:t>
            </a:r>
            <a:r>
              <a:rPr lang="en-IN" dirty="0" err="1">
                <a:latin typeface="Times New Roman" panose="02020603050405020304" pitchFamily="18" charset="0"/>
                <a:cs typeface="Times New Roman" panose="02020603050405020304" pitchFamily="18" charset="0"/>
              </a:rPr>
              <a:t>ToRmsAbvGRd</a:t>
            </a:r>
            <a:r>
              <a:rPr lang="en-IN" dirty="0">
                <a:latin typeface="Times New Roman" panose="02020603050405020304" pitchFamily="18" charset="0"/>
                <a:cs typeface="Times New Roman" panose="02020603050405020304" pitchFamily="18" charset="0"/>
              </a:rPr>
              <a:t>, Fireplaces, </a:t>
            </a:r>
            <a:r>
              <a:rPr lang="en-IN" dirty="0" err="1">
                <a:latin typeface="Times New Roman" panose="02020603050405020304" pitchFamily="18" charset="0"/>
                <a:cs typeface="Times New Roman" panose="02020603050405020304" pitchFamily="18" charset="0"/>
              </a:rPr>
              <a:t>GarageCars,MoSold</a:t>
            </a:r>
            <a:endParaRPr lang="en-IN" dirty="0">
              <a:latin typeface="Times New Roman" panose="02020603050405020304" pitchFamily="18" charset="0"/>
              <a:cs typeface="Times New Roman" panose="02020603050405020304" pitchFamily="18" charset="0"/>
            </a:endParaRPr>
          </a:p>
          <a:p>
            <a:pPr marL="285750" indent="-285750">
              <a:buFontTx/>
              <a:buChar char="-"/>
            </a:pPr>
            <a:r>
              <a:rPr lang="en-IN" dirty="0">
                <a:latin typeface="Times New Roman" panose="02020603050405020304" pitchFamily="18" charset="0"/>
                <a:cs typeface="Times New Roman" panose="02020603050405020304" pitchFamily="18" charset="0"/>
              </a:rPr>
              <a:t>Here we can observe all the continuous variables are right skewed. </a:t>
            </a:r>
          </a:p>
          <a:p>
            <a:pPr marL="285750" indent="-285750">
              <a:buFontTx/>
              <a:buChar char="-"/>
            </a:pPr>
            <a:r>
              <a:rPr lang="en-IN" dirty="0">
                <a:latin typeface="Times New Roman" panose="02020603050405020304" pitchFamily="18" charset="0"/>
                <a:cs typeface="Times New Roman" panose="02020603050405020304" pitchFamily="18" charset="0"/>
              </a:rPr>
              <a:t>Features like BsmtFinSF2,LowQualFinSF mostly contain the value 0 as observed in the graph</a:t>
            </a:r>
          </a:p>
          <a:p>
            <a:pPr marL="285750" indent="-285750">
              <a:buFontTx/>
              <a:buChar char="-"/>
            </a:pPr>
            <a:endParaRPr lang="en-IN" dirty="0"/>
          </a:p>
        </p:txBody>
      </p:sp>
      <p:sp>
        <p:nvSpPr>
          <p:cNvPr id="13" name="Picture Placeholder 12">
            <a:extLst>
              <a:ext uri="{FF2B5EF4-FFF2-40B4-BE49-F238E27FC236}">
                <a16:creationId xmlns:a16="http://schemas.microsoft.com/office/drawing/2014/main" id="{D74C2752-A3D5-9A8A-723B-37CC8B967AE3}"/>
              </a:ext>
            </a:extLst>
          </p:cNvPr>
          <p:cNvSpPr>
            <a:spLocks noGrp="1"/>
          </p:cNvSpPr>
          <p:nvPr>
            <p:ph type="pic" idx="1"/>
          </p:nvPr>
        </p:nvSpPr>
        <p:spPr/>
      </p:sp>
      <p:pic>
        <p:nvPicPr>
          <p:cNvPr id="14" name="Content Placeholder 4">
            <a:extLst>
              <a:ext uri="{FF2B5EF4-FFF2-40B4-BE49-F238E27FC236}">
                <a16:creationId xmlns:a16="http://schemas.microsoft.com/office/drawing/2014/main" id="{E3A81139-1813-CAC5-C77D-EC7F59CC41F4}"/>
              </a:ext>
            </a:extLst>
          </p:cNvPr>
          <p:cNvPicPr>
            <a:picLocks noChangeAspect="1"/>
          </p:cNvPicPr>
          <p:nvPr/>
        </p:nvPicPr>
        <p:blipFill rotWithShape="1">
          <a:blip r:embed="rId2"/>
          <a:stretch/>
        </p:blipFill>
        <p:spPr>
          <a:xfrm>
            <a:off x="4993341" y="996950"/>
            <a:ext cx="6526306" cy="4776321"/>
          </a:xfrm>
          <a:prstGeom prst="rect">
            <a:avLst/>
          </a:prstGeom>
        </p:spPr>
      </p:pic>
    </p:spTree>
    <p:extLst>
      <p:ext uri="{BB962C8B-B14F-4D97-AF65-F5344CB8AC3E}">
        <p14:creationId xmlns:p14="http://schemas.microsoft.com/office/powerpoint/2010/main" val="332629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0A2CD6A-9CC8-10CC-B7DA-20F004C2381C}"/>
              </a:ext>
            </a:extLst>
          </p:cNvPr>
          <p:cNvPicPr>
            <a:picLocks noGrp="1" noChangeAspect="1"/>
          </p:cNvPicPr>
          <p:nvPr>
            <p:ph idx="1"/>
          </p:nvPr>
        </p:nvPicPr>
        <p:blipFill>
          <a:blip r:embed="rId2"/>
          <a:stretch>
            <a:fillRect/>
          </a:stretch>
        </p:blipFill>
        <p:spPr>
          <a:xfrm>
            <a:off x="5203816" y="838339"/>
            <a:ext cx="6074727" cy="2967704"/>
          </a:xfrm>
          <a:prstGeom prst="rect">
            <a:avLst/>
          </a:prstGeom>
        </p:spPr>
      </p:pic>
      <p:sp>
        <p:nvSpPr>
          <p:cNvPr id="10" name="Text Placeholder 9">
            <a:extLst>
              <a:ext uri="{FF2B5EF4-FFF2-40B4-BE49-F238E27FC236}">
                <a16:creationId xmlns:a16="http://schemas.microsoft.com/office/drawing/2014/main" id="{97291E4B-9145-D95E-7A7D-8ED400EABF79}"/>
              </a:ext>
            </a:extLst>
          </p:cNvPr>
          <p:cNvSpPr>
            <a:spLocks noGrp="1"/>
          </p:cNvSpPr>
          <p:nvPr>
            <p:ph type="body" sz="half" idx="2"/>
          </p:nvPr>
        </p:nvSpPr>
        <p:spPr>
          <a:xfrm>
            <a:off x="448235" y="485027"/>
            <a:ext cx="4523937" cy="5807241"/>
          </a:xfrm>
        </p:spPr>
        <p:txBody>
          <a:bodyPr>
            <a:normAutofit lnSpcReduction="10000"/>
          </a:bodyPr>
          <a:lstStyle/>
          <a:p>
            <a:pPr marL="285750" indent="-285750">
              <a:buFontTx/>
              <a:buChar char="-"/>
            </a:pPr>
            <a:endParaRPr lang="en-IN" dirty="0">
              <a:latin typeface="Times New Roman" panose="02020603050405020304" pitchFamily="18" charset="0"/>
              <a:cs typeface="Times New Roman" panose="02020603050405020304" pitchFamily="18" charset="0"/>
            </a:endParaRPr>
          </a:p>
          <a:p>
            <a:pPr marL="285750" indent="-285750">
              <a:buFontTx/>
              <a:buChar char="-"/>
            </a:pPr>
            <a:endParaRPr lang="en-IN" dirty="0">
              <a:latin typeface="Times New Roman" panose="02020603050405020304" pitchFamily="18" charset="0"/>
              <a:cs typeface="Times New Roman" panose="02020603050405020304" pitchFamily="18" charset="0"/>
            </a:endParaRPr>
          </a:p>
          <a:p>
            <a:pPr marL="285750" indent="-285750">
              <a:buFontTx/>
              <a:buChar char="-"/>
            </a:pPr>
            <a:endParaRPr lang="en-IN" dirty="0">
              <a:latin typeface="Times New Roman" panose="02020603050405020304" pitchFamily="18" charset="0"/>
              <a:cs typeface="Times New Roman" panose="02020603050405020304" pitchFamily="18" charset="0"/>
            </a:endParaRPr>
          </a:p>
          <a:p>
            <a:pPr marL="285750" indent="-285750">
              <a:buFontTx/>
              <a:buChar char="-"/>
            </a:pPr>
            <a:r>
              <a:rPr lang="en-IN" sz="2000" dirty="0">
                <a:latin typeface="Times New Roman" panose="02020603050405020304" pitchFamily="18" charset="0"/>
                <a:cs typeface="Times New Roman" panose="02020603050405020304" pitchFamily="18" charset="0"/>
              </a:rPr>
              <a:t>Apart from GarageYrBlt which is left skew, rest of the continuous variable here are right skewed</a:t>
            </a:r>
          </a:p>
          <a:p>
            <a:pPr marL="285750" indent="-285750">
              <a:buFontTx/>
              <a:buChar char="-"/>
            </a:pPr>
            <a:r>
              <a:rPr lang="en-IN" sz="2000" dirty="0">
                <a:latin typeface="Times New Roman" panose="02020603050405020304" pitchFamily="18" charset="0"/>
                <a:cs typeface="Times New Roman" panose="02020603050405020304" pitchFamily="18" charset="0"/>
              </a:rPr>
              <a:t>EnclosedPorch,3snPorch,ScreenPorchPoolAreaMiscVal is also seen to have maximum values to be zero.</a:t>
            </a:r>
          </a:p>
          <a:p>
            <a:pPr marL="285750" indent="-285750">
              <a:buFontTx/>
              <a:buChar char="-"/>
            </a:pPr>
            <a:r>
              <a:rPr lang="en-US" sz="2000" dirty="0">
                <a:latin typeface="Times New Roman" panose="02020603050405020304" pitchFamily="18" charset="0"/>
                <a:cs typeface="Times New Roman" panose="02020603050405020304" pitchFamily="18" charset="0"/>
              </a:rPr>
              <a:t>These columns have above 90% of the values as zero: </a:t>
            </a:r>
            <a:r>
              <a:rPr lang="en-US" sz="2000" dirty="0" err="1">
                <a:latin typeface="Times New Roman" panose="02020603050405020304" pitchFamily="18" charset="0"/>
                <a:cs typeface="Times New Roman" panose="02020603050405020304" pitchFamily="18" charset="0"/>
              </a:rPr>
              <a:t>MiscVal</a:t>
            </a:r>
            <a:r>
              <a:rPr lang="en-US" sz="2000" dirty="0">
                <a:latin typeface="Times New Roman" panose="02020603050405020304" pitchFamily="18" charset="0"/>
                <a:cs typeface="Times New Roman" panose="02020603050405020304" pitchFamily="18" charset="0"/>
              </a:rPr>
              <a:t> (96.404110), </a:t>
            </a:r>
            <a:r>
              <a:rPr lang="en-US" sz="2000" dirty="0" err="1">
                <a:latin typeface="Times New Roman" panose="02020603050405020304" pitchFamily="18" charset="0"/>
                <a:cs typeface="Times New Roman" panose="02020603050405020304" pitchFamily="18" charset="0"/>
              </a:rPr>
              <a:t>PoolArea</a:t>
            </a:r>
            <a:r>
              <a:rPr lang="en-US" sz="2000" dirty="0">
                <a:latin typeface="Times New Roman" panose="02020603050405020304" pitchFamily="18" charset="0"/>
                <a:cs typeface="Times New Roman" panose="02020603050405020304" pitchFamily="18" charset="0"/>
              </a:rPr>
              <a:t> ( 99.400685), </a:t>
            </a:r>
            <a:r>
              <a:rPr lang="en-US" sz="2000" dirty="0" err="1">
                <a:latin typeface="Times New Roman" panose="02020603050405020304" pitchFamily="18" charset="0"/>
                <a:cs typeface="Times New Roman" panose="02020603050405020304" pitchFamily="18" charset="0"/>
              </a:rPr>
              <a:t>ScreenPorch</a:t>
            </a:r>
            <a:r>
              <a:rPr lang="en-US" sz="2000" dirty="0">
                <a:latin typeface="Times New Roman" panose="02020603050405020304" pitchFamily="18" charset="0"/>
                <a:cs typeface="Times New Roman" panose="02020603050405020304" pitchFamily="18" charset="0"/>
              </a:rPr>
              <a:t> (91.866438), 3SsnPorch(98.116438), </a:t>
            </a:r>
            <a:r>
              <a:rPr lang="en-US" sz="2000" dirty="0" err="1">
                <a:latin typeface="Times New Roman" panose="02020603050405020304" pitchFamily="18" charset="0"/>
                <a:cs typeface="Times New Roman" panose="02020603050405020304" pitchFamily="18" charset="0"/>
              </a:rPr>
              <a:t>LowQualFinSF</a:t>
            </a:r>
            <a:r>
              <a:rPr lang="en-US" sz="2000" dirty="0">
                <a:latin typeface="Times New Roman" panose="02020603050405020304" pitchFamily="18" charset="0"/>
                <a:cs typeface="Times New Roman" panose="02020603050405020304" pitchFamily="18" charset="0"/>
              </a:rPr>
              <a:t> (98.030822), </a:t>
            </a:r>
            <a:r>
              <a:rPr lang="en-US" sz="2000" dirty="0" err="1">
                <a:latin typeface="Times New Roman" panose="02020603050405020304" pitchFamily="18" charset="0"/>
                <a:cs typeface="Times New Roman" panose="02020603050405020304" pitchFamily="18" charset="0"/>
              </a:rPr>
              <a:t>BsmtHalfBath</a:t>
            </a:r>
            <a:r>
              <a:rPr lang="en-US" sz="2000" dirty="0">
                <a:latin typeface="Times New Roman" panose="02020603050405020304" pitchFamily="18" charset="0"/>
                <a:cs typeface="Times New Roman" panose="02020603050405020304" pitchFamily="18" charset="0"/>
              </a:rPr>
              <a:t> (94.6061)</a:t>
            </a:r>
            <a:endParaRPr lang="en-IN" sz="2000" dirty="0">
              <a:latin typeface="Times New Roman" panose="02020603050405020304" pitchFamily="18" charset="0"/>
              <a:cs typeface="Times New Roman" panose="02020603050405020304" pitchFamily="18" charset="0"/>
            </a:endParaRPr>
          </a:p>
          <a:p>
            <a:pPr marL="285750" indent="-285750">
              <a:buFontTx/>
              <a:buChar char="-"/>
            </a:pPr>
            <a:r>
              <a:rPr lang="en-IN" sz="2000" dirty="0">
                <a:latin typeface="Times New Roman" panose="02020603050405020304" pitchFamily="18" charset="0"/>
                <a:cs typeface="Times New Roman" panose="02020603050405020304" pitchFamily="18" charset="0"/>
              </a:rPr>
              <a:t>Sale Price which is the target variable is observed to be slightly skewed to the right. The maximum value was found to be and minimum to be </a:t>
            </a:r>
          </a:p>
        </p:txBody>
      </p:sp>
      <p:pic>
        <p:nvPicPr>
          <p:cNvPr id="12" name="Picture 11">
            <a:extLst>
              <a:ext uri="{FF2B5EF4-FFF2-40B4-BE49-F238E27FC236}">
                <a16:creationId xmlns:a16="http://schemas.microsoft.com/office/drawing/2014/main" id="{4DD1C8FC-88ED-05A7-8579-FF9B2D96188A}"/>
              </a:ext>
            </a:extLst>
          </p:cNvPr>
          <p:cNvPicPr>
            <a:picLocks noChangeAspect="1"/>
          </p:cNvPicPr>
          <p:nvPr/>
        </p:nvPicPr>
        <p:blipFill>
          <a:blip r:embed="rId3"/>
          <a:stretch>
            <a:fillRect/>
          </a:stretch>
        </p:blipFill>
        <p:spPr>
          <a:xfrm>
            <a:off x="4972172" y="3806043"/>
            <a:ext cx="6306371" cy="2228380"/>
          </a:xfrm>
          <a:prstGeom prst="rect">
            <a:avLst/>
          </a:prstGeom>
        </p:spPr>
      </p:pic>
    </p:spTree>
    <p:extLst>
      <p:ext uri="{BB962C8B-B14F-4D97-AF65-F5344CB8AC3E}">
        <p14:creationId xmlns:p14="http://schemas.microsoft.com/office/powerpoint/2010/main" val="663011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5158</TotalTime>
  <Words>2420</Words>
  <Application>Microsoft Office PowerPoint</Application>
  <PresentationFormat>Widescreen</PresentationFormat>
  <Paragraphs>143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Times New Roman</vt:lpstr>
      <vt:lpstr>Office Theme</vt:lpstr>
      <vt:lpstr>Housing Price Prediction</vt:lpstr>
      <vt:lpstr>Introduction</vt:lpstr>
      <vt:lpstr>Problem statement</vt:lpstr>
      <vt:lpstr>Workflow</vt:lpstr>
      <vt:lpstr>Exploratory Data Analysis</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vt:lpstr>
      <vt:lpstr>PowerPoint Presentation</vt:lpstr>
      <vt:lpstr>PowerPoint Presentation</vt:lpstr>
      <vt:lpstr>PowerPoint Presentation</vt:lpstr>
      <vt:lpstr>PowerPoint Presentation</vt:lpstr>
      <vt:lpstr>PowerPoint Presentation</vt:lpstr>
      <vt:lpstr>PowerPoint Presentation</vt:lpstr>
      <vt:lpstr>Best Model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deepthi prakashan</dc:creator>
  <cp:lastModifiedBy>deepthi prakashan</cp:lastModifiedBy>
  <cp:revision>2</cp:revision>
  <dcterms:created xsi:type="dcterms:W3CDTF">2022-10-02T11:15:22Z</dcterms:created>
  <dcterms:modified xsi:type="dcterms:W3CDTF">2022-10-07T16:49:13Z</dcterms:modified>
</cp:coreProperties>
</file>