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9" r:id="rId5"/>
    <p:sldId id="271" r:id="rId6"/>
    <p:sldId id="261" r:id="rId7"/>
    <p:sldId id="262" r:id="rId8"/>
    <p:sldId id="264" r:id="rId9"/>
    <p:sldId id="263" r:id="rId10"/>
    <p:sldId id="265" r:id="rId11"/>
    <p:sldId id="270" r:id="rId12"/>
    <p:sldId id="273" r:id="rId13"/>
    <p:sldId id="266" r:id="rId14"/>
    <p:sldId id="272" r:id="rId15"/>
    <p:sldId id="267"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90" autoAdjust="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8145C7-4FD7-4B26-8CD8-45AC29A71824}"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IN"/>
        </a:p>
      </dgm:t>
    </dgm:pt>
    <dgm:pt modelId="{537AABF4-9A98-4EEF-8E24-D963D10E6EE4}">
      <dgm:prSet phldrT="[Text]" custT="1"/>
      <dgm:spPr/>
      <dgm:t>
        <a:bodyPr/>
        <a:lstStyle/>
        <a:p>
          <a:r>
            <a:rPr lang="en-IN" sz="1600" b="1" dirty="0"/>
            <a:t>Importing data</a:t>
          </a:r>
        </a:p>
      </dgm:t>
    </dgm:pt>
    <dgm:pt modelId="{4BAC1108-AE63-4AAA-B30F-7580F5E88B32}" type="parTrans" cxnId="{87F1E520-D501-4B44-9BC3-9892765EDE5B}">
      <dgm:prSet/>
      <dgm:spPr/>
      <dgm:t>
        <a:bodyPr/>
        <a:lstStyle/>
        <a:p>
          <a:endParaRPr lang="en-IN"/>
        </a:p>
      </dgm:t>
    </dgm:pt>
    <dgm:pt modelId="{B042F172-FADC-4535-9A35-BFF9987875F0}" type="sibTrans" cxnId="{87F1E520-D501-4B44-9BC3-9892765EDE5B}">
      <dgm:prSet/>
      <dgm:spPr/>
      <dgm:t>
        <a:bodyPr/>
        <a:lstStyle/>
        <a:p>
          <a:endParaRPr lang="en-IN"/>
        </a:p>
      </dgm:t>
    </dgm:pt>
    <dgm:pt modelId="{4A029A46-78C5-4088-819B-F1E6A91DD012}">
      <dgm:prSet phldrT="[Text]" custT="1"/>
      <dgm:spPr/>
      <dgm:t>
        <a:bodyPr/>
        <a:lstStyle/>
        <a:p>
          <a:r>
            <a:rPr lang="en-IN" sz="2400" dirty="0">
              <a:latin typeface="Times New Roman" panose="02020603050405020304" pitchFamily="18" charset="0"/>
              <a:cs typeface="Times New Roman" panose="02020603050405020304" pitchFamily="18" charset="0"/>
            </a:rPr>
            <a:t>Data available as csv format from Indian ecommerce stores was imported into the </a:t>
          </a:r>
          <a:r>
            <a:rPr lang="en-IN" sz="2400" dirty="0" err="1">
              <a:latin typeface="Times New Roman" panose="02020603050405020304" pitchFamily="18" charset="0"/>
              <a:cs typeface="Times New Roman" panose="02020603050405020304" pitchFamily="18" charset="0"/>
            </a:rPr>
            <a:t>Jupyter</a:t>
          </a:r>
          <a:r>
            <a:rPr lang="en-IN" sz="2400" dirty="0">
              <a:latin typeface="Times New Roman" panose="02020603050405020304" pitchFamily="18" charset="0"/>
              <a:cs typeface="Times New Roman" panose="02020603050405020304" pitchFamily="18" charset="0"/>
            </a:rPr>
            <a:t> Notebook</a:t>
          </a:r>
        </a:p>
      </dgm:t>
    </dgm:pt>
    <dgm:pt modelId="{580CBE28-59BD-49B9-9201-C4510A361A7A}" type="parTrans" cxnId="{2D252BD0-6A46-48BF-9D39-99EA8BE6240C}">
      <dgm:prSet/>
      <dgm:spPr/>
      <dgm:t>
        <a:bodyPr/>
        <a:lstStyle/>
        <a:p>
          <a:endParaRPr lang="en-IN"/>
        </a:p>
      </dgm:t>
    </dgm:pt>
    <dgm:pt modelId="{E0CB7558-9672-4263-9A93-FF8D835BE9B3}" type="sibTrans" cxnId="{2D252BD0-6A46-48BF-9D39-99EA8BE6240C}">
      <dgm:prSet/>
      <dgm:spPr/>
      <dgm:t>
        <a:bodyPr/>
        <a:lstStyle/>
        <a:p>
          <a:endParaRPr lang="en-IN"/>
        </a:p>
      </dgm:t>
    </dgm:pt>
    <dgm:pt modelId="{D731878F-0857-4D59-AAD6-AFE84C6F4B70}">
      <dgm:prSet phldrT="[Text]" custT="1"/>
      <dgm:spPr/>
      <dgm:t>
        <a:bodyPr/>
        <a:lstStyle/>
        <a:p>
          <a:r>
            <a:rPr lang="en-IN" sz="1600" b="1" dirty="0"/>
            <a:t>Data Pre-processing</a:t>
          </a:r>
        </a:p>
        <a:p>
          <a:endParaRPr lang="en-IN" sz="2000" b="1" dirty="0"/>
        </a:p>
      </dgm:t>
    </dgm:pt>
    <dgm:pt modelId="{ED3B7427-F182-442C-9613-AFC86450FACA}" type="parTrans" cxnId="{E10CB8CA-B524-42B7-B8B7-A8AD0357ED52}">
      <dgm:prSet/>
      <dgm:spPr/>
      <dgm:t>
        <a:bodyPr/>
        <a:lstStyle/>
        <a:p>
          <a:endParaRPr lang="en-IN"/>
        </a:p>
      </dgm:t>
    </dgm:pt>
    <dgm:pt modelId="{B468B537-88CD-4C6F-B817-8ABA554B237D}" type="sibTrans" cxnId="{E10CB8CA-B524-42B7-B8B7-A8AD0357ED52}">
      <dgm:prSet/>
      <dgm:spPr/>
      <dgm:t>
        <a:bodyPr/>
        <a:lstStyle/>
        <a:p>
          <a:endParaRPr lang="en-IN"/>
        </a:p>
      </dgm:t>
    </dgm:pt>
    <dgm:pt modelId="{781D9B4B-CFE7-4537-A206-733D6180D70F}">
      <dgm:prSet phldrT="[Text]" custT="1"/>
      <dgm:spPr/>
      <dgm:t>
        <a:bodyPr/>
        <a:lstStyle/>
        <a:p>
          <a:r>
            <a:rPr lang="en-IN" sz="2400" dirty="0">
              <a:latin typeface="Times New Roman" panose="02020603050405020304" pitchFamily="18" charset="0"/>
              <a:cs typeface="Times New Roman" panose="02020603050405020304" pitchFamily="18" charset="0"/>
            </a:rPr>
            <a:t>Checked for null values, removed duplicates and relabelled the features</a:t>
          </a:r>
        </a:p>
      </dgm:t>
    </dgm:pt>
    <dgm:pt modelId="{C292E128-B412-4A50-8E98-04A79CF1D614}" type="parTrans" cxnId="{5442C95F-E529-489B-B3FB-44B6C264D7C0}">
      <dgm:prSet/>
      <dgm:spPr/>
      <dgm:t>
        <a:bodyPr/>
        <a:lstStyle/>
        <a:p>
          <a:endParaRPr lang="en-IN"/>
        </a:p>
      </dgm:t>
    </dgm:pt>
    <dgm:pt modelId="{606F9B33-0029-4F93-A4D4-570E2C93F652}" type="sibTrans" cxnId="{5442C95F-E529-489B-B3FB-44B6C264D7C0}">
      <dgm:prSet/>
      <dgm:spPr/>
      <dgm:t>
        <a:bodyPr/>
        <a:lstStyle/>
        <a:p>
          <a:endParaRPr lang="en-IN"/>
        </a:p>
      </dgm:t>
    </dgm:pt>
    <dgm:pt modelId="{2F2CC80B-E35C-4C3D-A3FC-D9FF9A07A087}">
      <dgm:prSet phldrT="[Text]"/>
      <dgm:spPr/>
      <dgm:t>
        <a:bodyPr/>
        <a:lstStyle/>
        <a:p>
          <a:r>
            <a:rPr lang="en-IN" b="1" dirty="0"/>
            <a:t>Data Visualization</a:t>
          </a:r>
        </a:p>
      </dgm:t>
    </dgm:pt>
    <dgm:pt modelId="{A38A2839-55E1-433F-8280-28EEFC14987D}" type="parTrans" cxnId="{7C6F18D1-34A0-483F-B2A9-4C5D7CD325A3}">
      <dgm:prSet/>
      <dgm:spPr/>
      <dgm:t>
        <a:bodyPr/>
        <a:lstStyle/>
        <a:p>
          <a:endParaRPr lang="en-IN"/>
        </a:p>
      </dgm:t>
    </dgm:pt>
    <dgm:pt modelId="{E087BBC0-0BA2-4F80-BA63-36BA21DB93E1}" type="sibTrans" cxnId="{7C6F18D1-34A0-483F-B2A9-4C5D7CD325A3}">
      <dgm:prSet/>
      <dgm:spPr/>
      <dgm:t>
        <a:bodyPr/>
        <a:lstStyle/>
        <a:p>
          <a:endParaRPr lang="en-IN"/>
        </a:p>
      </dgm:t>
    </dgm:pt>
    <dgm:pt modelId="{8E4D90DB-9129-4569-A7ED-5D69211C1506}">
      <dgm:prSet phldrT="[Text]" custT="1"/>
      <dgm:spPr/>
      <dgm:t>
        <a:bodyPr/>
        <a:lstStyle/>
        <a:p>
          <a:r>
            <a:rPr lang="en-IN" sz="2400" dirty="0" err="1">
              <a:latin typeface="Times New Roman" panose="02020603050405020304" pitchFamily="18" charset="0"/>
              <a:cs typeface="Times New Roman" panose="02020603050405020304" pitchFamily="18" charset="0"/>
            </a:rPr>
            <a:t>Univarient</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Bivarient</a:t>
          </a:r>
          <a:r>
            <a:rPr lang="en-IN" sz="2400" dirty="0">
              <a:latin typeface="Times New Roman" panose="02020603050405020304" pitchFamily="18" charset="0"/>
              <a:cs typeface="Times New Roman" panose="02020603050405020304" pitchFamily="18" charset="0"/>
            </a:rPr>
            <a:t> analyses were  carried out to better understand the relationships that existed in the data .</a:t>
          </a:r>
        </a:p>
      </dgm:t>
    </dgm:pt>
    <dgm:pt modelId="{179FCFA8-3EF6-4E59-88FD-ED01CA7A83BB}" type="parTrans" cxnId="{71709DBF-27A6-43D3-9934-19E8942BE9C2}">
      <dgm:prSet/>
      <dgm:spPr/>
      <dgm:t>
        <a:bodyPr/>
        <a:lstStyle/>
        <a:p>
          <a:endParaRPr lang="en-IN"/>
        </a:p>
      </dgm:t>
    </dgm:pt>
    <dgm:pt modelId="{2E81DADF-2DDB-434F-AFC6-48F4124464CE}" type="sibTrans" cxnId="{71709DBF-27A6-43D3-9934-19E8942BE9C2}">
      <dgm:prSet/>
      <dgm:spPr/>
      <dgm:t>
        <a:bodyPr/>
        <a:lstStyle/>
        <a:p>
          <a:endParaRPr lang="en-IN"/>
        </a:p>
      </dgm:t>
    </dgm:pt>
    <dgm:pt modelId="{8CA9F48C-76EB-4659-9AC8-54139FCCFED6}" type="pres">
      <dgm:prSet presAssocID="{C88145C7-4FD7-4B26-8CD8-45AC29A71824}" presName="linearFlow" presStyleCnt="0">
        <dgm:presLayoutVars>
          <dgm:dir/>
          <dgm:animLvl val="lvl"/>
          <dgm:resizeHandles val="exact"/>
        </dgm:presLayoutVars>
      </dgm:prSet>
      <dgm:spPr/>
    </dgm:pt>
    <dgm:pt modelId="{7DBCAE1F-84CE-42E6-9018-678EFBE3ABF2}" type="pres">
      <dgm:prSet presAssocID="{537AABF4-9A98-4EEF-8E24-D963D10E6EE4}" presName="composite" presStyleCnt="0"/>
      <dgm:spPr/>
    </dgm:pt>
    <dgm:pt modelId="{BDB9CB2C-2E16-40FB-99E8-A16CB21712B1}" type="pres">
      <dgm:prSet presAssocID="{537AABF4-9A98-4EEF-8E24-D963D10E6EE4}" presName="parentText" presStyleLbl="alignNode1" presStyleIdx="0" presStyleCnt="3">
        <dgm:presLayoutVars>
          <dgm:chMax val="1"/>
          <dgm:bulletEnabled val="1"/>
        </dgm:presLayoutVars>
      </dgm:prSet>
      <dgm:spPr/>
    </dgm:pt>
    <dgm:pt modelId="{9468EF51-9B90-4807-9661-8AA51AA88243}" type="pres">
      <dgm:prSet presAssocID="{537AABF4-9A98-4EEF-8E24-D963D10E6EE4}" presName="descendantText" presStyleLbl="alignAcc1" presStyleIdx="0" presStyleCnt="3">
        <dgm:presLayoutVars>
          <dgm:bulletEnabled val="1"/>
        </dgm:presLayoutVars>
      </dgm:prSet>
      <dgm:spPr/>
    </dgm:pt>
    <dgm:pt modelId="{2861DD69-38DB-4A97-8CA7-5D58FF9B4E7F}" type="pres">
      <dgm:prSet presAssocID="{B042F172-FADC-4535-9A35-BFF9987875F0}" presName="sp" presStyleCnt="0"/>
      <dgm:spPr/>
    </dgm:pt>
    <dgm:pt modelId="{8F6AE32E-701B-4E75-AB98-732413184993}" type="pres">
      <dgm:prSet presAssocID="{D731878F-0857-4D59-AAD6-AFE84C6F4B70}" presName="composite" presStyleCnt="0"/>
      <dgm:spPr/>
    </dgm:pt>
    <dgm:pt modelId="{AB62F8E5-10D8-4172-8D48-CDD625BF1AB5}" type="pres">
      <dgm:prSet presAssocID="{D731878F-0857-4D59-AAD6-AFE84C6F4B70}" presName="parentText" presStyleLbl="alignNode1" presStyleIdx="1" presStyleCnt="3" custScaleX="95335">
        <dgm:presLayoutVars>
          <dgm:chMax val="1"/>
          <dgm:bulletEnabled val="1"/>
        </dgm:presLayoutVars>
      </dgm:prSet>
      <dgm:spPr/>
    </dgm:pt>
    <dgm:pt modelId="{199E23F5-A175-4135-BE19-CABBF8D26240}" type="pres">
      <dgm:prSet presAssocID="{D731878F-0857-4D59-AAD6-AFE84C6F4B70}" presName="descendantText" presStyleLbl="alignAcc1" presStyleIdx="1" presStyleCnt="3">
        <dgm:presLayoutVars>
          <dgm:bulletEnabled val="1"/>
        </dgm:presLayoutVars>
      </dgm:prSet>
      <dgm:spPr/>
    </dgm:pt>
    <dgm:pt modelId="{55A125E0-77C0-428D-A428-2BCA5F70B168}" type="pres">
      <dgm:prSet presAssocID="{B468B537-88CD-4C6F-B817-8ABA554B237D}" presName="sp" presStyleCnt="0"/>
      <dgm:spPr/>
    </dgm:pt>
    <dgm:pt modelId="{9A729FEB-F02B-4EA4-A8D0-EE33143CBA21}" type="pres">
      <dgm:prSet presAssocID="{2F2CC80B-E35C-4C3D-A3FC-D9FF9A07A087}" presName="composite" presStyleCnt="0"/>
      <dgm:spPr/>
    </dgm:pt>
    <dgm:pt modelId="{BB471CCA-12F0-487B-A210-1C835795D04A}" type="pres">
      <dgm:prSet presAssocID="{2F2CC80B-E35C-4C3D-A3FC-D9FF9A07A087}" presName="parentText" presStyleLbl="alignNode1" presStyleIdx="2" presStyleCnt="3">
        <dgm:presLayoutVars>
          <dgm:chMax val="1"/>
          <dgm:bulletEnabled val="1"/>
        </dgm:presLayoutVars>
      </dgm:prSet>
      <dgm:spPr/>
    </dgm:pt>
    <dgm:pt modelId="{AC8956B5-1EFA-4C76-9A28-8AAE256974F9}" type="pres">
      <dgm:prSet presAssocID="{2F2CC80B-E35C-4C3D-A3FC-D9FF9A07A087}" presName="descendantText" presStyleLbl="alignAcc1" presStyleIdx="2" presStyleCnt="3">
        <dgm:presLayoutVars>
          <dgm:bulletEnabled val="1"/>
        </dgm:presLayoutVars>
      </dgm:prSet>
      <dgm:spPr/>
    </dgm:pt>
  </dgm:ptLst>
  <dgm:cxnLst>
    <dgm:cxn modelId="{144D571A-1D7A-4B6B-8F57-296B33B2DBA1}" type="presOf" srcId="{537AABF4-9A98-4EEF-8E24-D963D10E6EE4}" destId="{BDB9CB2C-2E16-40FB-99E8-A16CB21712B1}" srcOrd="0" destOrd="0" presId="urn:microsoft.com/office/officeart/2005/8/layout/chevron2"/>
    <dgm:cxn modelId="{87F1E520-D501-4B44-9BC3-9892765EDE5B}" srcId="{C88145C7-4FD7-4B26-8CD8-45AC29A71824}" destId="{537AABF4-9A98-4EEF-8E24-D963D10E6EE4}" srcOrd="0" destOrd="0" parTransId="{4BAC1108-AE63-4AAA-B30F-7580F5E88B32}" sibTransId="{B042F172-FADC-4535-9A35-BFF9987875F0}"/>
    <dgm:cxn modelId="{755A355B-B78B-41B8-834C-2FB52023C964}" type="presOf" srcId="{C88145C7-4FD7-4B26-8CD8-45AC29A71824}" destId="{8CA9F48C-76EB-4659-9AC8-54139FCCFED6}" srcOrd="0" destOrd="0" presId="urn:microsoft.com/office/officeart/2005/8/layout/chevron2"/>
    <dgm:cxn modelId="{5442C95F-E529-489B-B3FB-44B6C264D7C0}" srcId="{D731878F-0857-4D59-AAD6-AFE84C6F4B70}" destId="{781D9B4B-CFE7-4537-A206-733D6180D70F}" srcOrd="0" destOrd="0" parTransId="{C292E128-B412-4A50-8E98-04A79CF1D614}" sibTransId="{606F9B33-0029-4F93-A4D4-570E2C93F652}"/>
    <dgm:cxn modelId="{73B37C41-B80E-4292-8430-7EE66AD49B27}" type="presOf" srcId="{8E4D90DB-9129-4569-A7ED-5D69211C1506}" destId="{AC8956B5-1EFA-4C76-9A28-8AAE256974F9}" srcOrd="0" destOrd="0" presId="urn:microsoft.com/office/officeart/2005/8/layout/chevron2"/>
    <dgm:cxn modelId="{1C864952-742B-4C9A-A988-A431ACFEDCCF}" type="presOf" srcId="{2F2CC80B-E35C-4C3D-A3FC-D9FF9A07A087}" destId="{BB471CCA-12F0-487B-A210-1C835795D04A}" srcOrd="0" destOrd="0" presId="urn:microsoft.com/office/officeart/2005/8/layout/chevron2"/>
    <dgm:cxn modelId="{D1C5F790-B2C8-4C02-AD69-BBEC2F68CEB1}" type="presOf" srcId="{781D9B4B-CFE7-4537-A206-733D6180D70F}" destId="{199E23F5-A175-4135-BE19-CABBF8D26240}" srcOrd="0" destOrd="0" presId="urn:microsoft.com/office/officeart/2005/8/layout/chevron2"/>
    <dgm:cxn modelId="{BEDFB0B0-0EF6-4DF9-B64D-762BEF2F331D}" type="presOf" srcId="{4A029A46-78C5-4088-819B-F1E6A91DD012}" destId="{9468EF51-9B90-4807-9661-8AA51AA88243}" srcOrd="0" destOrd="0" presId="urn:microsoft.com/office/officeart/2005/8/layout/chevron2"/>
    <dgm:cxn modelId="{71709DBF-27A6-43D3-9934-19E8942BE9C2}" srcId="{2F2CC80B-E35C-4C3D-A3FC-D9FF9A07A087}" destId="{8E4D90DB-9129-4569-A7ED-5D69211C1506}" srcOrd="0" destOrd="0" parTransId="{179FCFA8-3EF6-4E59-88FD-ED01CA7A83BB}" sibTransId="{2E81DADF-2DDB-434F-AFC6-48F4124464CE}"/>
    <dgm:cxn modelId="{E10CB8CA-B524-42B7-B8B7-A8AD0357ED52}" srcId="{C88145C7-4FD7-4B26-8CD8-45AC29A71824}" destId="{D731878F-0857-4D59-AAD6-AFE84C6F4B70}" srcOrd="1" destOrd="0" parTransId="{ED3B7427-F182-442C-9613-AFC86450FACA}" sibTransId="{B468B537-88CD-4C6F-B817-8ABA554B237D}"/>
    <dgm:cxn modelId="{2D252BD0-6A46-48BF-9D39-99EA8BE6240C}" srcId="{537AABF4-9A98-4EEF-8E24-D963D10E6EE4}" destId="{4A029A46-78C5-4088-819B-F1E6A91DD012}" srcOrd="0" destOrd="0" parTransId="{580CBE28-59BD-49B9-9201-C4510A361A7A}" sibTransId="{E0CB7558-9672-4263-9A93-FF8D835BE9B3}"/>
    <dgm:cxn modelId="{7C6F18D1-34A0-483F-B2A9-4C5D7CD325A3}" srcId="{C88145C7-4FD7-4B26-8CD8-45AC29A71824}" destId="{2F2CC80B-E35C-4C3D-A3FC-D9FF9A07A087}" srcOrd="2" destOrd="0" parTransId="{A38A2839-55E1-433F-8280-28EEFC14987D}" sibTransId="{E087BBC0-0BA2-4F80-BA63-36BA21DB93E1}"/>
    <dgm:cxn modelId="{BC2665EF-3085-4EAE-AFD8-ED1C31657B07}" type="presOf" srcId="{D731878F-0857-4D59-AAD6-AFE84C6F4B70}" destId="{AB62F8E5-10D8-4172-8D48-CDD625BF1AB5}" srcOrd="0" destOrd="0" presId="urn:microsoft.com/office/officeart/2005/8/layout/chevron2"/>
    <dgm:cxn modelId="{8D235D51-4EFA-4F7C-9E5D-DCF3F5F9998A}" type="presParOf" srcId="{8CA9F48C-76EB-4659-9AC8-54139FCCFED6}" destId="{7DBCAE1F-84CE-42E6-9018-678EFBE3ABF2}" srcOrd="0" destOrd="0" presId="urn:microsoft.com/office/officeart/2005/8/layout/chevron2"/>
    <dgm:cxn modelId="{64C48AEB-144F-4AD4-98C7-0EED58077D44}" type="presParOf" srcId="{7DBCAE1F-84CE-42E6-9018-678EFBE3ABF2}" destId="{BDB9CB2C-2E16-40FB-99E8-A16CB21712B1}" srcOrd="0" destOrd="0" presId="urn:microsoft.com/office/officeart/2005/8/layout/chevron2"/>
    <dgm:cxn modelId="{10B3772B-2CC5-4FBA-BFCF-DB04F84E36EA}" type="presParOf" srcId="{7DBCAE1F-84CE-42E6-9018-678EFBE3ABF2}" destId="{9468EF51-9B90-4807-9661-8AA51AA88243}" srcOrd="1" destOrd="0" presId="urn:microsoft.com/office/officeart/2005/8/layout/chevron2"/>
    <dgm:cxn modelId="{56BBD5AD-6142-4450-8EB0-5DD43F44DC9F}" type="presParOf" srcId="{8CA9F48C-76EB-4659-9AC8-54139FCCFED6}" destId="{2861DD69-38DB-4A97-8CA7-5D58FF9B4E7F}" srcOrd="1" destOrd="0" presId="urn:microsoft.com/office/officeart/2005/8/layout/chevron2"/>
    <dgm:cxn modelId="{E7CD1CDB-9803-49E6-8F1B-13A07CBBDCB4}" type="presParOf" srcId="{8CA9F48C-76EB-4659-9AC8-54139FCCFED6}" destId="{8F6AE32E-701B-4E75-AB98-732413184993}" srcOrd="2" destOrd="0" presId="urn:microsoft.com/office/officeart/2005/8/layout/chevron2"/>
    <dgm:cxn modelId="{0C0778E1-31F9-449F-9788-6978F7358FB8}" type="presParOf" srcId="{8F6AE32E-701B-4E75-AB98-732413184993}" destId="{AB62F8E5-10D8-4172-8D48-CDD625BF1AB5}" srcOrd="0" destOrd="0" presId="urn:microsoft.com/office/officeart/2005/8/layout/chevron2"/>
    <dgm:cxn modelId="{9557972A-5B1D-4746-8AC4-E717CF4DD484}" type="presParOf" srcId="{8F6AE32E-701B-4E75-AB98-732413184993}" destId="{199E23F5-A175-4135-BE19-CABBF8D26240}" srcOrd="1" destOrd="0" presId="urn:microsoft.com/office/officeart/2005/8/layout/chevron2"/>
    <dgm:cxn modelId="{9FD69EE2-6B38-48F0-A436-109E29CA0547}" type="presParOf" srcId="{8CA9F48C-76EB-4659-9AC8-54139FCCFED6}" destId="{55A125E0-77C0-428D-A428-2BCA5F70B168}" srcOrd="3" destOrd="0" presId="urn:microsoft.com/office/officeart/2005/8/layout/chevron2"/>
    <dgm:cxn modelId="{05B1A90D-1DC1-43FE-94BC-B8EED6FF14E7}" type="presParOf" srcId="{8CA9F48C-76EB-4659-9AC8-54139FCCFED6}" destId="{9A729FEB-F02B-4EA4-A8D0-EE33143CBA21}" srcOrd="4" destOrd="0" presId="urn:microsoft.com/office/officeart/2005/8/layout/chevron2"/>
    <dgm:cxn modelId="{B71EF5DC-DE41-4663-AF31-6F064747F819}" type="presParOf" srcId="{9A729FEB-F02B-4EA4-A8D0-EE33143CBA21}" destId="{BB471CCA-12F0-487B-A210-1C835795D04A}" srcOrd="0" destOrd="0" presId="urn:microsoft.com/office/officeart/2005/8/layout/chevron2"/>
    <dgm:cxn modelId="{07E1A551-B4A9-4965-85F1-95155F609F3E}" type="presParOf" srcId="{9A729FEB-F02B-4EA4-A8D0-EE33143CBA21}" destId="{AC8956B5-1EFA-4C76-9A28-8AAE256974F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9CB2C-2E16-40FB-99E8-A16CB21712B1}">
      <dsp:nvSpPr>
        <dsp:cNvPr id="0" name=""/>
        <dsp:cNvSpPr/>
      </dsp:nvSpPr>
      <dsp:spPr>
        <a:xfrm rot="5400000">
          <a:off x="-362874" y="366662"/>
          <a:ext cx="1847286" cy="1121537"/>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b="1" kern="1200" dirty="0"/>
            <a:t>Importing data</a:t>
          </a:r>
        </a:p>
      </dsp:txBody>
      <dsp:txXfrm rot="-5400000">
        <a:off x="1" y="564557"/>
        <a:ext cx="1121537" cy="725749"/>
      </dsp:txXfrm>
    </dsp:sp>
    <dsp:sp modelId="{9468EF51-9B90-4807-9661-8AA51AA88243}">
      <dsp:nvSpPr>
        <dsp:cNvPr id="0" name=""/>
        <dsp:cNvSpPr/>
      </dsp:nvSpPr>
      <dsp:spPr>
        <a:xfrm rot="5400000">
          <a:off x="5824310" y="-4698984"/>
          <a:ext cx="1232101" cy="10637646"/>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latin typeface="Times New Roman" panose="02020603050405020304" pitchFamily="18" charset="0"/>
              <a:cs typeface="Times New Roman" panose="02020603050405020304" pitchFamily="18" charset="0"/>
            </a:rPr>
            <a:t>Data available as csv format from Indian ecommerce stores was imported into the </a:t>
          </a:r>
          <a:r>
            <a:rPr lang="en-IN" sz="2400" kern="1200" dirty="0" err="1">
              <a:latin typeface="Times New Roman" panose="02020603050405020304" pitchFamily="18" charset="0"/>
              <a:cs typeface="Times New Roman" panose="02020603050405020304" pitchFamily="18" charset="0"/>
            </a:rPr>
            <a:t>Jupyter</a:t>
          </a:r>
          <a:r>
            <a:rPr lang="en-IN" sz="2400" kern="1200" dirty="0">
              <a:latin typeface="Times New Roman" panose="02020603050405020304" pitchFamily="18" charset="0"/>
              <a:cs typeface="Times New Roman" panose="02020603050405020304" pitchFamily="18" charset="0"/>
            </a:rPr>
            <a:t> Notebook</a:t>
          </a:r>
        </a:p>
      </dsp:txBody>
      <dsp:txXfrm rot="-5400000">
        <a:off x="1121538" y="63934"/>
        <a:ext cx="10577500" cy="1111809"/>
      </dsp:txXfrm>
    </dsp:sp>
    <dsp:sp modelId="{AB62F8E5-10D8-4172-8D48-CDD625BF1AB5}">
      <dsp:nvSpPr>
        <dsp:cNvPr id="0" name=""/>
        <dsp:cNvSpPr/>
      </dsp:nvSpPr>
      <dsp:spPr>
        <a:xfrm rot="5400000">
          <a:off x="-413974" y="2073510"/>
          <a:ext cx="1847286" cy="1019338"/>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b="1" kern="1200" dirty="0"/>
            <a:t>Data Pre-processing</a:t>
          </a:r>
        </a:p>
        <a:p>
          <a:pPr marL="0" lvl="0" indent="0" algn="ctr" defTabSz="711200">
            <a:lnSpc>
              <a:spcPct val="90000"/>
            </a:lnSpc>
            <a:spcBef>
              <a:spcPct val="0"/>
            </a:spcBef>
            <a:spcAft>
              <a:spcPct val="35000"/>
            </a:spcAft>
            <a:buNone/>
          </a:pPr>
          <a:endParaRPr lang="en-IN" sz="2000" b="1" kern="1200" dirty="0"/>
        </a:p>
      </dsp:txBody>
      <dsp:txXfrm rot="-5400000">
        <a:off x="0" y="2169205"/>
        <a:ext cx="1019338" cy="827948"/>
      </dsp:txXfrm>
    </dsp:sp>
    <dsp:sp modelId="{199E23F5-A175-4135-BE19-CABBF8D26240}">
      <dsp:nvSpPr>
        <dsp:cNvPr id="0" name=""/>
        <dsp:cNvSpPr/>
      </dsp:nvSpPr>
      <dsp:spPr>
        <a:xfrm rot="5400000">
          <a:off x="5185002" y="-2481187"/>
          <a:ext cx="1232101" cy="951354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latin typeface="Times New Roman" panose="02020603050405020304" pitchFamily="18" charset="0"/>
              <a:cs typeface="Times New Roman" panose="02020603050405020304" pitchFamily="18" charset="0"/>
            </a:rPr>
            <a:t>Checked for null values, removed duplicates and relabelled the features</a:t>
          </a:r>
        </a:p>
      </dsp:txBody>
      <dsp:txXfrm rot="-5400000">
        <a:off x="1044279" y="1719682"/>
        <a:ext cx="9453402" cy="1111809"/>
      </dsp:txXfrm>
    </dsp:sp>
    <dsp:sp modelId="{BB471CCA-12F0-487B-A210-1C835795D04A}">
      <dsp:nvSpPr>
        <dsp:cNvPr id="0" name=""/>
        <dsp:cNvSpPr/>
      </dsp:nvSpPr>
      <dsp:spPr>
        <a:xfrm rot="5400000">
          <a:off x="-362874" y="3678160"/>
          <a:ext cx="1847286" cy="1121537"/>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b="1" kern="1200" dirty="0"/>
            <a:t>Data Visualization</a:t>
          </a:r>
        </a:p>
      </dsp:txBody>
      <dsp:txXfrm rot="-5400000">
        <a:off x="1" y="3876055"/>
        <a:ext cx="1121537" cy="725749"/>
      </dsp:txXfrm>
    </dsp:sp>
    <dsp:sp modelId="{AC8956B5-1EFA-4C76-9A28-8AAE256974F9}">
      <dsp:nvSpPr>
        <dsp:cNvPr id="0" name=""/>
        <dsp:cNvSpPr/>
      </dsp:nvSpPr>
      <dsp:spPr>
        <a:xfrm rot="5400000">
          <a:off x="5824310" y="-1387487"/>
          <a:ext cx="1232101" cy="10637646"/>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err="1">
              <a:latin typeface="Times New Roman" panose="02020603050405020304" pitchFamily="18" charset="0"/>
              <a:cs typeface="Times New Roman" panose="02020603050405020304" pitchFamily="18" charset="0"/>
            </a:rPr>
            <a:t>Univarient</a:t>
          </a:r>
          <a:r>
            <a:rPr lang="en-IN" sz="2400" kern="1200" dirty="0">
              <a:latin typeface="Times New Roman" panose="02020603050405020304" pitchFamily="18" charset="0"/>
              <a:cs typeface="Times New Roman" panose="02020603050405020304" pitchFamily="18" charset="0"/>
            </a:rPr>
            <a:t> and </a:t>
          </a:r>
          <a:r>
            <a:rPr lang="en-IN" sz="2400" kern="1200" dirty="0" err="1">
              <a:latin typeface="Times New Roman" panose="02020603050405020304" pitchFamily="18" charset="0"/>
              <a:cs typeface="Times New Roman" panose="02020603050405020304" pitchFamily="18" charset="0"/>
            </a:rPr>
            <a:t>Bivarient</a:t>
          </a:r>
          <a:r>
            <a:rPr lang="en-IN" sz="2400" kern="1200" dirty="0">
              <a:latin typeface="Times New Roman" panose="02020603050405020304" pitchFamily="18" charset="0"/>
              <a:cs typeface="Times New Roman" panose="02020603050405020304" pitchFamily="18" charset="0"/>
            </a:rPr>
            <a:t> analyses were  carried out to better understand the relationships that existed in the data .</a:t>
          </a:r>
        </a:p>
      </dsp:txBody>
      <dsp:txXfrm rot="-5400000">
        <a:off x="1121538" y="3375431"/>
        <a:ext cx="10577500" cy="111180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A03E5-A416-0DC4-A8EE-B3D153E49F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C45789-390D-E01B-9C1F-FE36B89CD1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47F12C-F52B-A0EA-3611-FFE252CF6F43}"/>
              </a:ext>
            </a:extLst>
          </p:cNvPr>
          <p:cNvSpPr>
            <a:spLocks noGrp="1"/>
          </p:cNvSpPr>
          <p:nvPr>
            <p:ph type="dt" sz="half" idx="10"/>
          </p:nvPr>
        </p:nvSpPr>
        <p:spPr/>
        <p:txBody>
          <a:bodyPr/>
          <a:lstStyle/>
          <a:p>
            <a:fld id="{CFBE8566-B199-4C19-85E5-F8B22B743DE4}" type="datetimeFigureOut">
              <a:rPr lang="en-IN" smtClean="0"/>
              <a:t>23-08-2022</a:t>
            </a:fld>
            <a:endParaRPr lang="en-IN"/>
          </a:p>
        </p:txBody>
      </p:sp>
      <p:sp>
        <p:nvSpPr>
          <p:cNvPr id="5" name="Footer Placeholder 4">
            <a:extLst>
              <a:ext uri="{FF2B5EF4-FFF2-40B4-BE49-F238E27FC236}">
                <a16:creationId xmlns:a16="http://schemas.microsoft.com/office/drawing/2014/main" id="{ADCC7104-E0B0-69CA-DF8F-28110113A3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072475-3C07-4797-000E-417F37AC8C20}"/>
              </a:ext>
            </a:extLst>
          </p:cNvPr>
          <p:cNvSpPr>
            <a:spLocks noGrp="1"/>
          </p:cNvSpPr>
          <p:nvPr>
            <p:ph type="sldNum" sz="quarter" idx="12"/>
          </p:nvPr>
        </p:nvSpPr>
        <p:spPr/>
        <p:txBody>
          <a:bodyPr/>
          <a:lstStyle/>
          <a:p>
            <a:fld id="{2396F144-C0BC-4765-976C-49A0E6EB7BF1}" type="slidenum">
              <a:rPr lang="en-IN" smtClean="0"/>
              <a:t>‹#›</a:t>
            </a:fld>
            <a:endParaRPr lang="en-IN"/>
          </a:p>
        </p:txBody>
      </p:sp>
    </p:spTree>
    <p:extLst>
      <p:ext uri="{BB962C8B-B14F-4D97-AF65-F5344CB8AC3E}">
        <p14:creationId xmlns:p14="http://schemas.microsoft.com/office/powerpoint/2010/main" val="2009912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CDF01-E0AE-348D-984B-53BED7C183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31EE6A-F2F1-03FB-6825-B328C24362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0AAB93-5501-07A6-46C3-EA13C6A0CA57}"/>
              </a:ext>
            </a:extLst>
          </p:cNvPr>
          <p:cNvSpPr>
            <a:spLocks noGrp="1"/>
          </p:cNvSpPr>
          <p:nvPr>
            <p:ph type="dt" sz="half" idx="10"/>
          </p:nvPr>
        </p:nvSpPr>
        <p:spPr/>
        <p:txBody>
          <a:bodyPr/>
          <a:lstStyle/>
          <a:p>
            <a:fld id="{CFBE8566-B199-4C19-85E5-F8B22B743DE4}" type="datetimeFigureOut">
              <a:rPr lang="en-IN" smtClean="0"/>
              <a:t>23-08-2022</a:t>
            </a:fld>
            <a:endParaRPr lang="en-IN"/>
          </a:p>
        </p:txBody>
      </p:sp>
      <p:sp>
        <p:nvSpPr>
          <p:cNvPr id="5" name="Footer Placeholder 4">
            <a:extLst>
              <a:ext uri="{FF2B5EF4-FFF2-40B4-BE49-F238E27FC236}">
                <a16:creationId xmlns:a16="http://schemas.microsoft.com/office/drawing/2014/main" id="{E980CBC9-2967-8CF6-F60B-BE46CC5FE1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0A9909-D84C-71E3-90B9-88389E4414FE}"/>
              </a:ext>
            </a:extLst>
          </p:cNvPr>
          <p:cNvSpPr>
            <a:spLocks noGrp="1"/>
          </p:cNvSpPr>
          <p:nvPr>
            <p:ph type="sldNum" sz="quarter" idx="12"/>
          </p:nvPr>
        </p:nvSpPr>
        <p:spPr/>
        <p:txBody>
          <a:bodyPr/>
          <a:lstStyle/>
          <a:p>
            <a:fld id="{2396F144-C0BC-4765-976C-49A0E6EB7BF1}" type="slidenum">
              <a:rPr lang="en-IN" smtClean="0"/>
              <a:t>‹#›</a:t>
            </a:fld>
            <a:endParaRPr lang="en-IN"/>
          </a:p>
        </p:txBody>
      </p:sp>
    </p:spTree>
    <p:extLst>
      <p:ext uri="{BB962C8B-B14F-4D97-AF65-F5344CB8AC3E}">
        <p14:creationId xmlns:p14="http://schemas.microsoft.com/office/powerpoint/2010/main" val="2030695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7CAE40-C66B-0326-DBF7-6BEB0F4314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04FDB7-3B8D-1176-45B0-ED5F0D5854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2597E0-2B6C-5E93-3597-78E1F521A1EE}"/>
              </a:ext>
            </a:extLst>
          </p:cNvPr>
          <p:cNvSpPr>
            <a:spLocks noGrp="1"/>
          </p:cNvSpPr>
          <p:nvPr>
            <p:ph type="dt" sz="half" idx="10"/>
          </p:nvPr>
        </p:nvSpPr>
        <p:spPr/>
        <p:txBody>
          <a:bodyPr/>
          <a:lstStyle/>
          <a:p>
            <a:fld id="{CFBE8566-B199-4C19-85E5-F8B22B743DE4}" type="datetimeFigureOut">
              <a:rPr lang="en-IN" smtClean="0"/>
              <a:t>23-08-2022</a:t>
            </a:fld>
            <a:endParaRPr lang="en-IN"/>
          </a:p>
        </p:txBody>
      </p:sp>
      <p:sp>
        <p:nvSpPr>
          <p:cNvPr id="5" name="Footer Placeholder 4">
            <a:extLst>
              <a:ext uri="{FF2B5EF4-FFF2-40B4-BE49-F238E27FC236}">
                <a16:creationId xmlns:a16="http://schemas.microsoft.com/office/drawing/2014/main" id="{F5C31D63-CE89-B30C-5FAC-62C3CEC0D2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7FD01-BFD7-C3B8-D83E-4E3DEC578A41}"/>
              </a:ext>
            </a:extLst>
          </p:cNvPr>
          <p:cNvSpPr>
            <a:spLocks noGrp="1"/>
          </p:cNvSpPr>
          <p:nvPr>
            <p:ph type="sldNum" sz="quarter" idx="12"/>
          </p:nvPr>
        </p:nvSpPr>
        <p:spPr/>
        <p:txBody>
          <a:bodyPr/>
          <a:lstStyle/>
          <a:p>
            <a:fld id="{2396F144-C0BC-4765-976C-49A0E6EB7BF1}" type="slidenum">
              <a:rPr lang="en-IN" smtClean="0"/>
              <a:t>‹#›</a:t>
            </a:fld>
            <a:endParaRPr lang="en-IN"/>
          </a:p>
        </p:txBody>
      </p:sp>
    </p:spTree>
    <p:extLst>
      <p:ext uri="{BB962C8B-B14F-4D97-AF65-F5344CB8AC3E}">
        <p14:creationId xmlns:p14="http://schemas.microsoft.com/office/powerpoint/2010/main" val="2255065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89939-068C-706A-15A4-4647381A8A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08E7AA-0A8F-450F-4CEA-B7EC6EDBE3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6E4877-716D-3E2E-A27B-6027F742D3A1}"/>
              </a:ext>
            </a:extLst>
          </p:cNvPr>
          <p:cNvSpPr>
            <a:spLocks noGrp="1"/>
          </p:cNvSpPr>
          <p:nvPr>
            <p:ph type="dt" sz="half" idx="10"/>
          </p:nvPr>
        </p:nvSpPr>
        <p:spPr/>
        <p:txBody>
          <a:bodyPr/>
          <a:lstStyle/>
          <a:p>
            <a:fld id="{CFBE8566-B199-4C19-85E5-F8B22B743DE4}" type="datetimeFigureOut">
              <a:rPr lang="en-IN" smtClean="0"/>
              <a:t>23-08-2022</a:t>
            </a:fld>
            <a:endParaRPr lang="en-IN"/>
          </a:p>
        </p:txBody>
      </p:sp>
      <p:sp>
        <p:nvSpPr>
          <p:cNvPr id="5" name="Footer Placeholder 4">
            <a:extLst>
              <a:ext uri="{FF2B5EF4-FFF2-40B4-BE49-F238E27FC236}">
                <a16:creationId xmlns:a16="http://schemas.microsoft.com/office/drawing/2014/main" id="{51D92530-3FF5-224C-C753-845869437F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3BF255-8AD6-6B46-3DFA-69433403E48E}"/>
              </a:ext>
            </a:extLst>
          </p:cNvPr>
          <p:cNvSpPr>
            <a:spLocks noGrp="1"/>
          </p:cNvSpPr>
          <p:nvPr>
            <p:ph type="sldNum" sz="quarter" idx="12"/>
          </p:nvPr>
        </p:nvSpPr>
        <p:spPr/>
        <p:txBody>
          <a:bodyPr/>
          <a:lstStyle/>
          <a:p>
            <a:fld id="{2396F144-C0BC-4765-976C-49A0E6EB7BF1}" type="slidenum">
              <a:rPr lang="en-IN" smtClean="0"/>
              <a:t>‹#›</a:t>
            </a:fld>
            <a:endParaRPr lang="en-IN"/>
          </a:p>
        </p:txBody>
      </p:sp>
    </p:spTree>
    <p:extLst>
      <p:ext uri="{BB962C8B-B14F-4D97-AF65-F5344CB8AC3E}">
        <p14:creationId xmlns:p14="http://schemas.microsoft.com/office/powerpoint/2010/main" val="3068225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017F0-CEF6-DA05-A665-ED8CC1C90B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A8AB6E-09AF-34FD-B381-CF8088A181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B27859-4344-10E1-897D-6003670D7785}"/>
              </a:ext>
            </a:extLst>
          </p:cNvPr>
          <p:cNvSpPr>
            <a:spLocks noGrp="1"/>
          </p:cNvSpPr>
          <p:nvPr>
            <p:ph type="dt" sz="half" idx="10"/>
          </p:nvPr>
        </p:nvSpPr>
        <p:spPr/>
        <p:txBody>
          <a:bodyPr/>
          <a:lstStyle/>
          <a:p>
            <a:fld id="{CFBE8566-B199-4C19-85E5-F8B22B743DE4}" type="datetimeFigureOut">
              <a:rPr lang="en-IN" smtClean="0"/>
              <a:t>23-08-2022</a:t>
            </a:fld>
            <a:endParaRPr lang="en-IN"/>
          </a:p>
        </p:txBody>
      </p:sp>
      <p:sp>
        <p:nvSpPr>
          <p:cNvPr id="5" name="Footer Placeholder 4">
            <a:extLst>
              <a:ext uri="{FF2B5EF4-FFF2-40B4-BE49-F238E27FC236}">
                <a16:creationId xmlns:a16="http://schemas.microsoft.com/office/drawing/2014/main" id="{884CA0A4-DCDD-8C9F-6AEF-A7590FF66E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EC404D-41F8-15F1-9673-7596D2BDE4DC}"/>
              </a:ext>
            </a:extLst>
          </p:cNvPr>
          <p:cNvSpPr>
            <a:spLocks noGrp="1"/>
          </p:cNvSpPr>
          <p:nvPr>
            <p:ph type="sldNum" sz="quarter" idx="12"/>
          </p:nvPr>
        </p:nvSpPr>
        <p:spPr/>
        <p:txBody>
          <a:bodyPr/>
          <a:lstStyle/>
          <a:p>
            <a:fld id="{2396F144-C0BC-4765-976C-49A0E6EB7BF1}" type="slidenum">
              <a:rPr lang="en-IN" smtClean="0"/>
              <a:t>‹#›</a:t>
            </a:fld>
            <a:endParaRPr lang="en-IN"/>
          </a:p>
        </p:txBody>
      </p:sp>
    </p:spTree>
    <p:extLst>
      <p:ext uri="{BB962C8B-B14F-4D97-AF65-F5344CB8AC3E}">
        <p14:creationId xmlns:p14="http://schemas.microsoft.com/office/powerpoint/2010/main" val="1492382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9C4D-1DE5-9B85-B95B-3C8DEFF755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55519E-9039-2371-BDA5-3F2A8D5283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235CCD-D0D6-DC56-D0A7-FF69E97DFF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D42DB5-AB99-A98A-45F0-A6A97557EE47}"/>
              </a:ext>
            </a:extLst>
          </p:cNvPr>
          <p:cNvSpPr>
            <a:spLocks noGrp="1"/>
          </p:cNvSpPr>
          <p:nvPr>
            <p:ph type="dt" sz="half" idx="10"/>
          </p:nvPr>
        </p:nvSpPr>
        <p:spPr/>
        <p:txBody>
          <a:bodyPr/>
          <a:lstStyle/>
          <a:p>
            <a:fld id="{CFBE8566-B199-4C19-85E5-F8B22B743DE4}" type="datetimeFigureOut">
              <a:rPr lang="en-IN" smtClean="0"/>
              <a:t>23-08-2022</a:t>
            </a:fld>
            <a:endParaRPr lang="en-IN"/>
          </a:p>
        </p:txBody>
      </p:sp>
      <p:sp>
        <p:nvSpPr>
          <p:cNvPr id="6" name="Footer Placeholder 5">
            <a:extLst>
              <a:ext uri="{FF2B5EF4-FFF2-40B4-BE49-F238E27FC236}">
                <a16:creationId xmlns:a16="http://schemas.microsoft.com/office/drawing/2014/main" id="{23DEB100-CFEB-8255-2D4E-6D47659AD2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88D65E-183B-67DE-65A1-0978A8323E3D}"/>
              </a:ext>
            </a:extLst>
          </p:cNvPr>
          <p:cNvSpPr>
            <a:spLocks noGrp="1"/>
          </p:cNvSpPr>
          <p:nvPr>
            <p:ph type="sldNum" sz="quarter" idx="12"/>
          </p:nvPr>
        </p:nvSpPr>
        <p:spPr/>
        <p:txBody>
          <a:bodyPr/>
          <a:lstStyle/>
          <a:p>
            <a:fld id="{2396F144-C0BC-4765-976C-49A0E6EB7BF1}" type="slidenum">
              <a:rPr lang="en-IN" smtClean="0"/>
              <a:t>‹#›</a:t>
            </a:fld>
            <a:endParaRPr lang="en-IN"/>
          </a:p>
        </p:txBody>
      </p:sp>
    </p:spTree>
    <p:extLst>
      <p:ext uri="{BB962C8B-B14F-4D97-AF65-F5344CB8AC3E}">
        <p14:creationId xmlns:p14="http://schemas.microsoft.com/office/powerpoint/2010/main" val="534348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9D55-5A16-C85C-2260-5AEB6A2897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348FC6-A89B-F085-DC34-166F6B5469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27B0AD-D70C-45F5-DE5C-2A03B0634D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A0A2-2024-5549-6DEA-0C87EBDF14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BCC630-F95E-54D3-873F-2EDDD28562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98AD64-2076-9827-98F7-E490F1529DAC}"/>
              </a:ext>
            </a:extLst>
          </p:cNvPr>
          <p:cNvSpPr>
            <a:spLocks noGrp="1"/>
          </p:cNvSpPr>
          <p:nvPr>
            <p:ph type="dt" sz="half" idx="10"/>
          </p:nvPr>
        </p:nvSpPr>
        <p:spPr/>
        <p:txBody>
          <a:bodyPr/>
          <a:lstStyle/>
          <a:p>
            <a:fld id="{CFBE8566-B199-4C19-85E5-F8B22B743DE4}" type="datetimeFigureOut">
              <a:rPr lang="en-IN" smtClean="0"/>
              <a:t>23-08-2022</a:t>
            </a:fld>
            <a:endParaRPr lang="en-IN"/>
          </a:p>
        </p:txBody>
      </p:sp>
      <p:sp>
        <p:nvSpPr>
          <p:cNvPr id="8" name="Footer Placeholder 7">
            <a:extLst>
              <a:ext uri="{FF2B5EF4-FFF2-40B4-BE49-F238E27FC236}">
                <a16:creationId xmlns:a16="http://schemas.microsoft.com/office/drawing/2014/main" id="{57734A3B-534C-12ED-FB66-327D1EF85E0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2C3073-9859-64CB-714A-285B7068D845}"/>
              </a:ext>
            </a:extLst>
          </p:cNvPr>
          <p:cNvSpPr>
            <a:spLocks noGrp="1"/>
          </p:cNvSpPr>
          <p:nvPr>
            <p:ph type="sldNum" sz="quarter" idx="12"/>
          </p:nvPr>
        </p:nvSpPr>
        <p:spPr/>
        <p:txBody>
          <a:bodyPr/>
          <a:lstStyle/>
          <a:p>
            <a:fld id="{2396F144-C0BC-4765-976C-49A0E6EB7BF1}" type="slidenum">
              <a:rPr lang="en-IN" smtClean="0"/>
              <a:t>‹#›</a:t>
            </a:fld>
            <a:endParaRPr lang="en-IN"/>
          </a:p>
        </p:txBody>
      </p:sp>
    </p:spTree>
    <p:extLst>
      <p:ext uri="{BB962C8B-B14F-4D97-AF65-F5344CB8AC3E}">
        <p14:creationId xmlns:p14="http://schemas.microsoft.com/office/powerpoint/2010/main" val="65048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0B13-734E-2271-A547-C49A23E160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F16274-7E52-5011-DB01-6B30452CFAA8}"/>
              </a:ext>
            </a:extLst>
          </p:cNvPr>
          <p:cNvSpPr>
            <a:spLocks noGrp="1"/>
          </p:cNvSpPr>
          <p:nvPr>
            <p:ph type="dt" sz="half" idx="10"/>
          </p:nvPr>
        </p:nvSpPr>
        <p:spPr/>
        <p:txBody>
          <a:bodyPr/>
          <a:lstStyle/>
          <a:p>
            <a:fld id="{CFBE8566-B199-4C19-85E5-F8B22B743DE4}" type="datetimeFigureOut">
              <a:rPr lang="en-IN" smtClean="0"/>
              <a:t>23-08-2022</a:t>
            </a:fld>
            <a:endParaRPr lang="en-IN"/>
          </a:p>
        </p:txBody>
      </p:sp>
      <p:sp>
        <p:nvSpPr>
          <p:cNvPr id="4" name="Footer Placeholder 3">
            <a:extLst>
              <a:ext uri="{FF2B5EF4-FFF2-40B4-BE49-F238E27FC236}">
                <a16:creationId xmlns:a16="http://schemas.microsoft.com/office/drawing/2014/main" id="{823D1F78-3A63-8B92-B38A-513C9DD725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F56C080-5052-C4C7-8DA5-260E663277BA}"/>
              </a:ext>
            </a:extLst>
          </p:cNvPr>
          <p:cNvSpPr>
            <a:spLocks noGrp="1"/>
          </p:cNvSpPr>
          <p:nvPr>
            <p:ph type="sldNum" sz="quarter" idx="12"/>
          </p:nvPr>
        </p:nvSpPr>
        <p:spPr/>
        <p:txBody>
          <a:bodyPr/>
          <a:lstStyle/>
          <a:p>
            <a:fld id="{2396F144-C0BC-4765-976C-49A0E6EB7BF1}" type="slidenum">
              <a:rPr lang="en-IN" smtClean="0"/>
              <a:t>‹#›</a:t>
            </a:fld>
            <a:endParaRPr lang="en-IN"/>
          </a:p>
        </p:txBody>
      </p:sp>
    </p:spTree>
    <p:extLst>
      <p:ext uri="{BB962C8B-B14F-4D97-AF65-F5344CB8AC3E}">
        <p14:creationId xmlns:p14="http://schemas.microsoft.com/office/powerpoint/2010/main" val="1117654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37A884-18BD-498F-82FB-655D037E1270}"/>
              </a:ext>
            </a:extLst>
          </p:cNvPr>
          <p:cNvSpPr>
            <a:spLocks noGrp="1"/>
          </p:cNvSpPr>
          <p:nvPr>
            <p:ph type="dt" sz="half" idx="10"/>
          </p:nvPr>
        </p:nvSpPr>
        <p:spPr/>
        <p:txBody>
          <a:bodyPr/>
          <a:lstStyle/>
          <a:p>
            <a:fld id="{CFBE8566-B199-4C19-85E5-F8B22B743DE4}" type="datetimeFigureOut">
              <a:rPr lang="en-IN" smtClean="0"/>
              <a:t>23-08-2022</a:t>
            </a:fld>
            <a:endParaRPr lang="en-IN"/>
          </a:p>
        </p:txBody>
      </p:sp>
      <p:sp>
        <p:nvSpPr>
          <p:cNvPr id="3" name="Footer Placeholder 2">
            <a:extLst>
              <a:ext uri="{FF2B5EF4-FFF2-40B4-BE49-F238E27FC236}">
                <a16:creationId xmlns:a16="http://schemas.microsoft.com/office/drawing/2014/main" id="{6A382258-77E5-0647-EBA7-D4E7E03DD3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C87C88-4810-1FEF-8AF3-461B63050C28}"/>
              </a:ext>
            </a:extLst>
          </p:cNvPr>
          <p:cNvSpPr>
            <a:spLocks noGrp="1"/>
          </p:cNvSpPr>
          <p:nvPr>
            <p:ph type="sldNum" sz="quarter" idx="12"/>
          </p:nvPr>
        </p:nvSpPr>
        <p:spPr/>
        <p:txBody>
          <a:bodyPr/>
          <a:lstStyle/>
          <a:p>
            <a:fld id="{2396F144-C0BC-4765-976C-49A0E6EB7BF1}" type="slidenum">
              <a:rPr lang="en-IN" smtClean="0"/>
              <a:t>‹#›</a:t>
            </a:fld>
            <a:endParaRPr lang="en-IN"/>
          </a:p>
        </p:txBody>
      </p:sp>
    </p:spTree>
    <p:extLst>
      <p:ext uri="{BB962C8B-B14F-4D97-AF65-F5344CB8AC3E}">
        <p14:creationId xmlns:p14="http://schemas.microsoft.com/office/powerpoint/2010/main" val="3046410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0E368-E64B-05B9-4306-4DCCF80923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07C992-6F9A-3B94-1CD9-AFA43C64E3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9474BE-366C-8333-3556-1B48840DA7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455E43-EAC1-8502-93B6-EB6CD9FC0987}"/>
              </a:ext>
            </a:extLst>
          </p:cNvPr>
          <p:cNvSpPr>
            <a:spLocks noGrp="1"/>
          </p:cNvSpPr>
          <p:nvPr>
            <p:ph type="dt" sz="half" idx="10"/>
          </p:nvPr>
        </p:nvSpPr>
        <p:spPr/>
        <p:txBody>
          <a:bodyPr/>
          <a:lstStyle/>
          <a:p>
            <a:fld id="{CFBE8566-B199-4C19-85E5-F8B22B743DE4}" type="datetimeFigureOut">
              <a:rPr lang="en-IN" smtClean="0"/>
              <a:t>23-08-2022</a:t>
            </a:fld>
            <a:endParaRPr lang="en-IN"/>
          </a:p>
        </p:txBody>
      </p:sp>
      <p:sp>
        <p:nvSpPr>
          <p:cNvPr id="6" name="Footer Placeholder 5">
            <a:extLst>
              <a:ext uri="{FF2B5EF4-FFF2-40B4-BE49-F238E27FC236}">
                <a16:creationId xmlns:a16="http://schemas.microsoft.com/office/drawing/2014/main" id="{E2FA9540-8D43-7920-DC59-D503062F84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FA4AA7-3B0A-DC5F-505B-787EB95055A3}"/>
              </a:ext>
            </a:extLst>
          </p:cNvPr>
          <p:cNvSpPr>
            <a:spLocks noGrp="1"/>
          </p:cNvSpPr>
          <p:nvPr>
            <p:ph type="sldNum" sz="quarter" idx="12"/>
          </p:nvPr>
        </p:nvSpPr>
        <p:spPr/>
        <p:txBody>
          <a:bodyPr/>
          <a:lstStyle/>
          <a:p>
            <a:fld id="{2396F144-C0BC-4765-976C-49A0E6EB7BF1}" type="slidenum">
              <a:rPr lang="en-IN" smtClean="0"/>
              <a:t>‹#›</a:t>
            </a:fld>
            <a:endParaRPr lang="en-IN"/>
          </a:p>
        </p:txBody>
      </p:sp>
    </p:spTree>
    <p:extLst>
      <p:ext uri="{BB962C8B-B14F-4D97-AF65-F5344CB8AC3E}">
        <p14:creationId xmlns:p14="http://schemas.microsoft.com/office/powerpoint/2010/main" val="1200491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4FF76-AAF3-D3AD-51CE-E8AA7E893B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D46F23-2F81-AC76-F6B8-C0A2A07439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B204F9-4212-AAB2-26B7-B3BA13E218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E874FC-48D7-CACE-A1CD-DC1C321149C1}"/>
              </a:ext>
            </a:extLst>
          </p:cNvPr>
          <p:cNvSpPr>
            <a:spLocks noGrp="1"/>
          </p:cNvSpPr>
          <p:nvPr>
            <p:ph type="dt" sz="half" idx="10"/>
          </p:nvPr>
        </p:nvSpPr>
        <p:spPr/>
        <p:txBody>
          <a:bodyPr/>
          <a:lstStyle/>
          <a:p>
            <a:fld id="{CFBE8566-B199-4C19-85E5-F8B22B743DE4}" type="datetimeFigureOut">
              <a:rPr lang="en-IN" smtClean="0"/>
              <a:t>23-08-2022</a:t>
            </a:fld>
            <a:endParaRPr lang="en-IN"/>
          </a:p>
        </p:txBody>
      </p:sp>
      <p:sp>
        <p:nvSpPr>
          <p:cNvPr id="6" name="Footer Placeholder 5">
            <a:extLst>
              <a:ext uri="{FF2B5EF4-FFF2-40B4-BE49-F238E27FC236}">
                <a16:creationId xmlns:a16="http://schemas.microsoft.com/office/drawing/2014/main" id="{E03BABF8-BED5-1029-4ABE-82C2AC35E3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E21D1A-2398-4C96-1846-57982A9A1318}"/>
              </a:ext>
            </a:extLst>
          </p:cNvPr>
          <p:cNvSpPr>
            <a:spLocks noGrp="1"/>
          </p:cNvSpPr>
          <p:nvPr>
            <p:ph type="sldNum" sz="quarter" idx="12"/>
          </p:nvPr>
        </p:nvSpPr>
        <p:spPr/>
        <p:txBody>
          <a:bodyPr/>
          <a:lstStyle/>
          <a:p>
            <a:fld id="{2396F144-C0BC-4765-976C-49A0E6EB7BF1}" type="slidenum">
              <a:rPr lang="en-IN" smtClean="0"/>
              <a:t>‹#›</a:t>
            </a:fld>
            <a:endParaRPr lang="en-IN"/>
          </a:p>
        </p:txBody>
      </p:sp>
    </p:spTree>
    <p:extLst>
      <p:ext uri="{BB962C8B-B14F-4D97-AF65-F5344CB8AC3E}">
        <p14:creationId xmlns:p14="http://schemas.microsoft.com/office/powerpoint/2010/main" val="2397060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0D5925-3648-F3A9-A300-6E323068FD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47E7E6-85AA-9821-FAE2-4F4D0C8F8C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F62DCE-1C30-8B39-9442-6605562334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E8566-B199-4C19-85E5-F8B22B743DE4}" type="datetimeFigureOut">
              <a:rPr lang="en-IN" smtClean="0"/>
              <a:t>23-08-2022</a:t>
            </a:fld>
            <a:endParaRPr lang="en-IN"/>
          </a:p>
        </p:txBody>
      </p:sp>
      <p:sp>
        <p:nvSpPr>
          <p:cNvPr id="5" name="Footer Placeholder 4">
            <a:extLst>
              <a:ext uri="{FF2B5EF4-FFF2-40B4-BE49-F238E27FC236}">
                <a16:creationId xmlns:a16="http://schemas.microsoft.com/office/drawing/2014/main" id="{828BB26F-AAF5-2A2A-07D5-11A6398015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5606062-AE92-DA54-AC80-AD5F5C7453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6F144-C0BC-4765-976C-49A0E6EB7BF1}" type="slidenum">
              <a:rPr lang="en-IN" smtClean="0"/>
              <a:t>‹#›</a:t>
            </a:fld>
            <a:endParaRPr lang="en-IN"/>
          </a:p>
        </p:txBody>
      </p:sp>
    </p:spTree>
    <p:extLst>
      <p:ext uri="{BB962C8B-B14F-4D97-AF65-F5344CB8AC3E}">
        <p14:creationId xmlns:p14="http://schemas.microsoft.com/office/powerpoint/2010/main" val="4005097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D8EF5-D75D-5551-9D0D-261E5F15DA2F}"/>
              </a:ext>
            </a:extLst>
          </p:cNvPr>
          <p:cNvSpPr>
            <a:spLocks noGrp="1"/>
          </p:cNvSpPr>
          <p:nvPr>
            <p:ph type="ctrTitle"/>
          </p:nvPr>
        </p:nvSpPr>
        <p:spPr/>
        <p:txBody>
          <a:bodyPr/>
          <a:lstStyle/>
          <a:p>
            <a:r>
              <a:rPr lang="en-IN" dirty="0">
                <a:latin typeface="Bahnschrift SemiBold Condensed" panose="020B0502040204020203" pitchFamily="34" charset="0"/>
              </a:rPr>
              <a:t>Customer</a:t>
            </a:r>
            <a:r>
              <a:rPr lang="en-IN" dirty="0"/>
              <a:t> </a:t>
            </a:r>
            <a:r>
              <a:rPr lang="en-IN" b="1" dirty="0">
                <a:latin typeface="Bahnschrift SemiBold Condensed" panose="020B0502040204020203" pitchFamily="34" charset="0"/>
              </a:rPr>
              <a:t>Retention</a:t>
            </a:r>
            <a:endParaRPr lang="en-IN" dirty="0">
              <a:latin typeface="Bahnschrift SemiBold Condensed" panose="020B0502040204020203" pitchFamily="34" charset="0"/>
            </a:endParaRPr>
          </a:p>
        </p:txBody>
      </p:sp>
      <p:sp>
        <p:nvSpPr>
          <p:cNvPr id="3" name="Subtitle 2">
            <a:extLst>
              <a:ext uri="{FF2B5EF4-FFF2-40B4-BE49-F238E27FC236}">
                <a16:creationId xmlns:a16="http://schemas.microsoft.com/office/drawing/2014/main" id="{64FD10ED-FE8F-C095-17B5-9C5A5636B853}"/>
              </a:ext>
            </a:extLst>
          </p:cNvPr>
          <p:cNvSpPr>
            <a:spLocks noGrp="1"/>
          </p:cNvSpPr>
          <p:nvPr>
            <p:ph type="subTitle" idx="1"/>
          </p:nvPr>
        </p:nvSpPr>
        <p:spPr/>
        <p:txBody>
          <a:bodyPr/>
          <a:lstStyle/>
          <a:p>
            <a:r>
              <a:rPr lang="en-IN" dirty="0"/>
              <a:t>                                          </a:t>
            </a:r>
          </a:p>
          <a:p>
            <a:r>
              <a:rPr lang="en-IN" sz="2000" dirty="0">
                <a:latin typeface="Bahnschrift SemiBold Condensed" panose="020B0502040204020203" pitchFamily="34" charset="0"/>
              </a:rPr>
              <a:t>              Presentation by Deepthi Prakashan</a:t>
            </a:r>
          </a:p>
        </p:txBody>
      </p:sp>
    </p:spTree>
    <p:extLst>
      <p:ext uri="{BB962C8B-B14F-4D97-AF65-F5344CB8AC3E}">
        <p14:creationId xmlns:p14="http://schemas.microsoft.com/office/powerpoint/2010/main" val="407880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4FA763-B02D-A379-142F-4D2FAC7893C5}"/>
              </a:ext>
            </a:extLst>
          </p:cNvPr>
          <p:cNvSpPr>
            <a:spLocks noGrp="1"/>
          </p:cNvSpPr>
          <p:nvPr>
            <p:ph type="title"/>
          </p:nvPr>
        </p:nvSpPr>
        <p:spPr>
          <a:xfrm>
            <a:off x="830823" y="358588"/>
            <a:ext cx="3932237" cy="1600200"/>
          </a:xfrm>
        </p:spPr>
        <p:txBody>
          <a:bodyPr/>
          <a:lstStyle/>
          <a:p>
            <a:r>
              <a:rPr lang="en-IN" b="1" dirty="0">
                <a:latin typeface="Bahnschrift SemiBold Condensed" panose="020B0502040204020203" pitchFamily="34" charset="0"/>
              </a:rPr>
              <a:t>Convenience from online shopping</a:t>
            </a:r>
          </a:p>
        </p:txBody>
      </p:sp>
      <p:sp>
        <p:nvSpPr>
          <p:cNvPr id="6" name="Text Placeholder 5">
            <a:extLst>
              <a:ext uri="{FF2B5EF4-FFF2-40B4-BE49-F238E27FC236}">
                <a16:creationId xmlns:a16="http://schemas.microsoft.com/office/drawing/2014/main" id="{AAB3FD01-668D-C3FE-F645-029DC1EF8AD0}"/>
              </a:ext>
            </a:extLst>
          </p:cNvPr>
          <p:cNvSpPr>
            <a:spLocks noGrp="1"/>
          </p:cNvSpPr>
          <p:nvPr>
            <p:ph type="body" sz="half" idx="2"/>
          </p:nvPr>
        </p:nvSpPr>
        <p:spPr>
          <a:xfrm>
            <a:off x="600542" y="2057399"/>
            <a:ext cx="4967569" cy="4486835"/>
          </a:xfrm>
        </p:spPr>
        <p:txBody>
          <a:bodyPr>
            <a:normAutofit/>
          </a:bodyPr>
          <a:lstStyle/>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Online shopping is easier and convenient for shoppers for various reasons such as saving time as it allows quick purchase.</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Majority people believe that it also helps save money.</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convenience and flexibility of online purchase also helps customers fulfil certain roles. Customers who strongly believe that online shopping help fulfil roles also has a good percent that agree only shopping is convenient.</a:t>
            </a:r>
          </a:p>
        </p:txBody>
      </p:sp>
      <p:pic>
        <p:nvPicPr>
          <p:cNvPr id="7" name="Picture 6">
            <a:extLst>
              <a:ext uri="{FF2B5EF4-FFF2-40B4-BE49-F238E27FC236}">
                <a16:creationId xmlns:a16="http://schemas.microsoft.com/office/drawing/2014/main" id="{1CF44CCA-E077-751C-95FF-E8A15650A339}"/>
              </a:ext>
            </a:extLst>
          </p:cNvPr>
          <p:cNvPicPr>
            <a:picLocks noChangeAspect="1"/>
          </p:cNvPicPr>
          <p:nvPr/>
        </p:nvPicPr>
        <p:blipFill>
          <a:blip r:embed="rId2"/>
          <a:stretch>
            <a:fillRect/>
          </a:stretch>
        </p:blipFill>
        <p:spPr>
          <a:xfrm>
            <a:off x="7978587" y="3675529"/>
            <a:ext cx="4096871" cy="3199505"/>
          </a:xfrm>
          <a:prstGeom prst="rect">
            <a:avLst/>
          </a:prstGeom>
        </p:spPr>
      </p:pic>
      <p:pic>
        <p:nvPicPr>
          <p:cNvPr id="9" name="Picture 8">
            <a:extLst>
              <a:ext uri="{FF2B5EF4-FFF2-40B4-BE49-F238E27FC236}">
                <a16:creationId xmlns:a16="http://schemas.microsoft.com/office/drawing/2014/main" id="{16B1980D-ED27-D516-C311-A59CF091A1F9}"/>
              </a:ext>
            </a:extLst>
          </p:cNvPr>
          <p:cNvPicPr>
            <a:picLocks noChangeAspect="1"/>
          </p:cNvPicPr>
          <p:nvPr/>
        </p:nvPicPr>
        <p:blipFill>
          <a:blip r:embed="rId3"/>
          <a:stretch>
            <a:fillRect/>
          </a:stretch>
        </p:blipFill>
        <p:spPr>
          <a:xfrm>
            <a:off x="5853953" y="797859"/>
            <a:ext cx="6221505" cy="2877670"/>
          </a:xfrm>
          <a:prstGeom prst="rect">
            <a:avLst/>
          </a:prstGeom>
        </p:spPr>
      </p:pic>
    </p:spTree>
    <p:extLst>
      <p:ext uri="{BB962C8B-B14F-4D97-AF65-F5344CB8AC3E}">
        <p14:creationId xmlns:p14="http://schemas.microsoft.com/office/powerpoint/2010/main" val="882344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C68CFF4-5D48-AD71-99B2-8C0B4BD501F0}"/>
              </a:ext>
            </a:extLst>
          </p:cNvPr>
          <p:cNvSpPr>
            <a:spLocks noGrp="1"/>
          </p:cNvSpPr>
          <p:nvPr>
            <p:ph type="body" sz="half" idx="2"/>
          </p:nvPr>
        </p:nvSpPr>
        <p:spPr>
          <a:xfrm>
            <a:off x="726142" y="995082"/>
            <a:ext cx="4045884" cy="4873906"/>
          </a:xfrm>
        </p:spPr>
        <p:txBody>
          <a:bodyPr>
            <a:norm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Having limited payment options for purchase can cause a lot of inconvenience to the customers.</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32% of the customers found Snapdeal to lack in payment option and the same people have very frequently abandoned their cart.</a:t>
            </a:r>
          </a:p>
        </p:txBody>
      </p:sp>
      <p:pic>
        <p:nvPicPr>
          <p:cNvPr id="3074" name="Picture 2">
            <a:extLst>
              <a:ext uri="{FF2B5EF4-FFF2-40B4-BE49-F238E27FC236}">
                <a16:creationId xmlns:a16="http://schemas.microsoft.com/office/drawing/2014/main" id="{F268CB10-86C6-57DB-B468-8D5F111062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1" y="3429000"/>
            <a:ext cx="6355976" cy="316061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F322BA2-773B-B2A0-9B2E-3A4DDE72737F}"/>
              </a:ext>
            </a:extLst>
          </p:cNvPr>
          <p:cNvPicPr>
            <a:picLocks noChangeAspect="1"/>
          </p:cNvPicPr>
          <p:nvPr/>
        </p:nvPicPr>
        <p:blipFill>
          <a:blip r:embed="rId3"/>
          <a:stretch>
            <a:fillRect/>
          </a:stretch>
        </p:blipFill>
        <p:spPr>
          <a:xfrm>
            <a:off x="4772026" y="268381"/>
            <a:ext cx="5907741" cy="2941825"/>
          </a:xfrm>
          <a:prstGeom prst="rect">
            <a:avLst/>
          </a:prstGeom>
        </p:spPr>
      </p:pic>
    </p:spTree>
    <p:extLst>
      <p:ext uri="{BB962C8B-B14F-4D97-AF65-F5344CB8AC3E}">
        <p14:creationId xmlns:p14="http://schemas.microsoft.com/office/powerpoint/2010/main" val="588195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C26020E-6509-139E-0F2A-6A828BE866A6}"/>
              </a:ext>
            </a:extLst>
          </p:cNvPr>
          <p:cNvPicPr>
            <a:picLocks noGrp="1" noChangeAspect="1"/>
          </p:cNvPicPr>
          <p:nvPr>
            <p:ph idx="1"/>
          </p:nvPr>
        </p:nvPicPr>
        <p:blipFill>
          <a:blip r:embed="rId2"/>
          <a:stretch>
            <a:fillRect/>
          </a:stretch>
        </p:blipFill>
        <p:spPr>
          <a:xfrm>
            <a:off x="5873750" y="1581912"/>
            <a:ext cx="5382514" cy="4562855"/>
          </a:xfrm>
          <a:prstGeom prst="rect">
            <a:avLst/>
          </a:prstGeom>
        </p:spPr>
      </p:pic>
      <p:sp>
        <p:nvSpPr>
          <p:cNvPr id="4" name="Text Placeholder 3">
            <a:extLst>
              <a:ext uri="{FF2B5EF4-FFF2-40B4-BE49-F238E27FC236}">
                <a16:creationId xmlns:a16="http://schemas.microsoft.com/office/drawing/2014/main" id="{C49CA972-80AE-7898-213C-FA3157E269C1}"/>
              </a:ext>
            </a:extLst>
          </p:cNvPr>
          <p:cNvSpPr>
            <a:spLocks noGrp="1"/>
          </p:cNvSpPr>
          <p:nvPr>
            <p:ph type="body" sz="half" idx="2"/>
          </p:nvPr>
        </p:nvSpPr>
        <p:spPr>
          <a:xfrm>
            <a:off x="775780" y="1289304"/>
            <a:ext cx="4390580" cy="3811588"/>
          </a:xfrm>
        </p:spPr>
        <p:txBody>
          <a:bodyPr>
            <a:norm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Majority purchasers agreed that Amazon, Flipkart, Myntra and Snapdeal has good presence of online assistance through multi-channel, of which majority were from people who believe convenience is important during online purchase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4136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4BD3B2-E033-0707-E3D9-D0D3B1B59998}"/>
              </a:ext>
            </a:extLst>
          </p:cNvPr>
          <p:cNvSpPr>
            <a:spLocks noGrp="1"/>
          </p:cNvSpPr>
          <p:nvPr>
            <p:ph type="title"/>
          </p:nvPr>
        </p:nvSpPr>
        <p:spPr/>
        <p:txBody>
          <a:bodyPr/>
          <a:lstStyle/>
          <a:p>
            <a:r>
              <a:rPr lang="en-IN" dirty="0">
                <a:latin typeface="Bahnschrift SemiBold Condensed" panose="020B0502040204020203" pitchFamily="34" charset="0"/>
              </a:rPr>
              <a:t>Discounts and offers</a:t>
            </a:r>
          </a:p>
        </p:txBody>
      </p:sp>
      <p:sp>
        <p:nvSpPr>
          <p:cNvPr id="6" name="Text Placeholder 5">
            <a:extLst>
              <a:ext uri="{FF2B5EF4-FFF2-40B4-BE49-F238E27FC236}">
                <a16:creationId xmlns:a16="http://schemas.microsoft.com/office/drawing/2014/main" id="{8CCEF176-45C5-619C-DD7F-61330BB58EAB}"/>
              </a:ext>
            </a:extLst>
          </p:cNvPr>
          <p:cNvSpPr>
            <a:spLocks noGrp="1"/>
          </p:cNvSpPr>
          <p:nvPr>
            <p:ph type="body" sz="half" idx="2"/>
          </p:nvPr>
        </p:nvSpPr>
        <p:spPr/>
        <p:txBody>
          <a:bodyPr>
            <a:normAutofit/>
          </a:bodyPr>
          <a:lstStyle/>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Discounts and offers are a huge attraction when is comes to pulling a crowd.</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is also seen that people have purchased more number of times in the same year when discounts and offers were provided.</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 good percentage of people found wide variety of products on offer in Amazon and Flipkart also have purchased maximum number of times from the e-store. </a:t>
            </a:r>
          </a:p>
        </p:txBody>
      </p:sp>
      <p:pic>
        <p:nvPicPr>
          <p:cNvPr id="7" name="Picture 6">
            <a:extLst>
              <a:ext uri="{FF2B5EF4-FFF2-40B4-BE49-F238E27FC236}">
                <a16:creationId xmlns:a16="http://schemas.microsoft.com/office/drawing/2014/main" id="{9CB9AC15-D229-9841-4DCA-33A9778B6744}"/>
              </a:ext>
            </a:extLst>
          </p:cNvPr>
          <p:cNvPicPr>
            <a:picLocks noChangeAspect="1"/>
          </p:cNvPicPr>
          <p:nvPr/>
        </p:nvPicPr>
        <p:blipFill>
          <a:blip r:embed="rId2"/>
          <a:stretch>
            <a:fillRect/>
          </a:stretch>
        </p:blipFill>
        <p:spPr>
          <a:xfrm>
            <a:off x="5540189" y="1794803"/>
            <a:ext cx="6194611" cy="4020533"/>
          </a:xfrm>
          <a:prstGeom prst="rect">
            <a:avLst/>
          </a:prstGeom>
        </p:spPr>
      </p:pic>
    </p:spTree>
    <p:extLst>
      <p:ext uri="{BB962C8B-B14F-4D97-AF65-F5344CB8AC3E}">
        <p14:creationId xmlns:p14="http://schemas.microsoft.com/office/powerpoint/2010/main" val="3651826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88254B-F40B-1C55-DDA9-93F136CA3E70}"/>
              </a:ext>
            </a:extLst>
          </p:cNvPr>
          <p:cNvPicPr>
            <a:picLocks noChangeAspect="1"/>
          </p:cNvPicPr>
          <p:nvPr/>
        </p:nvPicPr>
        <p:blipFill>
          <a:blip r:embed="rId2"/>
          <a:stretch>
            <a:fillRect/>
          </a:stretch>
        </p:blipFill>
        <p:spPr>
          <a:xfrm>
            <a:off x="5769204" y="2057399"/>
            <a:ext cx="6249972" cy="3631274"/>
          </a:xfrm>
          <a:prstGeom prst="rect">
            <a:avLst/>
          </a:prstGeom>
        </p:spPr>
      </p:pic>
      <p:sp>
        <p:nvSpPr>
          <p:cNvPr id="3" name="Title 2">
            <a:extLst>
              <a:ext uri="{FF2B5EF4-FFF2-40B4-BE49-F238E27FC236}">
                <a16:creationId xmlns:a16="http://schemas.microsoft.com/office/drawing/2014/main" id="{F6645666-B1A2-4568-6B84-0EE6B55AE616}"/>
              </a:ext>
            </a:extLst>
          </p:cNvPr>
          <p:cNvSpPr>
            <a:spLocks noGrp="1"/>
          </p:cNvSpPr>
          <p:nvPr>
            <p:ph type="title"/>
          </p:nvPr>
        </p:nvSpPr>
        <p:spPr/>
        <p:txBody>
          <a:bodyPr>
            <a:normAutofit/>
          </a:bodyPr>
          <a:lstStyle/>
          <a:p>
            <a:r>
              <a:rPr lang="en-IN" sz="4000" dirty="0">
                <a:latin typeface="Bahnschrift SemiBold Condensed" panose="020B0502040204020203" pitchFamily="34" charset="0"/>
              </a:rPr>
              <a:t>Customer Trust</a:t>
            </a:r>
          </a:p>
        </p:txBody>
      </p:sp>
      <p:sp>
        <p:nvSpPr>
          <p:cNvPr id="5" name="Text Placeholder 4">
            <a:extLst>
              <a:ext uri="{FF2B5EF4-FFF2-40B4-BE49-F238E27FC236}">
                <a16:creationId xmlns:a16="http://schemas.microsoft.com/office/drawing/2014/main" id="{01E88C08-4957-BAD7-9D93-029583F7A051}"/>
              </a:ext>
            </a:extLst>
          </p:cNvPr>
          <p:cNvSpPr>
            <a:spLocks noGrp="1"/>
          </p:cNvSpPr>
          <p:nvPr>
            <p:ph type="body" sz="half" idx="2"/>
          </p:nvPr>
        </p:nvSpPr>
        <p:spPr>
          <a:xfrm>
            <a:off x="839788" y="2057399"/>
            <a:ext cx="4759734" cy="4588497"/>
          </a:xfrm>
        </p:spPr>
        <p:txBody>
          <a:bodyPr>
            <a:normAutofit/>
          </a:bodyPr>
          <a:lstStyle/>
          <a:p>
            <a:endParaRPr lang="en-IN" dirty="0"/>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One of the most essential component for people to repurchase from the same e-purchase store is through building customer trust.</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Customer gains trust in a company based on many factors</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Based on the analysis, amazon and </a:t>
            </a:r>
            <a:r>
              <a:rPr lang="en-IN" sz="2000" dirty="0" err="1">
                <a:latin typeface="Times New Roman" panose="02020603050405020304" pitchFamily="18" charset="0"/>
                <a:cs typeface="Times New Roman" panose="02020603050405020304" pitchFamily="18" charset="0"/>
              </a:rPr>
              <a:t>flipkart</a:t>
            </a:r>
            <a:r>
              <a:rPr lang="en-IN" sz="2000" dirty="0">
                <a:latin typeface="Times New Roman" panose="02020603050405020304" pitchFamily="18" charset="0"/>
                <a:cs typeface="Times New Roman" panose="02020603050405020304" pitchFamily="18" charset="0"/>
              </a:rPr>
              <a:t> were trusted by most people when it comes to protection of private information of customers, which was also recommended to other people by a good percentage of people</a:t>
            </a:r>
          </a:p>
        </p:txBody>
      </p:sp>
    </p:spTree>
    <p:extLst>
      <p:ext uri="{BB962C8B-B14F-4D97-AF65-F5344CB8AC3E}">
        <p14:creationId xmlns:p14="http://schemas.microsoft.com/office/powerpoint/2010/main" val="391685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DCEE277-99E8-DDCB-5987-BEABD253C904}"/>
              </a:ext>
            </a:extLst>
          </p:cNvPr>
          <p:cNvSpPr>
            <a:spLocks noGrp="1"/>
          </p:cNvSpPr>
          <p:nvPr>
            <p:ph type="body" sz="half" idx="2"/>
          </p:nvPr>
        </p:nvSpPr>
        <p:spPr>
          <a:xfrm>
            <a:off x="373444" y="685801"/>
            <a:ext cx="4774628" cy="5091748"/>
          </a:xfrm>
        </p:spPr>
        <p:txBody>
          <a:bodyPr>
            <a:normAutofit lnSpcReduction="10000"/>
          </a:bodyPr>
          <a:lstStyle/>
          <a:p>
            <a:pPr marL="285750" indent="-285750">
              <a:buFont typeface="Arial" panose="020B0604020202020204" pitchFamily="34" charset="0"/>
              <a:buChar char="•"/>
            </a:pPr>
            <a:endParaRPr lang="en-IN" dirty="0"/>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Majority people found Amazon to be a bit more reliable for financial information security and is seen to also be recommended by a sightly higher percentage of people</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Purchasers who agree that trust is important for purchasing from a retailer mostly believe that the retailer’s Return/Repurchase policy is important</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FF2F51B-239D-2900-6326-0D38410656CF}"/>
              </a:ext>
            </a:extLst>
          </p:cNvPr>
          <p:cNvPicPr>
            <a:picLocks noChangeAspect="1"/>
          </p:cNvPicPr>
          <p:nvPr/>
        </p:nvPicPr>
        <p:blipFill>
          <a:blip r:embed="rId2"/>
          <a:stretch>
            <a:fillRect/>
          </a:stretch>
        </p:blipFill>
        <p:spPr>
          <a:xfrm>
            <a:off x="6096000" y="3675889"/>
            <a:ext cx="5565251" cy="2739567"/>
          </a:xfrm>
          <a:prstGeom prst="rect">
            <a:avLst/>
          </a:prstGeom>
        </p:spPr>
      </p:pic>
      <p:pic>
        <p:nvPicPr>
          <p:cNvPr id="8" name="Picture 7">
            <a:extLst>
              <a:ext uri="{FF2B5EF4-FFF2-40B4-BE49-F238E27FC236}">
                <a16:creationId xmlns:a16="http://schemas.microsoft.com/office/drawing/2014/main" id="{2764F618-5B84-BF47-B9A2-A6D907493A89}"/>
              </a:ext>
            </a:extLst>
          </p:cNvPr>
          <p:cNvPicPr>
            <a:picLocks noChangeAspect="1"/>
          </p:cNvPicPr>
          <p:nvPr/>
        </p:nvPicPr>
        <p:blipFill>
          <a:blip r:embed="rId3"/>
          <a:stretch>
            <a:fillRect/>
          </a:stretch>
        </p:blipFill>
        <p:spPr>
          <a:xfrm>
            <a:off x="5239512" y="442545"/>
            <a:ext cx="6501383" cy="2986456"/>
          </a:xfrm>
          <a:prstGeom prst="rect">
            <a:avLst/>
          </a:prstGeom>
        </p:spPr>
      </p:pic>
    </p:spTree>
    <p:extLst>
      <p:ext uri="{BB962C8B-B14F-4D97-AF65-F5344CB8AC3E}">
        <p14:creationId xmlns:p14="http://schemas.microsoft.com/office/powerpoint/2010/main" val="2814188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5080A-E369-52AE-149E-D69929779D92}"/>
              </a:ext>
            </a:extLst>
          </p:cNvPr>
          <p:cNvSpPr>
            <a:spLocks noGrp="1"/>
          </p:cNvSpPr>
          <p:nvPr>
            <p:ph type="title"/>
          </p:nvPr>
        </p:nvSpPr>
        <p:spPr/>
        <p:txBody>
          <a:bodyPr>
            <a:normAutofit/>
          </a:bodyPr>
          <a:lstStyle/>
          <a:p>
            <a:r>
              <a:rPr lang="en-IN" sz="4000" dirty="0">
                <a:latin typeface="Bahnschrift SemiBold Condensed" panose="020B0502040204020203" pitchFamily="34" charset="0"/>
              </a:rPr>
              <a:t>Assumption</a:t>
            </a:r>
          </a:p>
        </p:txBody>
      </p:sp>
      <p:sp>
        <p:nvSpPr>
          <p:cNvPr id="3" name="Content Placeholder 2">
            <a:extLst>
              <a:ext uri="{FF2B5EF4-FFF2-40B4-BE49-F238E27FC236}">
                <a16:creationId xmlns:a16="http://schemas.microsoft.com/office/drawing/2014/main" id="{F8652873-DAA6-57AF-57DD-554104593813}"/>
              </a:ext>
            </a:extLst>
          </p:cNvPr>
          <p:cNvSpPr>
            <a:spLocks noGrp="1"/>
          </p:cNvSpPr>
          <p:nvPr>
            <p:ph idx="1"/>
          </p:nvPr>
        </p:nvSpPr>
        <p:spPr/>
        <p:txBody>
          <a:bodyPr/>
          <a:lstStyle/>
          <a:p>
            <a:pPr marL="0" indent="0">
              <a:buNone/>
            </a:pPr>
            <a:r>
              <a:rPr lang="en-IN" sz="2000" b="1" dirty="0">
                <a:latin typeface="Times New Roman" panose="02020603050405020304" pitchFamily="18" charset="0"/>
                <a:cs typeface="Times New Roman" panose="02020603050405020304" pitchFamily="18" charset="0"/>
              </a:rPr>
              <a:t>Few  assumptions made for customer retention from the analysis carried out are:</a:t>
            </a:r>
          </a:p>
          <a:p>
            <a:r>
              <a:rPr lang="en-IN" sz="2000" dirty="0">
                <a:latin typeface="Times New Roman" panose="02020603050405020304" pitchFamily="18" charset="0"/>
                <a:cs typeface="Times New Roman" panose="02020603050405020304" pitchFamily="18" charset="0"/>
              </a:rPr>
              <a:t>Having a detailed description about the products is very important because is gains the trust of the customer allowing them to consider the pros and cons of the product and</a:t>
            </a:r>
            <a:r>
              <a:rPr lang="en-US" sz="2000" dirty="0">
                <a:latin typeface="Times New Roman" panose="02020603050405020304" pitchFamily="18" charset="0"/>
                <a:cs typeface="Times New Roman" panose="02020603050405020304" pitchFamily="18" charset="0"/>
              </a:rPr>
              <a:t> actually buy the product.</a:t>
            </a:r>
          </a:p>
          <a:p>
            <a:r>
              <a:rPr lang="en-US" sz="2000" dirty="0">
                <a:latin typeface="Times New Roman" panose="02020603050405020304" pitchFamily="18" charset="0"/>
                <a:cs typeface="Times New Roman" panose="02020603050405020304" pitchFamily="18" charset="0"/>
              </a:rPr>
              <a:t>Website that are more easier to understand and navigate through is essential which also allows quick purchase. So keeping the website easy to the eyes without much complexities is essential.</a:t>
            </a:r>
          </a:p>
          <a:p>
            <a:r>
              <a:rPr lang="en-US" sz="2000" dirty="0">
                <a:latin typeface="Times New Roman" panose="02020603050405020304" pitchFamily="18" charset="0"/>
                <a:cs typeface="Times New Roman" panose="02020603050405020304" pitchFamily="18" charset="0"/>
              </a:rPr>
              <a:t>People prefer website that are more convenient when it comes to both saving money and time.  Providing online assistance through multiple channels.  And having multiple payment options is very essential as it allows to them select the mode they are more comfortable in.</a:t>
            </a:r>
          </a:p>
          <a:p>
            <a:r>
              <a:rPr lang="en-US" sz="2000" dirty="0">
                <a:latin typeface="Times New Roman" panose="02020603050405020304" pitchFamily="18" charset="0"/>
                <a:cs typeface="Times New Roman" panose="02020603050405020304" pitchFamily="18" charset="0"/>
              </a:rPr>
              <a:t>Providing discounts on wide number of products is essential for customer loyalty.</a:t>
            </a:r>
          </a:p>
          <a:p>
            <a:r>
              <a:rPr lang="en-US" sz="2000" dirty="0">
                <a:latin typeface="Times New Roman" panose="02020603050405020304" pitchFamily="18" charset="0"/>
                <a:cs typeface="Times New Roman" panose="02020603050405020304" pitchFamily="18" charset="0"/>
              </a:rPr>
              <a:t>It is essential that a company builds the gap in trust between the customer and company. by Providing, financial information security, privacy security, having a good return/repurchase policy allows them to build trust in the company.</a:t>
            </a:r>
          </a:p>
          <a:p>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85511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85164-32D9-2358-27B2-60093C118D0D}"/>
              </a:ext>
            </a:extLst>
          </p:cNvPr>
          <p:cNvSpPr>
            <a:spLocks noGrp="1"/>
          </p:cNvSpPr>
          <p:nvPr>
            <p:ph type="title"/>
          </p:nvPr>
        </p:nvSpPr>
        <p:spPr>
          <a:xfrm>
            <a:off x="838200" y="365125"/>
            <a:ext cx="10515600" cy="1325563"/>
          </a:xfrm>
        </p:spPr>
        <p:txBody>
          <a:bodyPr/>
          <a:lstStyle/>
          <a:p>
            <a:r>
              <a:rPr lang="en-IN" dirty="0">
                <a:latin typeface="Bahnschrift SemiBold Condensed" panose="020B0502040204020203" pitchFamily="34" charset="0"/>
              </a:rPr>
              <a:t>Conclusion</a:t>
            </a:r>
          </a:p>
        </p:txBody>
      </p:sp>
      <p:sp>
        <p:nvSpPr>
          <p:cNvPr id="3" name="Content Placeholder 2">
            <a:extLst>
              <a:ext uri="{FF2B5EF4-FFF2-40B4-BE49-F238E27FC236}">
                <a16:creationId xmlns:a16="http://schemas.microsoft.com/office/drawing/2014/main" id="{04F27499-A17F-EB64-CC59-BF436B7FB699}"/>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In the project, we analysed factors that contributed the retention of customers thus impacting the success of the e-commerce stores.</a:t>
            </a:r>
          </a:p>
          <a:p>
            <a:r>
              <a:rPr lang="en-IN" sz="2000" dirty="0">
                <a:latin typeface="Times New Roman" panose="02020603050405020304" pitchFamily="18" charset="0"/>
                <a:cs typeface="Times New Roman" panose="02020603050405020304" pitchFamily="18" charset="0"/>
              </a:rPr>
              <a:t>Through the data analysis we saw purchasers in general prefer ease in buying product while also being sure about the quality of the product. Gaining purchasers trust when it comes to the transaction process, privacy security and financial information security is key to customer retention.</a:t>
            </a:r>
          </a:p>
          <a:p>
            <a:r>
              <a:rPr lang="en-IN" sz="2000" dirty="0">
                <a:latin typeface="Times New Roman" panose="02020603050405020304" pitchFamily="18" charset="0"/>
                <a:cs typeface="Times New Roman" panose="02020603050405020304" pitchFamily="18" charset="0"/>
              </a:rPr>
              <a:t>Monetary benefit also have seen resurgence of online customers.</a:t>
            </a:r>
          </a:p>
          <a:p>
            <a:r>
              <a:rPr lang="en-IN" sz="2000" dirty="0">
                <a:latin typeface="Times New Roman" panose="02020603050405020304" pitchFamily="18" charset="0"/>
                <a:cs typeface="Times New Roman" panose="02020603050405020304" pitchFamily="18" charset="0"/>
              </a:rPr>
              <a:t>Overall, Amazon and Flipkart had seen to be better at almost all of the aspects that contribute to the gaining customer loyalty.</a:t>
            </a:r>
          </a:p>
        </p:txBody>
      </p:sp>
    </p:spTree>
    <p:extLst>
      <p:ext uri="{BB962C8B-B14F-4D97-AF65-F5344CB8AC3E}">
        <p14:creationId xmlns:p14="http://schemas.microsoft.com/office/powerpoint/2010/main" val="2478695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CABF4-8F98-529E-9C92-CBC3780AE24F}"/>
              </a:ext>
            </a:extLst>
          </p:cNvPr>
          <p:cNvSpPr>
            <a:spLocks noGrp="1"/>
          </p:cNvSpPr>
          <p:nvPr>
            <p:ph type="title"/>
          </p:nvPr>
        </p:nvSpPr>
        <p:spPr/>
        <p:txBody>
          <a:bodyPr>
            <a:normAutofit/>
          </a:bodyPr>
          <a:lstStyle/>
          <a:p>
            <a:r>
              <a:rPr lang="en-IN" sz="4000" dirty="0">
                <a:latin typeface="Bahnschrift SemiBold Condensed" panose="020B0502040204020203" pitchFamily="34" charset="0"/>
              </a:rPr>
              <a:t>Problem Statement</a:t>
            </a:r>
          </a:p>
        </p:txBody>
      </p:sp>
      <p:sp>
        <p:nvSpPr>
          <p:cNvPr id="3" name="Content Placeholder 2">
            <a:extLst>
              <a:ext uri="{FF2B5EF4-FFF2-40B4-BE49-F238E27FC236}">
                <a16:creationId xmlns:a16="http://schemas.microsoft.com/office/drawing/2014/main" id="{0A3A926C-D083-C38D-7313-69FF946D1EC2}"/>
              </a:ext>
            </a:extLst>
          </p:cNvPr>
          <p:cNvSpPr>
            <a:spLocks noGrp="1"/>
          </p:cNvSpPr>
          <p:nvPr>
            <p:ph idx="1"/>
          </p:nvPr>
        </p:nvSpPr>
        <p:spPr>
          <a:xfrm>
            <a:off x="838200" y="1825625"/>
            <a:ext cx="10287000" cy="3633881"/>
          </a:xfrm>
        </p:spPr>
        <p:txBody>
          <a:bodyPr>
            <a:normAutofit/>
          </a:bodyPr>
          <a:lstStyle/>
          <a:p>
            <a:pPr marL="0" indent="0" algn="just">
              <a:buNone/>
            </a:pPr>
            <a:r>
              <a:rPr lang="en-IN" sz="2000" dirty="0">
                <a:latin typeface="Times New Roman" panose="02020603050405020304" pitchFamily="18" charset="0"/>
                <a:cs typeface="Times New Roman" panose="02020603050405020304" pitchFamily="18" charset="0"/>
              </a:rPr>
              <a:t>To build a successful e-commerce brand, it is necessary that a customer is satisfied with their purchase and had a pleasant experience during the purchase until the purchased product is delivered to the destination without any roadblocks. This will help gain a customer’s trust and build loyalty around this company. </a:t>
            </a:r>
          </a:p>
          <a:p>
            <a:pPr marL="0" indent="0" algn="just">
              <a:buNone/>
            </a:pPr>
            <a:r>
              <a:rPr lang="en-IN" sz="2000" dirty="0">
                <a:latin typeface="Times New Roman" panose="02020603050405020304" pitchFamily="18" charset="0"/>
                <a:cs typeface="Times New Roman" panose="02020603050405020304" pitchFamily="18" charset="0"/>
              </a:rPr>
              <a:t>However, lacking a good customer retention strategy and neglecting the issues faced by customers during the purchase or due the quality of the purchased product, can present as a barrier towards customer retention, thereby lagging behind in the competition against the current e-commerce stores.</a:t>
            </a:r>
          </a:p>
          <a:p>
            <a:pPr marL="0" indent="0" algn="just">
              <a:buNone/>
            </a:pPr>
            <a:r>
              <a:rPr lang="en-IN" sz="2000" dirty="0">
                <a:latin typeface="Times New Roman" panose="02020603050405020304" pitchFamily="18" charset="0"/>
                <a:cs typeface="Times New Roman" panose="02020603050405020304" pitchFamily="18" charset="0"/>
              </a:rPr>
              <a:t>To build a good customer retention strategy, we must identify which factors contribute to the success of an e-commerce store that led to building a strong customer loyalty by studying the data obtained from Indian e-commerce stores. </a:t>
            </a:r>
          </a:p>
        </p:txBody>
      </p:sp>
    </p:spTree>
    <p:extLst>
      <p:ext uri="{BB962C8B-B14F-4D97-AF65-F5344CB8AC3E}">
        <p14:creationId xmlns:p14="http://schemas.microsoft.com/office/powerpoint/2010/main" val="303276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4B60-41F9-8A45-03BA-800F9003F654}"/>
              </a:ext>
            </a:extLst>
          </p:cNvPr>
          <p:cNvSpPr>
            <a:spLocks noGrp="1"/>
          </p:cNvSpPr>
          <p:nvPr>
            <p:ph type="title"/>
          </p:nvPr>
        </p:nvSpPr>
        <p:spPr>
          <a:xfrm>
            <a:off x="839788" y="457200"/>
            <a:ext cx="8626941" cy="1600200"/>
          </a:xfrm>
        </p:spPr>
        <p:txBody>
          <a:bodyPr>
            <a:normAutofit/>
          </a:bodyPr>
          <a:lstStyle/>
          <a:p>
            <a:r>
              <a:rPr lang="en-IN" sz="4000" dirty="0">
                <a:latin typeface="Bahnschrift SemiBold Condensed" panose="020B0502040204020203" pitchFamily="34" charset="0"/>
              </a:rPr>
              <a:t>Customer Retention and why it is important?</a:t>
            </a:r>
          </a:p>
        </p:txBody>
      </p:sp>
      <p:sp>
        <p:nvSpPr>
          <p:cNvPr id="4" name="Text Placeholder 3">
            <a:extLst>
              <a:ext uri="{FF2B5EF4-FFF2-40B4-BE49-F238E27FC236}">
                <a16:creationId xmlns:a16="http://schemas.microsoft.com/office/drawing/2014/main" id="{83B01868-B65B-37C1-A8B6-5CD48DFF2989}"/>
              </a:ext>
            </a:extLst>
          </p:cNvPr>
          <p:cNvSpPr>
            <a:spLocks noGrp="1"/>
          </p:cNvSpPr>
          <p:nvPr>
            <p:ph type="body" sz="half" idx="2"/>
          </p:nvPr>
        </p:nvSpPr>
        <p:spPr>
          <a:xfrm>
            <a:off x="839788" y="2506342"/>
            <a:ext cx="10366094" cy="3699529"/>
          </a:xfrm>
        </p:spPr>
        <p:txBody>
          <a:bodyPr>
            <a:normAutofit/>
          </a:bodyPr>
          <a:lstStyle/>
          <a:p>
            <a:pPr marL="285750" indent="-285750">
              <a:buFont typeface="Wingdings" panose="05000000000000000000" pitchFamily="2" charset="2"/>
              <a:buChar char="q"/>
            </a:pPr>
            <a:r>
              <a:rPr lang="en-IN" sz="2400" dirty="0"/>
              <a:t>Customer retention and building a loyal community around the brand is the end  goal of every brand as it ensures longevity of the e-commerce store’s success.</a:t>
            </a:r>
          </a:p>
          <a:p>
            <a:endParaRPr lang="en-IN" sz="2400" dirty="0"/>
          </a:p>
          <a:p>
            <a:pPr marL="285750" indent="-285750">
              <a:buFont typeface="Wingdings" panose="05000000000000000000" pitchFamily="2" charset="2"/>
              <a:buChar char="q"/>
            </a:pPr>
            <a:r>
              <a:rPr lang="en-IN" sz="2400" dirty="0"/>
              <a:t>Monitoring the trend and pattern of customers using analytical tools from time to time is key to understand the strategies for gaining customer loyalty.</a:t>
            </a:r>
          </a:p>
          <a:p>
            <a:endParaRPr lang="en-IN" sz="2400" dirty="0"/>
          </a:p>
          <a:p>
            <a:pPr marL="285750" indent="-285750">
              <a:buFont typeface="Wingdings" panose="05000000000000000000" pitchFamily="2" charset="2"/>
              <a:buChar char="q"/>
            </a:pPr>
            <a:r>
              <a:rPr lang="en-IN" sz="2400" dirty="0"/>
              <a:t>Online purchases have their own setbacks and benefits. Understanding the setbacks and working on it can lead to the success of an e-commerce store.</a:t>
            </a:r>
          </a:p>
        </p:txBody>
      </p:sp>
    </p:spTree>
    <p:extLst>
      <p:ext uri="{BB962C8B-B14F-4D97-AF65-F5344CB8AC3E}">
        <p14:creationId xmlns:p14="http://schemas.microsoft.com/office/powerpoint/2010/main" val="3917152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6B8FD-221F-51C4-1C64-14DC5B98E95E}"/>
              </a:ext>
            </a:extLst>
          </p:cNvPr>
          <p:cNvSpPr>
            <a:spLocks noGrp="1"/>
          </p:cNvSpPr>
          <p:nvPr>
            <p:ph type="title"/>
          </p:nvPr>
        </p:nvSpPr>
        <p:spPr/>
        <p:txBody>
          <a:bodyPr>
            <a:normAutofit/>
          </a:bodyPr>
          <a:lstStyle/>
          <a:p>
            <a:r>
              <a:rPr lang="en-IN" sz="4000" dirty="0">
                <a:latin typeface="Bahnschrift SemiBold Condensed" panose="020B0502040204020203" pitchFamily="34" charset="0"/>
              </a:rPr>
              <a:t>Customer Loyalty</a:t>
            </a:r>
          </a:p>
        </p:txBody>
      </p:sp>
      <p:sp>
        <p:nvSpPr>
          <p:cNvPr id="3" name="Content Placeholder 2">
            <a:extLst>
              <a:ext uri="{FF2B5EF4-FFF2-40B4-BE49-F238E27FC236}">
                <a16:creationId xmlns:a16="http://schemas.microsoft.com/office/drawing/2014/main" id="{F4916B68-3639-BCEE-E2A6-022FA7135999}"/>
              </a:ext>
            </a:extLst>
          </p:cNvPr>
          <p:cNvSpPr>
            <a:spLocks noGrp="1"/>
          </p:cNvSpPr>
          <p:nvPr>
            <p:ph idx="1"/>
          </p:nvPr>
        </p:nvSpPr>
        <p:spPr>
          <a:xfrm>
            <a:off x="838200" y="1690688"/>
            <a:ext cx="10515600" cy="4802187"/>
          </a:xfrm>
        </p:spPr>
        <p:txBody>
          <a:bodyPr/>
          <a:lstStyle/>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 Repurchase of items from the same brand refers to customer loyalty, which is a direct outcome of positive purchase experience.</a:t>
            </a:r>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 Building customer loyalty is a combination of both utilitarian and hedonistic values.</a:t>
            </a:r>
          </a:p>
          <a:p>
            <a:pPr marL="0" indent="0">
              <a:buNone/>
            </a:pPr>
            <a:endParaRPr lang="en-IN" dirty="0"/>
          </a:p>
          <a:p>
            <a:endParaRPr lang="en-IN" dirty="0"/>
          </a:p>
        </p:txBody>
      </p:sp>
      <p:pic>
        <p:nvPicPr>
          <p:cNvPr id="4" name="Picture 3">
            <a:extLst>
              <a:ext uri="{FF2B5EF4-FFF2-40B4-BE49-F238E27FC236}">
                <a16:creationId xmlns:a16="http://schemas.microsoft.com/office/drawing/2014/main" id="{2D4E7334-C1F3-6A6D-1A2D-326F2A18E5F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29075" y="3429000"/>
            <a:ext cx="7282478" cy="2980765"/>
          </a:xfrm>
          <a:prstGeom prst="rect">
            <a:avLst/>
          </a:prstGeom>
          <a:noFill/>
          <a:ln>
            <a:noFill/>
          </a:ln>
        </p:spPr>
      </p:pic>
    </p:spTree>
    <p:extLst>
      <p:ext uri="{BB962C8B-B14F-4D97-AF65-F5344CB8AC3E}">
        <p14:creationId xmlns:p14="http://schemas.microsoft.com/office/powerpoint/2010/main" val="2292661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E36F8-DB43-C8B6-2C43-41B705A8ECD8}"/>
              </a:ext>
            </a:extLst>
          </p:cNvPr>
          <p:cNvSpPr>
            <a:spLocks noGrp="1"/>
          </p:cNvSpPr>
          <p:nvPr>
            <p:ph type="title"/>
          </p:nvPr>
        </p:nvSpPr>
        <p:spPr/>
        <p:txBody>
          <a:bodyPr/>
          <a:lstStyle/>
          <a:p>
            <a:r>
              <a:rPr lang="en-IN" dirty="0">
                <a:latin typeface="Bahnschrift SemiBold Condensed" panose="020B0502040204020203" pitchFamily="34" charset="0"/>
              </a:rPr>
              <a:t>Steps in EDA</a:t>
            </a:r>
          </a:p>
        </p:txBody>
      </p:sp>
      <p:graphicFrame>
        <p:nvGraphicFramePr>
          <p:cNvPr id="4" name="Content Placeholder 3">
            <a:extLst>
              <a:ext uri="{FF2B5EF4-FFF2-40B4-BE49-F238E27FC236}">
                <a16:creationId xmlns:a16="http://schemas.microsoft.com/office/drawing/2014/main" id="{F0438E16-4840-2F66-178F-B49FEDD6F85D}"/>
              </a:ext>
            </a:extLst>
          </p:cNvPr>
          <p:cNvGraphicFramePr>
            <a:graphicFrameLocks noGrp="1"/>
          </p:cNvGraphicFramePr>
          <p:nvPr>
            <p:ph idx="1"/>
            <p:extLst>
              <p:ext uri="{D42A27DB-BD31-4B8C-83A1-F6EECF244321}">
                <p14:modId xmlns:p14="http://schemas.microsoft.com/office/powerpoint/2010/main" val="3196026733"/>
              </p:ext>
            </p:extLst>
          </p:nvPr>
        </p:nvGraphicFramePr>
        <p:xfrm>
          <a:off x="219456" y="1472184"/>
          <a:ext cx="11759184" cy="5166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9278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ED89-D54B-8F11-7DB5-6FAA81001A07}"/>
              </a:ext>
            </a:extLst>
          </p:cNvPr>
          <p:cNvSpPr>
            <a:spLocks noGrp="1"/>
          </p:cNvSpPr>
          <p:nvPr>
            <p:ph type="title"/>
          </p:nvPr>
        </p:nvSpPr>
        <p:spPr/>
        <p:txBody>
          <a:bodyPr>
            <a:normAutofit/>
          </a:bodyPr>
          <a:lstStyle/>
          <a:p>
            <a:r>
              <a:rPr lang="en-IN" sz="4000" dirty="0">
                <a:latin typeface="Bahnschrift SemiBold Condensed" panose="020B0502040204020203" pitchFamily="34" charset="0"/>
              </a:rPr>
              <a:t>EDA</a:t>
            </a:r>
          </a:p>
        </p:txBody>
      </p:sp>
      <p:sp>
        <p:nvSpPr>
          <p:cNvPr id="3" name="Content Placeholder 2">
            <a:extLst>
              <a:ext uri="{FF2B5EF4-FFF2-40B4-BE49-F238E27FC236}">
                <a16:creationId xmlns:a16="http://schemas.microsoft.com/office/drawing/2014/main" id="{7C944F18-2A5D-795C-044C-504DE52CCAB0}"/>
              </a:ext>
            </a:extLst>
          </p:cNvPr>
          <p:cNvSpPr>
            <a:spLocks noGrp="1"/>
          </p:cNvSpPr>
          <p:nvPr>
            <p:ph type="body" sz="half" idx="2"/>
          </p:nvPr>
        </p:nvSpPr>
        <p:spPr>
          <a:xfrm>
            <a:off x="839788" y="2057400"/>
            <a:ext cx="4969341" cy="3811588"/>
          </a:xfrm>
        </p:spPr>
        <p:txBody>
          <a:bodyPr>
            <a:normAutofit/>
          </a:bodyPr>
          <a:lstStyle/>
          <a:p>
            <a:r>
              <a:rPr lang="en-IN" sz="2400" dirty="0">
                <a:latin typeface="Times New Roman" panose="02020603050405020304" pitchFamily="18" charset="0"/>
                <a:cs typeface="Times New Roman" panose="02020603050405020304" pitchFamily="18" charset="0"/>
              </a:rPr>
              <a:t>About the dataset :</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Most of the people shopping from Indian  are from the age group of 31 years- 40 years, majority being females.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It is seen that people online shopping are from Delhi .The respondents from Delhi are mostly men.</a:t>
            </a:r>
          </a:p>
          <a:p>
            <a:r>
              <a:rPr lang="en-IN" sz="2400" dirty="0">
                <a:latin typeface="Times New Roman" panose="02020603050405020304" pitchFamily="18" charset="0"/>
                <a:cs typeface="Times New Roman" panose="02020603050405020304" pitchFamily="18" charset="0"/>
              </a:rPr>
              <a:t>.</a:t>
            </a:r>
          </a:p>
          <a:p>
            <a:endParaRPr lang="en-IN" dirty="0"/>
          </a:p>
          <a:p>
            <a:pPr marL="0" indent="0">
              <a:buNone/>
            </a:pPr>
            <a:endParaRPr lang="en-IN" dirty="0"/>
          </a:p>
        </p:txBody>
      </p:sp>
      <p:pic>
        <p:nvPicPr>
          <p:cNvPr id="12" name="Picture 11">
            <a:extLst>
              <a:ext uri="{FF2B5EF4-FFF2-40B4-BE49-F238E27FC236}">
                <a16:creationId xmlns:a16="http://schemas.microsoft.com/office/drawing/2014/main" id="{7A8078C3-B9AD-5807-B7BB-3B736E05A63A}"/>
              </a:ext>
            </a:extLst>
          </p:cNvPr>
          <p:cNvPicPr>
            <a:picLocks noChangeAspect="1"/>
          </p:cNvPicPr>
          <p:nvPr/>
        </p:nvPicPr>
        <p:blipFill>
          <a:blip r:embed="rId2"/>
          <a:stretch>
            <a:fillRect/>
          </a:stretch>
        </p:blipFill>
        <p:spPr>
          <a:xfrm>
            <a:off x="6158753" y="3715310"/>
            <a:ext cx="5223482" cy="3067050"/>
          </a:xfrm>
          <a:prstGeom prst="rect">
            <a:avLst/>
          </a:prstGeom>
        </p:spPr>
      </p:pic>
      <p:pic>
        <p:nvPicPr>
          <p:cNvPr id="15" name="Picture 14">
            <a:extLst>
              <a:ext uri="{FF2B5EF4-FFF2-40B4-BE49-F238E27FC236}">
                <a16:creationId xmlns:a16="http://schemas.microsoft.com/office/drawing/2014/main" id="{360FD637-8A84-BEF8-7DDD-C72799797A2D}"/>
              </a:ext>
            </a:extLst>
          </p:cNvPr>
          <p:cNvPicPr>
            <a:picLocks noChangeAspect="1"/>
          </p:cNvPicPr>
          <p:nvPr/>
        </p:nvPicPr>
        <p:blipFill>
          <a:blip r:embed="rId3"/>
          <a:stretch>
            <a:fillRect/>
          </a:stretch>
        </p:blipFill>
        <p:spPr>
          <a:xfrm>
            <a:off x="6158752" y="457200"/>
            <a:ext cx="5223481" cy="3343275"/>
          </a:xfrm>
          <a:prstGeom prst="rect">
            <a:avLst/>
          </a:prstGeom>
        </p:spPr>
      </p:pic>
    </p:spTree>
    <p:extLst>
      <p:ext uri="{BB962C8B-B14F-4D97-AF65-F5344CB8AC3E}">
        <p14:creationId xmlns:p14="http://schemas.microsoft.com/office/powerpoint/2010/main" val="2088331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1597BEE-B54D-C18A-9B84-E06DBEFD7A52}"/>
              </a:ext>
            </a:extLst>
          </p:cNvPr>
          <p:cNvSpPr>
            <a:spLocks noGrp="1"/>
          </p:cNvSpPr>
          <p:nvPr>
            <p:ph idx="1"/>
          </p:nvPr>
        </p:nvSpPr>
        <p:spPr>
          <a:xfrm>
            <a:off x="316345" y="1600200"/>
            <a:ext cx="11463279" cy="4298576"/>
          </a:xfrm>
        </p:spPr>
        <p:txBody>
          <a:bodyPr>
            <a:normAutofit/>
          </a:bodyPr>
          <a:lstStyle/>
          <a:p>
            <a:r>
              <a:rPr lang="en-IN" sz="2000" dirty="0">
                <a:latin typeface="Times New Roman" panose="02020603050405020304" pitchFamily="18" charset="0"/>
                <a:cs typeface="Times New Roman" panose="02020603050405020304" pitchFamily="18" charset="0"/>
              </a:rPr>
              <a:t>Majority of the respondents have been using shopping online for more than 4 years suggesting that the company does have good customer loyalty.</a:t>
            </a:r>
          </a:p>
          <a:p>
            <a:r>
              <a:rPr lang="en-IN" sz="2000" dirty="0">
                <a:latin typeface="Times New Roman" panose="02020603050405020304" pitchFamily="18" charset="0"/>
                <a:cs typeface="Times New Roman" panose="02020603050405020304" pitchFamily="18" charset="0"/>
              </a:rPr>
              <a:t>After their first shopping experience from theses e-commerce stores they have gone back to the site either through Search Engine or Web App, suggesting that the first shopping experience had been good enough to have downloaded the app.</a:t>
            </a:r>
          </a:p>
          <a:p>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browser that customers used to accessing the site is mostly Google Engine followed by Safari</a:t>
            </a:r>
            <a:endPar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Customers first checked into the website through search engine</a:t>
            </a:r>
            <a:endPar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Percentage of people have accessed the website via the application during the next purchase is high and follows close second to Search Engine. This is mostly due to the ease of usage. Also, this proves that people found the e-commerce store good enough to have downloaded the App.</a:t>
            </a:r>
          </a:p>
          <a:p>
            <a:endParaRPr lang="en-IN" sz="2000" dirty="0"/>
          </a:p>
        </p:txBody>
      </p:sp>
    </p:spTree>
    <p:extLst>
      <p:ext uri="{BB962C8B-B14F-4D97-AF65-F5344CB8AC3E}">
        <p14:creationId xmlns:p14="http://schemas.microsoft.com/office/powerpoint/2010/main" val="459119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FC31D86-1E02-2393-189E-3160A9B6464F}"/>
              </a:ext>
            </a:extLst>
          </p:cNvPr>
          <p:cNvSpPr>
            <a:spLocks noGrp="1"/>
          </p:cNvSpPr>
          <p:nvPr>
            <p:ph type="title"/>
          </p:nvPr>
        </p:nvSpPr>
        <p:spPr/>
        <p:txBody>
          <a:bodyPr/>
          <a:lstStyle/>
          <a:p>
            <a:r>
              <a:rPr lang="en-IN" dirty="0">
                <a:latin typeface="Bahnschrift SemiBold Condensed" panose="020B0502040204020203" pitchFamily="34" charset="0"/>
              </a:rPr>
              <a:t>Time taken before deciding to purchase a product</a:t>
            </a:r>
          </a:p>
        </p:txBody>
      </p:sp>
      <p:sp>
        <p:nvSpPr>
          <p:cNvPr id="10" name="Text Placeholder 9">
            <a:extLst>
              <a:ext uri="{FF2B5EF4-FFF2-40B4-BE49-F238E27FC236}">
                <a16:creationId xmlns:a16="http://schemas.microsoft.com/office/drawing/2014/main" id="{424AFBF1-851D-CE71-1748-11110623EB3A}"/>
              </a:ext>
            </a:extLst>
          </p:cNvPr>
          <p:cNvSpPr>
            <a:spLocks noGrp="1"/>
          </p:cNvSpPr>
          <p:nvPr>
            <p:ph type="body" sz="half" idx="2"/>
          </p:nvPr>
        </p:nvSpPr>
        <p:spPr>
          <a:xfrm>
            <a:off x="839788" y="2057400"/>
            <a:ext cx="6523037" cy="4540624"/>
          </a:xfrm>
        </p:spPr>
        <p:txBody>
          <a:bodyPr>
            <a:normAutofit/>
          </a:bodyPr>
          <a:lstStyle/>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Most of the users take more time before deciding to purchase a product.  This is because people check through various products while also reading the product information, to feel satisfied before purchasing it</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People who agree/strongly agree that website readability is important are also the same people who more time before purchasing a product. An easily understandable website is easier to navigate through and also spend time researching about the product</a:t>
            </a:r>
            <a:r>
              <a:rPr lang="en-IN" dirty="0"/>
              <a:t>.</a:t>
            </a:r>
          </a:p>
          <a:p>
            <a:endParaRPr lang="en-IN" dirty="0"/>
          </a:p>
        </p:txBody>
      </p:sp>
      <p:pic>
        <p:nvPicPr>
          <p:cNvPr id="11" name="Picture 10">
            <a:extLst>
              <a:ext uri="{FF2B5EF4-FFF2-40B4-BE49-F238E27FC236}">
                <a16:creationId xmlns:a16="http://schemas.microsoft.com/office/drawing/2014/main" id="{420351EB-5AD1-D9C2-4C73-BBE2D7455E02}"/>
              </a:ext>
            </a:extLst>
          </p:cNvPr>
          <p:cNvPicPr>
            <a:picLocks noChangeAspect="1"/>
          </p:cNvPicPr>
          <p:nvPr/>
        </p:nvPicPr>
        <p:blipFill>
          <a:blip r:embed="rId2"/>
          <a:stretch>
            <a:fillRect/>
          </a:stretch>
        </p:blipFill>
        <p:spPr>
          <a:xfrm>
            <a:off x="7557211" y="4102474"/>
            <a:ext cx="4829175" cy="2495550"/>
          </a:xfrm>
          <a:prstGeom prst="rect">
            <a:avLst/>
          </a:prstGeom>
        </p:spPr>
      </p:pic>
      <p:pic>
        <p:nvPicPr>
          <p:cNvPr id="14" name="Picture 13">
            <a:extLst>
              <a:ext uri="{FF2B5EF4-FFF2-40B4-BE49-F238E27FC236}">
                <a16:creationId xmlns:a16="http://schemas.microsoft.com/office/drawing/2014/main" id="{1EF46816-6BF6-CA2C-18C1-2B62AC5C5D57}"/>
              </a:ext>
            </a:extLst>
          </p:cNvPr>
          <p:cNvPicPr>
            <a:picLocks noChangeAspect="1"/>
          </p:cNvPicPr>
          <p:nvPr/>
        </p:nvPicPr>
        <p:blipFill>
          <a:blip r:embed="rId3"/>
          <a:stretch>
            <a:fillRect/>
          </a:stretch>
        </p:blipFill>
        <p:spPr>
          <a:xfrm>
            <a:off x="7515260" y="1154353"/>
            <a:ext cx="4676740" cy="2792210"/>
          </a:xfrm>
          <a:prstGeom prst="rect">
            <a:avLst/>
          </a:prstGeom>
        </p:spPr>
      </p:pic>
    </p:spTree>
    <p:extLst>
      <p:ext uri="{BB962C8B-B14F-4D97-AF65-F5344CB8AC3E}">
        <p14:creationId xmlns:p14="http://schemas.microsoft.com/office/powerpoint/2010/main" val="3278431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FFAD1-A660-B01D-DEEB-578EE6DF06DD}"/>
              </a:ext>
            </a:extLst>
          </p:cNvPr>
          <p:cNvSpPr>
            <a:spLocks noGrp="1"/>
          </p:cNvSpPr>
          <p:nvPr>
            <p:ph idx="1"/>
          </p:nvPr>
        </p:nvSpPr>
        <p:spPr>
          <a:xfrm>
            <a:off x="143434" y="4995370"/>
            <a:ext cx="11949953" cy="1665407"/>
          </a:xfrm>
        </p:spPr>
        <p:txBody>
          <a:bodyPr/>
          <a:lstStyle/>
          <a:p>
            <a:endParaRPr lang="en-IN" sz="24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Also majority find Amazon and Flipkart to provide relevant description of the product and people are very less likely to abandon the product, because it helps trust the product better. </a:t>
            </a:r>
          </a:p>
          <a:p>
            <a:pPr algn="just"/>
            <a:endParaRPr lang="en-IN" sz="20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6" name="Picture 5">
            <a:extLst>
              <a:ext uri="{FF2B5EF4-FFF2-40B4-BE49-F238E27FC236}">
                <a16:creationId xmlns:a16="http://schemas.microsoft.com/office/drawing/2014/main" id="{2F7365FE-75DC-07AC-B002-4429F37B8D70}"/>
              </a:ext>
            </a:extLst>
          </p:cNvPr>
          <p:cNvPicPr>
            <a:picLocks noChangeAspect="1"/>
          </p:cNvPicPr>
          <p:nvPr/>
        </p:nvPicPr>
        <p:blipFill>
          <a:blip r:embed="rId2"/>
          <a:stretch>
            <a:fillRect/>
          </a:stretch>
        </p:blipFill>
        <p:spPr>
          <a:xfrm>
            <a:off x="6515385" y="546846"/>
            <a:ext cx="5578002" cy="4052047"/>
          </a:xfrm>
          <a:prstGeom prst="rect">
            <a:avLst/>
          </a:prstGeom>
        </p:spPr>
      </p:pic>
      <p:pic>
        <p:nvPicPr>
          <p:cNvPr id="7" name="Picture 6">
            <a:extLst>
              <a:ext uri="{FF2B5EF4-FFF2-40B4-BE49-F238E27FC236}">
                <a16:creationId xmlns:a16="http://schemas.microsoft.com/office/drawing/2014/main" id="{64FA06AE-38A8-E67D-6335-0F471F029AF0}"/>
              </a:ext>
            </a:extLst>
          </p:cNvPr>
          <p:cNvPicPr>
            <a:picLocks noChangeAspect="1"/>
          </p:cNvPicPr>
          <p:nvPr/>
        </p:nvPicPr>
        <p:blipFill>
          <a:blip r:embed="rId3"/>
          <a:stretch>
            <a:fillRect/>
          </a:stretch>
        </p:blipFill>
        <p:spPr>
          <a:xfrm>
            <a:off x="0" y="403198"/>
            <a:ext cx="6445624" cy="4592172"/>
          </a:xfrm>
          <a:prstGeom prst="rect">
            <a:avLst/>
          </a:prstGeom>
        </p:spPr>
      </p:pic>
    </p:spTree>
    <p:extLst>
      <p:ext uri="{BB962C8B-B14F-4D97-AF65-F5344CB8AC3E}">
        <p14:creationId xmlns:p14="http://schemas.microsoft.com/office/powerpoint/2010/main" val="3307900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3141</TotalTime>
  <Words>1255</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Bahnschrift SemiBold Condensed</vt:lpstr>
      <vt:lpstr>Calibri</vt:lpstr>
      <vt:lpstr>Calibri Light</vt:lpstr>
      <vt:lpstr>Times New Roman</vt:lpstr>
      <vt:lpstr>Wingdings</vt:lpstr>
      <vt:lpstr>Office Theme</vt:lpstr>
      <vt:lpstr>Customer Retention</vt:lpstr>
      <vt:lpstr>Problem Statement</vt:lpstr>
      <vt:lpstr>Customer Retention and why it is important?</vt:lpstr>
      <vt:lpstr>Customer Loyalty</vt:lpstr>
      <vt:lpstr>Steps in EDA</vt:lpstr>
      <vt:lpstr>EDA</vt:lpstr>
      <vt:lpstr>PowerPoint Presentation</vt:lpstr>
      <vt:lpstr>Time taken before deciding to purchase a product</vt:lpstr>
      <vt:lpstr>PowerPoint Presentation</vt:lpstr>
      <vt:lpstr>Convenience from online shopping</vt:lpstr>
      <vt:lpstr>PowerPoint Presentation</vt:lpstr>
      <vt:lpstr>PowerPoint Presentation</vt:lpstr>
      <vt:lpstr>Discounts and offers</vt:lpstr>
      <vt:lpstr>Customer Trust</vt:lpstr>
      <vt:lpstr>PowerPoint Presentation</vt:lpstr>
      <vt:lpstr>Assumption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deepthi prakashan</dc:creator>
  <cp:lastModifiedBy>deepthi prakashan</cp:lastModifiedBy>
  <cp:revision>2</cp:revision>
  <dcterms:created xsi:type="dcterms:W3CDTF">2022-08-20T14:05:57Z</dcterms:created>
  <dcterms:modified xsi:type="dcterms:W3CDTF">2022-08-22T18:38:52Z</dcterms:modified>
</cp:coreProperties>
</file>