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58" r:id="rId6"/>
    <p:sldId id="307" r:id="rId7"/>
    <p:sldId id="257" r:id="rId8"/>
    <p:sldId id="280" r:id="rId9"/>
    <p:sldId id="281" r:id="rId10"/>
    <p:sldId id="282" r:id="rId11"/>
    <p:sldId id="283" r:id="rId12"/>
    <p:sldId id="284" r:id="rId13"/>
    <p:sldId id="285" r:id="rId14"/>
    <p:sldId id="286" r:id="rId15"/>
    <p:sldId id="291" r:id="rId16"/>
    <p:sldId id="287" r:id="rId17"/>
    <p:sldId id="288" r:id="rId18"/>
    <p:sldId id="289" r:id="rId19"/>
    <p:sldId id="290" r:id="rId20"/>
    <p:sldId id="293" r:id="rId21"/>
    <p:sldId id="295" r:id="rId22"/>
    <p:sldId id="309" r:id="rId23"/>
    <p:sldId id="302" r:id="rId24"/>
    <p:sldId id="279" r:id="rId25"/>
    <p:sldId id="300" r:id="rId26"/>
    <p:sldId id="297" r:id="rId27"/>
    <p:sldId id="298" r:id="rId28"/>
    <p:sldId id="299" r:id="rId29"/>
    <p:sldId id="301" r:id="rId30"/>
    <p:sldId id="303" r:id="rId31"/>
    <p:sldId id="304" r:id="rId32"/>
    <p:sldId id="305" r:id="rId33"/>
    <p:sldId id="30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thi prakashan" initials="dp" lastIdx="1" clrIdx="0">
    <p:extLst>
      <p:ext uri="{19B8F6BF-5375-455C-9EA6-DF929625EA0E}">
        <p15:presenceInfo xmlns:p15="http://schemas.microsoft.com/office/powerpoint/2012/main" userId="b7b9dbf98e762a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79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10T23:00:59.012" idx="1">
    <p:pos x="7152" y="115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1202DF-097B-475A-85B8-1F7225E8A3D7}"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IN"/>
        </a:p>
      </dgm:t>
    </dgm:pt>
    <dgm:pt modelId="{EF3A326B-0159-42CB-94F5-0026A741D4C6}">
      <dgm:prSet phldrT="[Text]"/>
      <dgm:spPr/>
      <dgm:t>
        <a:bodyPr/>
        <a:lstStyle/>
        <a:p>
          <a:r>
            <a:rPr lang="en-IN" dirty="0">
              <a:latin typeface="Times New Roman" panose="02020603050405020304" pitchFamily="18" charset="0"/>
              <a:cs typeface="Times New Roman" panose="02020603050405020304" pitchFamily="18" charset="0"/>
            </a:rPr>
            <a:t>Importing libraries and dataset</a:t>
          </a:r>
        </a:p>
      </dgm:t>
    </dgm:pt>
    <dgm:pt modelId="{F6F71321-6F89-4855-83D3-B5CB4DA7F90A}" type="parTrans" cxnId="{0CC2E596-EB2E-40F8-B4C2-BE976B56519D}">
      <dgm:prSet/>
      <dgm:spPr/>
      <dgm:t>
        <a:bodyPr/>
        <a:lstStyle/>
        <a:p>
          <a:endParaRPr lang="en-IN"/>
        </a:p>
      </dgm:t>
    </dgm:pt>
    <dgm:pt modelId="{531AFB90-36C8-43CA-80A2-DBBEF32BEAFF}" type="sibTrans" cxnId="{0CC2E596-EB2E-40F8-B4C2-BE976B56519D}">
      <dgm:prSet/>
      <dgm:spPr/>
      <dgm:t>
        <a:bodyPr/>
        <a:lstStyle/>
        <a:p>
          <a:endParaRPr lang="en-IN"/>
        </a:p>
      </dgm:t>
    </dgm:pt>
    <dgm:pt modelId="{8D2BEE1E-56F9-446A-8D80-5B6153DF8DC5}">
      <dgm:prSet phldrT="[Text]"/>
      <dgm:spPr/>
      <dgm:t>
        <a:bodyPr/>
        <a:lstStyle/>
        <a:p>
          <a:r>
            <a:rPr lang="en-IN" dirty="0">
              <a:latin typeface="Times New Roman" panose="02020603050405020304" pitchFamily="18" charset="0"/>
              <a:cs typeface="Times New Roman" panose="02020603050405020304" pitchFamily="18" charset="0"/>
            </a:rPr>
            <a:t>Exploratory data analysis</a:t>
          </a:r>
        </a:p>
      </dgm:t>
    </dgm:pt>
    <dgm:pt modelId="{648A1945-2098-4070-ADB3-8402F9516253}" type="parTrans" cxnId="{E60CBD2B-CB99-45C7-9A71-D7C61E95A1D0}">
      <dgm:prSet/>
      <dgm:spPr/>
      <dgm:t>
        <a:bodyPr/>
        <a:lstStyle/>
        <a:p>
          <a:endParaRPr lang="en-IN"/>
        </a:p>
      </dgm:t>
    </dgm:pt>
    <dgm:pt modelId="{65F53115-D2F8-44DE-9B34-13CCD108AB25}" type="sibTrans" cxnId="{E60CBD2B-CB99-45C7-9A71-D7C61E95A1D0}">
      <dgm:prSet/>
      <dgm:spPr/>
      <dgm:t>
        <a:bodyPr/>
        <a:lstStyle/>
        <a:p>
          <a:endParaRPr lang="en-IN"/>
        </a:p>
      </dgm:t>
    </dgm:pt>
    <dgm:pt modelId="{7D7377A4-FE18-444A-BF79-DB9C89B90F2D}">
      <dgm:prSet phldrT="[Text]"/>
      <dgm:spPr/>
      <dgm:t>
        <a:bodyPr/>
        <a:lstStyle/>
        <a:p>
          <a:r>
            <a:rPr lang="en-IN" dirty="0">
              <a:latin typeface="Times New Roman" panose="02020603050405020304" pitchFamily="18" charset="0"/>
              <a:cs typeface="Times New Roman" panose="02020603050405020304" pitchFamily="18" charset="0"/>
            </a:rPr>
            <a:t>Data pre-processing</a:t>
          </a:r>
        </a:p>
      </dgm:t>
    </dgm:pt>
    <dgm:pt modelId="{6660E451-1393-4645-BE52-185C96207F90}" type="parTrans" cxnId="{D97B62BB-8C26-412D-8C24-FE8253003996}">
      <dgm:prSet/>
      <dgm:spPr/>
      <dgm:t>
        <a:bodyPr/>
        <a:lstStyle/>
        <a:p>
          <a:endParaRPr lang="en-IN"/>
        </a:p>
      </dgm:t>
    </dgm:pt>
    <dgm:pt modelId="{BC6459B4-F41B-47BA-AC91-34E13495A3C8}" type="sibTrans" cxnId="{D97B62BB-8C26-412D-8C24-FE8253003996}">
      <dgm:prSet/>
      <dgm:spPr/>
      <dgm:t>
        <a:bodyPr/>
        <a:lstStyle/>
        <a:p>
          <a:endParaRPr lang="en-IN"/>
        </a:p>
      </dgm:t>
    </dgm:pt>
    <dgm:pt modelId="{EA2F06D8-BB79-4395-968C-A0357F4EDA08}">
      <dgm:prSet phldrT="[Text]"/>
      <dgm:spPr/>
      <dgm:t>
        <a:bodyPr/>
        <a:lstStyle/>
        <a:p>
          <a:r>
            <a:rPr lang="en-IN" dirty="0">
              <a:latin typeface="Times New Roman" panose="02020603050405020304" pitchFamily="18" charset="0"/>
              <a:cs typeface="Times New Roman" panose="02020603050405020304" pitchFamily="18" charset="0"/>
            </a:rPr>
            <a:t>Building Models (RandomForestClassifier, </a:t>
          </a:r>
          <a:r>
            <a:rPr lang="en-IN" dirty="0" err="1">
              <a:latin typeface="Times New Roman" panose="02020603050405020304" pitchFamily="18" charset="0"/>
              <a:cs typeface="Times New Roman" panose="02020603050405020304" pitchFamily="18" charset="0"/>
            </a:rPr>
            <a:t>DecisionTreeClassifer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AdaBoostClassifier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GradientBoostingClassifier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kNN</a:t>
          </a:r>
          <a:r>
            <a:rPr lang="en-IN" dirty="0">
              <a:latin typeface="Times New Roman" panose="02020603050405020304" pitchFamily="18" charset="0"/>
              <a:cs typeface="Times New Roman" panose="02020603050405020304" pitchFamily="18" charset="0"/>
            </a:rPr>
            <a:t> Classifier)</a:t>
          </a:r>
        </a:p>
      </dgm:t>
    </dgm:pt>
    <dgm:pt modelId="{16576D69-717A-44AA-A2B3-F7732F7E4A28}" type="parTrans" cxnId="{A2919E4A-1EBA-4A80-9E57-006B9D70C178}">
      <dgm:prSet/>
      <dgm:spPr/>
      <dgm:t>
        <a:bodyPr/>
        <a:lstStyle/>
        <a:p>
          <a:endParaRPr lang="en-IN"/>
        </a:p>
      </dgm:t>
    </dgm:pt>
    <dgm:pt modelId="{0D79FE79-21BB-4812-A68B-BD341CBEE8D3}" type="sibTrans" cxnId="{A2919E4A-1EBA-4A80-9E57-006B9D70C178}">
      <dgm:prSet/>
      <dgm:spPr/>
      <dgm:t>
        <a:bodyPr/>
        <a:lstStyle/>
        <a:p>
          <a:endParaRPr lang="en-IN"/>
        </a:p>
      </dgm:t>
    </dgm:pt>
    <dgm:pt modelId="{F57D4D80-A340-4950-824B-A4B7DAF1D5F6}">
      <dgm:prSet phldrT="[Text]"/>
      <dgm:spPr/>
      <dgm:t>
        <a:bodyPr/>
        <a:lstStyle/>
        <a:p>
          <a:r>
            <a:rPr lang="en-IN" dirty="0">
              <a:latin typeface="Times New Roman" panose="02020603050405020304" pitchFamily="18" charset="0"/>
              <a:cs typeface="Times New Roman" panose="02020603050405020304" pitchFamily="18" charset="0"/>
            </a:rPr>
            <a:t>Model Evaluation using Confusion matrix, Precision, Recall, Cross-validation</a:t>
          </a:r>
        </a:p>
      </dgm:t>
    </dgm:pt>
    <dgm:pt modelId="{B2F8BA90-8F7D-4B7E-9CDB-E558DEA38346}" type="parTrans" cxnId="{01977733-0B10-4582-AA54-F34F7B895DAA}">
      <dgm:prSet/>
      <dgm:spPr/>
      <dgm:t>
        <a:bodyPr/>
        <a:lstStyle/>
        <a:p>
          <a:endParaRPr lang="en-IN"/>
        </a:p>
      </dgm:t>
    </dgm:pt>
    <dgm:pt modelId="{8A71D404-40D8-4D56-892A-8D9CBE84D4AF}" type="sibTrans" cxnId="{01977733-0B10-4582-AA54-F34F7B895DAA}">
      <dgm:prSet/>
      <dgm:spPr/>
      <dgm:t>
        <a:bodyPr/>
        <a:lstStyle/>
        <a:p>
          <a:endParaRPr lang="en-IN"/>
        </a:p>
      </dgm:t>
    </dgm:pt>
    <dgm:pt modelId="{DA65CCBE-15DF-4B15-AE16-8AF19F3FA482}">
      <dgm:prSet/>
      <dgm:spPr/>
      <dgm:t>
        <a:bodyPr/>
        <a:lstStyle/>
        <a:p>
          <a:r>
            <a:rPr lang="en-IN" dirty="0">
              <a:latin typeface="Times New Roman" panose="02020603050405020304" pitchFamily="18" charset="0"/>
              <a:cs typeface="Times New Roman" panose="02020603050405020304" pitchFamily="18" charset="0"/>
            </a:rPr>
            <a:t>Saving Model </a:t>
          </a:r>
        </a:p>
      </dgm:t>
    </dgm:pt>
    <dgm:pt modelId="{1AF1D295-1F26-4C34-8EDB-2CE619B13734}" type="parTrans" cxnId="{38E2BB2B-792B-493C-B46B-8BD4D0C3DADC}">
      <dgm:prSet/>
      <dgm:spPr/>
      <dgm:t>
        <a:bodyPr/>
        <a:lstStyle/>
        <a:p>
          <a:endParaRPr lang="en-IN"/>
        </a:p>
      </dgm:t>
    </dgm:pt>
    <dgm:pt modelId="{0CC84A4D-A3F2-403C-AEF1-1D4CEF86EC08}" type="sibTrans" cxnId="{38E2BB2B-792B-493C-B46B-8BD4D0C3DADC}">
      <dgm:prSet/>
      <dgm:spPr/>
      <dgm:t>
        <a:bodyPr/>
        <a:lstStyle/>
        <a:p>
          <a:endParaRPr lang="en-IN"/>
        </a:p>
      </dgm:t>
    </dgm:pt>
    <dgm:pt modelId="{3DBCAB67-B721-4276-88AF-6C3DD5CEDACE}" type="pres">
      <dgm:prSet presAssocID="{451202DF-097B-475A-85B8-1F7225E8A3D7}" presName="diagram" presStyleCnt="0">
        <dgm:presLayoutVars>
          <dgm:dir/>
          <dgm:resizeHandles val="exact"/>
        </dgm:presLayoutVars>
      </dgm:prSet>
      <dgm:spPr/>
    </dgm:pt>
    <dgm:pt modelId="{72ED65E1-549A-43DC-8285-FBAC7FF65D9A}" type="pres">
      <dgm:prSet presAssocID="{EF3A326B-0159-42CB-94F5-0026A741D4C6}" presName="node" presStyleLbl="node1" presStyleIdx="0" presStyleCnt="6">
        <dgm:presLayoutVars>
          <dgm:bulletEnabled val="1"/>
        </dgm:presLayoutVars>
      </dgm:prSet>
      <dgm:spPr/>
    </dgm:pt>
    <dgm:pt modelId="{1663DD9A-1DE3-4DDA-979D-00CBB9684CB0}" type="pres">
      <dgm:prSet presAssocID="{531AFB90-36C8-43CA-80A2-DBBEF32BEAFF}" presName="sibTrans" presStyleLbl="sibTrans2D1" presStyleIdx="0" presStyleCnt="5"/>
      <dgm:spPr/>
    </dgm:pt>
    <dgm:pt modelId="{8D3831A1-0182-4581-B2AF-16EF9E19D06F}" type="pres">
      <dgm:prSet presAssocID="{531AFB90-36C8-43CA-80A2-DBBEF32BEAFF}" presName="connectorText" presStyleLbl="sibTrans2D1" presStyleIdx="0" presStyleCnt="5"/>
      <dgm:spPr/>
    </dgm:pt>
    <dgm:pt modelId="{6EFCA593-41C1-4F54-8101-F52B4E147B1A}" type="pres">
      <dgm:prSet presAssocID="{8D2BEE1E-56F9-446A-8D80-5B6153DF8DC5}" presName="node" presStyleLbl="node1" presStyleIdx="1" presStyleCnt="6" custLinFactNeighborY="-1783">
        <dgm:presLayoutVars>
          <dgm:bulletEnabled val="1"/>
        </dgm:presLayoutVars>
      </dgm:prSet>
      <dgm:spPr/>
    </dgm:pt>
    <dgm:pt modelId="{253DA160-83BD-4F41-BD4A-FCD41E3E3B12}" type="pres">
      <dgm:prSet presAssocID="{65F53115-D2F8-44DE-9B34-13CCD108AB25}" presName="sibTrans" presStyleLbl="sibTrans2D1" presStyleIdx="1" presStyleCnt="5"/>
      <dgm:spPr/>
    </dgm:pt>
    <dgm:pt modelId="{75F99A34-08FB-4158-9F77-007960716A12}" type="pres">
      <dgm:prSet presAssocID="{65F53115-D2F8-44DE-9B34-13CCD108AB25}" presName="connectorText" presStyleLbl="sibTrans2D1" presStyleIdx="1" presStyleCnt="5"/>
      <dgm:spPr/>
    </dgm:pt>
    <dgm:pt modelId="{288729E7-101C-413D-A4FF-F3FE6B3C1214}" type="pres">
      <dgm:prSet presAssocID="{7D7377A4-FE18-444A-BF79-DB9C89B90F2D}" presName="node" presStyleLbl="node1" presStyleIdx="2" presStyleCnt="6">
        <dgm:presLayoutVars>
          <dgm:bulletEnabled val="1"/>
        </dgm:presLayoutVars>
      </dgm:prSet>
      <dgm:spPr/>
    </dgm:pt>
    <dgm:pt modelId="{FC9264BF-B6BF-4E48-AA6B-9419E803EB0E}" type="pres">
      <dgm:prSet presAssocID="{BC6459B4-F41B-47BA-AC91-34E13495A3C8}" presName="sibTrans" presStyleLbl="sibTrans2D1" presStyleIdx="2" presStyleCnt="5"/>
      <dgm:spPr/>
    </dgm:pt>
    <dgm:pt modelId="{FC9A8D43-94F0-46FA-82E7-7F6E021D426B}" type="pres">
      <dgm:prSet presAssocID="{BC6459B4-F41B-47BA-AC91-34E13495A3C8}" presName="connectorText" presStyleLbl="sibTrans2D1" presStyleIdx="2" presStyleCnt="5"/>
      <dgm:spPr/>
    </dgm:pt>
    <dgm:pt modelId="{EDB240A0-070F-41FA-87D8-0F900D818739}" type="pres">
      <dgm:prSet presAssocID="{EA2F06D8-BB79-4395-968C-A0357F4EDA08}" presName="node" presStyleLbl="node1" presStyleIdx="3" presStyleCnt="6">
        <dgm:presLayoutVars>
          <dgm:bulletEnabled val="1"/>
        </dgm:presLayoutVars>
      </dgm:prSet>
      <dgm:spPr/>
    </dgm:pt>
    <dgm:pt modelId="{1D6888F8-B2DF-43CC-8258-2BC646E7FD5D}" type="pres">
      <dgm:prSet presAssocID="{0D79FE79-21BB-4812-A68B-BD341CBEE8D3}" presName="sibTrans" presStyleLbl="sibTrans2D1" presStyleIdx="3" presStyleCnt="5"/>
      <dgm:spPr/>
    </dgm:pt>
    <dgm:pt modelId="{839C193A-1CAE-47A0-AF0A-0824EAE3126B}" type="pres">
      <dgm:prSet presAssocID="{0D79FE79-21BB-4812-A68B-BD341CBEE8D3}" presName="connectorText" presStyleLbl="sibTrans2D1" presStyleIdx="3" presStyleCnt="5"/>
      <dgm:spPr/>
    </dgm:pt>
    <dgm:pt modelId="{A7287567-5D79-445C-82A7-49DE73C08076}" type="pres">
      <dgm:prSet presAssocID="{F57D4D80-A340-4950-824B-A4B7DAF1D5F6}" presName="node" presStyleLbl="node1" presStyleIdx="4" presStyleCnt="6" custLinFactNeighborY="1290">
        <dgm:presLayoutVars>
          <dgm:bulletEnabled val="1"/>
        </dgm:presLayoutVars>
      </dgm:prSet>
      <dgm:spPr/>
    </dgm:pt>
    <dgm:pt modelId="{67F00189-70A9-4311-9986-69B2C9CBEFAA}" type="pres">
      <dgm:prSet presAssocID="{8A71D404-40D8-4D56-892A-8D9CBE84D4AF}" presName="sibTrans" presStyleLbl="sibTrans2D1" presStyleIdx="4" presStyleCnt="5"/>
      <dgm:spPr/>
    </dgm:pt>
    <dgm:pt modelId="{EE7C3F45-4229-4660-B173-F6951630CC2C}" type="pres">
      <dgm:prSet presAssocID="{8A71D404-40D8-4D56-892A-8D9CBE84D4AF}" presName="connectorText" presStyleLbl="sibTrans2D1" presStyleIdx="4" presStyleCnt="5"/>
      <dgm:spPr/>
    </dgm:pt>
    <dgm:pt modelId="{C1C7D1C2-2619-4D04-A2AF-858DB4B12EB4}" type="pres">
      <dgm:prSet presAssocID="{DA65CCBE-15DF-4B15-AE16-8AF19F3FA482}" presName="node" presStyleLbl="node1" presStyleIdx="5" presStyleCnt="6">
        <dgm:presLayoutVars>
          <dgm:bulletEnabled val="1"/>
        </dgm:presLayoutVars>
      </dgm:prSet>
      <dgm:spPr/>
    </dgm:pt>
  </dgm:ptLst>
  <dgm:cxnLst>
    <dgm:cxn modelId="{7CBA0901-5020-44A7-A16E-538D8ABAE608}" type="presOf" srcId="{65F53115-D2F8-44DE-9B34-13CCD108AB25}" destId="{253DA160-83BD-4F41-BD4A-FCD41E3E3B12}" srcOrd="0" destOrd="0" presId="urn:microsoft.com/office/officeart/2005/8/layout/process5"/>
    <dgm:cxn modelId="{EDB3FF22-A68F-4D20-8DDD-9E5500A8CE12}" type="presOf" srcId="{EF3A326B-0159-42CB-94F5-0026A741D4C6}" destId="{72ED65E1-549A-43DC-8285-FBAC7FF65D9A}" srcOrd="0" destOrd="0" presId="urn:microsoft.com/office/officeart/2005/8/layout/process5"/>
    <dgm:cxn modelId="{38E2BB2B-792B-493C-B46B-8BD4D0C3DADC}" srcId="{451202DF-097B-475A-85B8-1F7225E8A3D7}" destId="{DA65CCBE-15DF-4B15-AE16-8AF19F3FA482}" srcOrd="5" destOrd="0" parTransId="{1AF1D295-1F26-4C34-8EDB-2CE619B13734}" sibTransId="{0CC84A4D-A3F2-403C-AEF1-1D4CEF86EC08}"/>
    <dgm:cxn modelId="{E60CBD2B-CB99-45C7-9A71-D7C61E95A1D0}" srcId="{451202DF-097B-475A-85B8-1F7225E8A3D7}" destId="{8D2BEE1E-56F9-446A-8D80-5B6153DF8DC5}" srcOrd="1" destOrd="0" parTransId="{648A1945-2098-4070-ADB3-8402F9516253}" sibTransId="{65F53115-D2F8-44DE-9B34-13CCD108AB25}"/>
    <dgm:cxn modelId="{B1C7B32F-6C26-4A88-8288-EC639CDA7E6C}" type="presOf" srcId="{531AFB90-36C8-43CA-80A2-DBBEF32BEAFF}" destId="{1663DD9A-1DE3-4DDA-979D-00CBB9684CB0}" srcOrd="0" destOrd="0" presId="urn:microsoft.com/office/officeart/2005/8/layout/process5"/>
    <dgm:cxn modelId="{880D1E31-0787-4797-A5B9-11EE3553380F}" type="presOf" srcId="{8A71D404-40D8-4D56-892A-8D9CBE84D4AF}" destId="{67F00189-70A9-4311-9986-69B2C9CBEFAA}" srcOrd="0" destOrd="0" presId="urn:microsoft.com/office/officeart/2005/8/layout/process5"/>
    <dgm:cxn modelId="{01977733-0B10-4582-AA54-F34F7B895DAA}" srcId="{451202DF-097B-475A-85B8-1F7225E8A3D7}" destId="{F57D4D80-A340-4950-824B-A4B7DAF1D5F6}" srcOrd="4" destOrd="0" parTransId="{B2F8BA90-8F7D-4B7E-9CDB-E558DEA38346}" sibTransId="{8A71D404-40D8-4D56-892A-8D9CBE84D4AF}"/>
    <dgm:cxn modelId="{D8843242-A011-41FE-93D2-A59080044C29}" type="presOf" srcId="{8A71D404-40D8-4D56-892A-8D9CBE84D4AF}" destId="{EE7C3F45-4229-4660-B173-F6951630CC2C}" srcOrd="1" destOrd="0" presId="urn:microsoft.com/office/officeart/2005/8/layout/process5"/>
    <dgm:cxn modelId="{A2919E4A-1EBA-4A80-9E57-006B9D70C178}" srcId="{451202DF-097B-475A-85B8-1F7225E8A3D7}" destId="{EA2F06D8-BB79-4395-968C-A0357F4EDA08}" srcOrd="3" destOrd="0" parTransId="{16576D69-717A-44AA-A2B3-F7732F7E4A28}" sibTransId="{0D79FE79-21BB-4812-A68B-BD341CBEE8D3}"/>
    <dgm:cxn modelId="{AA4AAE76-2306-4911-97F2-B8255B35D167}" type="presOf" srcId="{451202DF-097B-475A-85B8-1F7225E8A3D7}" destId="{3DBCAB67-B721-4276-88AF-6C3DD5CEDACE}" srcOrd="0" destOrd="0" presId="urn:microsoft.com/office/officeart/2005/8/layout/process5"/>
    <dgm:cxn modelId="{CFF8947B-9ACB-4C56-8507-38FB7B89543F}" type="presOf" srcId="{EA2F06D8-BB79-4395-968C-A0357F4EDA08}" destId="{EDB240A0-070F-41FA-87D8-0F900D818739}" srcOrd="0" destOrd="0" presId="urn:microsoft.com/office/officeart/2005/8/layout/process5"/>
    <dgm:cxn modelId="{59DE5194-A007-4A9B-AECB-3595C9D5CF48}" type="presOf" srcId="{65F53115-D2F8-44DE-9B34-13CCD108AB25}" destId="{75F99A34-08FB-4158-9F77-007960716A12}" srcOrd="1" destOrd="0" presId="urn:microsoft.com/office/officeart/2005/8/layout/process5"/>
    <dgm:cxn modelId="{0CC2E596-EB2E-40F8-B4C2-BE976B56519D}" srcId="{451202DF-097B-475A-85B8-1F7225E8A3D7}" destId="{EF3A326B-0159-42CB-94F5-0026A741D4C6}" srcOrd="0" destOrd="0" parTransId="{F6F71321-6F89-4855-83D3-B5CB4DA7F90A}" sibTransId="{531AFB90-36C8-43CA-80A2-DBBEF32BEAFF}"/>
    <dgm:cxn modelId="{FC07DCA6-05F6-4C51-9576-F665C2AABFB3}" type="presOf" srcId="{F57D4D80-A340-4950-824B-A4B7DAF1D5F6}" destId="{A7287567-5D79-445C-82A7-49DE73C08076}" srcOrd="0" destOrd="0" presId="urn:microsoft.com/office/officeart/2005/8/layout/process5"/>
    <dgm:cxn modelId="{66BFE2A9-68E6-4C42-A65F-39220E9354D7}" type="presOf" srcId="{7D7377A4-FE18-444A-BF79-DB9C89B90F2D}" destId="{288729E7-101C-413D-A4FF-F3FE6B3C1214}" srcOrd="0" destOrd="0" presId="urn:microsoft.com/office/officeart/2005/8/layout/process5"/>
    <dgm:cxn modelId="{D97B62BB-8C26-412D-8C24-FE8253003996}" srcId="{451202DF-097B-475A-85B8-1F7225E8A3D7}" destId="{7D7377A4-FE18-444A-BF79-DB9C89B90F2D}" srcOrd="2" destOrd="0" parTransId="{6660E451-1393-4645-BE52-185C96207F90}" sibTransId="{BC6459B4-F41B-47BA-AC91-34E13495A3C8}"/>
    <dgm:cxn modelId="{9B7289D0-71A7-43CA-BD21-3526BE68F011}" type="presOf" srcId="{BC6459B4-F41B-47BA-AC91-34E13495A3C8}" destId="{FC9A8D43-94F0-46FA-82E7-7F6E021D426B}" srcOrd="1" destOrd="0" presId="urn:microsoft.com/office/officeart/2005/8/layout/process5"/>
    <dgm:cxn modelId="{9417B1D2-0D43-48C7-B98A-0CE6BDDA6480}" type="presOf" srcId="{0D79FE79-21BB-4812-A68B-BD341CBEE8D3}" destId="{839C193A-1CAE-47A0-AF0A-0824EAE3126B}" srcOrd="1" destOrd="0" presId="urn:microsoft.com/office/officeart/2005/8/layout/process5"/>
    <dgm:cxn modelId="{B71F1CDA-EFB8-4826-8328-B2A8B5CA429E}" type="presOf" srcId="{BC6459B4-F41B-47BA-AC91-34E13495A3C8}" destId="{FC9264BF-B6BF-4E48-AA6B-9419E803EB0E}" srcOrd="0" destOrd="0" presId="urn:microsoft.com/office/officeart/2005/8/layout/process5"/>
    <dgm:cxn modelId="{796E7BF1-E01A-4F71-AEC9-660EBD132F64}" type="presOf" srcId="{DA65CCBE-15DF-4B15-AE16-8AF19F3FA482}" destId="{C1C7D1C2-2619-4D04-A2AF-858DB4B12EB4}" srcOrd="0" destOrd="0" presId="urn:microsoft.com/office/officeart/2005/8/layout/process5"/>
    <dgm:cxn modelId="{891071F3-518C-45C4-A9B1-39AAFD6DE82F}" type="presOf" srcId="{0D79FE79-21BB-4812-A68B-BD341CBEE8D3}" destId="{1D6888F8-B2DF-43CC-8258-2BC646E7FD5D}" srcOrd="0" destOrd="0" presId="urn:microsoft.com/office/officeart/2005/8/layout/process5"/>
    <dgm:cxn modelId="{0679EAF3-98D1-4B8D-AF15-6BB4DBF9A436}" type="presOf" srcId="{531AFB90-36C8-43CA-80A2-DBBEF32BEAFF}" destId="{8D3831A1-0182-4581-B2AF-16EF9E19D06F}" srcOrd="1" destOrd="0" presId="urn:microsoft.com/office/officeart/2005/8/layout/process5"/>
    <dgm:cxn modelId="{35D200F7-57E1-4A87-A5FF-546350CB2BE6}" type="presOf" srcId="{8D2BEE1E-56F9-446A-8D80-5B6153DF8DC5}" destId="{6EFCA593-41C1-4F54-8101-F52B4E147B1A}" srcOrd="0" destOrd="0" presId="urn:microsoft.com/office/officeart/2005/8/layout/process5"/>
    <dgm:cxn modelId="{0BC81712-692C-4837-9C58-BD9067B1FEEA}" type="presParOf" srcId="{3DBCAB67-B721-4276-88AF-6C3DD5CEDACE}" destId="{72ED65E1-549A-43DC-8285-FBAC7FF65D9A}" srcOrd="0" destOrd="0" presId="urn:microsoft.com/office/officeart/2005/8/layout/process5"/>
    <dgm:cxn modelId="{AEA191C7-440F-4312-A6E0-61387E7D93B6}" type="presParOf" srcId="{3DBCAB67-B721-4276-88AF-6C3DD5CEDACE}" destId="{1663DD9A-1DE3-4DDA-979D-00CBB9684CB0}" srcOrd="1" destOrd="0" presId="urn:microsoft.com/office/officeart/2005/8/layout/process5"/>
    <dgm:cxn modelId="{EC9BA25B-3B8C-4D19-9928-8E41DA9566BB}" type="presParOf" srcId="{1663DD9A-1DE3-4DDA-979D-00CBB9684CB0}" destId="{8D3831A1-0182-4581-B2AF-16EF9E19D06F}" srcOrd="0" destOrd="0" presId="urn:microsoft.com/office/officeart/2005/8/layout/process5"/>
    <dgm:cxn modelId="{18D5D972-F7A3-4D31-BF9E-968B40579AB9}" type="presParOf" srcId="{3DBCAB67-B721-4276-88AF-6C3DD5CEDACE}" destId="{6EFCA593-41C1-4F54-8101-F52B4E147B1A}" srcOrd="2" destOrd="0" presId="urn:microsoft.com/office/officeart/2005/8/layout/process5"/>
    <dgm:cxn modelId="{EB6D8596-7DFD-4813-A8A0-8A3431D28BFC}" type="presParOf" srcId="{3DBCAB67-B721-4276-88AF-6C3DD5CEDACE}" destId="{253DA160-83BD-4F41-BD4A-FCD41E3E3B12}" srcOrd="3" destOrd="0" presId="urn:microsoft.com/office/officeart/2005/8/layout/process5"/>
    <dgm:cxn modelId="{02643A2F-7E7A-49C5-98A8-16FBE1B9276C}" type="presParOf" srcId="{253DA160-83BD-4F41-BD4A-FCD41E3E3B12}" destId="{75F99A34-08FB-4158-9F77-007960716A12}" srcOrd="0" destOrd="0" presId="urn:microsoft.com/office/officeart/2005/8/layout/process5"/>
    <dgm:cxn modelId="{CE3C830B-2CC5-401D-BA9E-DF1CC3B938E3}" type="presParOf" srcId="{3DBCAB67-B721-4276-88AF-6C3DD5CEDACE}" destId="{288729E7-101C-413D-A4FF-F3FE6B3C1214}" srcOrd="4" destOrd="0" presId="urn:microsoft.com/office/officeart/2005/8/layout/process5"/>
    <dgm:cxn modelId="{877A9F68-921B-43F8-BBA3-A4BC31C30121}" type="presParOf" srcId="{3DBCAB67-B721-4276-88AF-6C3DD5CEDACE}" destId="{FC9264BF-B6BF-4E48-AA6B-9419E803EB0E}" srcOrd="5" destOrd="0" presId="urn:microsoft.com/office/officeart/2005/8/layout/process5"/>
    <dgm:cxn modelId="{8DF5C214-2F64-4F2C-80AB-E190647FFADE}" type="presParOf" srcId="{FC9264BF-B6BF-4E48-AA6B-9419E803EB0E}" destId="{FC9A8D43-94F0-46FA-82E7-7F6E021D426B}" srcOrd="0" destOrd="0" presId="urn:microsoft.com/office/officeart/2005/8/layout/process5"/>
    <dgm:cxn modelId="{CDCED43F-99FA-491D-9D79-3CCF64474FA3}" type="presParOf" srcId="{3DBCAB67-B721-4276-88AF-6C3DD5CEDACE}" destId="{EDB240A0-070F-41FA-87D8-0F900D818739}" srcOrd="6" destOrd="0" presId="urn:microsoft.com/office/officeart/2005/8/layout/process5"/>
    <dgm:cxn modelId="{DA05525A-E674-4BEC-8AC8-F7E386FE05C0}" type="presParOf" srcId="{3DBCAB67-B721-4276-88AF-6C3DD5CEDACE}" destId="{1D6888F8-B2DF-43CC-8258-2BC646E7FD5D}" srcOrd="7" destOrd="0" presId="urn:microsoft.com/office/officeart/2005/8/layout/process5"/>
    <dgm:cxn modelId="{420D8D84-90AB-4ACE-83B8-4267F139AF32}" type="presParOf" srcId="{1D6888F8-B2DF-43CC-8258-2BC646E7FD5D}" destId="{839C193A-1CAE-47A0-AF0A-0824EAE3126B}" srcOrd="0" destOrd="0" presId="urn:microsoft.com/office/officeart/2005/8/layout/process5"/>
    <dgm:cxn modelId="{01919E5C-E0D8-44C8-A9C2-4CA16638BAC2}" type="presParOf" srcId="{3DBCAB67-B721-4276-88AF-6C3DD5CEDACE}" destId="{A7287567-5D79-445C-82A7-49DE73C08076}" srcOrd="8" destOrd="0" presId="urn:microsoft.com/office/officeart/2005/8/layout/process5"/>
    <dgm:cxn modelId="{1FB797A6-05CC-4E25-AA61-DB969E1E05C3}" type="presParOf" srcId="{3DBCAB67-B721-4276-88AF-6C3DD5CEDACE}" destId="{67F00189-70A9-4311-9986-69B2C9CBEFAA}" srcOrd="9" destOrd="0" presId="urn:microsoft.com/office/officeart/2005/8/layout/process5"/>
    <dgm:cxn modelId="{B3ABF4A3-D9BE-442A-A975-8EAA30D86A1B}" type="presParOf" srcId="{67F00189-70A9-4311-9986-69B2C9CBEFAA}" destId="{EE7C3F45-4229-4660-B173-F6951630CC2C}" srcOrd="0" destOrd="0" presId="urn:microsoft.com/office/officeart/2005/8/layout/process5"/>
    <dgm:cxn modelId="{A519B098-2529-48F8-941B-61E529CFC1C3}" type="presParOf" srcId="{3DBCAB67-B721-4276-88AF-6C3DD5CEDACE}" destId="{C1C7D1C2-2619-4D04-A2AF-858DB4B12EB4}"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D65E1-549A-43DC-8285-FBAC7FF65D9A}">
      <dsp:nvSpPr>
        <dsp:cNvPr id="0" name=""/>
        <dsp:cNvSpPr/>
      </dsp:nvSpPr>
      <dsp:spPr>
        <a:xfrm>
          <a:off x="97043" y="2718"/>
          <a:ext cx="2716187" cy="16297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Importing libraries and dataset</a:t>
          </a:r>
        </a:p>
      </dsp:txBody>
      <dsp:txXfrm>
        <a:off x="144776" y="50451"/>
        <a:ext cx="2620721" cy="1534246"/>
      </dsp:txXfrm>
    </dsp:sp>
    <dsp:sp modelId="{1663DD9A-1DE3-4DDA-979D-00CBB9684CB0}">
      <dsp:nvSpPr>
        <dsp:cNvPr id="0" name=""/>
        <dsp:cNvSpPr/>
      </dsp:nvSpPr>
      <dsp:spPr>
        <a:xfrm rot="21597542">
          <a:off x="3052255" y="479420"/>
          <a:ext cx="575831" cy="67361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052255" y="614205"/>
        <a:ext cx="403082" cy="404168"/>
      </dsp:txXfrm>
    </dsp:sp>
    <dsp:sp modelId="{6EFCA593-41C1-4F54-8101-F52B4E147B1A}">
      <dsp:nvSpPr>
        <dsp:cNvPr id="0" name=""/>
        <dsp:cNvSpPr/>
      </dsp:nvSpPr>
      <dsp:spPr>
        <a:xfrm>
          <a:off x="3899706" y="0"/>
          <a:ext cx="2716187" cy="16297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Exploratory data analysis</a:t>
          </a:r>
        </a:p>
      </dsp:txBody>
      <dsp:txXfrm>
        <a:off x="3947439" y="47733"/>
        <a:ext cx="2620721" cy="1534246"/>
      </dsp:txXfrm>
    </dsp:sp>
    <dsp:sp modelId="{253DA160-83BD-4F41-BD4A-FCD41E3E3B12}">
      <dsp:nvSpPr>
        <dsp:cNvPr id="0" name=""/>
        <dsp:cNvSpPr/>
      </dsp:nvSpPr>
      <dsp:spPr>
        <a:xfrm rot="2458">
          <a:off x="6854918" y="479396"/>
          <a:ext cx="575831" cy="67361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854918" y="614057"/>
        <a:ext cx="403082" cy="404168"/>
      </dsp:txXfrm>
    </dsp:sp>
    <dsp:sp modelId="{288729E7-101C-413D-A4FF-F3FE6B3C1214}">
      <dsp:nvSpPr>
        <dsp:cNvPr id="0" name=""/>
        <dsp:cNvSpPr/>
      </dsp:nvSpPr>
      <dsp:spPr>
        <a:xfrm>
          <a:off x="7702368" y="2718"/>
          <a:ext cx="2716187" cy="162971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Data pre-processing</a:t>
          </a:r>
        </a:p>
      </dsp:txBody>
      <dsp:txXfrm>
        <a:off x="7750101" y="50451"/>
        <a:ext cx="2620721" cy="1534246"/>
      </dsp:txXfrm>
    </dsp:sp>
    <dsp:sp modelId="{FC9264BF-B6BF-4E48-AA6B-9419E803EB0E}">
      <dsp:nvSpPr>
        <dsp:cNvPr id="0" name=""/>
        <dsp:cNvSpPr/>
      </dsp:nvSpPr>
      <dsp:spPr>
        <a:xfrm rot="5400000">
          <a:off x="8772546" y="1822564"/>
          <a:ext cx="575831" cy="67361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8858378" y="1871456"/>
        <a:ext cx="404168" cy="403082"/>
      </dsp:txXfrm>
    </dsp:sp>
    <dsp:sp modelId="{EDB240A0-070F-41FA-87D8-0F900D818739}">
      <dsp:nvSpPr>
        <dsp:cNvPr id="0" name=""/>
        <dsp:cNvSpPr/>
      </dsp:nvSpPr>
      <dsp:spPr>
        <a:xfrm>
          <a:off x="7702368" y="2718906"/>
          <a:ext cx="2716187" cy="16297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Building Models (RandomForestClassifier, </a:t>
          </a:r>
          <a:r>
            <a:rPr lang="en-IN" sz="1700" kern="1200" dirty="0" err="1">
              <a:latin typeface="Times New Roman" panose="02020603050405020304" pitchFamily="18" charset="0"/>
              <a:cs typeface="Times New Roman" panose="02020603050405020304" pitchFamily="18" charset="0"/>
            </a:rPr>
            <a:t>DecisionTreeClassifer</a:t>
          </a:r>
          <a:r>
            <a:rPr lang="en-IN" sz="1700" kern="1200" dirty="0">
              <a:latin typeface="Times New Roman" panose="02020603050405020304" pitchFamily="18" charset="0"/>
              <a:cs typeface="Times New Roman" panose="02020603050405020304" pitchFamily="18" charset="0"/>
            </a:rPr>
            <a:t>, </a:t>
          </a:r>
          <a:r>
            <a:rPr lang="en-IN" sz="1700" kern="1200" dirty="0" err="1">
              <a:latin typeface="Times New Roman" panose="02020603050405020304" pitchFamily="18" charset="0"/>
              <a:cs typeface="Times New Roman" panose="02020603050405020304" pitchFamily="18" charset="0"/>
            </a:rPr>
            <a:t>AdaBoostClassifier</a:t>
          </a:r>
          <a:r>
            <a:rPr lang="en-IN" sz="1700" kern="1200" dirty="0">
              <a:latin typeface="Times New Roman" panose="02020603050405020304" pitchFamily="18" charset="0"/>
              <a:cs typeface="Times New Roman" panose="02020603050405020304" pitchFamily="18" charset="0"/>
            </a:rPr>
            <a:t>, </a:t>
          </a:r>
          <a:r>
            <a:rPr lang="en-IN" sz="1700" kern="1200" dirty="0" err="1">
              <a:latin typeface="Times New Roman" panose="02020603050405020304" pitchFamily="18" charset="0"/>
              <a:cs typeface="Times New Roman" panose="02020603050405020304" pitchFamily="18" charset="0"/>
            </a:rPr>
            <a:t>GradientBoostingClassifier</a:t>
          </a:r>
          <a:r>
            <a:rPr lang="en-IN" sz="1700" kern="1200" dirty="0">
              <a:latin typeface="Times New Roman" panose="02020603050405020304" pitchFamily="18" charset="0"/>
              <a:cs typeface="Times New Roman" panose="02020603050405020304" pitchFamily="18" charset="0"/>
            </a:rPr>
            <a:t>, </a:t>
          </a:r>
          <a:r>
            <a:rPr lang="en-IN" sz="1700" kern="1200" dirty="0" err="1">
              <a:latin typeface="Times New Roman" panose="02020603050405020304" pitchFamily="18" charset="0"/>
              <a:cs typeface="Times New Roman" panose="02020603050405020304" pitchFamily="18" charset="0"/>
            </a:rPr>
            <a:t>kNN</a:t>
          </a:r>
          <a:r>
            <a:rPr lang="en-IN" sz="1700" kern="1200" dirty="0">
              <a:latin typeface="Times New Roman" panose="02020603050405020304" pitchFamily="18" charset="0"/>
              <a:cs typeface="Times New Roman" panose="02020603050405020304" pitchFamily="18" charset="0"/>
            </a:rPr>
            <a:t> Classifier)</a:t>
          </a:r>
        </a:p>
      </dsp:txBody>
      <dsp:txXfrm>
        <a:off x="7750101" y="2766639"/>
        <a:ext cx="2620721" cy="1534246"/>
      </dsp:txXfrm>
    </dsp:sp>
    <dsp:sp modelId="{1D6888F8-B2DF-43CC-8258-2BC646E7FD5D}">
      <dsp:nvSpPr>
        <dsp:cNvPr id="0" name=""/>
        <dsp:cNvSpPr/>
      </dsp:nvSpPr>
      <dsp:spPr>
        <a:xfrm rot="10797542">
          <a:off x="6887512" y="3198303"/>
          <a:ext cx="575831" cy="67361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7060261" y="3332964"/>
        <a:ext cx="403082" cy="404168"/>
      </dsp:txXfrm>
    </dsp:sp>
    <dsp:sp modelId="{A7287567-5D79-445C-82A7-49DE73C08076}">
      <dsp:nvSpPr>
        <dsp:cNvPr id="0" name=""/>
        <dsp:cNvSpPr/>
      </dsp:nvSpPr>
      <dsp:spPr>
        <a:xfrm>
          <a:off x="3899706" y="2721625"/>
          <a:ext cx="2716187" cy="162971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Model Evaluation using Confusion matrix, Precision, Recall, Cross-validation</a:t>
          </a:r>
        </a:p>
      </dsp:txBody>
      <dsp:txXfrm>
        <a:off x="3947439" y="2769358"/>
        <a:ext cx="2620721" cy="1534246"/>
      </dsp:txXfrm>
    </dsp:sp>
    <dsp:sp modelId="{67F00189-70A9-4311-9986-69B2C9CBEFAA}">
      <dsp:nvSpPr>
        <dsp:cNvPr id="0" name=""/>
        <dsp:cNvSpPr/>
      </dsp:nvSpPr>
      <dsp:spPr>
        <a:xfrm rot="10802458">
          <a:off x="3084849" y="3198326"/>
          <a:ext cx="575831" cy="673614"/>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3257598" y="3333111"/>
        <a:ext cx="403082" cy="404168"/>
      </dsp:txXfrm>
    </dsp:sp>
    <dsp:sp modelId="{C1C7D1C2-2619-4D04-A2AF-858DB4B12EB4}">
      <dsp:nvSpPr>
        <dsp:cNvPr id="0" name=""/>
        <dsp:cNvSpPr/>
      </dsp:nvSpPr>
      <dsp:spPr>
        <a:xfrm>
          <a:off x="97043" y="2718906"/>
          <a:ext cx="2716187" cy="16297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Saving Model </a:t>
          </a:r>
        </a:p>
      </dsp:txBody>
      <dsp:txXfrm>
        <a:off x="144776" y="2766639"/>
        <a:ext cx="2620721" cy="15342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00DB-A403-183D-D180-2823BBE2B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68D897-9985-9406-4F43-53656458C2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E9095A-ECE7-43C1-5E4E-2B3F50012D04}"/>
              </a:ext>
            </a:extLst>
          </p:cNvPr>
          <p:cNvSpPr>
            <a:spLocks noGrp="1"/>
          </p:cNvSpPr>
          <p:nvPr>
            <p:ph type="dt" sz="half" idx="10"/>
          </p:nvPr>
        </p:nvSpPr>
        <p:spPr/>
        <p:txBody>
          <a:bodyPr/>
          <a:lstStyle/>
          <a:p>
            <a:fld id="{4CB06053-FA9F-4463-AEED-C74AD7D881CD}" type="datetimeFigureOut">
              <a:rPr lang="en-IN" smtClean="0"/>
              <a:t>10-11-2022</a:t>
            </a:fld>
            <a:endParaRPr lang="en-IN"/>
          </a:p>
        </p:txBody>
      </p:sp>
      <p:sp>
        <p:nvSpPr>
          <p:cNvPr id="5" name="Footer Placeholder 4">
            <a:extLst>
              <a:ext uri="{FF2B5EF4-FFF2-40B4-BE49-F238E27FC236}">
                <a16:creationId xmlns:a16="http://schemas.microsoft.com/office/drawing/2014/main" id="{7D56A30A-0177-0887-C7A2-728182244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ABF397-8EB5-9409-AC55-1E08CB381208}"/>
              </a:ext>
            </a:extLst>
          </p:cNvPr>
          <p:cNvSpPr>
            <a:spLocks noGrp="1"/>
          </p:cNvSpPr>
          <p:nvPr>
            <p:ph type="sldNum" sz="quarter" idx="12"/>
          </p:nvPr>
        </p:nvSpPr>
        <p:spPr/>
        <p:txBody>
          <a:bodyPr/>
          <a:lstStyle/>
          <a:p>
            <a:fld id="{C57E74CE-73E2-465F-95EF-F95FDAE0A93A}" type="slidenum">
              <a:rPr lang="en-IN" smtClean="0"/>
              <a:t>‹#›</a:t>
            </a:fld>
            <a:endParaRPr lang="en-IN"/>
          </a:p>
        </p:txBody>
      </p:sp>
    </p:spTree>
    <p:extLst>
      <p:ext uri="{BB962C8B-B14F-4D97-AF65-F5344CB8AC3E}">
        <p14:creationId xmlns:p14="http://schemas.microsoft.com/office/powerpoint/2010/main" val="107559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5867-A705-138E-0D96-05C5C26DEA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8E41CD-0287-CC1B-D4E3-8CF2EC03B2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A4DB4-20F2-679B-359A-121E49223CD7}"/>
              </a:ext>
            </a:extLst>
          </p:cNvPr>
          <p:cNvSpPr>
            <a:spLocks noGrp="1"/>
          </p:cNvSpPr>
          <p:nvPr>
            <p:ph type="dt" sz="half" idx="10"/>
          </p:nvPr>
        </p:nvSpPr>
        <p:spPr/>
        <p:txBody>
          <a:bodyPr/>
          <a:lstStyle/>
          <a:p>
            <a:fld id="{4CB06053-FA9F-4463-AEED-C74AD7D881CD}" type="datetimeFigureOut">
              <a:rPr lang="en-IN" smtClean="0"/>
              <a:t>10-11-2022</a:t>
            </a:fld>
            <a:endParaRPr lang="en-IN"/>
          </a:p>
        </p:txBody>
      </p:sp>
      <p:sp>
        <p:nvSpPr>
          <p:cNvPr id="5" name="Footer Placeholder 4">
            <a:extLst>
              <a:ext uri="{FF2B5EF4-FFF2-40B4-BE49-F238E27FC236}">
                <a16:creationId xmlns:a16="http://schemas.microsoft.com/office/drawing/2014/main" id="{BDA161F9-F2D3-BDD1-1669-DCDF0AFA5A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1ABDB2-2678-3835-7ABF-942E0AD9A877}"/>
              </a:ext>
            </a:extLst>
          </p:cNvPr>
          <p:cNvSpPr>
            <a:spLocks noGrp="1"/>
          </p:cNvSpPr>
          <p:nvPr>
            <p:ph type="sldNum" sz="quarter" idx="12"/>
          </p:nvPr>
        </p:nvSpPr>
        <p:spPr/>
        <p:txBody>
          <a:bodyPr/>
          <a:lstStyle/>
          <a:p>
            <a:fld id="{C57E74CE-73E2-465F-95EF-F95FDAE0A93A}" type="slidenum">
              <a:rPr lang="en-IN" smtClean="0"/>
              <a:t>‹#›</a:t>
            </a:fld>
            <a:endParaRPr lang="en-IN"/>
          </a:p>
        </p:txBody>
      </p:sp>
    </p:spTree>
    <p:extLst>
      <p:ext uri="{BB962C8B-B14F-4D97-AF65-F5344CB8AC3E}">
        <p14:creationId xmlns:p14="http://schemas.microsoft.com/office/powerpoint/2010/main" val="3845026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D36F45-B10B-75DE-812A-CB52B900FD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CC746D-F3F1-7C63-3E5C-3C78248887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CD6E1D-F2ED-0249-ED9C-95859573FCC1}"/>
              </a:ext>
            </a:extLst>
          </p:cNvPr>
          <p:cNvSpPr>
            <a:spLocks noGrp="1"/>
          </p:cNvSpPr>
          <p:nvPr>
            <p:ph type="dt" sz="half" idx="10"/>
          </p:nvPr>
        </p:nvSpPr>
        <p:spPr/>
        <p:txBody>
          <a:bodyPr/>
          <a:lstStyle/>
          <a:p>
            <a:fld id="{4CB06053-FA9F-4463-AEED-C74AD7D881CD}" type="datetimeFigureOut">
              <a:rPr lang="en-IN" smtClean="0"/>
              <a:t>10-11-2022</a:t>
            </a:fld>
            <a:endParaRPr lang="en-IN"/>
          </a:p>
        </p:txBody>
      </p:sp>
      <p:sp>
        <p:nvSpPr>
          <p:cNvPr id="5" name="Footer Placeholder 4">
            <a:extLst>
              <a:ext uri="{FF2B5EF4-FFF2-40B4-BE49-F238E27FC236}">
                <a16:creationId xmlns:a16="http://schemas.microsoft.com/office/drawing/2014/main" id="{F7D9C2F5-DD3B-35E9-3838-94CE133782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2B3CB-7B73-67E9-6FBA-E8DC487535C1}"/>
              </a:ext>
            </a:extLst>
          </p:cNvPr>
          <p:cNvSpPr>
            <a:spLocks noGrp="1"/>
          </p:cNvSpPr>
          <p:nvPr>
            <p:ph type="sldNum" sz="quarter" idx="12"/>
          </p:nvPr>
        </p:nvSpPr>
        <p:spPr/>
        <p:txBody>
          <a:bodyPr/>
          <a:lstStyle/>
          <a:p>
            <a:fld id="{C57E74CE-73E2-465F-95EF-F95FDAE0A93A}" type="slidenum">
              <a:rPr lang="en-IN" smtClean="0"/>
              <a:t>‹#›</a:t>
            </a:fld>
            <a:endParaRPr lang="en-IN"/>
          </a:p>
        </p:txBody>
      </p:sp>
    </p:spTree>
    <p:extLst>
      <p:ext uri="{BB962C8B-B14F-4D97-AF65-F5344CB8AC3E}">
        <p14:creationId xmlns:p14="http://schemas.microsoft.com/office/powerpoint/2010/main" val="377481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8A68-79B9-D60A-51E7-46CEEE04B1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EDA819-085E-495C-73D4-F64D9AFDD0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AEBD0A-8D44-17D5-C586-94D12C66E860}"/>
              </a:ext>
            </a:extLst>
          </p:cNvPr>
          <p:cNvSpPr>
            <a:spLocks noGrp="1"/>
          </p:cNvSpPr>
          <p:nvPr>
            <p:ph type="dt" sz="half" idx="10"/>
          </p:nvPr>
        </p:nvSpPr>
        <p:spPr/>
        <p:txBody>
          <a:bodyPr/>
          <a:lstStyle/>
          <a:p>
            <a:fld id="{4CB06053-FA9F-4463-AEED-C74AD7D881CD}" type="datetimeFigureOut">
              <a:rPr lang="en-IN" smtClean="0"/>
              <a:t>10-11-2022</a:t>
            </a:fld>
            <a:endParaRPr lang="en-IN"/>
          </a:p>
        </p:txBody>
      </p:sp>
      <p:sp>
        <p:nvSpPr>
          <p:cNvPr id="5" name="Footer Placeholder 4">
            <a:extLst>
              <a:ext uri="{FF2B5EF4-FFF2-40B4-BE49-F238E27FC236}">
                <a16:creationId xmlns:a16="http://schemas.microsoft.com/office/drawing/2014/main" id="{3B3BA736-66D0-DBA2-936E-E701A2CEB6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F62EC1-BA97-D23E-785C-88204D12D0C9}"/>
              </a:ext>
            </a:extLst>
          </p:cNvPr>
          <p:cNvSpPr>
            <a:spLocks noGrp="1"/>
          </p:cNvSpPr>
          <p:nvPr>
            <p:ph type="sldNum" sz="quarter" idx="12"/>
          </p:nvPr>
        </p:nvSpPr>
        <p:spPr/>
        <p:txBody>
          <a:bodyPr/>
          <a:lstStyle/>
          <a:p>
            <a:fld id="{C57E74CE-73E2-465F-95EF-F95FDAE0A93A}" type="slidenum">
              <a:rPr lang="en-IN" smtClean="0"/>
              <a:t>‹#›</a:t>
            </a:fld>
            <a:endParaRPr lang="en-IN"/>
          </a:p>
        </p:txBody>
      </p:sp>
    </p:spTree>
    <p:extLst>
      <p:ext uri="{BB962C8B-B14F-4D97-AF65-F5344CB8AC3E}">
        <p14:creationId xmlns:p14="http://schemas.microsoft.com/office/powerpoint/2010/main" val="95145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73C0-6CDF-C5CE-0345-6FE84A7D14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3D046D-7C53-E7BD-D718-141412996F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0182D-AE4C-2718-6A1D-B1994805EF26}"/>
              </a:ext>
            </a:extLst>
          </p:cNvPr>
          <p:cNvSpPr>
            <a:spLocks noGrp="1"/>
          </p:cNvSpPr>
          <p:nvPr>
            <p:ph type="dt" sz="half" idx="10"/>
          </p:nvPr>
        </p:nvSpPr>
        <p:spPr/>
        <p:txBody>
          <a:bodyPr/>
          <a:lstStyle/>
          <a:p>
            <a:fld id="{4CB06053-FA9F-4463-AEED-C74AD7D881CD}" type="datetimeFigureOut">
              <a:rPr lang="en-IN" smtClean="0"/>
              <a:t>10-11-2022</a:t>
            </a:fld>
            <a:endParaRPr lang="en-IN"/>
          </a:p>
        </p:txBody>
      </p:sp>
      <p:sp>
        <p:nvSpPr>
          <p:cNvPr id="5" name="Footer Placeholder 4">
            <a:extLst>
              <a:ext uri="{FF2B5EF4-FFF2-40B4-BE49-F238E27FC236}">
                <a16:creationId xmlns:a16="http://schemas.microsoft.com/office/drawing/2014/main" id="{32982F4D-637A-D3C6-7761-0101271782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BF6C9C-B549-5EC4-CD96-00BF1E29FD99}"/>
              </a:ext>
            </a:extLst>
          </p:cNvPr>
          <p:cNvSpPr>
            <a:spLocks noGrp="1"/>
          </p:cNvSpPr>
          <p:nvPr>
            <p:ph type="sldNum" sz="quarter" idx="12"/>
          </p:nvPr>
        </p:nvSpPr>
        <p:spPr/>
        <p:txBody>
          <a:bodyPr/>
          <a:lstStyle/>
          <a:p>
            <a:fld id="{C57E74CE-73E2-465F-95EF-F95FDAE0A93A}" type="slidenum">
              <a:rPr lang="en-IN" smtClean="0"/>
              <a:t>‹#›</a:t>
            </a:fld>
            <a:endParaRPr lang="en-IN"/>
          </a:p>
        </p:txBody>
      </p:sp>
    </p:spTree>
    <p:extLst>
      <p:ext uri="{BB962C8B-B14F-4D97-AF65-F5344CB8AC3E}">
        <p14:creationId xmlns:p14="http://schemas.microsoft.com/office/powerpoint/2010/main" val="251088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BAC2-6EB4-112E-245F-4D4C7D16A9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CCD849-AE29-906E-FB13-E85210C2B5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6CB00B-2C93-737F-EB21-1BDA20CA7C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F79C55-33D6-F6C6-953B-FAECECADD96D}"/>
              </a:ext>
            </a:extLst>
          </p:cNvPr>
          <p:cNvSpPr>
            <a:spLocks noGrp="1"/>
          </p:cNvSpPr>
          <p:nvPr>
            <p:ph type="dt" sz="half" idx="10"/>
          </p:nvPr>
        </p:nvSpPr>
        <p:spPr/>
        <p:txBody>
          <a:bodyPr/>
          <a:lstStyle/>
          <a:p>
            <a:fld id="{4CB06053-FA9F-4463-AEED-C74AD7D881CD}" type="datetimeFigureOut">
              <a:rPr lang="en-IN" smtClean="0"/>
              <a:t>10-11-2022</a:t>
            </a:fld>
            <a:endParaRPr lang="en-IN"/>
          </a:p>
        </p:txBody>
      </p:sp>
      <p:sp>
        <p:nvSpPr>
          <p:cNvPr id="6" name="Footer Placeholder 5">
            <a:extLst>
              <a:ext uri="{FF2B5EF4-FFF2-40B4-BE49-F238E27FC236}">
                <a16:creationId xmlns:a16="http://schemas.microsoft.com/office/drawing/2014/main" id="{955B720A-79C7-5B21-5051-4953573C87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1C837E-A0F7-3597-87E5-C3112C97E037}"/>
              </a:ext>
            </a:extLst>
          </p:cNvPr>
          <p:cNvSpPr>
            <a:spLocks noGrp="1"/>
          </p:cNvSpPr>
          <p:nvPr>
            <p:ph type="sldNum" sz="quarter" idx="12"/>
          </p:nvPr>
        </p:nvSpPr>
        <p:spPr/>
        <p:txBody>
          <a:bodyPr/>
          <a:lstStyle/>
          <a:p>
            <a:fld id="{C57E74CE-73E2-465F-95EF-F95FDAE0A93A}" type="slidenum">
              <a:rPr lang="en-IN" smtClean="0"/>
              <a:t>‹#›</a:t>
            </a:fld>
            <a:endParaRPr lang="en-IN"/>
          </a:p>
        </p:txBody>
      </p:sp>
    </p:spTree>
    <p:extLst>
      <p:ext uri="{BB962C8B-B14F-4D97-AF65-F5344CB8AC3E}">
        <p14:creationId xmlns:p14="http://schemas.microsoft.com/office/powerpoint/2010/main" val="247435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83C7-5B34-8048-8E78-442424E1F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AFF5FC-02EB-549F-C461-96015DEEA6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9B8914-99D0-0216-8117-2919609C41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E31E3F-E171-8ECB-DCDD-B4BCF72831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B22CD0-71E1-3038-7D10-9E03444E29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C05BFF-C123-BCD3-9E3F-A7E89F546B2D}"/>
              </a:ext>
            </a:extLst>
          </p:cNvPr>
          <p:cNvSpPr>
            <a:spLocks noGrp="1"/>
          </p:cNvSpPr>
          <p:nvPr>
            <p:ph type="dt" sz="half" idx="10"/>
          </p:nvPr>
        </p:nvSpPr>
        <p:spPr/>
        <p:txBody>
          <a:bodyPr/>
          <a:lstStyle/>
          <a:p>
            <a:fld id="{4CB06053-FA9F-4463-AEED-C74AD7D881CD}" type="datetimeFigureOut">
              <a:rPr lang="en-IN" smtClean="0"/>
              <a:t>10-11-2022</a:t>
            </a:fld>
            <a:endParaRPr lang="en-IN"/>
          </a:p>
        </p:txBody>
      </p:sp>
      <p:sp>
        <p:nvSpPr>
          <p:cNvPr id="8" name="Footer Placeholder 7">
            <a:extLst>
              <a:ext uri="{FF2B5EF4-FFF2-40B4-BE49-F238E27FC236}">
                <a16:creationId xmlns:a16="http://schemas.microsoft.com/office/drawing/2014/main" id="{57A1948F-3787-85A4-0A37-C6F5E9E2C0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10D832-DE7B-1FF2-C692-1407A5B36388}"/>
              </a:ext>
            </a:extLst>
          </p:cNvPr>
          <p:cNvSpPr>
            <a:spLocks noGrp="1"/>
          </p:cNvSpPr>
          <p:nvPr>
            <p:ph type="sldNum" sz="quarter" idx="12"/>
          </p:nvPr>
        </p:nvSpPr>
        <p:spPr/>
        <p:txBody>
          <a:bodyPr/>
          <a:lstStyle/>
          <a:p>
            <a:fld id="{C57E74CE-73E2-465F-95EF-F95FDAE0A93A}" type="slidenum">
              <a:rPr lang="en-IN" smtClean="0"/>
              <a:t>‹#›</a:t>
            </a:fld>
            <a:endParaRPr lang="en-IN"/>
          </a:p>
        </p:txBody>
      </p:sp>
    </p:spTree>
    <p:extLst>
      <p:ext uri="{BB962C8B-B14F-4D97-AF65-F5344CB8AC3E}">
        <p14:creationId xmlns:p14="http://schemas.microsoft.com/office/powerpoint/2010/main" val="3194481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FF99-E9C6-A779-09CF-C354B8DE31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269161-6D6B-F21B-A418-C4E7512ED8E4}"/>
              </a:ext>
            </a:extLst>
          </p:cNvPr>
          <p:cNvSpPr>
            <a:spLocks noGrp="1"/>
          </p:cNvSpPr>
          <p:nvPr>
            <p:ph type="dt" sz="half" idx="10"/>
          </p:nvPr>
        </p:nvSpPr>
        <p:spPr/>
        <p:txBody>
          <a:bodyPr/>
          <a:lstStyle/>
          <a:p>
            <a:fld id="{4CB06053-FA9F-4463-AEED-C74AD7D881CD}" type="datetimeFigureOut">
              <a:rPr lang="en-IN" smtClean="0"/>
              <a:t>10-11-2022</a:t>
            </a:fld>
            <a:endParaRPr lang="en-IN"/>
          </a:p>
        </p:txBody>
      </p:sp>
      <p:sp>
        <p:nvSpPr>
          <p:cNvPr id="4" name="Footer Placeholder 3">
            <a:extLst>
              <a:ext uri="{FF2B5EF4-FFF2-40B4-BE49-F238E27FC236}">
                <a16:creationId xmlns:a16="http://schemas.microsoft.com/office/drawing/2014/main" id="{C30B377C-5656-8ACF-8E40-502312EE28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562E87-7CDC-A422-E013-AC48F80CC905}"/>
              </a:ext>
            </a:extLst>
          </p:cNvPr>
          <p:cNvSpPr>
            <a:spLocks noGrp="1"/>
          </p:cNvSpPr>
          <p:nvPr>
            <p:ph type="sldNum" sz="quarter" idx="12"/>
          </p:nvPr>
        </p:nvSpPr>
        <p:spPr/>
        <p:txBody>
          <a:bodyPr/>
          <a:lstStyle/>
          <a:p>
            <a:fld id="{C57E74CE-73E2-465F-95EF-F95FDAE0A93A}" type="slidenum">
              <a:rPr lang="en-IN" smtClean="0"/>
              <a:t>‹#›</a:t>
            </a:fld>
            <a:endParaRPr lang="en-IN"/>
          </a:p>
        </p:txBody>
      </p:sp>
    </p:spTree>
    <p:extLst>
      <p:ext uri="{BB962C8B-B14F-4D97-AF65-F5344CB8AC3E}">
        <p14:creationId xmlns:p14="http://schemas.microsoft.com/office/powerpoint/2010/main" val="416013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F41905-E94D-6FD5-023E-5BBB588B8CD3}"/>
              </a:ext>
            </a:extLst>
          </p:cNvPr>
          <p:cNvSpPr>
            <a:spLocks noGrp="1"/>
          </p:cNvSpPr>
          <p:nvPr>
            <p:ph type="dt" sz="half" idx="10"/>
          </p:nvPr>
        </p:nvSpPr>
        <p:spPr/>
        <p:txBody>
          <a:bodyPr/>
          <a:lstStyle/>
          <a:p>
            <a:fld id="{4CB06053-FA9F-4463-AEED-C74AD7D881CD}" type="datetimeFigureOut">
              <a:rPr lang="en-IN" smtClean="0"/>
              <a:t>10-11-2022</a:t>
            </a:fld>
            <a:endParaRPr lang="en-IN"/>
          </a:p>
        </p:txBody>
      </p:sp>
      <p:sp>
        <p:nvSpPr>
          <p:cNvPr id="3" name="Footer Placeholder 2">
            <a:extLst>
              <a:ext uri="{FF2B5EF4-FFF2-40B4-BE49-F238E27FC236}">
                <a16:creationId xmlns:a16="http://schemas.microsoft.com/office/drawing/2014/main" id="{B487272C-2797-3E47-DC34-08BFA59F20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C8CC93-7743-FDFD-5198-7425881E877F}"/>
              </a:ext>
            </a:extLst>
          </p:cNvPr>
          <p:cNvSpPr>
            <a:spLocks noGrp="1"/>
          </p:cNvSpPr>
          <p:nvPr>
            <p:ph type="sldNum" sz="quarter" idx="12"/>
          </p:nvPr>
        </p:nvSpPr>
        <p:spPr/>
        <p:txBody>
          <a:bodyPr/>
          <a:lstStyle/>
          <a:p>
            <a:fld id="{C57E74CE-73E2-465F-95EF-F95FDAE0A93A}" type="slidenum">
              <a:rPr lang="en-IN" smtClean="0"/>
              <a:t>‹#›</a:t>
            </a:fld>
            <a:endParaRPr lang="en-IN"/>
          </a:p>
        </p:txBody>
      </p:sp>
    </p:spTree>
    <p:extLst>
      <p:ext uri="{BB962C8B-B14F-4D97-AF65-F5344CB8AC3E}">
        <p14:creationId xmlns:p14="http://schemas.microsoft.com/office/powerpoint/2010/main" val="3425145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EA7F-1E45-8185-E7F1-CD9ECDB14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96371E-BB2B-A611-2F62-6DBF2D417F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F19684-EAA0-6B5E-6E27-191387206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27159E-7E45-2A60-08FB-56F9CAE13063}"/>
              </a:ext>
            </a:extLst>
          </p:cNvPr>
          <p:cNvSpPr>
            <a:spLocks noGrp="1"/>
          </p:cNvSpPr>
          <p:nvPr>
            <p:ph type="dt" sz="half" idx="10"/>
          </p:nvPr>
        </p:nvSpPr>
        <p:spPr/>
        <p:txBody>
          <a:bodyPr/>
          <a:lstStyle/>
          <a:p>
            <a:fld id="{4CB06053-FA9F-4463-AEED-C74AD7D881CD}" type="datetimeFigureOut">
              <a:rPr lang="en-IN" smtClean="0"/>
              <a:t>10-11-2022</a:t>
            </a:fld>
            <a:endParaRPr lang="en-IN"/>
          </a:p>
        </p:txBody>
      </p:sp>
      <p:sp>
        <p:nvSpPr>
          <p:cNvPr id="6" name="Footer Placeholder 5">
            <a:extLst>
              <a:ext uri="{FF2B5EF4-FFF2-40B4-BE49-F238E27FC236}">
                <a16:creationId xmlns:a16="http://schemas.microsoft.com/office/drawing/2014/main" id="{4C13CAEE-2E90-80D1-0160-D0342853AA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5B1577-E33F-3530-060F-858195A1589A}"/>
              </a:ext>
            </a:extLst>
          </p:cNvPr>
          <p:cNvSpPr>
            <a:spLocks noGrp="1"/>
          </p:cNvSpPr>
          <p:nvPr>
            <p:ph type="sldNum" sz="quarter" idx="12"/>
          </p:nvPr>
        </p:nvSpPr>
        <p:spPr/>
        <p:txBody>
          <a:bodyPr/>
          <a:lstStyle/>
          <a:p>
            <a:fld id="{C57E74CE-73E2-465F-95EF-F95FDAE0A93A}" type="slidenum">
              <a:rPr lang="en-IN" smtClean="0"/>
              <a:t>‹#›</a:t>
            </a:fld>
            <a:endParaRPr lang="en-IN"/>
          </a:p>
        </p:txBody>
      </p:sp>
    </p:spTree>
    <p:extLst>
      <p:ext uri="{BB962C8B-B14F-4D97-AF65-F5344CB8AC3E}">
        <p14:creationId xmlns:p14="http://schemas.microsoft.com/office/powerpoint/2010/main" val="267758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8E62-24A3-5A0E-4E9A-82786BB0B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DB93E1-1303-CEFA-D3D5-9CC1E3954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3AADAB-4C3F-05F5-479E-034D3009A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1F3125-102A-F7FF-5452-752220D13F23}"/>
              </a:ext>
            </a:extLst>
          </p:cNvPr>
          <p:cNvSpPr>
            <a:spLocks noGrp="1"/>
          </p:cNvSpPr>
          <p:nvPr>
            <p:ph type="dt" sz="half" idx="10"/>
          </p:nvPr>
        </p:nvSpPr>
        <p:spPr/>
        <p:txBody>
          <a:bodyPr/>
          <a:lstStyle/>
          <a:p>
            <a:fld id="{4CB06053-FA9F-4463-AEED-C74AD7D881CD}" type="datetimeFigureOut">
              <a:rPr lang="en-IN" smtClean="0"/>
              <a:t>10-11-2022</a:t>
            </a:fld>
            <a:endParaRPr lang="en-IN"/>
          </a:p>
        </p:txBody>
      </p:sp>
      <p:sp>
        <p:nvSpPr>
          <p:cNvPr id="6" name="Footer Placeholder 5">
            <a:extLst>
              <a:ext uri="{FF2B5EF4-FFF2-40B4-BE49-F238E27FC236}">
                <a16:creationId xmlns:a16="http://schemas.microsoft.com/office/drawing/2014/main" id="{B832B52C-505B-CE37-B456-1355E9F596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461204-6246-7107-37FD-391CB230A4D4}"/>
              </a:ext>
            </a:extLst>
          </p:cNvPr>
          <p:cNvSpPr>
            <a:spLocks noGrp="1"/>
          </p:cNvSpPr>
          <p:nvPr>
            <p:ph type="sldNum" sz="quarter" idx="12"/>
          </p:nvPr>
        </p:nvSpPr>
        <p:spPr/>
        <p:txBody>
          <a:bodyPr/>
          <a:lstStyle/>
          <a:p>
            <a:fld id="{C57E74CE-73E2-465F-95EF-F95FDAE0A93A}" type="slidenum">
              <a:rPr lang="en-IN" smtClean="0"/>
              <a:t>‹#›</a:t>
            </a:fld>
            <a:endParaRPr lang="en-IN"/>
          </a:p>
        </p:txBody>
      </p:sp>
    </p:spTree>
    <p:extLst>
      <p:ext uri="{BB962C8B-B14F-4D97-AF65-F5344CB8AC3E}">
        <p14:creationId xmlns:p14="http://schemas.microsoft.com/office/powerpoint/2010/main" val="35389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88B46-A010-ED0C-511A-33CAAE238A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C1490A-87FB-8F85-8267-56D7EBD7AB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40ABBB-ECB0-F982-B257-B415A56BA9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06053-FA9F-4463-AEED-C74AD7D881CD}" type="datetimeFigureOut">
              <a:rPr lang="en-IN" smtClean="0"/>
              <a:t>10-11-2022</a:t>
            </a:fld>
            <a:endParaRPr lang="en-IN"/>
          </a:p>
        </p:txBody>
      </p:sp>
      <p:sp>
        <p:nvSpPr>
          <p:cNvPr id="5" name="Footer Placeholder 4">
            <a:extLst>
              <a:ext uri="{FF2B5EF4-FFF2-40B4-BE49-F238E27FC236}">
                <a16:creationId xmlns:a16="http://schemas.microsoft.com/office/drawing/2014/main" id="{0DE79847-93FE-3FBE-7F0C-C1361DB7B3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D854D2-060F-C5C3-D7A2-A1BF6318D2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E74CE-73E2-465F-95EF-F95FDAE0A93A}" type="slidenum">
              <a:rPr lang="en-IN" smtClean="0"/>
              <a:t>‹#›</a:t>
            </a:fld>
            <a:endParaRPr lang="en-IN"/>
          </a:p>
        </p:txBody>
      </p:sp>
    </p:spTree>
    <p:extLst>
      <p:ext uri="{BB962C8B-B14F-4D97-AF65-F5344CB8AC3E}">
        <p14:creationId xmlns:p14="http://schemas.microsoft.com/office/powerpoint/2010/main" val="1686125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85AA-EE29-E2EA-60E0-45C2E6D2FF2E}"/>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Micro-Credit Defaulter</a:t>
            </a:r>
          </a:p>
        </p:txBody>
      </p:sp>
      <p:sp>
        <p:nvSpPr>
          <p:cNvPr id="3" name="Subtitle 2">
            <a:extLst>
              <a:ext uri="{FF2B5EF4-FFF2-40B4-BE49-F238E27FC236}">
                <a16:creationId xmlns:a16="http://schemas.microsoft.com/office/drawing/2014/main" id="{D276BFB0-D2A4-5886-8694-F659C210DA71}"/>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By Deepthi Prakashan</a:t>
            </a:r>
          </a:p>
        </p:txBody>
      </p:sp>
    </p:spTree>
    <p:extLst>
      <p:ext uri="{BB962C8B-B14F-4D97-AF65-F5344CB8AC3E}">
        <p14:creationId xmlns:p14="http://schemas.microsoft.com/office/powerpoint/2010/main" val="427143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C2C643-6F74-7A76-80EB-53EE3195B460}"/>
              </a:ext>
            </a:extLst>
          </p:cNvPr>
          <p:cNvPicPr>
            <a:picLocks noGrp="1" noChangeAspect="1"/>
          </p:cNvPicPr>
          <p:nvPr>
            <p:ph idx="1"/>
          </p:nvPr>
        </p:nvPicPr>
        <p:blipFill>
          <a:blip r:embed="rId2"/>
          <a:stretch>
            <a:fillRect/>
          </a:stretch>
        </p:blipFill>
        <p:spPr>
          <a:xfrm>
            <a:off x="5839325" y="617120"/>
            <a:ext cx="4732421" cy="2811880"/>
          </a:xfrm>
          <a:prstGeom prst="rect">
            <a:avLst/>
          </a:prstGeom>
        </p:spPr>
      </p:pic>
      <p:sp>
        <p:nvSpPr>
          <p:cNvPr id="4" name="Text Placeholder 3">
            <a:extLst>
              <a:ext uri="{FF2B5EF4-FFF2-40B4-BE49-F238E27FC236}">
                <a16:creationId xmlns:a16="http://schemas.microsoft.com/office/drawing/2014/main" id="{C8E15C4F-8ACF-4A40-C688-764B64D5DC09}"/>
              </a:ext>
            </a:extLst>
          </p:cNvPr>
          <p:cNvSpPr>
            <a:spLocks noGrp="1"/>
          </p:cNvSpPr>
          <p:nvPr>
            <p:ph type="body" sz="half" idx="2"/>
          </p:nvPr>
        </p:nvSpPr>
        <p:spPr>
          <a:xfrm>
            <a:off x="839788" y="1303283"/>
            <a:ext cx="3932237" cy="4565705"/>
          </a:xfrm>
        </p:spPr>
        <p:txBody>
          <a:bodyPr>
            <a:norm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No difference can be observed for '</a:t>
            </a:r>
            <a:r>
              <a:rPr lang="en-US" sz="2800" dirty="0" err="1">
                <a:latin typeface="Times New Roman" panose="02020603050405020304" pitchFamily="18" charset="0"/>
                <a:cs typeface="Times New Roman" panose="02020603050405020304" pitchFamily="18" charset="0"/>
              </a:rPr>
              <a:t>last_rech_date_ma</a:t>
            </a:r>
            <a:r>
              <a:rPr lang="en-US" sz="28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 difference can be observed for '</a:t>
            </a:r>
            <a:r>
              <a:rPr lang="en-US" sz="2800" dirty="0" err="1">
                <a:latin typeface="Times New Roman" panose="02020603050405020304" pitchFamily="18" charset="0"/>
                <a:cs typeface="Times New Roman" panose="02020603050405020304" pitchFamily="18" charset="0"/>
              </a:rPr>
              <a:t>last_amt_date_ma</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E52FB70-5E8C-F7BF-BF44-EBB8C8CD1AD8}"/>
              </a:ext>
            </a:extLst>
          </p:cNvPr>
          <p:cNvPicPr>
            <a:picLocks noChangeAspect="1"/>
          </p:cNvPicPr>
          <p:nvPr/>
        </p:nvPicPr>
        <p:blipFill>
          <a:blip r:embed="rId3"/>
          <a:stretch>
            <a:fillRect/>
          </a:stretch>
        </p:blipFill>
        <p:spPr>
          <a:xfrm>
            <a:off x="5630779" y="3429001"/>
            <a:ext cx="5309937" cy="2811880"/>
          </a:xfrm>
          <a:prstGeom prst="rect">
            <a:avLst/>
          </a:prstGeom>
        </p:spPr>
      </p:pic>
    </p:spTree>
    <p:extLst>
      <p:ext uri="{BB962C8B-B14F-4D97-AF65-F5344CB8AC3E}">
        <p14:creationId xmlns:p14="http://schemas.microsoft.com/office/powerpoint/2010/main" val="365125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479BBA-9A6B-E840-D2BC-ED36B8D4B923}"/>
              </a:ext>
            </a:extLst>
          </p:cNvPr>
          <p:cNvPicPr>
            <a:picLocks noGrp="1" noChangeAspect="1"/>
          </p:cNvPicPr>
          <p:nvPr>
            <p:ph idx="1"/>
          </p:nvPr>
        </p:nvPicPr>
        <p:blipFill>
          <a:blip r:embed="rId2"/>
          <a:stretch>
            <a:fillRect/>
          </a:stretch>
        </p:blipFill>
        <p:spPr>
          <a:xfrm>
            <a:off x="6426200" y="1671637"/>
            <a:ext cx="3686175" cy="3505200"/>
          </a:xfrm>
          <a:prstGeom prst="rect">
            <a:avLst/>
          </a:prstGeom>
        </p:spPr>
      </p:pic>
      <p:sp>
        <p:nvSpPr>
          <p:cNvPr id="4" name="Text Placeholder 3">
            <a:extLst>
              <a:ext uri="{FF2B5EF4-FFF2-40B4-BE49-F238E27FC236}">
                <a16:creationId xmlns:a16="http://schemas.microsoft.com/office/drawing/2014/main" id="{B84AF8F8-CE45-891E-898F-71521F506E35}"/>
              </a:ext>
            </a:extLst>
          </p:cNvPr>
          <p:cNvSpPr>
            <a:spLocks noGrp="1"/>
          </p:cNvSpPr>
          <p:nvPr>
            <p:ph type="body" sz="half" idx="2"/>
          </p:nvPr>
        </p:nvSpPr>
        <p:spPr>
          <a:xfrm>
            <a:off x="839788" y="2057400"/>
            <a:ext cx="4688653" cy="3811588"/>
          </a:xfrm>
        </p:spPr>
        <p:txBody>
          <a:bodyPr>
            <a:norm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number of times defaulters have recharge is lesser as compared to non defaulters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33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3F6CFA-030C-933B-4E14-36FAE581C7D1}"/>
              </a:ext>
            </a:extLst>
          </p:cNvPr>
          <p:cNvPicPr>
            <a:picLocks noGrp="1" noChangeAspect="1"/>
          </p:cNvPicPr>
          <p:nvPr>
            <p:ph idx="1"/>
          </p:nvPr>
        </p:nvPicPr>
        <p:blipFill>
          <a:blip r:embed="rId2"/>
          <a:stretch>
            <a:fillRect/>
          </a:stretch>
        </p:blipFill>
        <p:spPr>
          <a:xfrm>
            <a:off x="6545263" y="1724025"/>
            <a:ext cx="3448050" cy="3400425"/>
          </a:xfrm>
          <a:prstGeom prst="rect">
            <a:avLst/>
          </a:prstGeom>
        </p:spPr>
      </p:pic>
      <p:sp>
        <p:nvSpPr>
          <p:cNvPr id="4" name="Text Placeholder 3">
            <a:extLst>
              <a:ext uri="{FF2B5EF4-FFF2-40B4-BE49-F238E27FC236}">
                <a16:creationId xmlns:a16="http://schemas.microsoft.com/office/drawing/2014/main" id="{CF6E06AF-1A4B-3650-4B50-E1C0D42A239F}"/>
              </a:ext>
            </a:extLst>
          </p:cNvPr>
          <p:cNvSpPr>
            <a:spLocks noGrp="1"/>
          </p:cNvSpPr>
          <p:nvPr>
            <p:ph type="body" sz="half" idx="2"/>
          </p:nvPr>
        </p:nvSpPr>
        <p:spPr/>
        <p:txBody>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Frequency of main account recharged in last 30 days show no difference in trend between defaulters and non-defaulters.</a:t>
            </a:r>
            <a:endParaRPr lang="en-IN" dirty="0"/>
          </a:p>
        </p:txBody>
      </p:sp>
    </p:spTree>
    <p:extLst>
      <p:ext uri="{BB962C8B-B14F-4D97-AF65-F5344CB8AC3E}">
        <p14:creationId xmlns:p14="http://schemas.microsoft.com/office/powerpoint/2010/main" val="1265082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CB8601-0EAF-9C77-A8D6-CE56F05C6C10}"/>
              </a:ext>
            </a:extLst>
          </p:cNvPr>
          <p:cNvPicPr>
            <a:picLocks noGrp="1" noChangeAspect="1"/>
          </p:cNvPicPr>
          <p:nvPr>
            <p:ph idx="1"/>
          </p:nvPr>
        </p:nvPicPr>
        <p:blipFill>
          <a:blip r:embed="rId2"/>
          <a:stretch>
            <a:fillRect/>
          </a:stretch>
        </p:blipFill>
        <p:spPr>
          <a:xfrm>
            <a:off x="5882494" y="788901"/>
            <a:ext cx="4340772" cy="2640100"/>
          </a:xfrm>
          <a:prstGeom prst="rect">
            <a:avLst/>
          </a:prstGeom>
        </p:spPr>
      </p:pic>
      <p:sp>
        <p:nvSpPr>
          <p:cNvPr id="4" name="Text Placeholder 3">
            <a:extLst>
              <a:ext uri="{FF2B5EF4-FFF2-40B4-BE49-F238E27FC236}">
                <a16:creationId xmlns:a16="http://schemas.microsoft.com/office/drawing/2014/main" id="{4C665A49-A240-C576-7F86-81ECD26E57C4}"/>
              </a:ext>
            </a:extLst>
          </p:cNvPr>
          <p:cNvSpPr>
            <a:spLocks noGrp="1"/>
          </p:cNvSpPr>
          <p:nvPr>
            <p:ph type="body" sz="half" idx="2"/>
          </p:nvPr>
        </p:nvSpPr>
        <p:spPr>
          <a:xfrm>
            <a:off x="839788" y="1114097"/>
            <a:ext cx="3932237" cy="4754891"/>
          </a:xfrm>
        </p:spPr>
        <p:txBody>
          <a:bodyPr/>
          <a:lstStyle/>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Kartika" panose="02020503030404060203" pitchFamily="18" charset="0"/>
              </a:rPr>
              <a:t>Total amount of recharge in main account over last 30 days is comparatively less for defaulter’s account</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Kartika" panose="02020503030404060203" pitchFamily="18" charset="0"/>
              </a:rPr>
              <a:t>On average, total amount of recharge for defaulters in main account is found to be 2000. </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Kartika" panose="02020503030404060203" pitchFamily="18" charset="0"/>
              </a:rPr>
              <a:t>For non-defaulters, this value is found to be 8000, which is projected slightly higher due to the presence of a seemingly impossible outlier.</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endParaRPr lang="en-IN" dirty="0"/>
          </a:p>
        </p:txBody>
      </p:sp>
      <p:pic>
        <p:nvPicPr>
          <p:cNvPr id="6" name="Picture 5">
            <a:extLst>
              <a:ext uri="{FF2B5EF4-FFF2-40B4-BE49-F238E27FC236}">
                <a16:creationId xmlns:a16="http://schemas.microsoft.com/office/drawing/2014/main" id="{C6B080DF-7851-5D61-30F5-A1D5A193A227}"/>
              </a:ext>
            </a:extLst>
          </p:cNvPr>
          <p:cNvPicPr>
            <a:picLocks noChangeAspect="1"/>
          </p:cNvPicPr>
          <p:nvPr/>
        </p:nvPicPr>
        <p:blipFill>
          <a:blip r:embed="rId3"/>
          <a:stretch>
            <a:fillRect/>
          </a:stretch>
        </p:blipFill>
        <p:spPr>
          <a:xfrm>
            <a:off x="6463862" y="3668110"/>
            <a:ext cx="3759404" cy="2400989"/>
          </a:xfrm>
          <a:prstGeom prst="rect">
            <a:avLst/>
          </a:prstGeom>
        </p:spPr>
      </p:pic>
    </p:spTree>
    <p:extLst>
      <p:ext uri="{BB962C8B-B14F-4D97-AF65-F5344CB8AC3E}">
        <p14:creationId xmlns:p14="http://schemas.microsoft.com/office/powerpoint/2010/main" val="102707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534CC8-8F34-0BF0-DB65-82F08EACD088}"/>
              </a:ext>
            </a:extLst>
          </p:cNvPr>
          <p:cNvPicPr>
            <a:picLocks noGrp="1" noChangeAspect="1"/>
          </p:cNvPicPr>
          <p:nvPr>
            <p:ph idx="1"/>
          </p:nvPr>
        </p:nvPicPr>
        <p:blipFill>
          <a:blip r:embed="rId2"/>
          <a:stretch>
            <a:fillRect/>
          </a:stretch>
        </p:blipFill>
        <p:spPr>
          <a:xfrm>
            <a:off x="5183188" y="1711289"/>
            <a:ext cx="6172200" cy="3425896"/>
          </a:xfrm>
          <a:prstGeom prst="rect">
            <a:avLst/>
          </a:prstGeom>
        </p:spPr>
      </p:pic>
      <p:sp>
        <p:nvSpPr>
          <p:cNvPr id="4" name="Text Placeholder 3">
            <a:extLst>
              <a:ext uri="{FF2B5EF4-FFF2-40B4-BE49-F238E27FC236}">
                <a16:creationId xmlns:a16="http://schemas.microsoft.com/office/drawing/2014/main" id="{0C3B2067-E618-C5C3-4333-8558371414E0}"/>
              </a:ext>
            </a:extLst>
          </p:cNvPr>
          <p:cNvSpPr>
            <a:spLocks noGrp="1"/>
          </p:cNvSpPr>
          <p:nvPr>
            <p:ph type="body" sz="half" idx="2"/>
          </p:nvPr>
        </p:nvSpPr>
        <p:spPr>
          <a:xfrm>
            <a:off x="484024" y="1711289"/>
            <a:ext cx="4699164" cy="3811588"/>
          </a:xfrm>
        </p:spPr>
        <p:txBody>
          <a:bodyPr>
            <a:norm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rPr>
              <a:t>There is no observable trend between defaulters and non-defaulters in case of Median of amount rechargers’ done in main account over last 30 days at user level</a:t>
            </a:r>
            <a:endParaRPr lang="en-IN" sz="2400" dirty="0"/>
          </a:p>
        </p:txBody>
      </p:sp>
    </p:spTree>
    <p:extLst>
      <p:ext uri="{BB962C8B-B14F-4D97-AF65-F5344CB8AC3E}">
        <p14:creationId xmlns:p14="http://schemas.microsoft.com/office/powerpoint/2010/main" val="1833944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688157-E4FE-2E1A-32A1-036A7E2C07D6}"/>
              </a:ext>
            </a:extLst>
          </p:cNvPr>
          <p:cNvPicPr>
            <a:picLocks noGrp="1" noChangeAspect="1"/>
          </p:cNvPicPr>
          <p:nvPr>
            <p:ph idx="1"/>
          </p:nvPr>
        </p:nvPicPr>
        <p:blipFill>
          <a:blip r:embed="rId2"/>
          <a:stretch>
            <a:fillRect/>
          </a:stretch>
        </p:blipFill>
        <p:spPr>
          <a:xfrm>
            <a:off x="5187950" y="1724025"/>
            <a:ext cx="6162675" cy="3400425"/>
          </a:xfrm>
          <a:prstGeom prst="rect">
            <a:avLst/>
          </a:prstGeom>
        </p:spPr>
      </p:pic>
      <p:sp>
        <p:nvSpPr>
          <p:cNvPr id="4" name="Text Placeholder 3">
            <a:extLst>
              <a:ext uri="{FF2B5EF4-FFF2-40B4-BE49-F238E27FC236}">
                <a16:creationId xmlns:a16="http://schemas.microsoft.com/office/drawing/2014/main" id="{BE537E75-4C7D-962D-17A5-A851C3AC60AE}"/>
              </a:ext>
            </a:extLst>
          </p:cNvPr>
          <p:cNvSpPr>
            <a:spLocks noGrp="1"/>
          </p:cNvSpPr>
          <p:nvPr>
            <p:ph type="body" sz="half" idx="2"/>
          </p:nvPr>
        </p:nvSpPr>
        <p:spPr>
          <a:xfrm>
            <a:off x="841375" y="1841007"/>
            <a:ext cx="4214101" cy="3283443"/>
          </a:xfrm>
        </p:spPr>
        <p:txBody>
          <a:bodyPr>
            <a:norm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rPr>
              <a:t>Median of main account balance just before recharge in last 30 days does not show any trend difference</a:t>
            </a:r>
            <a:endParaRPr lang="en-IN" sz="2400" dirty="0"/>
          </a:p>
        </p:txBody>
      </p:sp>
    </p:spTree>
    <p:extLst>
      <p:ext uri="{BB962C8B-B14F-4D97-AF65-F5344CB8AC3E}">
        <p14:creationId xmlns:p14="http://schemas.microsoft.com/office/powerpoint/2010/main" val="3305523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C7DB83-E7C5-80D3-75C0-E639178AE6CC}"/>
              </a:ext>
            </a:extLst>
          </p:cNvPr>
          <p:cNvPicPr>
            <a:picLocks noGrp="1" noChangeAspect="1"/>
          </p:cNvPicPr>
          <p:nvPr>
            <p:ph idx="1"/>
          </p:nvPr>
        </p:nvPicPr>
        <p:blipFill>
          <a:blip r:embed="rId2"/>
          <a:stretch>
            <a:fillRect/>
          </a:stretch>
        </p:blipFill>
        <p:spPr>
          <a:xfrm>
            <a:off x="6448776" y="510740"/>
            <a:ext cx="3231251" cy="2926092"/>
          </a:xfrm>
          <a:prstGeom prst="rect">
            <a:avLst/>
          </a:prstGeom>
        </p:spPr>
      </p:pic>
      <p:sp>
        <p:nvSpPr>
          <p:cNvPr id="4" name="Text Placeholder 3">
            <a:extLst>
              <a:ext uri="{FF2B5EF4-FFF2-40B4-BE49-F238E27FC236}">
                <a16:creationId xmlns:a16="http://schemas.microsoft.com/office/drawing/2014/main" id="{DE80F586-F4C8-FAF5-DA00-76BA01C11566}"/>
              </a:ext>
            </a:extLst>
          </p:cNvPr>
          <p:cNvSpPr>
            <a:spLocks noGrp="1"/>
          </p:cNvSpPr>
          <p:nvPr>
            <p:ph type="body" sz="half" idx="2"/>
          </p:nvPr>
        </p:nvSpPr>
        <p:spPr>
          <a:xfrm>
            <a:off x="1113057" y="1513490"/>
            <a:ext cx="3932237" cy="3867806"/>
          </a:xfrm>
        </p:spPr>
        <p:txBody>
          <a:bodyPr>
            <a:normAutofit fontScale="92500" lnSpcReduction="20000"/>
          </a:bodyPr>
          <a:lstStyle/>
          <a:p>
            <a:pPr marL="342900" lvl="0" indent="-342900">
              <a:lnSpc>
                <a:spcPct val="107000"/>
              </a:lnSpc>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Number of loans taken by defaulters in last 30 days is lesser as compared to non- defaulters</a:t>
            </a:r>
          </a:p>
          <a:p>
            <a:pPr lvl="0">
              <a:lnSpc>
                <a:spcPct val="107000"/>
              </a:lnSpc>
            </a:pP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However, number of loans taken by defaulters in last 90 days seem to have no difference in trend.</a:t>
            </a:r>
          </a:p>
          <a:p>
            <a:endParaRPr lang="en-IN" dirty="0"/>
          </a:p>
        </p:txBody>
      </p:sp>
      <p:pic>
        <p:nvPicPr>
          <p:cNvPr id="6" name="Picture 5">
            <a:extLst>
              <a:ext uri="{FF2B5EF4-FFF2-40B4-BE49-F238E27FC236}">
                <a16:creationId xmlns:a16="http://schemas.microsoft.com/office/drawing/2014/main" id="{3CDAD8EB-A7C4-38F7-C8D8-46D593C82B0A}"/>
              </a:ext>
            </a:extLst>
          </p:cNvPr>
          <p:cNvPicPr>
            <a:picLocks noChangeAspect="1"/>
          </p:cNvPicPr>
          <p:nvPr/>
        </p:nvPicPr>
        <p:blipFill>
          <a:blip r:embed="rId3"/>
          <a:stretch>
            <a:fillRect/>
          </a:stretch>
        </p:blipFill>
        <p:spPr>
          <a:xfrm>
            <a:off x="6316716" y="3684370"/>
            <a:ext cx="3363311" cy="2926092"/>
          </a:xfrm>
          <a:prstGeom prst="rect">
            <a:avLst/>
          </a:prstGeom>
        </p:spPr>
      </p:pic>
    </p:spTree>
    <p:extLst>
      <p:ext uri="{BB962C8B-B14F-4D97-AF65-F5344CB8AC3E}">
        <p14:creationId xmlns:p14="http://schemas.microsoft.com/office/powerpoint/2010/main" val="185782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17FA58D-5735-A204-D4D6-7382393947BF}"/>
              </a:ext>
            </a:extLst>
          </p:cNvPr>
          <p:cNvSpPr>
            <a:spLocks noGrp="1"/>
          </p:cNvSpPr>
          <p:nvPr>
            <p:ph type="body" sz="half" idx="2"/>
          </p:nvPr>
        </p:nvSpPr>
        <p:spPr>
          <a:xfrm>
            <a:off x="839788" y="483476"/>
            <a:ext cx="3932237" cy="5375002"/>
          </a:xfrm>
        </p:spPr>
        <p:txBody>
          <a:bodyPr>
            <a:normAutofit/>
          </a:bodyPr>
          <a:lstStyle/>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cs typeface="Kartika" panose="02020503030404060203" pitchFamily="18" charset="0"/>
            </a:endParaRPr>
          </a:p>
          <a:p>
            <a:pPr marL="285750" indent="-285750">
              <a:buFont typeface="Arial" panose="020B0604020202020204" pitchFamily="34" charset="0"/>
              <a:buChar char="•"/>
            </a:pPr>
            <a:endParaRPr lang="en-IN" sz="1800" dirty="0">
              <a:latin typeface="Times New Roman" panose="02020603050405020304" pitchFamily="18" charset="0"/>
              <a:ea typeface="Calibri" panose="020F0502020204030204" pitchFamily="34" charset="0"/>
              <a:cs typeface="Kartika" panose="02020503030404060203"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Kartika" panose="02020503030404060203" pitchFamily="18" charset="0"/>
              </a:rPr>
              <a:t>Total amount of loans taken by defaulters in 30 days is less than non-defaulters. While defaulters on average only took 7-8 loans, non- defaulters are seen to take about 20 loans. </a:t>
            </a: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Kartika" panose="02020503030404060203" pitchFamily="18" charset="0"/>
              </a:rPr>
              <a:t>Total amount of loans taken by defaulters in 90 days is far less than non-defaulters. While defaulters on average only took 10 loans, non- defaulters are seen to take about 25 loans. </a:t>
            </a: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Kartika" panose="02020503030404060203" pitchFamily="18" charset="0"/>
              </a:rPr>
              <a:t>This is an indication that non- defaulters repay soon so they were able to avail the next loan.</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endParaRPr lang="en-IN" dirty="0"/>
          </a:p>
        </p:txBody>
      </p:sp>
      <p:pic>
        <p:nvPicPr>
          <p:cNvPr id="7" name="Picture 6">
            <a:extLst>
              <a:ext uri="{FF2B5EF4-FFF2-40B4-BE49-F238E27FC236}">
                <a16:creationId xmlns:a16="http://schemas.microsoft.com/office/drawing/2014/main" id="{1EAEC3C8-6B8D-C913-0684-5B13073B6F19}"/>
              </a:ext>
            </a:extLst>
          </p:cNvPr>
          <p:cNvPicPr>
            <a:picLocks noChangeAspect="1"/>
          </p:cNvPicPr>
          <p:nvPr/>
        </p:nvPicPr>
        <p:blipFill>
          <a:blip r:embed="rId2"/>
          <a:stretch>
            <a:fillRect/>
          </a:stretch>
        </p:blipFill>
        <p:spPr>
          <a:xfrm>
            <a:off x="5998525" y="523027"/>
            <a:ext cx="3743325" cy="2647950"/>
          </a:xfrm>
          <a:prstGeom prst="rect">
            <a:avLst/>
          </a:prstGeom>
        </p:spPr>
      </p:pic>
      <p:pic>
        <p:nvPicPr>
          <p:cNvPr id="10" name="Picture 9">
            <a:extLst>
              <a:ext uri="{FF2B5EF4-FFF2-40B4-BE49-F238E27FC236}">
                <a16:creationId xmlns:a16="http://schemas.microsoft.com/office/drawing/2014/main" id="{7285A115-2824-5D46-7015-65D9E6B5ECBA}"/>
              </a:ext>
            </a:extLst>
          </p:cNvPr>
          <p:cNvPicPr>
            <a:picLocks noChangeAspect="1"/>
          </p:cNvPicPr>
          <p:nvPr/>
        </p:nvPicPr>
        <p:blipFill>
          <a:blip r:embed="rId3"/>
          <a:stretch>
            <a:fillRect/>
          </a:stretch>
        </p:blipFill>
        <p:spPr>
          <a:xfrm>
            <a:off x="6096001" y="3429000"/>
            <a:ext cx="3645850" cy="2551386"/>
          </a:xfrm>
          <a:prstGeom prst="rect">
            <a:avLst/>
          </a:prstGeom>
        </p:spPr>
      </p:pic>
    </p:spTree>
    <p:extLst>
      <p:ext uri="{BB962C8B-B14F-4D97-AF65-F5344CB8AC3E}">
        <p14:creationId xmlns:p14="http://schemas.microsoft.com/office/powerpoint/2010/main" val="18030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C83DFE-5887-C4E5-2B42-22BAE4AEF9E3}"/>
              </a:ext>
            </a:extLst>
          </p:cNvPr>
          <p:cNvPicPr>
            <a:picLocks noGrp="1" noChangeAspect="1"/>
          </p:cNvPicPr>
          <p:nvPr>
            <p:ph idx="1"/>
          </p:nvPr>
        </p:nvPicPr>
        <p:blipFill>
          <a:blip r:embed="rId2"/>
          <a:stretch>
            <a:fillRect/>
          </a:stretch>
        </p:blipFill>
        <p:spPr>
          <a:xfrm>
            <a:off x="6397625" y="1671637"/>
            <a:ext cx="3743325" cy="3505200"/>
          </a:xfrm>
          <a:prstGeom prst="rect">
            <a:avLst/>
          </a:prstGeom>
        </p:spPr>
      </p:pic>
      <p:sp>
        <p:nvSpPr>
          <p:cNvPr id="4" name="Text Placeholder 3">
            <a:extLst>
              <a:ext uri="{FF2B5EF4-FFF2-40B4-BE49-F238E27FC236}">
                <a16:creationId xmlns:a16="http://schemas.microsoft.com/office/drawing/2014/main" id="{94CA5D90-D446-977C-B9AC-27693F43F4BA}"/>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rPr>
              <a:t>Maximum amount of loan taken by defaulters and non-defaulters show similar trend.</a:t>
            </a:r>
            <a:endParaRPr lang="en-IN" sz="2800" dirty="0"/>
          </a:p>
        </p:txBody>
      </p:sp>
    </p:spTree>
    <p:extLst>
      <p:ext uri="{BB962C8B-B14F-4D97-AF65-F5344CB8AC3E}">
        <p14:creationId xmlns:p14="http://schemas.microsoft.com/office/powerpoint/2010/main" val="1414719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84932B-31CE-413E-0AEB-E8526A3C1536}"/>
              </a:ext>
            </a:extLst>
          </p:cNvPr>
          <p:cNvPicPr>
            <a:picLocks noGrp="1" noChangeAspect="1"/>
          </p:cNvPicPr>
          <p:nvPr>
            <p:ph idx="1"/>
          </p:nvPr>
        </p:nvPicPr>
        <p:blipFill>
          <a:blip r:embed="rId2"/>
          <a:stretch>
            <a:fillRect/>
          </a:stretch>
        </p:blipFill>
        <p:spPr>
          <a:xfrm>
            <a:off x="6246395" y="3560871"/>
            <a:ext cx="3254956" cy="2774239"/>
          </a:xfrm>
          <a:prstGeom prst="rect">
            <a:avLst/>
          </a:prstGeom>
        </p:spPr>
      </p:pic>
      <p:sp>
        <p:nvSpPr>
          <p:cNvPr id="4" name="Text Placeholder 3">
            <a:extLst>
              <a:ext uri="{FF2B5EF4-FFF2-40B4-BE49-F238E27FC236}">
                <a16:creationId xmlns:a16="http://schemas.microsoft.com/office/drawing/2014/main" id="{5FE2C911-8339-42CA-15AA-62344362B5A3}"/>
              </a:ext>
            </a:extLst>
          </p:cNvPr>
          <p:cNvSpPr>
            <a:spLocks noGrp="1"/>
          </p:cNvSpPr>
          <p:nvPr>
            <p:ph type="body" sz="half" idx="2"/>
          </p:nvPr>
        </p:nvSpPr>
        <p:spPr>
          <a:xfrm>
            <a:off x="1008993" y="851338"/>
            <a:ext cx="3763032" cy="5017650"/>
          </a:xfrm>
        </p:spPr>
        <p:txBody>
          <a:bodyPr>
            <a:normAutofit/>
          </a:bodyPr>
          <a:lstStyle/>
          <a:p>
            <a:pPr marL="342900" lvl="0" indent="-342900">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Number of loans taken by defaulters in last 30 days is lesser as compared to non- defaulters.</a:t>
            </a:r>
          </a:p>
          <a:p>
            <a:pPr marL="457200">
              <a:lnSpc>
                <a:spcPct val="107000"/>
              </a:lnSpc>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However, number of loans taken by defaulters in last 90 days seem to have no difference in trend.</a:t>
            </a:r>
          </a:p>
          <a:p>
            <a:endParaRPr lang="en-IN" dirty="0"/>
          </a:p>
        </p:txBody>
      </p:sp>
      <p:pic>
        <p:nvPicPr>
          <p:cNvPr id="6" name="Picture 5">
            <a:extLst>
              <a:ext uri="{FF2B5EF4-FFF2-40B4-BE49-F238E27FC236}">
                <a16:creationId xmlns:a16="http://schemas.microsoft.com/office/drawing/2014/main" id="{6772AC5D-5E1D-1E44-11AC-E510BD12D3E3}"/>
              </a:ext>
            </a:extLst>
          </p:cNvPr>
          <p:cNvPicPr>
            <a:picLocks noChangeAspect="1"/>
          </p:cNvPicPr>
          <p:nvPr/>
        </p:nvPicPr>
        <p:blipFill>
          <a:blip r:embed="rId3"/>
          <a:stretch>
            <a:fillRect/>
          </a:stretch>
        </p:blipFill>
        <p:spPr>
          <a:xfrm>
            <a:off x="6246395" y="522890"/>
            <a:ext cx="3254957" cy="2774239"/>
          </a:xfrm>
          <a:prstGeom prst="rect">
            <a:avLst/>
          </a:prstGeom>
        </p:spPr>
      </p:pic>
    </p:spTree>
    <p:extLst>
      <p:ext uri="{BB962C8B-B14F-4D97-AF65-F5344CB8AC3E}">
        <p14:creationId xmlns:p14="http://schemas.microsoft.com/office/powerpoint/2010/main" val="72534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5C1D-0CA3-3254-27A2-CB4395661DA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E30F5AC-607A-C5AB-F212-208C96EFAFD5}"/>
              </a:ext>
            </a:extLst>
          </p:cNvPr>
          <p:cNvSpPr>
            <a:spLocks noGrp="1"/>
          </p:cNvSpPr>
          <p:nvPr>
            <p:ph idx="1"/>
          </p:nvPr>
        </p:nvSpPr>
        <p:spPr/>
        <p:txBody>
          <a:bodyPr/>
          <a:lstStyle/>
          <a:p>
            <a:r>
              <a:rPr lang="en-IN" sz="2800" dirty="0">
                <a:effectLst/>
                <a:latin typeface="Times New Roman" panose="02020603050405020304" pitchFamily="18" charset="0"/>
                <a:ea typeface="Calibri" panose="020F0502020204030204" pitchFamily="34" charset="0"/>
              </a:rPr>
              <a:t>Microfinance refers to giving small loans to individuals with lower socioeconomic background who typically lack collateral, employment or have a low-income job. </a:t>
            </a:r>
          </a:p>
          <a:p>
            <a:r>
              <a:rPr lang="en-IN" dirty="0">
                <a:latin typeface="Times New Roman" panose="02020603050405020304" pitchFamily="18" charset="0"/>
                <a:ea typeface="Calibri" panose="020F0502020204030204" pitchFamily="34" charset="0"/>
              </a:rPr>
              <a:t>P</a:t>
            </a:r>
            <a:r>
              <a:rPr lang="en-IN" sz="2800" dirty="0">
                <a:effectLst/>
                <a:latin typeface="Times New Roman" panose="02020603050405020304" pitchFamily="18" charset="0"/>
                <a:ea typeface="Calibri" panose="020F0502020204030204" pitchFamily="34" charset="0"/>
              </a:rPr>
              <a:t>rovision of loans as mobile balances as a microcredit is a challenging task since it requires evaluating the creditworthiness of consumers. </a:t>
            </a:r>
          </a:p>
          <a:p>
            <a:r>
              <a:rPr lang="en-IN" dirty="0">
                <a:latin typeface="Times New Roman" panose="02020603050405020304" pitchFamily="18" charset="0"/>
                <a:ea typeface="Calibri" panose="020F0502020204030204" pitchFamily="34" charset="0"/>
              </a:rPr>
              <a:t>T</a:t>
            </a:r>
            <a:r>
              <a:rPr lang="en-IN" sz="2800" dirty="0">
                <a:effectLst/>
                <a:latin typeface="Times New Roman" panose="02020603050405020304" pitchFamily="18" charset="0"/>
                <a:ea typeface="Calibri" panose="020F0502020204030204" pitchFamily="34" charset="0"/>
              </a:rPr>
              <a:t>he institutional sustainability and its ability to provide with financial services depends on the reducing loan risk and providing loans to individuals who are considered “creditworthy”</a:t>
            </a:r>
          </a:p>
          <a:p>
            <a:r>
              <a:rPr lang="en-IN" dirty="0">
                <a:latin typeface="Times New Roman" panose="02020603050405020304" pitchFamily="18" charset="0"/>
              </a:rPr>
              <a:t>Our task would be to predict the creditworthiness of customers so as to avail them with micro-credit loans.</a:t>
            </a:r>
            <a:endParaRPr lang="en-IN" dirty="0"/>
          </a:p>
        </p:txBody>
      </p:sp>
    </p:spTree>
    <p:extLst>
      <p:ext uri="{BB962C8B-B14F-4D97-AF65-F5344CB8AC3E}">
        <p14:creationId xmlns:p14="http://schemas.microsoft.com/office/powerpoint/2010/main" val="3914587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6DD625-CF30-8E48-57FC-A0B00079ED17}"/>
              </a:ext>
            </a:extLst>
          </p:cNvPr>
          <p:cNvPicPr>
            <a:picLocks noGrp="1" noChangeAspect="1"/>
          </p:cNvPicPr>
          <p:nvPr>
            <p:ph idx="1"/>
          </p:nvPr>
        </p:nvPicPr>
        <p:blipFill>
          <a:blip r:embed="rId2"/>
          <a:stretch>
            <a:fillRect/>
          </a:stretch>
        </p:blipFill>
        <p:spPr>
          <a:xfrm>
            <a:off x="6459538" y="1671637"/>
            <a:ext cx="3619500" cy="3505200"/>
          </a:xfrm>
          <a:prstGeom prst="rect">
            <a:avLst/>
          </a:prstGeom>
        </p:spPr>
      </p:pic>
      <p:sp>
        <p:nvSpPr>
          <p:cNvPr id="4" name="Text Placeholder 3">
            <a:extLst>
              <a:ext uri="{FF2B5EF4-FFF2-40B4-BE49-F238E27FC236}">
                <a16:creationId xmlns:a16="http://schemas.microsoft.com/office/drawing/2014/main" id="{55199EC0-96AF-4D33-972C-E2FF16632C9A}"/>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rPr>
              <a:t>Maximum amount of loans taken by the user in last 90 days is see to be either 6 or 12 for defaulters and non-defaulters. In case of non-defaulters there are some users who have never taken any loans</a:t>
            </a:r>
            <a:endParaRPr lang="en-IN" sz="2400" dirty="0"/>
          </a:p>
        </p:txBody>
      </p:sp>
    </p:spTree>
    <p:extLst>
      <p:ext uri="{BB962C8B-B14F-4D97-AF65-F5344CB8AC3E}">
        <p14:creationId xmlns:p14="http://schemas.microsoft.com/office/powerpoint/2010/main" val="2568763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4764D5-1EFF-1779-0039-62A3716CA85E}"/>
              </a:ext>
            </a:extLst>
          </p:cNvPr>
          <p:cNvSpPr>
            <a:spLocks noGrp="1"/>
          </p:cNvSpPr>
          <p:nvPr>
            <p:ph type="body" sz="half" idx="2"/>
          </p:nvPr>
        </p:nvSpPr>
        <p:spPr/>
        <p:txBody>
          <a:bodyPr/>
          <a:lstStyle/>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Kartika" panose="02020503030404060203" pitchFamily="18" charset="0"/>
              </a:rPr>
              <a:t>Average payback time in days over last 30 days is seen to be 2- 2.5 days for defaulters </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Kartika" panose="02020503030404060203" pitchFamily="18" charset="0"/>
              </a:rPr>
              <a:t>Average payback time in days over last 30 days is seen to be 3 days for defaulters</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Kartika" panose="02020503030404060203" pitchFamily="18" charset="0"/>
              </a:rPr>
              <a:t>Average payback time over last 90 days for defaulters is seen to be 3 days and non-defaulters it shows 4 days.</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endParaRPr lang="en-IN" dirty="0"/>
          </a:p>
        </p:txBody>
      </p:sp>
      <p:pic>
        <p:nvPicPr>
          <p:cNvPr id="12" name="Content Placeholder 11">
            <a:extLst>
              <a:ext uri="{FF2B5EF4-FFF2-40B4-BE49-F238E27FC236}">
                <a16:creationId xmlns:a16="http://schemas.microsoft.com/office/drawing/2014/main" id="{D2878C5C-5FBD-9E79-DD5C-86E9E2AABAC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87769" y="961640"/>
            <a:ext cx="3425902" cy="2467360"/>
          </a:xfrm>
          <a:prstGeom prst="rect">
            <a:avLst/>
          </a:prstGeom>
          <a:noFill/>
          <a:ln>
            <a:noFill/>
          </a:ln>
        </p:spPr>
      </p:pic>
      <p:pic>
        <p:nvPicPr>
          <p:cNvPr id="13" name="Picture 12">
            <a:extLst>
              <a:ext uri="{FF2B5EF4-FFF2-40B4-BE49-F238E27FC236}">
                <a16:creationId xmlns:a16="http://schemas.microsoft.com/office/drawing/2014/main" id="{9AAFCAAE-3526-2062-31B5-37C42F05E63E}"/>
              </a:ext>
            </a:extLst>
          </p:cNvPr>
          <p:cNvPicPr>
            <a:picLocks noChangeAspect="1"/>
          </p:cNvPicPr>
          <p:nvPr/>
        </p:nvPicPr>
        <p:blipFill>
          <a:blip r:embed="rId3"/>
          <a:stretch>
            <a:fillRect/>
          </a:stretch>
        </p:blipFill>
        <p:spPr>
          <a:xfrm>
            <a:off x="7011660" y="3429000"/>
            <a:ext cx="3202011" cy="2467360"/>
          </a:xfrm>
          <a:prstGeom prst="rect">
            <a:avLst/>
          </a:prstGeom>
        </p:spPr>
      </p:pic>
    </p:spTree>
    <p:extLst>
      <p:ext uri="{BB962C8B-B14F-4D97-AF65-F5344CB8AC3E}">
        <p14:creationId xmlns:p14="http://schemas.microsoft.com/office/powerpoint/2010/main" val="338953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BB30-AC93-48DE-D1A6-4F1C22F5235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Correlation</a:t>
            </a:r>
          </a:p>
        </p:txBody>
      </p:sp>
      <p:sp>
        <p:nvSpPr>
          <p:cNvPr id="4" name="Text Placeholder 3">
            <a:extLst>
              <a:ext uri="{FF2B5EF4-FFF2-40B4-BE49-F238E27FC236}">
                <a16:creationId xmlns:a16="http://schemas.microsoft.com/office/drawing/2014/main" id="{C58F365F-8A39-21B6-3FC1-E4610A84B30F}"/>
              </a:ext>
            </a:extLst>
          </p:cNvPr>
          <p:cNvSpPr>
            <a:spLocks noGrp="1"/>
          </p:cNvSpPr>
          <p:nvPr>
            <p:ph type="body" sz="half" idx="2"/>
          </p:nvPr>
        </p:nvSpPr>
        <p:spPr>
          <a:xfrm>
            <a:off x="839788" y="2511972"/>
            <a:ext cx="3932237" cy="3357016"/>
          </a:xfrm>
        </p:spPr>
        <p:txBody>
          <a:bodyPr/>
          <a:lstStyle/>
          <a:p>
            <a:r>
              <a:rPr lang="en-IN" sz="1800" dirty="0">
                <a:effectLst/>
                <a:latin typeface="Times New Roman" panose="02020603050405020304" pitchFamily="18" charset="0"/>
                <a:ea typeface="Calibri" panose="020F0502020204030204" pitchFamily="34" charset="0"/>
                <a:cs typeface="Kartika" panose="02020503030404060203" pitchFamily="18" charset="0"/>
              </a:rPr>
              <a:t>Correlation Analysis was visualized through a heatmap and a bar plot. It was observed that most of the features were positively correlated, but we can see that all the features have value of correlation less than 0.3.</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endParaRPr lang="en-IN" dirty="0"/>
          </a:p>
        </p:txBody>
      </p:sp>
      <p:pic>
        <p:nvPicPr>
          <p:cNvPr id="5" name="Content Placeholder 4">
            <a:extLst>
              <a:ext uri="{FF2B5EF4-FFF2-40B4-BE49-F238E27FC236}">
                <a16:creationId xmlns:a16="http://schemas.microsoft.com/office/drawing/2014/main" id="{F91BA128-E3F3-272F-5FEC-756DC8CEDAF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2025" y="2170092"/>
            <a:ext cx="7188747" cy="3357015"/>
          </a:xfrm>
          <a:prstGeom prst="rect">
            <a:avLst/>
          </a:prstGeom>
          <a:noFill/>
          <a:ln>
            <a:noFill/>
          </a:ln>
        </p:spPr>
      </p:pic>
    </p:spTree>
    <p:extLst>
      <p:ext uri="{BB962C8B-B14F-4D97-AF65-F5344CB8AC3E}">
        <p14:creationId xmlns:p14="http://schemas.microsoft.com/office/powerpoint/2010/main" val="2853582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17B2-1494-8EF2-8092-3AF33EF8C898}"/>
              </a:ext>
            </a:extLst>
          </p:cNvPr>
          <p:cNvSpPr>
            <a:spLocks noGrp="1"/>
          </p:cNvSpPr>
          <p:nvPr>
            <p:ph type="title"/>
          </p:nvPr>
        </p:nvSpPr>
        <p:spPr>
          <a:xfrm>
            <a:off x="1037896" y="2766218"/>
            <a:ext cx="10515600" cy="1325563"/>
          </a:xfrm>
        </p:spPr>
        <p:txBody>
          <a:bodyPr/>
          <a:lstStyle/>
          <a:p>
            <a:r>
              <a:rPr lang="en-IN" dirty="0">
                <a:latin typeface="Times New Roman" panose="02020603050405020304" pitchFamily="18" charset="0"/>
                <a:cs typeface="Times New Roman" panose="02020603050405020304" pitchFamily="18" charset="0"/>
              </a:rPr>
              <a:t>Evaluation of Algorithms</a:t>
            </a:r>
          </a:p>
        </p:txBody>
      </p:sp>
    </p:spTree>
    <p:extLst>
      <p:ext uri="{BB962C8B-B14F-4D97-AF65-F5344CB8AC3E}">
        <p14:creationId xmlns:p14="http://schemas.microsoft.com/office/powerpoint/2010/main" val="2984385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2E02-722B-EF45-B8D2-878B952809F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RandomForestClassifier</a:t>
            </a:r>
          </a:p>
        </p:txBody>
      </p:sp>
      <p:sp>
        <p:nvSpPr>
          <p:cNvPr id="3" name="Content Placeholder 2">
            <a:extLst>
              <a:ext uri="{FF2B5EF4-FFF2-40B4-BE49-F238E27FC236}">
                <a16:creationId xmlns:a16="http://schemas.microsoft.com/office/drawing/2014/main" id="{7047CEFD-8FA4-2CBB-3488-2099F84DB7A6}"/>
              </a:ext>
            </a:extLst>
          </p:cNvPr>
          <p:cNvSpPr>
            <a:spLocks noGrp="1"/>
          </p:cNvSpPr>
          <p:nvPr>
            <p:ph idx="1"/>
          </p:nvPr>
        </p:nvSpPr>
        <p:spPr/>
        <p:txBody>
          <a:bodyPr/>
          <a:lstStyle/>
          <a:p>
            <a:pPr algn="just">
              <a:lnSpc>
                <a:spcPct val="107000"/>
              </a:lnSpc>
              <a:spcAft>
                <a:spcPts val="800"/>
              </a:spcAft>
              <a:tabLst>
                <a:tab pos="1783080" algn="l"/>
              </a:tabLst>
            </a:pPr>
            <a:r>
              <a:rPr lang="en-IN" sz="2800" dirty="0">
                <a:effectLst/>
                <a:latin typeface="Times New Roman" panose="02020603050405020304" pitchFamily="18" charset="0"/>
                <a:ea typeface="Calibri" panose="020F0502020204030204" pitchFamily="34" charset="0"/>
                <a:cs typeface="Kartika" panose="02020503030404060203" pitchFamily="18" charset="0"/>
              </a:rPr>
              <a:t>Here our model has predicted the test dataset with an accuracy of 95.11%.Further quantitative assessment  for the performance of the model was made using other metrics such as precision, recall and ROC-Curve. Our model was able to correctly identify 95 defaulters from the 100 cases predicted as defaulters giving it a 95% precision. Out of all the defaulters, the model was able to catch 96% of the defaulters.</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p>
            <a:endParaRPr lang="en-IN" dirty="0"/>
          </a:p>
        </p:txBody>
      </p:sp>
    </p:spTree>
    <p:extLst>
      <p:ext uri="{BB962C8B-B14F-4D97-AF65-F5344CB8AC3E}">
        <p14:creationId xmlns:p14="http://schemas.microsoft.com/office/powerpoint/2010/main" val="2889115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BC1D5-96E5-2EC4-BD09-CCCBE25F120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DecisionTreeClassifier</a:t>
            </a:r>
          </a:p>
        </p:txBody>
      </p:sp>
      <p:sp>
        <p:nvSpPr>
          <p:cNvPr id="3" name="Content Placeholder 2">
            <a:extLst>
              <a:ext uri="{FF2B5EF4-FFF2-40B4-BE49-F238E27FC236}">
                <a16:creationId xmlns:a16="http://schemas.microsoft.com/office/drawing/2014/main" id="{73F91842-9720-9973-C588-147D54208320}"/>
              </a:ext>
            </a:extLst>
          </p:cNvPr>
          <p:cNvSpPr>
            <a:spLocks noGrp="1"/>
          </p:cNvSpPr>
          <p:nvPr>
            <p:ph idx="1"/>
          </p:nvPr>
        </p:nvSpPr>
        <p:spPr/>
        <p:txBody>
          <a:bodyPr/>
          <a:lstStyle/>
          <a:p>
            <a:pPr algn="just">
              <a:lnSpc>
                <a:spcPct val="107000"/>
              </a:lnSpc>
              <a:spcAft>
                <a:spcPts val="800"/>
              </a:spcAft>
              <a:tabLst>
                <a:tab pos="1783080" algn="l"/>
              </a:tabLst>
            </a:pPr>
            <a:r>
              <a:rPr lang="en-IN" sz="2800" dirty="0">
                <a:effectLst/>
                <a:latin typeface="Times New Roman" panose="02020603050405020304" pitchFamily="18" charset="0"/>
                <a:ea typeface="Calibri" panose="020F0502020204030204" pitchFamily="34" charset="0"/>
                <a:cs typeface="Kartika" panose="02020503030404060203" pitchFamily="18" charset="0"/>
              </a:rPr>
              <a:t>This model predicts with an accuracy of 91.27%. It correctly identified 91% defaulters from the total cases predicted as defaulters. Recall was found to be 92%, suggesting that it was able to catch 92% of the defaulters from the total number of defaulters. On cross validation, we did get a score close to the accuracy score, suggesting that it is not overfitting/underfitting. Overall, we see that RandomForestClassifier has performed better than DecisionTreeClassifier in all aspects. </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endParaRPr lang="en-IN" dirty="0"/>
          </a:p>
        </p:txBody>
      </p:sp>
    </p:spTree>
    <p:extLst>
      <p:ext uri="{BB962C8B-B14F-4D97-AF65-F5344CB8AC3E}">
        <p14:creationId xmlns:p14="http://schemas.microsoft.com/office/powerpoint/2010/main" val="1070893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1AAE-5AE1-4426-984E-440566598A16}"/>
              </a:ext>
            </a:extLst>
          </p:cNvPr>
          <p:cNvSpPr>
            <a:spLocks noGrp="1"/>
          </p:cNvSpPr>
          <p:nvPr>
            <p:ph type="title"/>
          </p:nvPr>
        </p:nvSpPr>
        <p:spPr/>
        <p:txBody>
          <a:bodyPr/>
          <a:lstStyle/>
          <a:p>
            <a:r>
              <a:rPr lang="en-IN" sz="4400" dirty="0" err="1">
                <a:effectLst/>
                <a:latin typeface="Times New Roman" panose="02020603050405020304" pitchFamily="18" charset="0"/>
                <a:ea typeface="Calibri" panose="020F0502020204030204" pitchFamily="34" charset="0"/>
                <a:cs typeface="Kartika" panose="02020503030404060203" pitchFamily="18" charset="0"/>
              </a:rPr>
              <a:t>KNeighborsClassifier</a:t>
            </a:r>
            <a:endParaRPr lang="en-IN" dirty="0"/>
          </a:p>
        </p:txBody>
      </p:sp>
      <p:sp>
        <p:nvSpPr>
          <p:cNvPr id="3" name="Content Placeholder 2">
            <a:extLst>
              <a:ext uri="{FF2B5EF4-FFF2-40B4-BE49-F238E27FC236}">
                <a16:creationId xmlns:a16="http://schemas.microsoft.com/office/drawing/2014/main" id="{F8C6598E-C077-8636-68FA-DF12DB144B19}"/>
              </a:ext>
            </a:extLst>
          </p:cNvPr>
          <p:cNvSpPr>
            <a:spLocks noGrp="1"/>
          </p:cNvSpPr>
          <p:nvPr>
            <p:ph idx="1"/>
          </p:nvPr>
        </p:nvSpPr>
        <p:spPr/>
        <p:txBody>
          <a:bodyPr/>
          <a:lstStyle/>
          <a:p>
            <a:pPr algn="just">
              <a:lnSpc>
                <a:spcPct val="107000"/>
              </a:lnSpc>
              <a:spcAft>
                <a:spcPts val="800"/>
              </a:spcAft>
              <a:tabLst>
                <a:tab pos="1783080" algn="l"/>
              </a:tabLst>
            </a:pPr>
            <a:r>
              <a:rPr lang="en-IN" sz="2800" dirty="0" err="1">
                <a:effectLst/>
                <a:latin typeface="Times New Roman" panose="02020603050405020304" pitchFamily="18" charset="0"/>
                <a:ea typeface="Calibri" panose="020F0502020204030204" pitchFamily="34" charset="0"/>
                <a:cs typeface="Kartika" panose="02020503030404060203" pitchFamily="18" charset="0"/>
              </a:rPr>
              <a:t>KNeighborsClassifier</a:t>
            </a:r>
            <a:r>
              <a:rPr lang="en-IN" sz="2800" dirty="0">
                <a:effectLst/>
                <a:latin typeface="Times New Roman" panose="02020603050405020304" pitchFamily="18" charset="0"/>
                <a:ea typeface="Calibri" panose="020F0502020204030204" pitchFamily="34" charset="0"/>
                <a:cs typeface="Kartika" panose="02020503030404060203" pitchFamily="18" charset="0"/>
              </a:rPr>
              <a:t> has predicts with an accuracy of 90.26%. Among all the models, it has the lowest precision. So, it is only able to correctly predict 84% cases from total cases predicted as defaulters. However, the model overcompensates by catching 99% of the defaulters. While this model is beneficial for the company as it is able to catch most of the defaulters, yet  from a customer point of view this can cause dissatisfaction among them as it categorizes relatively higher percentage of the non-defaulters as defaulters.</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endParaRPr lang="en-IN" dirty="0"/>
          </a:p>
        </p:txBody>
      </p:sp>
    </p:spTree>
    <p:extLst>
      <p:ext uri="{BB962C8B-B14F-4D97-AF65-F5344CB8AC3E}">
        <p14:creationId xmlns:p14="http://schemas.microsoft.com/office/powerpoint/2010/main" val="3390296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368E-ECD6-8FFB-4851-FFBD0B75AB42}"/>
              </a:ext>
            </a:extLst>
          </p:cNvPr>
          <p:cNvSpPr>
            <a:spLocks noGrp="1"/>
          </p:cNvSpPr>
          <p:nvPr>
            <p:ph type="title"/>
          </p:nvPr>
        </p:nvSpPr>
        <p:spPr/>
        <p:txBody>
          <a:bodyPr/>
          <a:lstStyle/>
          <a:p>
            <a:r>
              <a:rPr lang="en-IN" sz="4400" dirty="0" err="1">
                <a:effectLst/>
                <a:latin typeface="Times New Roman" panose="02020603050405020304" pitchFamily="18" charset="0"/>
                <a:ea typeface="Calibri" panose="020F0502020204030204" pitchFamily="34" charset="0"/>
                <a:cs typeface="Kartika" panose="02020503030404060203" pitchFamily="18" charset="0"/>
              </a:rPr>
              <a:t>AdaBoostClassifier</a:t>
            </a:r>
            <a:endParaRPr lang="en-IN" dirty="0"/>
          </a:p>
        </p:txBody>
      </p:sp>
      <p:sp>
        <p:nvSpPr>
          <p:cNvPr id="3" name="Content Placeholder 2">
            <a:extLst>
              <a:ext uri="{FF2B5EF4-FFF2-40B4-BE49-F238E27FC236}">
                <a16:creationId xmlns:a16="http://schemas.microsoft.com/office/drawing/2014/main" id="{6631E2DB-68CD-BA2B-2786-8C537E51C310}"/>
              </a:ext>
            </a:extLst>
          </p:cNvPr>
          <p:cNvSpPr>
            <a:spLocks noGrp="1"/>
          </p:cNvSpPr>
          <p:nvPr>
            <p:ph idx="1"/>
          </p:nvPr>
        </p:nvSpPr>
        <p:spPr/>
        <p:txBody>
          <a:bodyPr/>
          <a:lstStyle/>
          <a:p>
            <a:pPr algn="just">
              <a:lnSpc>
                <a:spcPct val="107000"/>
              </a:lnSpc>
              <a:spcAft>
                <a:spcPts val="800"/>
              </a:spcAft>
              <a:tabLst>
                <a:tab pos="1783080" algn="l"/>
              </a:tabLst>
            </a:pPr>
            <a:r>
              <a:rPr lang="en-IN" sz="2800" dirty="0" err="1">
                <a:effectLst/>
                <a:latin typeface="Times New Roman" panose="02020603050405020304" pitchFamily="18" charset="0"/>
                <a:ea typeface="Calibri" panose="020F0502020204030204" pitchFamily="34" charset="0"/>
                <a:cs typeface="Kartika" panose="02020503030404060203" pitchFamily="18" charset="0"/>
              </a:rPr>
              <a:t>AdaBoostClassifier</a:t>
            </a:r>
            <a:r>
              <a:rPr lang="en-IN" sz="2800" dirty="0">
                <a:effectLst/>
                <a:latin typeface="Times New Roman" panose="02020603050405020304" pitchFamily="18" charset="0"/>
                <a:ea typeface="Calibri" panose="020F0502020204030204" pitchFamily="34" charset="0"/>
                <a:cs typeface="Kartika" panose="02020503030404060203" pitchFamily="18" charset="0"/>
              </a:rPr>
              <a:t> predicts with an accuracy of 84.9%. It was able to correctly predict only 84% from the predicted defaulters. And the recall was found to be only 86%. Thus, it is comparatively a poorly performing model.</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endParaRPr lang="en-IN" dirty="0"/>
          </a:p>
        </p:txBody>
      </p:sp>
    </p:spTree>
    <p:extLst>
      <p:ext uri="{BB962C8B-B14F-4D97-AF65-F5344CB8AC3E}">
        <p14:creationId xmlns:p14="http://schemas.microsoft.com/office/powerpoint/2010/main" val="1339913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9D6B-77A9-B440-E2AB-EFA888CA235A}"/>
              </a:ext>
            </a:extLst>
          </p:cNvPr>
          <p:cNvSpPr>
            <a:spLocks noGrp="1"/>
          </p:cNvSpPr>
          <p:nvPr>
            <p:ph type="title"/>
          </p:nvPr>
        </p:nvSpPr>
        <p:spPr/>
        <p:txBody>
          <a:bodyPr/>
          <a:lstStyle/>
          <a:p>
            <a:r>
              <a:rPr lang="en-IN" dirty="0" err="1">
                <a:effectLst/>
                <a:latin typeface="Times New Roman" panose="02020603050405020304" pitchFamily="18" charset="0"/>
                <a:ea typeface="Calibri" panose="020F0502020204030204" pitchFamily="34" charset="0"/>
                <a:cs typeface="Kartika" panose="02020503030404060203" pitchFamily="18" charset="0"/>
              </a:rPr>
              <a:t>GradientBoostingClassifier</a:t>
            </a:r>
            <a:r>
              <a:rPr lang="en-IN" sz="1800" dirty="0">
                <a:effectLst/>
                <a:latin typeface="Times New Roman" panose="02020603050405020304" pitchFamily="18" charset="0"/>
                <a:ea typeface="Calibri" panose="020F0502020204030204" pitchFamily="34" charset="0"/>
                <a:cs typeface="Kartika" panose="02020503030404060203"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7D6817-2316-FE73-CAC0-ED6B7F412EFA}"/>
              </a:ext>
            </a:extLst>
          </p:cNvPr>
          <p:cNvSpPr>
            <a:spLocks noGrp="1"/>
          </p:cNvSpPr>
          <p:nvPr>
            <p:ph idx="1"/>
          </p:nvPr>
        </p:nvSpPr>
        <p:spPr/>
        <p:txBody>
          <a:bodyPr/>
          <a:lstStyle/>
          <a:p>
            <a:pPr algn="just">
              <a:lnSpc>
                <a:spcPct val="107000"/>
              </a:lnSpc>
              <a:spcAft>
                <a:spcPts val="800"/>
              </a:spcAft>
              <a:tabLst>
                <a:tab pos="1783080" algn="l"/>
              </a:tabLst>
            </a:pPr>
            <a:r>
              <a:rPr lang="en-IN" sz="2800" dirty="0" err="1">
                <a:effectLst/>
                <a:latin typeface="Times New Roman" panose="02020603050405020304" pitchFamily="18" charset="0"/>
                <a:ea typeface="Calibri" panose="020F0502020204030204" pitchFamily="34" charset="0"/>
                <a:cs typeface="Kartika" panose="02020503030404060203" pitchFamily="18" charset="0"/>
              </a:rPr>
              <a:t>GradientBoostingClassifier</a:t>
            </a:r>
            <a:r>
              <a:rPr lang="en-IN" sz="2800" dirty="0">
                <a:effectLst/>
                <a:latin typeface="Times New Roman" panose="02020603050405020304" pitchFamily="18" charset="0"/>
                <a:ea typeface="Calibri" panose="020F0502020204030204" pitchFamily="34" charset="0"/>
                <a:cs typeface="Kartika" panose="02020503030404060203" pitchFamily="18" charset="0"/>
              </a:rPr>
              <a:t> has an accuracy score of 89.92%. It is able to correctly predict 89% from the predicted defaulters. Its recall is found to be 91%. </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endParaRPr lang="en-IN" dirty="0"/>
          </a:p>
        </p:txBody>
      </p:sp>
    </p:spTree>
    <p:extLst>
      <p:ext uri="{BB962C8B-B14F-4D97-AF65-F5344CB8AC3E}">
        <p14:creationId xmlns:p14="http://schemas.microsoft.com/office/powerpoint/2010/main" val="472695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5A1A-CF3F-90F7-BD64-F2DD45A5742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ROC-AUC Curve</a:t>
            </a:r>
          </a:p>
        </p:txBody>
      </p:sp>
      <p:pic>
        <p:nvPicPr>
          <p:cNvPr id="4" name="Content Placeholder 3">
            <a:extLst>
              <a:ext uri="{FF2B5EF4-FFF2-40B4-BE49-F238E27FC236}">
                <a16:creationId xmlns:a16="http://schemas.microsoft.com/office/drawing/2014/main" id="{78385B40-A7D8-C6A9-83BA-87F98B295C3A}"/>
              </a:ext>
            </a:extLst>
          </p:cNvPr>
          <p:cNvPicPr>
            <a:picLocks noGrp="1" noChangeAspect="1"/>
          </p:cNvPicPr>
          <p:nvPr>
            <p:ph idx="1"/>
          </p:nvPr>
        </p:nvPicPr>
        <p:blipFill>
          <a:blip r:embed="rId2"/>
          <a:stretch>
            <a:fillRect/>
          </a:stretch>
        </p:blipFill>
        <p:spPr>
          <a:xfrm>
            <a:off x="6641431" y="1498182"/>
            <a:ext cx="4876800" cy="4389270"/>
          </a:xfrm>
          <a:prstGeom prst="rect">
            <a:avLst/>
          </a:prstGeom>
        </p:spPr>
      </p:pic>
      <p:sp>
        <p:nvSpPr>
          <p:cNvPr id="6" name="TextBox 5">
            <a:extLst>
              <a:ext uri="{FF2B5EF4-FFF2-40B4-BE49-F238E27FC236}">
                <a16:creationId xmlns:a16="http://schemas.microsoft.com/office/drawing/2014/main" id="{D5113897-A180-A0DD-4547-24D887709FD8}"/>
              </a:ext>
            </a:extLst>
          </p:cNvPr>
          <p:cNvSpPr txBox="1"/>
          <p:nvPr/>
        </p:nvSpPr>
        <p:spPr>
          <a:xfrm>
            <a:off x="704193" y="2217683"/>
            <a:ext cx="5738648" cy="3539430"/>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rPr>
              <a:t> ROC is the probability curve. AUC is the area under that curve and tells us how much the model is capable of distinguishing between the classes</a:t>
            </a:r>
          </a:p>
          <a:p>
            <a:pPr marL="457200" indent="-457200">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rPr>
              <a:t>RandomForestClassifier is performing better than the rest and has an AUC of 0.99</a:t>
            </a:r>
            <a:endParaRPr lang="en-IN" sz="2800" dirty="0"/>
          </a:p>
        </p:txBody>
      </p:sp>
    </p:spTree>
    <p:extLst>
      <p:ext uri="{BB962C8B-B14F-4D97-AF65-F5344CB8AC3E}">
        <p14:creationId xmlns:p14="http://schemas.microsoft.com/office/powerpoint/2010/main" val="403029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69A2-C193-AC5F-F505-682391E5493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a:t>
            </a:r>
            <a:r>
              <a:rPr lang="en-IN" dirty="0"/>
              <a:t> </a:t>
            </a:r>
            <a:r>
              <a:rPr lang="en-IN" dirty="0">
                <a:latin typeface="Times New Roman" panose="02020603050405020304" pitchFamily="18" charset="0"/>
                <a:cs typeface="Times New Roman" panose="02020603050405020304" pitchFamily="18" charset="0"/>
              </a:rPr>
              <a:t>Statement</a:t>
            </a:r>
          </a:p>
        </p:txBody>
      </p:sp>
      <p:sp>
        <p:nvSpPr>
          <p:cNvPr id="3" name="Content Placeholder 2">
            <a:extLst>
              <a:ext uri="{FF2B5EF4-FFF2-40B4-BE49-F238E27FC236}">
                <a16:creationId xmlns:a16="http://schemas.microsoft.com/office/drawing/2014/main" id="{F34C80D2-1B90-F128-561A-741AD4AC895F}"/>
              </a:ext>
            </a:extLst>
          </p:cNvPr>
          <p:cNvSpPr>
            <a:spLocks noGrp="1"/>
          </p:cNvSpPr>
          <p:nvPr>
            <p:ph idx="1"/>
          </p:nvPr>
        </p:nvSpPr>
        <p:spPr>
          <a:xfrm>
            <a:off x="838200" y="1690688"/>
            <a:ext cx="10515600" cy="4604837"/>
          </a:xfrm>
        </p:spPr>
        <p:txBody>
          <a:bodyPr>
            <a:normAutofit fontScale="77500" lnSpcReduction="20000"/>
          </a:bodyPr>
          <a:lstStyle/>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Kartika" panose="02020503030404060203" pitchFamily="18" charset="0"/>
              </a:rPr>
              <a:t>A telecom company is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Kartika" panose="02020503030404060203" pitchFamily="18" charset="0"/>
              </a:rPr>
              <a:t>However, it is risky to provide every individual with a loan. When an individual applies for micro credit loans, we need to assess if they would repay the loan. It is on this basis that we determine whether to approve or decline the application. </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r>
              <a:rPr lang="en-IN" sz="2800" dirty="0">
                <a:effectLst/>
                <a:latin typeface="Times New Roman" panose="02020603050405020304" pitchFamily="18" charset="0"/>
                <a:ea typeface="Calibri" panose="020F0502020204030204" pitchFamily="34" charset="0"/>
              </a:rPr>
              <a:t>In order to improve the selection of customers for the credit, we need to build a machine learning model which will make predictions based on the credit history and other information of the customers from the database provided to us. This could help the client in further investment and improvement in selection of customers. </a:t>
            </a:r>
            <a:endParaRPr lang="en-IN" dirty="0"/>
          </a:p>
        </p:txBody>
      </p:sp>
    </p:spTree>
    <p:extLst>
      <p:ext uri="{BB962C8B-B14F-4D97-AF65-F5344CB8AC3E}">
        <p14:creationId xmlns:p14="http://schemas.microsoft.com/office/powerpoint/2010/main" val="424151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B870-B562-CAFC-D290-A99E84E4ABD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3383A104-5672-17E9-F582-31856D663378}"/>
              </a:ext>
            </a:extLst>
          </p:cNvPr>
          <p:cNvSpPr>
            <a:spLocks noGrp="1"/>
          </p:cNvSpPr>
          <p:nvPr>
            <p:ph idx="1"/>
          </p:nvPr>
        </p:nvSpPr>
        <p:spPr/>
        <p:txBody>
          <a:bodyPr>
            <a:normAutofit/>
          </a:bodyPr>
          <a:lstStyle/>
          <a:p>
            <a:r>
              <a:rPr lang="en-IN" dirty="0">
                <a:effectLst/>
                <a:latin typeface="Times New Roman" panose="02020603050405020304" pitchFamily="18" charset="0"/>
                <a:ea typeface="Calibri" panose="020F0502020204030204" pitchFamily="34" charset="0"/>
              </a:rPr>
              <a:t>The best model was selected to be RandomForestClassifier that gave an accuracy, precision, recall and ROC-AUC score of 95.47%, 95%, 96%, 99% and </a:t>
            </a:r>
            <a:r>
              <a:rPr lang="en-IN" sz="2800" dirty="0">
                <a:effectLst/>
                <a:latin typeface="Times New Roman" panose="02020603050405020304" pitchFamily="18" charset="0"/>
                <a:ea typeface="Calibri" panose="020F0502020204030204" pitchFamily="34" charset="0"/>
              </a:rPr>
              <a:t>0.99</a:t>
            </a:r>
            <a:r>
              <a:rPr lang="en-IN" dirty="0">
                <a:effectLst/>
                <a:latin typeface="Times New Roman" panose="02020603050405020304" pitchFamily="18" charset="0"/>
                <a:ea typeface="Calibri" panose="020F0502020204030204" pitchFamily="34" charset="0"/>
              </a:rPr>
              <a:t> respectively.</a:t>
            </a:r>
            <a:endParaRPr lang="en-IN" dirty="0"/>
          </a:p>
        </p:txBody>
      </p:sp>
    </p:spTree>
    <p:extLst>
      <p:ext uri="{BB962C8B-B14F-4D97-AF65-F5344CB8AC3E}">
        <p14:creationId xmlns:p14="http://schemas.microsoft.com/office/powerpoint/2010/main" val="2161341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345C-7E79-6362-0870-E6832231609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709FE10-DF09-CC73-186F-79394B0A3DFD}"/>
              </a:ext>
            </a:extLst>
          </p:cNvPr>
          <p:cNvSpPr>
            <a:spLocks noGrp="1"/>
          </p:cNvSpPr>
          <p:nvPr>
            <p:ph idx="1"/>
          </p:nvPr>
        </p:nvSpPr>
        <p:spPr/>
        <p:txBody>
          <a:bodyPr>
            <a:normAutofit fontScale="92500" lnSpcReduction="20000"/>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Kartika" panose="02020503030404060203" pitchFamily="18" charset="0"/>
              </a:rPr>
              <a:t>Key Findings and Conclusions of the Study</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pPr marL="228600">
              <a:lnSpc>
                <a:spcPct val="107000"/>
              </a:lnSpc>
              <a:spcAft>
                <a:spcPts val="800"/>
              </a:spcAft>
            </a:pPr>
            <a:r>
              <a:rPr lang="en-IN" sz="1800" dirty="0">
                <a:effectLst/>
                <a:latin typeface="Times New Roman" panose="02020603050405020304" pitchFamily="18" charset="0"/>
                <a:ea typeface="Calibri" panose="020F0502020204030204" pitchFamily="34" charset="0"/>
                <a:cs typeface="Kartika" panose="02020503030404060203" pitchFamily="18" charset="0"/>
              </a:rPr>
              <a:t> Defaulters were seen to recharge their main account less number of times. </a:t>
            </a:r>
          </a:p>
          <a:p>
            <a:pPr marL="228600">
              <a:lnSpc>
                <a:spcPct val="107000"/>
              </a:lnSpc>
              <a:spcAft>
                <a:spcPts val="800"/>
              </a:spcAft>
            </a:pPr>
            <a:r>
              <a:rPr lang="en-IN" sz="1800" dirty="0">
                <a:effectLst/>
                <a:latin typeface="Times New Roman" panose="02020603050405020304" pitchFamily="18" charset="0"/>
                <a:ea typeface="Calibri" panose="020F0502020204030204" pitchFamily="34" charset="0"/>
                <a:cs typeface="Kartika" panose="02020503030404060203" pitchFamily="18" charset="0"/>
              </a:rPr>
              <a:t>They are also seen to take fewer number if loans.</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Kartika" panose="02020503030404060203" pitchFamily="18" charset="0"/>
              </a:rPr>
              <a:t>Learning Outcomes of the Study in respect of Data Science</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Kartika" panose="02020503030404060203" pitchFamily="18" charset="0"/>
              </a:rPr>
              <a:t>The best model was selected to be RandomForestClassifier that gave an accuracy, precision, recall and ROC-AUC score of 95.47%, 95%, 96%, 99% respectively.</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Kartika" panose="02020503030404060203" pitchFamily="18" charset="0"/>
              </a:rPr>
              <a:t>However, depending on the business goal, if the company’s focus is on having minimum defaulters, then kNearestNeighbors would be the best model with 99% sensitivity. However, the model has only a precision of 84% which may cause a dissatisfaction in customers who were declined from loans even after being re-payers.</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Kartika" panose="02020503030404060203" pitchFamily="18" charset="0"/>
              </a:rPr>
              <a:t>Few challenges that came across while solving the problem was: 1) solving the outliers. Since one of the objectives was to minimize loss of data techniques like Z-score method or IQR could not be used for removing outliers, Hence, the next best option was to replace them with the mean/median values.</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pPr marL="0" indent="0">
              <a:lnSpc>
                <a:spcPct val="107000"/>
              </a:lnSpc>
              <a:buNone/>
            </a:pPr>
            <a:r>
              <a:rPr lang="en-IN" sz="1800" b="1" dirty="0">
                <a:effectLst/>
                <a:latin typeface="Times New Roman" panose="02020603050405020304" pitchFamily="18" charset="0"/>
                <a:ea typeface="Calibri" panose="020F0502020204030204" pitchFamily="34" charset="0"/>
                <a:cs typeface="Kartika" panose="02020503030404060203" pitchFamily="18" charset="0"/>
              </a:rPr>
              <a:t> </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endParaRPr lang="en-IN" dirty="0"/>
          </a:p>
        </p:txBody>
      </p:sp>
    </p:spTree>
    <p:extLst>
      <p:ext uri="{BB962C8B-B14F-4D97-AF65-F5344CB8AC3E}">
        <p14:creationId xmlns:p14="http://schemas.microsoft.com/office/powerpoint/2010/main" val="2373342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B83FB6-E61F-021C-D73D-8280BECFF4AB}"/>
              </a:ext>
            </a:extLst>
          </p:cNvPr>
          <p:cNvSpPr>
            <a:spLocks noGrp="1"/>
          </p:cNvSpPr>
          <p:nvPr>
            <p:ph idx="1"/>
          </p:nvPr>
        </p:nvSpPr>
        <p:spPr>
          <a:xfrm>
            <a:off x="239110" y="658976"/>
            <a:ext cx="10515600" cy="4351338"/>
          </a:xfrm>
        </p:spPr>
        <p:txBody>
          <a:bodyPr>
            <a:normAutofit fontScale="92500" lnSpcReduction="20000"/>
          </a:bodyPr>
          <a:lstStyle/>
          <a:p>
            <a:pPr marL="228600">
              <a:lnSpc>
                <a:spcPct val="107000"/>
              </a:lnSpc>
            </a:pPr>
            <a:r>
              <a:rPr lang="en-IN" sz="2800" b="1" dirty="0">
                <a:effectLst/>
                <a:latin typeface="Times New Roman" panose="02020603050405020304" pitchFamily="18" charset="0"/>
                <a:ea typeface="Calibri" panose="020F0502020204030204" pitchFamily="34" charset="0"/>
                <a:cs typeface="Kartika" panose="02020503030404060203" pitchFamily="18" charset="0"/>
              </a:rPr>
              <a:t>Limitations of this work and Scope for Future Work</a:t>
            </a:r>
            <a:endParaRPr lang="en-IN" sz="2800" dirty="0">
              <a:effectLst/>
              <a:latin typeface="Calibri" panose="020F0502020204030204" pitchFamily="34" charset="0"/>
              <a:ea typeface="Calibri" panose="020F0502020204030204" pitchFamily="34" charset="0"/>
              <a:cs typeface="Kartika" panose="02020503030404060203" pitchFamily="18" charset="0"/>
            </a:endParaRPr>
          </a:p>
          <a:p>
            <a:pPr marL="0" indent="0" algn="just">
              <a:lnSpc>
                <a:spcPct val="107000"/>
              </a:lnSpc>
              <a:buNone/>
            </a:pPr>
            <a:endParaRPr lang="en-IN" sz="2800" dirty="0">
              <a:effectLst/>
              <a:latin typeface="Calibri" panose="020F0502020204030204" pitchFamily="34" charset="0"/>
              <a:ea typeface="Calibri" panose="020F0502020204030204" pitchFamily="34" charset="0"/>
              <a:cs typeface="Kartika" panose="02020503030404060203" pitchFamily="18" charset="0"/>
            </a:endParaRPr>
          </a:p>
          <a:p>
            <a:pPr marL="342900" lvl="0" indent="-342900" algn="just">
              <a:lnSpc>
                <a:spcPct val="107000"/>
              </a:lnSpc>
              <a:spcAft>
                <a:spcPts val="800"/>
              </a:spcAft>
              <a:buFont typeface="Symbol" panose="05050102010706020507" pitchFamily="18" charset="2"/>
              <a:buChar char=""/>
            </a:pPr>
            <a:r>
              <a:rPr lang="en-IN" sz="2800" dirty="0">
                <a:effectLst/>
                <a:latin typeface="Times New Roman" panose="02020603050405020304" pitchFamily="18" charset="0"/>
                <a:ea typeface="Calibri" panose="020F0502020204030204" pitchFamily="34" charset="0"/>
                <a:cs typeface="Kartika" panose="02020503030404060203" pitchFamily="18" charset="0"/>
              </a:rPr>
              <a:t>Due to time constrain, outliers were replaced by mean/median values. However, a better method should be found in dealing with outliers with minimum data loss. </a:t>
            </a:r>
            <a:endParaRPr lang="en-IN" sz="2800" dirty="0">
              <a:effectLst/>
              <a:latin typeface="Calibri" panose="020F0502020204030204" pitchFamily="34" charset="0"/>
              <a:ea typeface="Calibri" panose="020F0502020204030204" pitchFamily="34" charset="0"/>
              <a:cs typeface="Kartika" panose="02020503030404060203" pitchFamily="18" charset="0"/>
            </a:endParaRPr>
          </a:p>
          <a:p>
            <a:pPr marL="0" indent="0" algn="just">
              <a:lnSpc>
                <a:spcPct val="107000"/>
              </a:lnSpc>
              <a:spcAft>
                <a:spcPts val="800"/>
              </a:spcAft>
              <a:buNone/>
            </a:pPr>
            <a:endParaRPr lang="en-IN" sz="2800" dirty="0">
              <a:effectLst/>
              <a:latin typeface="Calibri" panose="020F0502020204030204" pitchFamily="34" charset="0"/>
              <a:ea typeface="Calibri" panose="020F0502020204030204" pitchFamily="34" charset="0"/>
              <a:cs typeface="Kartika" panose="02020503030404060203" pitchFamily="18" charset="0"/>
            </a:endParaRPr>
          </a:p>
          <a:p>
            <a:pPr marL="342900" lvl="0" indent="-342900" algn="just">
              <a:lnSpc>
                <a:spcPct val="107000"/>
              </a:lnSpc>
              <a:spcAft>
                <a:spcPts val="800"/>
              </a:spcAft>
              <a:buFont typeface="Symbol" panose="05050102010706020507" pitchFamily="18" charset="2"/>
              <a:buChar char=""/>
            </a:pPr>
            <a:r>
              <a:rPr lang="en-IN" sz="2800" dirty="0">
                <a:effectLst/>
                <a:latin typeface="Times New Roman" panose="02020603050405020304" pitchFamily="18" charset="0"/>
                <a:ea typeface="Calibri" panose="020F0502020204030204" pitchFamily="34" charset="0"/>
                <a:cs typeface="Kartika" panose="02020503030404060203" pitchFamily="18" charset="0"/>
              </a:rPr>
              <a:t>The data we dealt with belong to the year 2016. It would be better if we deal with data ranging from other years and preferably from the past few years, as it will be more significant with the current population trend.</a:t>
            </a:r>
            <a:endParaRPr lang="en-IN" sz="2800" dirty="0">
              <a:effectLst/>
              <a:latin typeface="Calibri" panose="020F0502020204030204" pitchFamily="34" charset="0"/>
              <a:ea typeface="Calibri" panose="020F0502020204030204" pitchFamily="34" charset="0"/>
              <a:cs typeface="Kartika" panose="02020503030404060203" pitchFamily="18" charset="0"/>
            </a:endParaRPr>
          </a:p>
          <a:p>
            <a:endParaRPr lang="en-IN" dirty="0"/>
          </a:p>
        </p:txBody>
      </p:sp>
    </p:spTree>
    <p:extLst>
      <p:ext uri="{BB962C8B-B14F-4D97-AF65-F5344CB8AC3E}">
        <p14:creationId xmlns:p14="http://schemas.microsoft.com/office/powerpoint/2010/main" val="1701927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CAAA-CFD8-CB56-42C2-908840A5BBE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3682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8A93-506D-B235-8C42-27E01E36DFC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Work Flow</a:t>
            </a:r>
          </a:p>
        </p:txBody>
      </p:sp>
      <p:graphicFrame>
        <p:nvGraphicFramePr>
          <p:cNvPr id="6" name="Content Placeholder 5">
            <a:extLst>
              <a:ext uri="{FF2B5EF4-FFF2-40B4-BE49-F238E27FC236}">
                <a16:creationId xmlns:a16="http://schemas.microsoft.com/office/drawing/2014/main" id="{D04DD618-42E0-1616-727F-95BAF0651A8B}"/>
              </a:ext>
            </a:extLst>
          </p:cNvPr>
          <p:cNvGraphicFramePr>
            <a:graphicFrameLocks noGrp="1"/>
          </p:cNvGraphicFramePr>
          <p:nvPr>
            <p:ph idx="1"/>
            <p:extLst>
              <p:ext uri="{D42A27DB-BD31-4B8C-83A1-F6EECF244321}">
                <p14:modId xmlns:p14="http://schemas.microsoft.com/office/powerpoint/2010/main" val="40574009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1011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BB46-0020-74F3-5024-0F0DA6E316F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Exploratory Data Analysis</a:t>
            </a:r>
          </a:p>
        </p:txBody>
      </p:sp>
      <p:sp>
        <p:nvSpPr>
          <p:cNvPr id="3" name="Content Placeholder 2">
            <a:extLst>
              <a:ext uri="{FF2B5EF4-FFF2-40B4-BE49-F238E27FC236}">
                <a16:creationId xmlns:a16="http://schemas.microsoft.com/office/drawing/2014/main" id="{AF8669A6-1F54-599B-3230-A81BEFC5E976}"/>
              </a:ext>
            </a:extLst>
          </p:cNvPr>
          <p:cNvSpPr>
            <a:spLocks noGrp="1"/>
          </p:cNvSpPr>
          <p:nvPr>
            <p:ph idx="1"/>
          </p:nvPr>
        </p:nvSpPr>
        <p:spPr/>
        <p:txBody>
          <a:bodyPr>
            <a:normAutofit/>
          </a:bodyPr>
          <a:lstStyle/>
          <a:p>
            <a:pPr marL="0" lvl="0" indent="0">
              <a:lnSpc>
                <a:spcPct val="107000"/>
              </a:lnSpc>
              <a:buNone/>
            </a:pPr>
            <a:endParaRPr lang="en-IN" sz="1800" dirty="0">
              <a:latin typeface="Times New Roman" panose="02020603050405020304" pitchFamily="18" charset="0"/>
              <a:ea typeface="Calibri" panose="020F0502020204030204" pitchFamily="34" charset="0"/>
              <a:cs typeface="Kartika" panose="02020503030404060203" pitchFamily="18" charset="0"/>
            </a:endParaRPr>
          </a:p>
          <a:p>
            <a:pPr marL="0" lvl="0" indent="0">
              <a:lnSpc>
                <a:spcPct val="107000"/>
              </a:lnSpc>
              <a:buNone/>
            </a:pPr>
            <a:endParaRPr lang="en-IN" sz="1800" dirty="0">
              <a:effectLst/>
              <a:latin typeface="Times New Roman" panose="02020603050405020304" pitchFamily="18" charset="0"/>
              <a:ea typeface="Calibri" panose="020F0502020204030204" pitchFamily="34" charset="0"/>
              <a:cs typeface="Kartika" panose="02020503030404060203" pitchFamily="18" charset="0"/>
            </a:endParaRPr>
          </a:p>
          <a:p>
            <a:pPr>
              <a:lnSpc>
                <a:spcPct val="107000"/>
              </a:lnSpc>
            </a:pPr>
            <a:r>
              <a:rPr lang="en-IN" sz="1800" dirty="0">
                <a:effectLst/>
                <a:latin typeface="Times New Roman" panose="02020603050405020304" pitchFamily="18" charset="0"/>
                <a:ea typeface="Calibri" panose="020F0502020204030204" pitchFamily="34" charset="0"/>
                <a:cs typeface="Kartika" panose="02020503030404060203" pitchFamily="18" charset="0"/>
              </a:rPr>
              <a:t>The data has been received from </a:t>
            </a:r>
            <a:r>
              <a:rPr lang="en-IN" sz="1800" dirty="0" err="1">
                <a:effectLst/>
                <a:latin typeface="Times New Roman" panose="02020603050405020304" pitchFamily="18" charset="0"/>
                <a:ea typeface="Calibri" panose="020F0502020204030204" pitchFamily="34" charset="0"/>
                <a:cs typeface="Kartika" panose="02020503030404060203" pitchFamily="18" charset="0"/>
              </a:rPr>
              <a:t>FlipRobo</a:t>
            </a:r>
            <a:r>
              <a:rPr lang="en-IN" sz="1800" dirty="0">
                <a:effectLst/>
                <a:latin typeface="Times New Roman" panose="02020603050405020304" pitchFamily="18" charset="0"/>
                <a:ea typeface="Calibri" panose="020F0502020204030204" pitchFamily="34" charset="0"/>
                <a:cs typeface="Kartika" panose="02020503030404060203" pitchFamily="18" charset="0"/>
              </a:rPr>
              <a:t> Technologies</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pPr>
            <a:r>
              <a:rPr lang="en-IN" sz="1800" dirty="0">
                <a:effectLst/>
                <a:latin typeface="Times New Roman" panose="02020603050405020304" pitchFamily="18" charset="0"/>
                <a:ea typeface="Calibri" panose="020F0502020204030204" pitchFamily="34" charset="0"/>
                <a:cs typeface="Kartika" panose="02020503030404060203" pitchFamily="18" charset="0"/>
              </a:rPr>
              <a:t>The data is in csv file format</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pPr>
            <a:r>
              <a:rPr lang="en-IN" sz="1800" dirty="0">
                <a:solidFill>
                  <a:srgbClr val="000000"/>
                </a:solidFill>
                <a:effectLst/>
                <a:latin typeface="Times New Roman" panose="02020603050405020304" pitchFamily="18" charset="0"/>
                <a:ea typeface="Times New Roman" panose="02020603050405020304" pitchFamily="18" charset="0"/>
                <a:cs typeface="Kartika" panose="02020503030404060203" pitchFamily="18" charset="0"/>
              </a:rPr>
              <a:t>There as 209593 rows and 37 columns</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pPr>
            <a:r>
              <a:rPr lang="en-IN" sz="1800" dirty="0">
                <a:solidFill>
                  <a:srgbClr val="000000"/>
                </a:solidFill>
                <a:effectLst/>
                <a:latin typeface="Times New Roman" panose="02020603050405020304" pitchFamily="18" charset="0"/>
                <a:ea typeface="Times New Roman" panose="02020603050405020304" pitchFamily="18" charset="0"/>
                <a:cs typeface="Kartika" panose="02020503030404060203" pitchFamily="18" charset="0"/>
              </a:rPr>
              <a:t>Label is the target column where 1 denotes the person is a defaulter and 0 if they are not.</a:t>
            </a:r>
            <a:endParaRPr lang="en-IN" sz="1800" dirty="0">
              <a:effectLst/>
              <a:latin typeface="Calibri" panose="020F0502020204030204" pitchFamily="34" charset="0"/>
              <a:ea typeface="Calibri" panose="020F0502020204030204" pitchFamily="34" charset="0"/>
              <a:cs typeface="Kartika" panose="02020503030404060203"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Kartika" panose="02020503030404060203" pitchFamily="18" charset="0"/>
              </a:rPr>
              <a:t>The dataset is imbalanced. Label ‘1’ has approximately 87.5% records, while, label ‘0’ has approximately 12.5% records.</a:t>
            </a:r>
          </a:p>
          <a:p>
            <a:pPr marL="0" indent="0">
              <a:buNone/>
            </a:pPr>
            <a:endParaRPr lang="en-IN" dirty="0"/>
          </a:p>
        </p:txBody>
      </p:sp>
    </p:spTree>
    <p:extLst>
      <p:ext uri="{BB962C8B-B14F-4D97-AF65-F5344CB8AC3E}">
        <p14:creationId xmlns:p14="http://schemas.microsoft.com/office/powerpoint/2010/main" val="164002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7719A-52EE-1A09-632F-4CE10BA9CF73}"/>
              </a:ext>
            </a:extLst>
          </p:cNvPr>
          <p:cNvSpPr>
            <a:spLocks noGrp="1"/>
          </p:cNvSpPr>
          <p:nvPr>
            <p:ph idx="1"/>
          </p:nvPr>
        </p:nvSpPr>
        <p:spPr>
          <a:xfrm>
            <a:off x="543911" y="454573"/>
            <a:ext cx="11469414" cy="5948854"/>
          </a:xfrm>
        </p:spPr>
        <p:txBody>
          <a:bodyPr>
            <a:normAutofit fontScale="40000" lnSpcReduction="20000"/>
          </a:bodyPr>
          <a:lstStyle/>
          <a:p>
            <a:pPr marL="0" lvl="0" indent="0">
              <a:lnSpc>
                <a:spcPct val="107000"/>
              </a:lnSpc>
              <a:spcAft>
                <a:spcPts val="800"/>
              </a:spcAft>
              <a:buNone/>
            </a:pPr>
            <a:r>
              <a:rPr lang="en-IN" sz="5000" b="1" dirty="0">
                <a:latin typeface="Times New Roman" panose="02020603050405020304" pitchFamily="18" charset="0"/>
                <a:ea typeface="Calibri" panose="020F0502020204030204" pitchFamily="34" charset="0"/>
                <a:cs typeface="Kartika" panose="02020503030404060203" pitchFamily="18" charset="0"/>
              </a:rPr>
              <a:t>Data Cleaning/ Data pre-processing</a:t>
            </a:r>
          </a:p>
          <a:p>
            <a:pPr marL="457200">
              <a:lnSpc>
                <a:spcPct val="107000"/>
              </a:lnSpc>
              <a:spcAft>
                <a:spcPts val="800"/>
              </a:spcAft>
            </a:pPr>
            <a:r>
              <a:rPr lang="en-IN" sz="4000" dirty="0" err="1">
                <a:effectLst/>
                <a:latin typeface="Times New Roman" panose="02020603050405020304" pitchFamily="18" charset="0"/>
                <a:ea typeface="Calibri" panose="020F0502020204030204" pitchFamily="34" charset="0"/>
                <a:cs typeface="Times New Roman" panose="02020603050405020304" pitchFamily="18" charset="0"/>
              </a:rPr>
              <a:t>pdate</a:t>
            </a: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 was separated into month date and years columns</a:t>
            </a:r>
          </a:p>
          <a:p>
            <a:pPr indent="0">
              <a:lnSpc>
                <a:spcPct val="107000"/>
              </a:lnSpc>
              <a:spcAft>
                <a:spcPts val="800"/>
              </a:spcAft>
              <a:buNone/>
            </a:pP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    Unnecessary columns that were dropped:</a:t>
            </a:r>
          </a:p>
          <a:p>
            <a:pPr marL="457200">
              <a:lnSpc>
                <a:spcPct val="107000"/>
              </a:lnSpc>
            </a:pP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Unnamed:0,</a:t>
            </a:r>
          </a:p>
          <a:p>
            <a:pPr marL="457200">
              <a:lnSpc>
                <a:spcPct val="107000"/>
              </a:lnSpc>
            </a:pPr>
            <a:r>
              <a:rPr lang="en-IN" sz="4000" dirty="0" err="1">
                <a:effectLst/>
                <a:latin typeface="Times New Roman" panose="02020603050405020304" pitchFamily="18" charset="0"/>
                <a:ea typeface="Calibri" panose="020F0502020204030204" pitchFamily="34" charset="0"/>
                <a:cs typeface="Times New Roman" panose="02020603050405020304" pitchFamily="18" charset="0"/>
              </a:rPr>
              <a:t>msisdn</a:t>
            </a: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 (mobile number), </a:t>
            </a:r>
          </a:p>
          <a:p>
            <a:pPr marL="457200">
              <a:lnSpc>
                <a:spcPct val="107000"/>
              </a:lnSpc>
            </a:pPr>
            <a:r>
              <a:rPr lang="en-IN" sz="4000" dirty="0" err="1">
                <a:effectLst/>
                <a:latin typeface="Times New Roman" panose="02020603050405020304" pitchFamily="18" charset="0"/>
                <a:ea typeface="Calibri" panose="020F0502020204030204" pitchFamily="34" charset="0"/>
                <a:cs typeface="Times New Roman" panose="02020603050405020304" pitchFamily="18" charset="0"/>
              </a:rPr>
              <a:t>pcircle</a:t>
            </a: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nSpc>
                <a:spcPct val="107000"/>
              </a:lnSpc>
            </a:pP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Year</a:t>
            </a:r>
          </a:p>
          <a:p>
            <a:pPr indent="0">
              <a:lnSpc>
                <a:spcPct val="107000"/>
              </a:lnSpc>
              <a:buNone/>
            </a:pPr>
            <a:endParaRPr lang="en-IN" sz="4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4000" b="1" dirty="0">
                <a:latin typeface="Times New Roman" panose="02020603050405020304" pitchFamily="18" charset="0"/>
                <a:cs typeface="Times New Roman" panose="02020603050405020304" pitchFamily="18" charset="0"/>
              </a:rPr>
              <a:t>       Descriptive Statistics</a:t>
            </a:r>
            <a:r>
              <a:rPr lang="en-IN" sz="4000" dirty="0">
                <a:latin typeface="Times New Roman" panose="02020603050405020304" pitchFamily="18" charset="0"/>
                <a:cs typeface="Times New Roman" panose="02020603050405020304" pitchFamily="18" charset="0"/>
              </a:rPr>
              <a:t>:</a:t>
            </a:r>
          </a:p>
          <a:p>
            <a:pPr marL="0" indent="0">
              <a:buNone/>
            </a:pP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         describe() function gave us an overall summary of the dataset.</a:t>
            </a:r>
          </a:p>
          <a:p>
            <a:pPr marL="0" indent="0">
              <a:buNone/>
            </a:pPr>
            <a:r>
              <a:rPr lang="en-IN" sz="4000" dirty="0">
                <a:latin typeface="Times New Roman" panose="02020603050405020304" pitchFamily="18" charset="0"/>
                <a:ea typeface="Calibri" panose="020F0502020204030204" pitchFamily="34" charset="0"/>
                <a:cs typeface="Times New Roman" panose="02020603050405020304" pitchFamily="18" charset="0"/>
              </a:rPr>
              <a:t>          Most of the features were observed to be right skewed.</a:t>
            </a:r>
          </a:p>
          <a:p>
            <a:r>
              <a:rPr lang="en-IN" sz="4000" dirty="0">
                <a:latin typeface="Times New Roman" panose="02020603050405020304" pitchFamily="18" charset="0"/>
                <a:ea typeface="Calibri" panose="020F0502020204030204" pitchFamily="34" charset="0"/>
                <a:cs typeface="Times New Roman" panose="02020603050405020304" pitchFamily="18" charset="0"/>
              </a:rPr>
              <a:t>   </a:t>
            </a: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Columns were seen to contain negative values. The following column values were converted to positive values:</a:t>
            </a:r>
          </a:p>
          <a:p>
            <a:pPr indent="0">
              <a:lnSpc>
                <a:spcPct val="107000"/>
              </a:lnSpc>
              <a:buNone/>
            </a:pP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4000" dirty="0" err="1">
                <a:effectLst/>
                <a:latin typeface="Times New Roman" panose="02020603050405020304" pitchFamily="18" charset="0"/>
                <a:ea typeface="Calibri" panose="020F0502020204030204" pitchFamily="34" charset="0"/>
                <a:cs typeface="Times New Roman" panose="02020603050405020304" pitchFamily="18" charset="0"/>
              </a:rPr>
              <a:t>aon</a:t>
            </a: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 daily_dec30, daily_decr90, rental30, rental90, </a:t>
            </a:r>
            <a:r>
              <a:rPr lang="en-IN" sz="4000" dirty="0" err="1">
                <a:effectLst/>
                <a:latin typeface="Times New Roman" panose="02020603050405020304" pitchFamily="18" charset="0"/>
                <a:ea typeface="Calibri" panose="020F0502020204030204" pitchFamily="34" charset="0"/>
                <a:cs typeface="Times New Roman" panose="02020603050405020304" pitchFamily="18" charset="0"/>
              </a:rPr>
              <a:t>last_rech_date_ma</a:t>
            </a: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4000" dirty="0" err="1">
                <a:effectLst/>
                <a:latin typeface="Times New Roman" panose="02020603050405020304" pitchFamily="18" charset="0"/>
                <a:ea typeface="Calibri" panose="020F0502020204030204" pitchFamily="34" charset="0"/>
                <a:cs typeface="Times New Roman" panose="02020603050405020304" pitchFamily="18" charset="0"/>
              </a:rPr>
              <a:t>last_rech_date_da</a:t>
            </a: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 medianmarechprebal30,        medianmarechprebal30.</a:t>
            </a:r>
          </a:p>
          <a:p>
            <a:pPr marL="457200">
              <a:lnSpc>
                <a:spcPct val="107000"/>
              </a:lnSpc>
              <a:spcAft>
                <a:spcPts val="800"/>
              </a:spcAft>
            </a:pPr>
            <a:r>
              <a:rPr lang="en-IN"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medianamnt_loans90, medianamnt_loans30, fr_da_rech90, cnt_da_rech90, fr_da_rech30, cnt_da_rech30, </a:t>
            </a:r>
            <a:r>
              <a:rPr lang="en-IN" sz="4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last_rech_date_da</a:t>
            </a:r>
            <a:r>
              <a:rPr lang="en-IN"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have above 90% data as zero. Due to the lack of variation in the data it will not contribute much to the prediction and was dropped.</a:t>
            </a:r>
          </a:p>
          <a:p>
            <a:pPr marL="457200">
              <a:lnSpc>
                <a:spcPct val="107000"/>
              </a:lnSpc>
              <a:spcAft>
                <a:spcPts val="800"/>
              </a:spcAft>
            </a:pPr>
            <a:r>
              <a:rPr lang="en-IN"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boxplot, a lot of outliers were detected which were later replaced by mean/ median values.</a:t>
            </a:r>
            <a:endParaRPr lang="en-IN" sz="4000" dirty="0">
              <a:latin typeface="Times New Roman" panose="02020603050405020304" pitchFamily="18" charset="0"/>
              <a:cs typeface="Times New Roman" panose="02020603050405020304" pitchFamily="18" charset="0"/>
            </a:endParaRPr>
          </a:p>
          <a:p>
            <a:pPr indent="0">
              <a:lnSpc>
                <a:spcPct val="107000"/>
              </a:lnSpc>
              <a:spcAft>
                <a:spcPts val="800"/>
              </a:spcAft>
              <a:buNone/>
            </a:pPr>
            <a:endParaRPr lang="en-IN" sz="4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2800" dirty="0">
              <a:effectLst/>
              <a:latin typeface="Calibri" panose="020F0502020204030204" pitchFamily="34" charset="0"/>
              <a:ea typeface="Calibri" panose="020F0502020204030204" pitchFamily="34" charset="0"/>
              <a:cs typeface="Kartika" panose="02020503030404060203" pitchFamily="18" charset="0"/>
            </a:endParaRPr>
          </a:p>
          <a:p>
            <a:endParaRPr lang="en-IN" dirty="0"/>
          </a:p>
        </p:txBody>
      </p:sp>
    </p:spTree>
    <p:extLst>
      <p:ext uri="{BB962C8B-B14F-4D97-AF65-F5344CB8AC3E}">
        <p14:creationId xmlns:p14="http://schemas.microsoft.com/office/powerpoint/2010/main" val="320264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59F2C-C17C-17CB-EDE6-321E3B8B65F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Visualization </a:t>
            </a:r>
          </a:p>
        </p:txBody>
      </p:sp>
      <p:pic>
        <p:nvPicPr>
          <p:cNvPr id="4" name="Content Placeholder 3">
            <a:extLst>
              <a:ext uri="{FF2B5EF4-FFF2-40B4-BE49-F238E27FC236}">
                <a16:creationId xmlns:a16="http://schemas.microsoft.com/office/drawing/2014/main" id="{5EFD488C-1659-FC91-27BF-2186D170B754}"/>
              </a:ext>
            </a:extLst>
          </p:cNvPr>
          <p:cNvPicPr>
            <a:picLocks noGrp="1" noChangeAspect="1"/>
          </p:cNvPicPr>
          <p:nvPr>
            <p:ph idx="1"/>
          </p:nvPr>
        </p:nvPicPr>
        <p:blipFill>
          <a:blip r:embed="rId2"/>
          <a:stretch>
            <a:fillRect/>
          </a:stretch>
        </p:blipFill>
        <p:spPr>
          <a:xfrm>
            <a:off x="6744459" y="1562866"/>
            <a:ext cx="4483770" cy="4351338"/>
          </a:xfrm>
          <a:prstGeom prst="rect">
            <a:avLst/>
          </a:prstGeom>
        </p:spPr>
      </p:pic>
      <p:sp>
        <p:nvSpPr>
          <p:cNvPr id="6" name="TextBox 5">
            <a:extLst>
              <a:ext uri="{FF2B5EF4-FFF2-40B4-BE49-F238E27FC236}">
                <a16:creationId xmlns:a16="http://schemas.microsoft.com/office/drawing/2014/main" id="{1D70AA40-6057-B727-AECB-44882C37F358}"/>
              </a:ext>
            </a:extLst>
          </p:cNvPr>
          <p:cNvSpPr txBox="1"/>
          <p:nvPr/>
        </p:nvSpPr>
        <p:spPr>
          <a:xfrm>
            <a:off x="522888" y="2848338"/>
            <a:ext cx="6096000" cy="954107"/>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We see that 87.5% have paid the loan in time and 12.5% have failed to pay</a:t>
            </a:r>
          </a:p>
        </p:txBody>
      </p:sp>
    </p:spTree>
    <p:extLst>
      <p:ext uri="{BB962C8B-B14F-4D97-AF65-F5344CB8AC3E}">
        <p14:creationId xmlns:p14="http://schemas.microsoft.com/office/powerpoint/2010/main" val="52277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184F1A-EA6D-C4D1-B55D-908A0E1826BA}"/>
              </a:ext>
            </a:extLst>
          </p:cNvPr>
          <p:cNvPicPr>
            <a:picLocks noGrp="1" noChangeAspect="1"/>
          </p:cNvPicPr>
          <p:nvPr>
            <p:ph idx="1"/>
          </p:nvPr>
        </p:nvPicPr>
        <p:blipFill>
          <a:blip r:embed="rId2"/>
          <a:stretch>
            <a:fillRect/>
          </a:stretch>
        </p:blipFill>
        <p:spPr>
          <a:xfrm>
            <a:off x="6076867" y="1203158"/>
            <a:ext cx="4868946" cy="2342147"/>
          </a:xfrm>
          <a:prstGeom prst="rect">
            <a:avLst/>
          </a:prstGeom>
        </p:spPr>
      </p:pic>
      <p:sp>
        <p:nvSpPr>
          <p:cNvPr id="4" name="Text Placeholder 3">
            <a:extLst>
              <a:ext uri="{FF2B5EF4-FFF2-40B4-BE49-F238E27FC236}">
                <a16:creationId xmlns:a16="http://schemas.microsoft.com/office/drawing/2014/main" id="{FB5B240F-EB83-14ED-740E-71748B7940B0}"/>
              </a:ext>
            </a:extLst>
          </p:cNvPr>
          <p:cNvSpPr>
            <a:spLocks noGrp="1"/>
          </p:cNvSpPr>
          <p:nvPr>
            <p:ph type="body" sz="half" idx="2"/>
          </p:nvPr>
        </p:nvSpPr>
        <p:spPr>
          <a:xfrm>
            <a:off x="839788" y="1331494"/>
            <a:ext cx="4752975" cy="4537493"/>
          </a:xfrm>
        </p:spPr>
        <p:txBody>
          <a:bodyPr>
            <a:norm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Daily amount spent averaged over last 30 days for defaulters is less as compared to non-defaulters.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Daily amount spent averaged over last 90 days for defaulters is less as compared to non-defaulters.</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5725C8A-0C90-DB27-CA6B-9CDA9E76C801}"/>
              </a:ext>
            </a:extLst>
          </p:cNvPr>
          <p:cNvPicPr>
            <a:picLocks noChangeAspect="1"/>
          </p:cNvPicPr>
          <p:nvPr/>
        </p:nvPicPr>
        <p:blipFill>
          <a:blip r:embed="rId3"/>
          <a:stretch>
            <a:fillRect/>
          </a:stretch>
        </p:blipFill>
        <p:spPr>
          <a:xfrm>
            <a:off x="6076867" y="3771520"/>
            <a:ext cx="4868946" cy="2871212"/>
          </a:xfrm>
          <a:prstGeom prst="rect">
            <a:avLst/>
          </a:prstGeom>
        </p:spPr>
      </p:pic>
    </p:spTree>
    <p:extLst>
      <p:ext uri="{BB962C8B-B14F-4D97-AF65-F5344CB8AC3E}">
        <p14:creationId xmlns:p14="http://schemas.microsoft.com/office/powerpoint/2010/main" val="23509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DEA8CF-F1AF-9051-EC82-8D4B43F790EA}"/>
              </a:ext>
            </a:extLst>
          </p:cNvPr>
          <p:cNvPicPr>
            <a:picLocks noGrp="1" noChangeAspect="1"/>
          </p:cNvPicPr>
          <p:nvPr>
            <p:ph idx="1"/>
          </p:nvPr>
        </p:nvPicPr>
        <p:blipFill>
          <a:blip r:embed="rId2"/>
          <a:stretch>
            <a:fillRect/>
          </a:stretch>
        </p:blipFill>
        <p:spPr>
          <a:xfrm>
            <a:off x="6513096" y="882316"/>
            <a:ext cx="3834061" cy="2406316"/>
          </a:xfrm>
          <a:prstGeom prst="rect">
            <a:avLst/>
          </a:prstGeom>
        </p:spPr>
      </p:pic>
      <p:sp>
        <p:nvSpPr>
          <p:cNvPr id="4" name="Text Placeholder 3">
            <a:extLst>
              <a:ext uri="{FF2B5EF4-FFF2-40B4-BE49-F238E27FC236}">
                <a16:creationId xmlns:a16="http://schemas.microsoft.com/office/drawing/2014/main" id="{D553A4A3-B592-CC01-ABF7-F12DCBF28042}"/>
              </a:ext>
            </a:extLst>
          </p:cNvPr>
          <p:cNvSpPr>
            <a:spLocks noGrp="1"/>
          </p:cNvSpPr>
          <p:nvPr>
            <p:ph type="body" sz="half" idx="2"/>
          </p:nvPr>
        </p:nvSpPr>
        <p:spPr>
          <a:xfrm>
            <a:off x="743535" y="1070855"/>
            <a:ext cx="4935370" cy="4435553"/>
          </a:xfrm>
        </p:spPr>
        <p:txBody>
          <a:bodyPr>
            <a:normAutofit/>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Average main account balance 30 days for defaulters is less as compared to non-defaulters.</a:t>
            </a:r>
          </a:p>
          <a:p>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Average main account balance  90 days for defaulters is less as compared to non-defaulters.</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0F7D7CD-9ABD-8885-58BB-668E23DA9514}"/>
              </a:ext>
            </a:extLst>
          </p:cNvPr>
          <p:cNvPicPr>
            <a:picLocks noChangeAspect="1"/>
          </p:cNvPicPr>
          <p:nvPr/>
        </p:nvPicPr>
        <p:blipFill>
          <a:blip r:embed="rId3"/>
          <a:stretch>
            <a:fillRect/>
          </a:stretch>
        </p:blipFill>
        <p:spPr>
          <a:xfrm>
            <a:off x="6513096" y="3429000"/>
            <a:ext cx="3834061" cy="2739190"/>
          </a:xfrm>
          <a:prstGeom prst="rect">
            <a:avLst/>
          </a:prstGeom>
        </p:spPr>
      </p:pic>
    </p:spTree>
    <p:extLst>
      <p:ext uri="{BB962C8B-B14F-4D97-AF65-F5344CB8AC3E}">
        <p14:creationId xmlns:p14="http://schemas.microsoft.com/office/powerpoint/2010/main" val="4233676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17811</TotalTime>
  <Words>1877</Words>
  <Application>Microsoft Office PowerPoint</Application>
  <PresentationFormat>Widescreen</PresentationFormat>
  <Paragraphs>111</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Symbol</vt:lpstr>
      <vt:lpstr>Times New Roman</vt:lpstr>
      <vt:lpstr>Office Theme</vt:lpstr>
      <vt:lpstr>Micro-Credit Defaulter</vt:lpstr>
      <vt:lpstr>Introduction</vt:lpstr>
      <vt:lpstr>Problem Statement</vt:lpstr>
      <vt:lpstr>Work Flow</vt:lpstr>
      <vt:lpstr>Exploratory Data Analysis</vt:lpstr>
      <vt:lpstr>PowerPoint Presentation</vt:lpstr>
      <vt:lpstr>Data Visualization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vt:lpstr>
      <vt:lpstr>Evaluation of Algorithms</vt:lpstr>
      <vt:lpstr>RandomForestClassifier</vt:lpstr>
      <vt:lpstr>DecisionTreeClassifier</vt:lpstr>
      <vt:lpstr>KNeighborsClassifier</vt:lpstr>
      <vt:lpstr>AdaBoostClassifier</vt:lpstr>
      <vt:lpstr>GradientBoostingClassifier </vt:lpstr>
      <vt:lpstr>ROC-AUC Curve</vt:lpstr>
      <vt:lpstr>Result</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deepthi prakashan</dc:creator>
  <cp:lastModifiedBy>deepthi prakashan</cp:lastModifiedBy>
  <cp:revision>2</cp:revision>
  <dcterms:created xsi:type="dcterms:W3CDTF">2022-10-29T09:05:15Z</dcterms:created>
  <dcterms:modified xsi:type="dcterms:W3CDTF">2022-11-10T18:27:59Z</dcterms:modified>
</cp:coreProperties>
</file>