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25060-AED8-44CA-AEFC-46FA5482F25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EF1D754-DCAB-4C4D-9AB7-3A14F492236F}">
      <dgm:prSet/>
      <dgm:spPr/>
      <dgm:t>
        <a:bodyPr/>
        <a:lstStyle/>
        <a:p>
          <a:r>
            <a:rPr lang="en-US" b="1" dirty="0"/>
            <a:t>Public: </a:t>
          </a:r>
        </a:p>
        <a:p>
          <a:r>
            <a:rPr lang="en-US" dirty="0"/>
            <a:t>Access is not restricted.</a:t>
          </a:r>
          <a:endParaRPr lang="en-IN" dirty="0"/>
        </a:p>
      </dgm:t>
    </dgm:pt>
    <dgm:pt modelId="{10D864D8-290C-4BD3-B4F5-34E52B789646}" type="parTrans" cxnId="{A9D37CEC-93E7-44D2-AA8E-BD5A38AC0192}">
      <dgm:prSet/>
      <dgm:spPr/>
      <dgm:t>
        <a:bodyPr/>
        <a:lstStyle/>
        <a:p>
          <a:endParaRPr lang="en-IN"/>
        </a:p>
      </dgm:t>
    </dgm:pt>
    <dgm:pt modelId="{BDA25DCA-8766-470D-BBFB-40C38F7881DB}" type="sibTrans" cxnId="{A9D37CEC-93E7-44D2-AA8E-BD5A38AC0192}">
      <dgm:prSet/>
      <dgm:spPr/>
      <dgm:t>
        <a:bodyPr/>
        <a:lstStyle/>
        <a:p>
          <a:endParaRPr lang="en-IN"/>
        </a:p>
      </dgm:t>
    </dgm:pt>
    <dgm:pt modelId="{12A035AD-E7D1-4FCD-BD08-CCB4496996E2}">
      <dgm:prSet/>
      <dgm:spPr/>
      <dgm:t>
        <a:bodyPr/>
        <a:lstStyle/>
        <a:p>
          <a:r>
            <a:rPr lang="en-US" b="1" dirty="0"/>
            <a:t>Protected:      </a:t>
          </a:r>
          <a:r>
            <a:rPr lang="en-US" dirty="0"/>
            <a:t> Access is limited to the containing class or types derived from the containing class.</a:t>
          </a:r>
          <a:endParaRPr lang="en-IN" dirty="0"/>
        </a:p>
      </dgm:t>
    </dgm:pt>
    <dgm:pt modelId="{1B1BAC7B-0D42-4223-9997-2C653CECDE33}" type="parTrans" cxnId="{F4FADA0F-578F-4E08-99CC-D03CEB570A19}">
      <dgm:prSet/>
      <dgm:spPr/>
      <dgm:t>
        <a:bodyPr/>
        <a:lstStyle/>
        <a:p>
          <a:endParaRPr lang="en-IN"/>
        </a:p>
      </dgm:t>
    </dgm:pt>
    <dgm:pt modelId="{5C503ADB-5D20-40C2-9445-221EA67D54B0}" type="sibTrans" cxnId="{F4FADA0F-578F-4E08-99CC-D03CEB570A19}">
      <dgm:prSet/>
      <dgm:spPr/>
      <dgm:t>
        <a:bodyPr/>
        <a:lstStyle/>
        <a:p>
          <a:endParaRPr lang="en-IN"/>
        </a:p>
      </dgm:t>
    </dgm:pt>
    <dgm:pt modelId="{7B04A05E-860B-49D4-9510-9E531C20A145}">
      <dgm:prSet/>
      <dgm:spPr/>
      <dgm:t>
        <a:bodyPr/>
        <a:lstStyle/>
        <a:p>
          <a:r>
            <a:rPr lang="en-US" b="1" dirty="0"/>
            <a:t>      Internal:</a:t>
          </a:r>
          <a:r>
            <a:rPr lang="en-US" dirty="0"/>
            <a:t>	         Access is limited to the current assembly.</a:t>
          </a:r>
          <a:endParaRPr lang="en-IN" dirty="0"/>
        </a:p>
      </dgm:t>
    </dgm:pt>
    <dgm:pt modelId="{E050EB58-2BAF-4127-AA79-42CA1F86907E}" type="parTrans" cxnId="{662F0960-6D47-4D19-9E00-97E2FD8E9CB5}">
      <dgm:prSet/>
      <dgm:spPr/>
      <dgm:t>
        <a:bodyPr/>
        <a:lstStyle/>
        <a:p>
          <a:endParaRPr lang="en-IN"/>
        </a:p>
      </dgm:t>
    </dgm:pt>
    <dgm:pt modelId="{DEE46624-FDCA-49EA-B35E-1CBA27E58803}" type="sibTrans" cxnId="{662F0960-6D47-4D19-9E00-97E2FD8E9CB5}">
      <dgm:prSet/>
      <dgm:spPr/>
      <dgm:t>
        <a:bodyPr/>
        <a:lstStyle/>
        <a:p>
          <a:endParaRPr lang="en-IN"/>
        </a:p>
      </dgm:t>
    </dgm:pt>
    <dgm:pt modelId="{76455742-B11F-4643-A434-45CFEC297EBA}">
      <dgm:prSet/>
      <dgm:spPr/>
      <dgm:t>
        <a:bodyPr/>
        <a:lstStyle/>
        <a:p>
          <a:r>
            <a:rPr lang="en-US" b="1" dirty="0"/>
            <a:t>protected internal:</a:t>
          </a:r>
          <a:r>
            <a:rPr lang="en-US" dirty="0"/>
            <a:t>   Access is limited to the current assembly or types derived from the            containing class.</a:t>
          </a:r>
          <a:endParaRPr lang="en-IN" dirty="0"/>
        </a:p>
      </dgm:t>
    </dgm:pt>
    <dgm:pt modelId="{61FD496E-A9F5-4441-BB86-0BD0559C2E27}" type="parTrans" cxnId="{F582A510-A68A-41AD-899B-CF171F362410}">
      <dgm:prSet/>
      <dgm:spPr/>
      <dgm:t>
        <a:bodyPr/>
        <a:lstStyle/>
        <a:p>
          <a:endParaRPr lang="en-IN"/>
        </a:p>
      </dgm:t>
    </dgm:pt>
    <dgm:pt modelId="{86633A8F-545E-4ECD-806B-DC8CCA7164D5}" type="sibTrans" cxnId="{F582A510-A68A-41AD-899B-CF171F362410}">
      <dgm:prSet/>
      <dgm:spPr/>
      <dgm:t>
        <a:bodyPr/>
        <a:lstStyle/>
        <a:p>
          <a:endParaRPr lang="en-IN"/>
        </a:p>
      </dgm:t>
    </dgm:pt>
    <dgm:pt modelId="{ED9B824A-0EFD-4419-9D7E-3AC4B37CB43C}">
      <dgm:prSet/>
      <dgm:spPr/>
    </dgm:pt>
    <dgm:pt modelId="{98BA0930-3049-455C-8B0B-4EDA1091FE39}" type="parTrans" cxnId="{7D324175-14DF-46BE-BC6D-160C61B14EE1}">
      <dgm:prSet/>
      <dgm:spPr/>
      <dgm:t>
        <a:bodyPr/>
        <a:lstStyle/>
        <a:p>
          <a:endParaRPr lang="en-IN"/>
        </a:p>
      </dgm:t>
    </dgm:pt>
    <dgm:pt modelId="{0A24F8F3-5D56-421E-8A9D-6D5728ADC976}" type="sibTrans" cxnId="{7D324175-14DF-46BE-BC6D-160C61B14EE1}">
      <dgm:prSet/>
      <dgm:spPr/>
      <dgm:t>
        <a:bodyPr/>
        <a:lstStyle/>
        <a:p>
          <a:endParaRPr lang="en-IN"/>
        </a:p>
      </dgm:t>
    </dgm:pt>
    <dgm:pt modelId="{804A9B1B-BCCA-4036-90F1-1B2C513351E6}">
      <dgm:prSet/>
      <dgm:spPr/>
    </dgm:pt>
    <dgm:pt modelId="{BAC301C3-BB31-4F19-84F3-4AEA5A017466}" type="parTrans" cxnId="{51F5D0D2-C874-45CA-9BC8-4317CF0BD5B8}">
      <dgm:prSet/>
      <dgm:spPr/>
      <dgm:t>
        <a:bodyPr/>
        <a:lstStyle/>
        <a:p>
          <a:endParaRPr lang="en-IN"/>
        </a:p>
      </dgm:t>
    </dgm:pt>
    <dgm:pt modelId="{8727296C-9708-4BD1-B944-F45A3BEC5633}" type="sibTrans" cxnId="{51F5D0D2-C874-45CA-9BC8-4317CF0BD5B8}">
      <dgm:prSet/>
      <dgm:spPr/>
      <dgm:t>
        <a:bodyPr/>
        <a:lstStyle/>
        <a:p>
          <a:endParaRPr lang="en-IN"/>
        </a:p>
      </dgm:t>
    </dgm:pt>
    <dgm:pt modelId="{536C79E4-DB14-4751-BEA7-9DE728E8E8D3}" type="pres">
      <dgm:prSet presAssocID="{61325060-AED8-44CA-AEFC-46FA5482F25C}" presName="matrix" presStyleCnt="0">
        <dgm:presLayoutVars>
          <dgm:chMax val="1"/>
          <dgm:dir/>
          <dgm:resizeHandles val="exact"/>
        </dgm:presLayoutVars>
      </dgm:prSet>
      <dgm:spPr/>
    </dgm:pt>
    <dgm:pt modelId="{5EAA7CC6-FA9F-4913-BF3D-4C85A015311F}" type="pres">
      <dgm:prSet presAssocID="{61325060-AED8-44CA-AEFC-46FA5482F25C}" presName="diamond" presStyleLbl="bgShp" presStyleIdx="0" presStyleCnt="1" custScaleX="124736"/>
      <dgm:spPr/>
    </dgm:pt>
    <dgm:pt modelId="{55059FB6-22FE-4CBF-AE1A-E9DCE89C4AF2}" type="pres">
      <dgm:prSet presAssocID="{61325060-AED8-44CA-AEFC-46FA5482F25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FB7FE3-159A-44AF-B0A3-42655C04B1E4}" type="pres">
      <dgm:prSet presAssocID="{61325060-AED8-44CA-AEFC-46FA5482F25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C313A66-9054-4678-8F76-4129F100508B}" type="pres">
      <dgm:prSet presAssocID="{61325060-AED8-44CA-AEFC-46FA5482F25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029B75-D82E-44E8-A98E-4416C9724C3A}" type="pres">
      <dgm:prSet presAssocID="{61325060-AED8-44CA-AEFC-46FA5482F25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4FADA0F-578F-4E08-99CC-D03CEB570A19}" srcId="{61325060-AED8-44CA-AEFC-46FA5482F25C}" destId="{12A035AD-E7D1-4FCD-BD08-CCB4496996E2}" srcOrd="1" destOrd="0" parTransId="{1B1BAC7B-0D42-4223-9997-2C653CECDE33}" sibTransId="{5C503ADB-5D20-40C2-9445-221EA67D54B0}"/>
    <dgm:cxn modelId="{F582A510-A68A-41AD-899B-CF171F362410}" srcId="{61325060-AED8-44CA-AEFC-46FA5482F25C}" destId="{76455742-B11F-4643-A434-45CFEC297EBA}" srcOrd="3" destOrd="0" parTransId="{61FD496E-A9F5-4441-BB86-0BD0559C2E27}" sibTransId="{86633A8F-545E-4ECD-806B-DC8CCA7164D5}"/>
    <dgm:cxn modelId="{CEDCF031-861D-403B-AF52-8445DBB8A5D9}" type="presOf" srcId="{12A035AD-E7D1-4FCD-BD08-CCB4496996E2}" destId="{21FB7FE3-159A-44AF-B0A3-42655C04B1E4}" srcOrd="0" destOrd="0" presId="urn:microsoft.com/office/officeart/2005/8/layout/matrix3"/>
    <dgm:cxn modelId="{662F0960-6D47-4D19-9E00-97E2FD8E9CB5}" srcId="{61325060-AED8-44CA-AEFC-46FA5482F25C}" destId="{7B04A05E-860B-49D4-9510-9E531C20A145}" srcOrd="2" destOrd="0" parTransId="{E050EB58-2BAF-4127-AA79-42CA1F86907E}" sibTransId="{DEE46624-FDCA-49EA-B35E-1CBA27E58803}"/>
    <dgm:cxn modelId="{7D324175-14DF-46BE-BC6D-160C61B14EE1}" srcId="{61325060-AED8-44CA-AEFC-46FA5482F25C}" destId="{ED9B824A-0EFD-4419-9D7E-3AC4B37CB43C}" srcOrd="4" destOrd="0" parTransId="{98BA0930-3049-455C-8B0B-4EDA1091FE39}" sibTransId="{0A24F8F3-5D56-421E-8A9D-6D5728ADC976}"/>
    <dgm:cxn modelId="{0685C058-777A-4818-ACAA-7F98BCA8A0E9}" type="presOf" srcId="{76455742-B11F-4643-A434-45CFEC297EBA}" destId="{FC029B75-D82E-44E8-A98E-4416C9724C3A}" srcOrd="0" destOrd="0" presId="urn:microsoft.com/office/officeart/2005/8/layout/matrix3"/>
    <dgm:cxn modelId="{DA69BCB3-EF0A-49BC-BACA-E035556D8638}" type="presOf" srcId="{3EF1D754-DCAB-4C4D-9AB7-3A14F492236F}" destId="{55059FB6-22FE-4CBF-AE1A-E9DCE89C4AF2}" srcOrd="0" destOrd="0" presId="urn:microsoft.com/office/officeart/2005/8/layout/matrix3"/>
    <dgm:cxn modelId="{0B9FADD0-D66D-4071-B9F4-8EF05380F2BA}" type="presOf" srcId="{61325060-AED8-44CA-AEFC-46FA5482F25C}" destId="{536C79E4-DB14-4751-BEA7-9DE728E8E8D3}" srcOrd="0" destOrd="0" presId="urn:microsoft.com/office/officeart/2005/8/layout/matrix3"/>
    <dgm:cxn modelId="{51F5D0D2-C874-45CA-9BC8-4317CF0BD5B8}" srcId="{61325060-AED8-44CA-AEFC-46FA5482F25C}" destId="{804A9B1B-BCCA-4036-90F1-1B2C513351E6}" srcOrd="5" destOrd="0" parTransId="{BAC301C3-BB31-4F19-84F3-4AEA5A017466}" sibTransId="{8727296C-9708-4BD1-B944-F45A3BEC5633}"/>
    <dgm:cxn modelId="{A9D37CEC-93E7-44D2-AA8E-BD5A38AC0192}" srcId="{61325060-AED8-44CA-AEFC-46FA5482F25C}" destId="{3EF1D754-DCAB-4C4D-9AB7-3A14F492236F}" srcOrd="0" destOrd="0" parTransId="{10D864D8-290C-4BD3-B4F5-34E52B789646}" sibTransId="{BDA25DCA-8766-470D-BBFB-40C38F7881DB}"/>
    <dgm:cxn modelId="{4520C4F1-53CB-4B8B-B041-A25844C6A350}" type="presOf" srcId="{7B04A05E-860B-49D4-9510-9E531C20A145}" destId="{4C313A66-9054-4678-8F76-4129F100508B}" srcOrd="0" destOrd="0" presId="urn:microsoft.com/office/officeart/2005/8/layout/matrix3"/>
    <dgm:cxn modelId="{0CF9E077-4283-47CB-971E-5EDBA73D07DC}" type="presParOf" srcId="{536C79E4-DB14-4751-BEA7-9DE728E8E8D3}" destId="{5EAA7CC6-FA9F-4913-BF3D-4C85A015311F}" srcOrd="0" destOrd="0" presId="urn:microsoft.com/office/officeart/2005/8/layout/matrix3"/>
    <dgm:cxn modelId="{667EAFA3-FBBE-417A-883A-2A99485C4333}" type="presParOf" srcId="{536C79E4-DB14-4751-BEA7-9DE728E8E8D3}" destId="{55059FB6-22FE-4CBF-AE1A-E9DCE89C4AF2}" srcOrd="1" destOrd="0" presId="urn:microsoft.com/office/officeart/2005/8/layout/matrix3"/>
    <dgm:cxn modelId="{130BA657-EBEB-4996-B8AC-27648AADCF10}" type="presParOf" srcId="{536C79E4-DB14-4751-BEA7-9DE728E8E8D3}" destId="{21FB7FE3-159A-44AF-B0A3-42655C04B1E4}" srcOrd="2" destOrd="0" presId="urn:microsoft.com/office/officeart/2005/8/layout/matrix3"/>
    <dgm:cxn modelId="{7AF6058D-3C9F-41DE-B51A-CD333D68A60D}" type="presParOf" srcId="{536C79E4-DB14-4751-BEA7-9DE728E8E8D3}" destId="{4C313A66-9054-4678-8F76-4129F100508B}" srcOrd="3" destOrd="0" presId="urn:microsoft.com/office/officeart/2005/8/layout/matrix3"/>
    <dgm:cxn modelId="{831FB72A-B98E-46A8-AAD4-B6431F5571C3}" type="presParOf" srcId="{536C79E4-DB14-4751-BEA7-9DE728E8E8D3}" destId="{FC029B75-D82E-44E8-A98E-4416C9724C3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A7CC6-FA9F-4913-BF3D-4C85A015311F}">
      <dsp:nvSpPr>
        <dsp:cNvPr id="0" name=""/>
        <dsp:cNvSpPr/>
      </dsp:nvSpPr>
      <dsp:spPr>
        <a:xfrm>
          <a:off x="1853541" y="0"/>
          <a:ext cx="6878322" cy="551430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59FB6-22FE-4CBF-AE1A-E9DCE89C4AF2}">
      <dsp:nvSpPr>
        <dsp:cNvPr id="0" name=""/>
        <dsp:cNvSpPr/>
      </dsp:nvSpPr>
      <dsp:spPr>
        <a:xfrm>
          <a:off x="3059409" y="523858"/>
          <a:ext cx="2150578" cy="21505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Public: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Access is not restricted.</a:t>
          </a:r>
          <a:endParaRPr lang="en-IN" sz="1800" kern="1200" dirty="0"/>
        </a:p>
      </dsp:txBody>
      <dsp:txXfrm>
        <a:off x="3164392" y="628841"/>
        <a:ext cx="1940612" cy="1940612"/>
      </dsp:txXfrm>
    </dsp:sp>
    <dsp:sp modelId="{21FB7FE3-159A-44AF-B0A3-42655C04B1E4}">
      <dsp:nvSpPr>
        <dsp:cNvPr id="0" name=""/>
        <dsp:cNvSpPr/>
      </dsp:nvSpPr>
      <dsp:spPr>
        <a:xfrm>
          <a:off x="5375417" y="523858"/>
          <a:ext cx="2150578" cy="21505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Protected:      </a:t>
          </a:r>
          <a:r>
            <a:rPr lang="en-US" sz="1800" kern="1200" dirty="0"/>
            <a:t> Access is limited to the containing class or types derived from the containing class.</a:t>
          </a:r>
          <a:endParaRPr lang="en-IN" sz="1800" kern="1200" dirty="0"/>
        </a:p>
      </dsp:txBody>
      <dsp:txXfrm>
        <a:off x="5480400" y="628841"/>
        <a:ext cx="1940612" cy="1940612"/>
      </dsp:txXfrm>
    </dsp:sp>
    <dsp:sp modelId="{4C313A66-9054-4678-8F76-4129F100508B}">
      <dsp:nvSpPr>
        <dsp:cNvPr id="0" name=""/>
        <dsp:cNvSpPr/>
      </dsp:nvSpPr>
      <dsp:spPr>
        <a:xfrm>
          <a:off x="3059409" y="2839866"/>
          <a:ext cx="2150578" cy="21505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      Internal:</a:t>
          </a:r>
          <a:r>
            <a:rPr lang="en-US" sz="1800" kern="1200" dirty="0"/>
            <a:t>	         Access is limited to the current assembly.</a:t>
          </a:r>
          <a:endParaRPr lang="en-IN" sz="1800" kern="1200" dirty="0"/>
        </a:p>
      </dsp:txBody>
      <dsp:txXfrm>
        <a:off x="3164392" y="2944849"/>
        <a:ext cx="1940612" cy="1940612"/>
      </dsp:txXfrm>
    </dsp:sp>
    <dsp:sp modelId="{FC029B75-D82E-44E8-A98E-4416C9724C3A}">
      <dsp:nvSpPr>
        <dsp:cNvPr id="0" name=""/>
        <dsp:cNvSpPr/>
      </dsp:nvSpPr>
      <dsp:spPr>
        <a:xfrm>
          <a:off x="5375417" y="2839866"/>
          <a:ext cx="2150578" cy="21505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protected internal:</a:t>
          </a:r>
          <a:r>
            <a:rPr lang="en-US" sz="1800" kern="1200" dirty="0"/>
            <a:t>   Access is limited to the current assembly or types derived from the            containing class.</a:t>
          </a:r>
          <a:endParaRPr lang="en-IN" sz="1800" kern="1200" dirty="0"/>
        </a:p>
      </dsp:txBody>
      <dsp:txXfrm>
        <a:off x="5480400" y="2944849"/>
        <a:ext cx="1940612" cy="1940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AC5A-03F2-4086-BA5D-CE822567C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Protected KEYWORD</a:t>
            </a:r>
            <a:endParaRPr lang="en-IN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0D197-C178-45AA-B218-B1F405D94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DEEPTHI 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6035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63D5-3331-4DB1-B220-7BDB1ADB5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17" y="180305"/>
            <a:ext cx="10096009" cy="647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/>
              <a:t>WHAT IS PRIVATE AND PUBLIC</a:t>
            </a:r>
          </a:p>
          <a:p>
            <a:endParaRPr lang="en-US" sz="2400" i="1" dirty="0"/>
          </a:p>
          <a:p>
            <a:r>
              <a:rPr lang="en-US" sz="2400" i="1" dirty="0"/>
              <a:t>public</a:t>
            </a:r>
            <a:r>
              <a:rPr lang="en-US" sz="2400" dirty="0"/>
              <a:t> means that your object's method can be called from anywhere, or that the instance variable that you declare </a:t>
            </a:r>
            <a:r>
              <a:rPr lang="en-US" sz="2400" i="1" dirty="0"/>
              <a:t>public</a:t>
            </a:r>
            <a:r>
              <a:rPr lang="en-US" sz="2400" dirty="0"/>
              <a:t> can be accessed from anywhere, whether outside or inside the class itself.</a:t>
            </a:r>
            <a:br>
              <a:rPr lang="en-US" sz="2400" dirty="0"/>
            </a:br>
            <a:br>
              <a:rPr lang="en-US" sz="2400" dirty="0"/>
            </a:br>
            <a:r>
              <a:rPr lang="en-US" sz="2400" i="1" dirty="0"/>
              <a:t>private</a:t>
            </a:r>
            <a:r>
              <a:rPr lang="en-US" sz="2400" dirty="0"/>
              <a:t> is the opposite to </a:t>
            </a:r>
            <a:r>
              <a:rPr lang="en-US" sz="2400" i="1" dirty="0"/>
              <a:t>public</a:t>
            </a:r>
            <a:r>
              <a:rPr lang="en-US" sz="2400" dirty="0"/>
              <a:t>: </a:t>
            </a:r>
            <a:r>
              <a:rPr lang="en-US" sz="2400" i="1" dirty="0"/>
              <a:t>private</a:t>
            </a:r>
            <a:r>
              <a:rPr lang="en-US" sz="2400" dirty="0"/>
              <a:t> variables and methods can only be accessed from within the class.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274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6D81-FEEF-43AB-A987-7879044E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 </a:t>
            </a:r>
            <a:r>
              <a:rPr lang="en-US" i="1" dirty="0"/>
              <a:t>protected</a:t>
            </a:r>
            <a:r>
              <a:rPr lang="en-US" dirty="0"/>
              <a:t> do?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B597-481B-4827-A50F-CD69C14B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7" y="1300767"/>
            <a:ext cx="10327829" cy="4490434"/>
          </a:xfrm>
        </p:spPr>
        <p:txBody>
          <a:bodyPr>
            <a:normAutofit/>
          </a:bodyPr>
          <a:lstStyle/>
          <a:p>
            <a:r>
              <a:rPr lang="en-US" sz="2000" b="1" dirty="0"/>
              <a:t>protected</a:t>
            </a:r>
            <a:r>
              <a:rPr lang="en-US" sz="2000" dirty="0"/>
              <a:t> is useful when you want your class and all derived (child) classes to be able to access the method or variable, but you don't want it to be public.</a:t>
            </a:r>
          </a:p>
          <a:p>
            <a:endParaRPr lang="en-US" sz="2000" dirty="0"/>
          </a:p>
          <a:p>
            <a:r>
              <a:rPr lang="en-US" sz="2000" dirty="0"/>
              <a:t>The protected keyword is a member access modifier.</a:t>
            </a:r>
          </a:p>
          <a:p>
            <a:endParaRPr lang="en-US" sz="2000" dirty="0"/>
          </a:p>
          <a:p>
            <a:r>
              <a:rPr lang="en-US" sz="2000" dirty="0"/>
              <a:t>A protected member is accessible within its class and by derived class instances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177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FCB5-1EF5-4B7B-AB08-05E2B8C9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963"/>
            <a:ext cx="10131425" cy="1456267"/>
          </a:xfrm>
        </p:spPr>
        <p:txBody>
          <a:bodyPr/>
          <a:lstStyle/>
          <a:p>
            <a:r>
              <a:rPr lang="en-US" dirty="0"/>
              <a:t>Declared accessibility	Meaning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F64FA5-3FAE-4CB8-B8FB-1502105C30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831367"/>
              </p:ext>
            </p:extLst>
          </p:nvPr>
        </p:nvGraphicFramePr>
        <p:xfrm>
          <a:off x="386367" y="734097"/>
          <a:ext cx="10585406" cy="5514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420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77A8-F4CC-4624-BAA2-D0DE9F62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3C24-42E7-41D7-8B5A-A253B078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protected member of a base class is accessible in a derived class only if the access occurs through the derived class type. For example, consider the following code segment: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90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0732-374D-4B13-B369-C38310FCE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92" y="180304"/>
            <a:ext cx="10263435" cy="66776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A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protected int x = 123;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class B : A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static void Main()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var a = new A();</a:t>
            </a:r>
          </a:p>
          <a:p>
            <a:pPr marL="0" indent="0">
              <a:buNone/>
            </a:pPr>
            <a:r>
              <a:rPr lang="en-US" dirty="0"/>
              <a:t>        var b = new B();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// Error CS1540, because x can only be accessed by</a:t>
            </a:r>
          </a:p>
          <a:p>
            <a:pPr marL="0" indent="0">
              <a:buNone/>
            </a:pPr>
            <a:r>
              <a:rPr lang="en-US" dirty="0"/>
              <a:t>        // classes derived from A.</a:t>
            </a:r>
          </a:p>
          <a:p>
            <a:pPr marL="0" indent="0">
              <a:buNone/>
            </a:pPr>
            <a:r>
              <a:rPr lang="en-US" dirty="0"/>
              <a:t>        // </a:t>
            </a:r>
            <a:r>
              <a:rPr lang="en-US" dirty="0" err="1"/>
              <a:t>a.x</a:t>
            </a:r>
            <a:r>
              <a:rPr lang="en-US" dirty="0"/>
              <a:t> = 10;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// OK, because this class derives from A.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b.x</a:t>
            </a:r>
            <a:r>
              <a:rPr lang="en-US" dirty="0"/>
              <a:t> = 10;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81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8DBB-A8A7-4A45-8273-01770A46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F6510-A95E-43E0-96D9-1BA07E3D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085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1598</TotalTime>
  <Words>179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Protected KEYWORD</vt:lpstr>
      <vt:lpstr>PowerPoint Presentation</vt:lpstr>
      <vt:lpstr>what does protected do?</vt:lpstr>
      <vt:lpstr>Declared accessibility Meaning 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Protected KEYWORD</dc:title>
  <dc:creator>Office</dc:creator>
  <cp:lastModifiedBy>Office</cp:lastModifiedBy>
  <cp:revision>4</cp:revision>
  <dcterms:created xsi:type="dcterms:W3CDTF">2019-11-25T22:23:22Z</dcterms:created>
  <dcterms:modified xsi:type="dcterms:W3CDTF">2019-11-27T01:01:31Z</dcterms:modified>
</cp:coreProperties>
</file>