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e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emf"/><Relationship Id="rId4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4556-E815-491A-880A-159CDFA65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3FFF9-0EDF-4F45-AEFF-C6CF8981A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9694F-B7B6-4BA8-9758-4B3139F3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71C91-0D40-460A-AAAF-BBACBCD7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0D272-6C6A-43BA-9F89-314BD871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3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AF4B0-FF6D-49F0-8529-22E1D90C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3153B-43AC-4FBA-9F1A-F6B3B7DB6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2BE4F-016A-46DA-90C3-29F760A7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C0F72-5927-44D5-9017-493AD6C6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582EB-DC4B-4B7D-9D12-811088D5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3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F82EA-6491-4BC2-BEFB-67443E783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867EB-E5C4-4145-B5DB-FF89A2BEF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1F6AF-DB63-4259-A0B1-16337BCE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84B8B-3E58-42E8-8D08-FC10BB99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BA148-4E4A-4650-A1EF-1FC8FE2C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5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F3E4-BBB9-40AF-A006-72675834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ACBB9-892D-483E-89EB-AD0923D39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0B99A-16A2-4B28-9423-13DFB7C6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DB65D-8D8F-43DE-80AE-15C7F449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34F98-B58B-43ED-B2A4-C251FE01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8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C1C2-D75C-487B-890A-E6B9CA3A3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B44B9-6272-44F4-A861-C963F14C2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4BCCF-CF25-4EBA-B1FE-BF384AAD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58CA3-43AC-418E-BF6F-8F1D3D84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3C753-12BD-4F05-9EBF-59A1C306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7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B528-6984-4C9C-8942-BA2630E1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4991-4E95-45D3-A6FE-5E90B55B3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69578-8416-4D42-8717-6BC9EC16A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79B06-CD35-4189-8C7F-80AFF65B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B5EB9-D459-4225-BDAF-DADABF1B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11555-E998-4A41-BAB1-9687717B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2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0F82-0145-4EBF-A642-B0595A74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CF6BE-02F2-44AB-93B9-CF5CBDB41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D20E0-0FE8-48C8-B272-68E03DA1A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8AAC5-4EB6-4D7B-B27A-BD35D4629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6B516-9E81-470F-8206-499B43E02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1CE95-1EC0-40C9-84E1-1410BCE4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CC4AC-2901-408C-B428-C68D863E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A0349-741E-4C2B-A171-8A686225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EF0D-FDB1-4ACB-98D7-384FAA03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D0775-F073-4FCC-AA3B-3118D49F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F4E68-6631-4DAF-AC74-1345BCAB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4CDA9-DE3D-4210-BC52-CDE8B174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5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D946E-9F77-45FA-8EA9-420F8F15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08D597-C5DD-4691-B179-7247411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60E9C-ABD4-4825-8460-866CF67F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4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3B4E-2F18-47D3-944A-3484F9492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FEE26-3B41-4A85-A8CF-0B6E771A0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924B4-C451-4318-AB4C-CDC650B9B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CCDD7-5A16-49C4-8CB7-2F59E207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1F6B8-7321-453F-8AD1-4A2B5487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551EB-6B9F-485B-9FB2-924DA8E9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7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651A-FE09-4A28-8D91-437ECF7A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884EC-F24C-4892-A393-6A2082588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53BA4-0B9D-43CD-B864-87A711104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6DF32-1768-4308-BF75-89646FEA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C18BB-9ACD-4E01-913E-F28AA324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59584-D2B7-4157-928A-A287AD4B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0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0F0507-D717-48C0-B789-7554138C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0A262-F9E7-4330-AAB3-50D1AF888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69048-F0F2-4F66-9E75-74B9D4FD5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985EF-9A5D-4DAD-8C79-E00D73DEA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BC4BB-3647-4022-B2AB-A23A5D473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1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.jpeg"/><Relationship Id="rId7" Type="http://schemas.openxmlformats.org/officeDocument/2006/relationships/image" Target="../media/image31.wmf"/><Relationship Id="rId12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33.wmf"/><Relationship Id="rId5" Type="http://schemas.openxmlformats.org/officeDocument/2006/relationships/image" Target="../media/image30.e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2.wmf"/><Relationship Id="rId18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9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wmf"/><Relationship Id="rId5" Type="http://schemas.openxmlformats.org/officeDocument/2006/relationships/image" Target="../media/image8.e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jpeg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jpe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F64346-449D-45A2-9149-5C2DAA636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05E524-8F6B-4176-8971-97D9B3064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4"/>
            <a:ext cx="8649738" cy="146156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ALTERNATING DIRECTION METHOD OF MULTIPLIERS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EA613-356E-4813-8612-2FE9861B3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3644840"/>
            <a:ext cx="8652788" cy="1494423"/>
          </a:xfrm>
        </p:spPr>
        <p:txBody>
          <a:bodyPr>
            <a:normAutofit lnSpcReduction="10000"/>
          </a:bodyPr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DEEPTHI SUDHARSAN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(CB.EN.U4AIE19022)</a:t>
            </a:r>
          </a:p>
        </p:txBody>
      </p:sp>
    </p:spTree>
    <p:extLst>
      <p:ext uri="{BB962C8B-B14F-4D97-AF65-F5344CB8AC3E}">
        <p14:creationId xmlns:p14="http://schemas.microsoft.com/office/powerpoint/2010/main" val="28028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F64346-449D-45A2-9149-5C2DAA6363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-838"/>
            <a:ext cx="12191980" cy="132799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DE8B981-43BF-481E-8755-CF74E857F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276225"/>
            <a:ext cx="11268075" cy="718297"/>
          </a:xfrm>
        </p:spPr>
        <p:txBody>
          <a:bodyPr>
            <a:noAutofit/>
          </a:bodyPr>
          <a:lstStyle/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kern="1200" dirty="0">
                <a:effectLst/>
                <a:ea typeface="SimHei" panose="02010609060101010101" pitchFamily="49" charset="-122"/>
                <a:cs typeface="Times New Roman" panose="02020603050405020304" pitchFamily="18" charset="0"/>
              </a:rPr>
              <a:t>EXAMPLES OF ADMM AND CODE</a:t>
            </a:r>
          </a:p>
        </p:txBody>
      </p:sp>
      <p:sp>
        <p:nvSpPr>
          <p:cNvPr id="5" name="Oval 4" descr="1&#10;">
            <a:extLst>
              <a:ext uri="{FF2B5EF4-FFF2-40B4-BE49-F238E27FC236}">
                <a16:creationId xmlns:a16="http://schemas.microsoft.com/office/drawing/2014/main" id="{DEDBB117-F925-45FE-B79E-C2C33865A197}"/>
              </a:ext>
            </a:extLst>
          </p:cNvPr>
          <p:cNvSpPr/>
          <p:nvPr/>
        </p:nvSpPr>
        <p:spPr>
          <a:xfrm>
            <a:off x="85956" y="1468811"/>
            <a:ext cx="790575" cy="6953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A178D4C2-E858-4640-BA17-949C799AC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027A4745-AC0A-44CF-8E40-C3473046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0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FF7CD80C-7838-4352-A403-83AB5D6F1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202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0BF09AA2-5F58-4C22-B6AF-4FFBA1DA8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83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AE98D30D-663F-41BE-B1A3-A2E14F59C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55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12E457B6-DC1C-4BFE-A102-6E7FF4696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133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4A4981-936F-4AAB-AF9B-A2E7F0F77CFD}"/>
              </a:ext>
            </a:extLst>
          </p:cNvPr>
          <p:cNvSpPr txBox="1"/>
          <p:nvPr/>
        </p:nvSpPr>
        <p:spPr>
          <a:xfrm>
            <a:off x="1209673" y="1379911"/>
            <a:ext cx="4857751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TOTAL VARIATION MINIMIZATION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122E1B6-138B-4B84-86CE-ADEE807A3E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610608"/>
              </p:ext>
            </p:extLst>
          </p:nvPr>
        </p:nvGraphicFramePr>
        <p:xfrm>
          <a:off x="298450" y="2110394"/>
          <a:ext cx="3975100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Equation" r:id="rId4" imgW="3975793" imgH="1974623" progId="Equation.DSMT4">
                  <p:embed/>
                </p:oleObj>
              </mc:Choice>
              <mc:Fallback>
                <p:oleObj name="Equation" r:id="rId4" imgW="3975793" imgH="197462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450" y="2110394"/>
                        <a:ext cx="3975100" cy="197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A5C7B3A-027E-4C6E-B88F-0AC155472B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352197"/>
              </p:ext>
            </p:extLst>
          </p:nvPr>
        </p:nvGraphicFramePr>
        <p:xfrm>
          <a:off x="296595" y="4200525"/>
          <a:ext cx="28829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Equation" r:id="rId6" imgW="2882880" imgH="1536480" progId="Equation.DSMT4">
                  <p:embed/>
                </p:oleObj>
              </mc:Choice>
              <mc:Fallback>
                <p:oleObj name="Equation" r:id="rId6" imgW="2882880" imgH="1536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6595" y="4200525"/>
                        <a:ext cx="2882900" cy="153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5F14DC0-7062-400E-9E19-AFF3EFB9D2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09855"/>
              </p:ext>
            </p:extLst>
          </p:nvPr>
        </p:nvGraphicFramePr>
        <p:xfrm>
          <a:off x="4574376" y="2124822"/>
          <a:ext cx="2862518" cy="2197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Equation" r:id="rId8" imgW="2946240" imgH="2260440" progId="Equation.DSMT4">
                  <p:embed/>
                </p:oleObj>
              </mc:Choice>
              <mc:Fallback>
                <p:oleObj name="Equation" r:id="rId8" imgW="2946240" imgH="226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4376" y="2124822"/>
                        <a:ext cx="2862518" cy="21970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6B3DD30-3C73-45A1-8F12-AB366A89FB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067073"/>
              </p:ext>
            </p:extLst>
          </p:nvPr>
        </p:nvGraphicFramePr>
        <p:xfrm>
          <a:off x="4530724" y="4485714"/>
          <a:ext cx="1536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Equation" r:id="rId10" imgW="1536480" imgH="520560" progId="Equation.DSMT4">
                  <p:embed/>
                </p:oleObj>
              </mc:Choice>
              <mc:Fallback>
                <p:oleObj name="Equation" r:id="rId10" imgW="15364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30724" y="4485714"/>
                        <a:ext cx="15367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4BC16C97-1F03-499A-BE5C-74DE8B473D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60488" y="2613749"/>
            <a:ext cx="4421962" cy="356090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CAE5DDE-9A70-47A5-9764-A7DDF4B6F455}"/>
              </a:ext>
            </a:extLst>
          </p:cNvPr>
          <p:cNvSpPr txBox="1"/>
          <p:nvPr/>
        </p:nvSpPr>
        <p:spPr>
          <a:xfrm>
            <a:off x="7642769" y="1270747"/>
            <a:ext cx="4463275" cy="1403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x = </a:t>
            </a:r>
            <a:r>
              <a:rPr lang="en-US" sz="11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total_variation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(b, lambda, </a:t>
            </a:r>
            <a:r>
              <a:rPr lang="en-US" sz="11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rho,alpha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11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MAX_ITER = 1000;</a:t>
            </a:r>
            <a:endParaRPr lang="en-US" sz="11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 = length(b);</a:t>
            </a:r>
            <a:endParaRPr lang="en-US" sz="11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 = ones(n,1);</a:t>
            </a:r>
            <a:endParaRPr lang="en-US" sz="11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D6F49A-1544-4F7F-ACAC-6A8916A1CDDF}"/>
              </a:ext>
            </a:extLst>
          </p:cNvPr>
          <p:cNvCxnSpPr>
            <a:cxnSpLocks/>
          </p:cNvCxnSpPr>
          <p:nvPr/>
        </p:nvCxnSpPr>
        <p:spPr>
          <a:xfrm>
            <a:off x="7642769" y="1379911"/>
            <a:ext cx="0" cy="5478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96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F64346-449D-45A2-9149-5C2DAA636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838"/>
            <a:ext cx="12191980" cy="132799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DE8B981-43BF-481E-8755-CF74E857F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276225"/>
            <a:ext cx="11268075" cy="718297"/>
          </a:xfrm>
        </p:spPr>
        <p:txBody>
          <a:bodyPr>
            <a:noAutofit/>
          </a:bodyPr>
          <a:lstStyle/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kern="1200" dirty="0">
                <a:effectLst/>
                <a:ea typeface="SimHei" panose="02010609060101010101" pitchFamily="49" charset="-122"/>
                <a:cs typeface="Times New Roman" panose="02020603050405020304" pitchFamily="18" charset="0"/>
              </a:rPr>
              <a:t>EXAMPLES OF ADMM AND CODE</a:t>
            </a:r>
          </a:p>
        </p:txBody>
      </p:sp>
      <p:sp>
        <p:nvSpPr>
          <p:cNvPr id="5" name="Oval 4" descr="1&#10;">
            <a:extLst>
              <a:ext uri="{FF2B5EF4-FFF2-40B4-BE49-F238E27FC236}">
                <a16:creationId xmlns:a16="http://schemas.microsoft.com/office/drawing/2014/main" id="{DEDBB117-F925-45FE-B79E-C2C33865A197}"/>
              </a:ext>
            </a:extLst>
          </p:cNvPr>
          <p:cNvSpPr/>
          <p:nvPr/>
        </p:nvSpPr>
        <p:spPr>
          <a:xfrm>
            <a:off x="85956" y="1468811"/>
            <a:ext cx="790575" cy="6953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A178D4C2-E858-4640-BA17-949C799AC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FF7CD80C-7838-4352-A403-83AB5D6F1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202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0BF09AA2-5F58-4C22-B6AF-4FFBA1DA8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83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AE98D30D-663F-41BE-B1A3-A2E14F59C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55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12E457B6-DC1C-4BFE-A102-6E7FF4696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133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4A4981-936F-4AAB-AF9B-A2E7F0F77CFD}"/>
              </a:ext>
            </a:extLst>
          </p:cNvPr>
          <p:cNvSpPr txBox="1"/>
          <p:nvPr/>
        </p:nvSpPr>
        <p:spPr>
          <a:xfrm>
            <a:off x="481243" y="1371600"/>
            <a:ext cx="6134102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REGRESSOR SELECTION (NON CONVEX)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E085C0-359F-4D28-9D9C-E67C5FF5D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6" y="2305793"/>
            <a:ext cx="5518286" cy="37889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2FA6D2-60F6-4507-9D56-A648CE528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242" y="1659978"/>
            <a:ext cx="6275930" cy="50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2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F64346-449D-45A2-9149-5C2DAA636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838"/>
            <a:ext cx="12191980" cy="132799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DE8B981-43BF-481E-8755-CF74E857F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276225"/>
            <a:ext cx="11268075" cy="718297"/>
          </a:xfrm>
        </p:spPr>
        <p:txBody>
          <a:bodyPr>
            <a:noAutofit/>
          </a:bodyPr>
          <a:lstStyle/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kern="1200" dirty="0">
                <a:effectLst/>
                <a:ea typeface="SimHei" panose="02010609060101010101" pitchFamily="49" charset="-122"/>
                <a:cs typeface="Times New Roman" panose="02020603050405020304" pitchFamily="18" charset="0"/>
              </a:rPr>
              <a:t>EXAMPLES OF ADMM AND CODE</a:t>
            </a:r>
          </a:p>
        </p:txBody>
      </p:sp>
      <p:sp>
        <p:nvSpPr>
          <p:cNvPr id="5" name="Oval 4" descr="1&#10;">
            <a:extLst>
              <a:ext uri="{FF2B5EF4-FFF2-40B4-BE49-F238E27FC236}">
                <a16:creationId xmlns:a16="http://schemas.microsoft.com/office/drawing/2014/main" id="{DEDBB117-F925-45FE-B79E-C2C33865A197}"/>
              </a:ext>
            </a:extLst>
          </p:cNvPr>
          <p:cNvSpPr/>
          <p:nvPr/>
        </p:nvSpPr>
        <p:spPr>
          <a:xfrm>
            <a:off x="85956" y="1468811"/>
            <a:ext cx="790575" cy="6953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A178D4C2-E858-4640-BA17-949C799AC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FF7CD80C-7838-4352-A403-83AB5D6F1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202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0BF09AA2-5F58-4C22-B6AF-4FFBA1DA8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83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AE98D30D-663F-41BE-B1A3-A2E14F59C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55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12E457B6-DC1C-4BFE-A102-6E7FF4696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133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BF30C-03C6-47D8-8BD3-A10F6DE61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1750407"/>
            <a:ext cx="4067175" cy="2696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1B80BD-B063-44C1-A472-881860F145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31" t="44776" r="17696" b="1859"/>
          <a:stretch/>
        </p:blipFill>
        <p:spPr>
          <a:xfrm>
            <a:off x="6629400" y="1990733"/>
            <a:ext cx="4467225" cy="2776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F529C5-40D7-4443-97EF-18DE1B4518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56" b="56111"/>
          <a:stretch/>
        </p:blipFill>
        <p:spPr>
          <a:xfrm>
            <a:off x="1052628" y="4403348"/>
            <a:ext cx="4705870" cy="23435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38A703-3605-4FE1-AE87-5172F5A0E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962" y="4870454"/>
            <a:ext cx="5134313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19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F64346-449D-45A2-9149-5C2DAA636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839"/>
            <a:ext cx="12191980" cy="162008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DE8B981-43BF-481E-8755-CF74E857F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713"/>
            <a:ext cx="9144000" cy="1125537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8A3E5-5F2D-471B-9F18-E099B345A393}"/>
              </a:ext>
            </a:extLst>
          </p:cNvPr>
          <p:cNvSpPr txBox="1"/>
          <p:nvPr/>
        </p:nvSpPr>
        <p:spPr>
          <a:xfrm>
            <a:off x="314325" y="1619250"/>
            <a:ext cx="7010400" cy="500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2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Some applications of Distributed Reinforcement Learning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2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Filter Denoising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2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Image Restoration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2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Decentralized demand response method in electric vehicle virtual power plant.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2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Used for maximizing Weight Pruning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2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Energy Management of ancillary systems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2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ADMM based privacy-preserving decentralized optimization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2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Approach to informative trajectory planning for multi target tracking</a:t>
            </a:r>
            <a:endParaRPr lang="en-US" dirty="0"/>
          </a:p>
        </p:txBody>
      </p:sp>
      <p:pic>
        <p:nvPicPr>
          <p:cNvPr id="5124" name="Picture 4" descr="Plug and Play ADMM for Image Restoration - File Exchange - MATLAB ...">
            <a:extLst>
              <a:ext uri="{FF2B5EF4-FFF2-40B4-BE49-F238E27FC236}">
                <a16:creationId xmlns:a16="http://schemas.microsoft.com/office/drawing/2014/main" id="{20DC6603-520D-4A25-9AD7-D310865B5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762" y="2050072"/>
            <a:ext cx="3505200" cy="33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14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F64346-449D-45A2-9149-5C2DAA636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839"/>
            <a:ext cx="12191980" cy="162008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DE8B981-43BF-481E-8755-CF74E857F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713"/>
            <a:ext cx="9144000" cy="1125537"/>
          </a:xfrm>
        </p:spPr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8A3E5-5F2D-471B-9F18-E099B345A393}"/>
              </a:ext>
            </a:extLst>
          </p:cNvPr>
          <p:cNvSpPr txBox="1"/>
          <p:nvPr/>
        </p:nvSpPr>
        <p:spPr>
          <a:xfrm>
            <a:off x="285750" y="2291060"/>
            <a:ext cx="52959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kern="1200" dirty="0">
                <a:effectLst/>
                <a:latin typeface="Verdana" panose="020B060403050404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200" dirty="0">
                <a:effectLst/>
                <a:latin typeface="Verdana" panose="020B060403050404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Optimization</a:t>
            </a:r>
            <a:r>
              <a:rPr lang="en-US" sz="1800" kern="1200" dirty="0">
                <a:effectLst/>
                <a:latin typeface="Verdana" panose="020B060403050404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is finding the best/optimum output by maximizing or minimizing a given function such that it also satisfies certain constraints.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Verdana" panose="020B060403050404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kern="1200" dirty="0">
                <a:effectLst/>
                <a:latin typeface="Verdana" panose="020B060403050404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optimization is convex or non convex based on whether or not its objective function or any of its constraints are convex or non-convex.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Verdana" panose="020B060403050404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Convex optimization is regarded to have a smooth output and whereas the non-convex optimization is a non-smooth output.</a:t>
            </a:r>
            <a:endParaRPr lang="en-US" dirty="0">
              <a:latin typeface="Verdana" panose="020B060403050404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>
              <a:latin typeface="Verdana" panose="020B060403050404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26" name="Picture 2" descr="Overview of problem types related to optimization problems.">
            <a:extLst>
              <a:ext uri="{FF2B5EF4-FFF2-40B4-BE49-F238E27FC236}">
                <a16:creationId xmlns:a16="http://schemas.microsoft.com/office/drawing/2014/main" id="{7BA4B2B9-D48E-428C-A3FD-75BC1BBCD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" r="17500" b="70984"/>
          <a:stretch/>
        </p:blipFill>
        <p:spPr bwMode="auto">
          <a:xfrm>
            <a:off x="5405406" y="1808911"/>
            <a:ext cx="6700869" cy="134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y is nonconvex optimization so difficult compared to convex ...">
            <a:extLst>
              <a:ext uri="{FF2B5EF4-FFF2-40B4-BE49-F238E27FC236}">
                <a16:creationId xmlns:a16="http://schemas.microsoft.com/office/drawing/2014/main" id="{A00A3367-6A4A-48EF-B01D-3700B435F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501" y="3725117"/>
            <a:ext cx="6304786" cy="253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59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F64346-449D-45A2-9149-5C2DAA636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839"/>
            <a:ext cx="12191980" cy="162008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DE8B981-43BF-481E-8755-CF74E857F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713"/>
            <a:ext cx="9144000" cy="1125537"/>
          </a:xfrm>
        </p:spPr>
        <p:txBody>
          <a:bodyPr/>
          <a:lstStyle/>
          <a:p>
            <a:r>
              <a:rPr lang="en-US" dirty="0"/>
              <a:t>ADMM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8A3E5-5F2D-471B-9F18-E099B345A393}"/>
              </a:ext>
            </a:extLst>
          </p:cNvPr>
          <p:cNvSpPr txBox="1"/>
          <p:nvPr/>
        </p:nvSpPr>
        <p:spPr>
          <a:xfrm>
            <a:off x="200025" y="1732802"/>
            <a:ext cx="540067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ADMM is a powerful iterative algorithm that solves convex optimization problems by breaking them into smaller pieces. It is a modification of the augmented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Lagrangian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that partially updates the dual variables over iterations. </a:t>
            </a:r>
          </a:p>
          <a:p>
            <a:endParaRPr lang="en-US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2ABA42B-2E48-4D29-976B-6C2B6AF965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5" r="4330" b="8986"/>
          <a:stretch/>
        </p:blipFill>
        <p:spPr bwMode="auto">
          <a:xfrm>
            <a:off x="5686425" y="1619250"/>
            <a:ext cx="64198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EE2B9C-20A3-459C-886D-CF91F93E061F}"/>
              </a:ext>
            </a:extLst>
          </p:cNvPr>
          <p:cNvSpPr txBox="1"/>
          <p:nvPr/>
        </p:nvSpPr>
        <p:spPr>
          <a:xfrm>
            <a:off x="200025" y="5721396"/>
            <a:ext cx="1162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  <a:r>
              <a:rPr lang="en-US" sz="1800" kern="12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ADMM on nonlinear equality problems are difficult to solve as the nonlinear equality constraint makes subproblems nonconvex.  When it comes to ADMM on non-convex optimization problems, we can find only local minimum but we cannot guarantee that our method will reach our desired 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3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F64346-449D-45A2-9149-5C2DAA636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838"/>
            <a:ext cx="12191980" cy="132799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DE8B981-43BF-481E-8755-CF74E857F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276225"/>
            <a:ext cx="11268075" cy="718297"/>
          </a:xfrm>
        </p:spPr>
        <p:txBody>
          <a:bodyPr>
            <a:noAutofit/>
          </a:bodyPr>
          <a:lstStyle/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kern="1200" dirty="0">
                <a:effectLst/>
                <a:ea typeface="SimHei" panose="02010609060101010101" pitchFamily="49" charset="-122"/>
                <a:cs typeface="Times New Roman" panose="02020603050405020304" pitchFamily="18" charset="0"/>
              </a:rPr>
              <a:t>How to approach [convex] ADMM Problems? (2 Methods) </a:t>
            </a:r>
          </a:p>
        </p:txBody>
      </p:sp>
      <p:sp>
        <p:nvSpPr>
          <p:cNvPr id="5" name="Oval 4" descr="1&#10;">
            <a:extLst>
              <a:ext uri="{FF2B5EF4-FFF2-40B4-BE49-F238E27FC236}">
                <a16:creationId xmlns:a16="http://schemas.microsoft.com/office/drawing/2014/main" id="{DEDBB117-F925-45FE-B79E-C2C33865A197}"/>
              </a:ext>
            </a:extLst>
          </p:cNvPr>
          <p:cNvSpPr/>
          <p:nvPr/>
        </p:nvSpPr>
        <p:spPr>
          <a:xfrm>
            <a:off x="85956" y="1468811"/>
            <a:ext cx="790575" cy="6953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A178D4C2-E858-4640-BA17-949C799AC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027A4745-AC0A-44CF-8E40-C3473046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0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FCE5246E-925B-472F-9455-67A53CDE1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1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FF7CD80C-7838-4352-A403-83AB5D6F1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202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0BF09AA2-5F58-4C22-B6AF-4FFBA1DA8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83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AE98D30D-663F-41BE-B1A3-A2E14F59C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55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12E457B6-DC1C-4BFE-A102-6E7FF4696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133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9C0698-AFC1-47E2-8F7E-3D619D780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2164136"/>
            <a:ext cx="5180791" cy="44348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F1C7A16-E906-4352-BB91-E9AAD22E78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2" r="2994"/>
          <a:stretch/>
        </p:blipFill>
        <p:spPr>
          <a:xfrm>
            <a:off x="5814873" y="1371599"/>
            <a:ext cx="6325513" cy="53665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8C64DA-513F-421E-959A-084D95574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" y="6374784"/>
            <a:ext cx="291617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F64346-449D-45A2-9149-5C2DAA6363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-838"/>
            <a:ext cx="12191980" cy="132799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DE8B981-43BF-481E-8755-CF74E857F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276225"/>
            <a:ext cx="11268075" cy="718297"/>
          </a:xfrm>
        </p:spPr>
        <p:txBody>
          <a:bodyPr>
            <a:noAutofit/>
          </a:bodyPr>
          <a:lstStyle/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kern="1200" dirty="0">
                <a:effectLst/>
                <a:ea typeface="SimHei" panose="02010609060101010101" pitchFamily="49" charset="-122"/>
                <a:cs typeface="Times New Roman" panose="02020603050405020304" pitchFamily="18" charset="0"/>
              </a:rPr>
              <a:t>How to approach [convex] ADMM Problems? (2 Methods) </a:t>
            </a:r>
          </a:p>
        </p:txBody>
      </p:sp>
      <p:sp>
        <p:nvSpPr>
          <p:cNvPr id="5" name="Oval 4" descr="1&#10;">
            <a:extLst>
              <a:ext uri="{FF2B5EF4-FFF2-40B4-BE49-F238E27FC236}">
                <a16:creationId xmlns:a16="http://schemas.microsoft.com/office/drawing/2014/main" id="{DEDBB117-F925-45FE-B79E-C2C33865A197}"/>
              </a:ext>
            </a:extLst>
          </p:cNvPr>
          <p:cNvSpPr/>
          <p:nvPr/>
        </p:nvSpPr>
        <p:spPr>
          <a:xfrm>
            <a:off x="85956" y="1468811"/>
            <a:ext cx="790575" cy="6953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A178D4C2-E858-4640-BA17-949C799AC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027A4745-AC0A-44CF-8E40-C3473046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0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FF7CD80C-7838-4352-A403-83AB5D6F1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202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0BF09AA2-5F58-4C22-B6AF-4FFBA1DA8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83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AE98D30D-663F-41BE-B1A3-A2E14F59C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55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12E457B6-DC1C-4BFE-A102-6E7FF4696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133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4A4981-936F-4AAB-AF9B-A2E7F0F77CFD}"/>
              </a:ext>
            </a:extLst>
          </p:cNvPr>
          <p:cNvSpPr txBox="1"/>
          <p:nvPr/>
        </p:nvSpPr>
        <p:spPr>
          <a:xfrm>
            <a:off x="1209675" y="1436318"/>
            <a:ext cx="9944100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Another form of ADMM is where the equality constraints actually lie over a region. 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DAE40DB-DBD2-47DB-8F5E-2DAD701070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195618"/>
              </p:ext>
            </p:extLst>
          </p:nvPr>
        </p:nvGraphicFramePr>
        <p:xfrm>
          <a:off x="1171119" y="2220535"/>
          <a:ext cx="1367895" cy="525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" name="Equation" r:id="rId4" imgW="1115658" imgH="429391" progId="Equation.DSMT4">
                  <p:embed/>
                </p:oleObj>
              </mc:Choice>
              <mc:Fallback>
                <p:oleObj name="Equation" r:id="rId4" imgW="1115658" imgH="42939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1119" y="2220535"/>
                        <a:ext cx="1367895" cy="525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DE775CC-B69C-4F1F-8424-18FAFDFDEF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855362"/>
              </p:ext>
            </p:extLst>
          </p:nvPr>
        </p:nvGraphicFramePr>
        <p:xfrm>
          <a:off x="1171119" y="3005281"/>
          <a:ext cx="1367895" cy="485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" name="Equation" r:id="rId6" imgW="1206500" imgH="431800" progId="Equation.DSMT4">
                  <p:embed/>
                </p:oleObj>
              </mc:Choice>
              <mc:Fallback>
                <p:oleObj name="Equation" r:id="rId6" imgW="12065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119" y="3005281"/>
                        <a:ext cx="1367895" cy="4854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417FA884-49B1-40B6-AFE1-2378DC7F60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89303"/>
              </p:ext>
            </p:extLst>
          </p:nvPr>
        </p:nvGraphicFramePr>
        <p:xfrm>
          <a:off x="1209676" y="3919181"/>
          <a:ext cx="1604546" cy="517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" name="Equation" r:id="rId8" imgW="1409700" imgH="457200" progId="Equation.DSMT4">
                  <p:embed/>
                </p:oleObj>
              </mc:Choice>
              <mc:Fallback>
                <p:oleObj name="Equation" r:id="rId8" imgW="14097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6" y="3919181"/>
                        <a:ext cx="1604546" cy="517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id="{B8EF1AB7-32D4-4C29-A8FC-B94CCC701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54" y="2699384"/>
            <a:ext cx="20176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We convert it into</a:t>
            </a: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341B18A-DBE0-441A-8F22-59A79D6E5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77" y="3548726"/>
            <a:ext cx="441691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Where</a:t>
            </a:r>
            <a:r>
              <a:rPr kumimoji="0" lang="en-US" altLang="ja-JP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,g</a:t>
            </a: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(z) is the indicator function and</a:t>
            </a: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DEB238F0-50D4-487D-B44F-C383BE8617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982305"/>
              </p:ext>
            </p:extLst>
          </p:nvPr>
        </p:nvGraphicFramePr>
        <p:xfrm>
          <a:off x="876531" y="4841229"/>
          <a:ext cx="3674291" cy="584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" name="Equation" r:id="rId10" imgW="2641320" imgH="431640" progId="Equation.DSMT4">
                  <p:embed/>
                </p:oleObj>
              </mc:Choice>
              <mc:Fallback>
                <p:oleObj name="Equation" r:id="rId10" imgW="264132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531" y="4841229"/>
                        <a:ext cx="3674291" cy="5846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0A9C9FD7-C257-4869-B314-414F32C298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49397"/>
              </p:ext>
            </p:extLst>
          </p:nvPr>
        </p:nvGraphicFramePr>
        <p:xfrm>
          <a:off x="5025001" y="3605212"/>
          <a:ext cx="3320009" cy="543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" name="Equation" r:id="rId12" imgW="2590800" imgH="431800" progId="Equation.DSMT4">
                  <p:embed/>
                </p:oleObj>
              </mc:Choice>
              <mc:Fallback>
                <p:oleObj name="Equation" r:id="rId12" imgW="25908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5001" y="3605212"/>
                        <a:ext cx="3320009" cy="5430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0D79FBEC-6909-4545-9341-8BB4A21B5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549178"/>
              </p:ext>
            </p:extLst>
          </p:nvPr>
        </p:nvGraphicFramePr>
        <p:xfrm>
          <a:off x="5009295" y="4341056"/>
          <a:ext cx="5647699" cy="27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" name="Equation" r:id="rId14" imgW="4419600" imgH="241300" progId="Equation.DSMT4">
                  <p:embed/>
                </p:oleObj>
              </mc:Choice>
              <mc:Fallback>
                <p:oleObj name="Equation" r:id="rId14" imgW="44196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9295" y="4341056"/>
                        <a:ext cx="5647699" cy="277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21EC444C-C6CE-4830-BEE5-551B16173D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65918"/>
              </p:ext>
            </p:extLst>
          </p:nvPr>
        </p:nvGraphicFramePr>
        <p:xfrm>
          <a:off x="5009295" y="4736683"/>
          <a:ext cx="1917337" cy="301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" name="Equation" r:id="rId16" imgW="1295280" imgH="203040" progId="Equation.DSMT4">
                  <p:embed/>
                </p:oleObj>
              </mc:Choice>
              <mc:Fallback>
                <p:oleObj name="Equation" r:id="rId16" imgW="129528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9295" y="4736683"/>
                        <a:ext cx="1917337" cy="3014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2">
            <a:extLst>
              <a:ext uri="{FF2B5EF4-FFF2-40B4-BE49-F238E27FC236}">
                <a16:creationId xmlns:a16="http://schemas.microsoft.com/office/drawing/2014/main" id="{15E1EFB7-9BE9-44B6-AA2B-FB294A87F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520" y="4508445"/>
            <a:ext cx="37464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Augmented </a:t>
            </a:r>
            <a:r>
              <a:rPr kumimoji="0" lang="en-US" altLang="ja-JP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Lagrangian</a:t>
            </a: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function can be written as</a:t>
            </a: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AC546F-DCC5-4781-9102-57DEE81A39C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09295" y="2101880"/>
            <a:ext cx="5705475" cy="144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A8F7EB-62FB-48FB-90BF-CE2E6AB99100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15327"/>
          <a:stretch/>
        </p:blipFill>
        <p:spPr>
          <a:xfrm>
            <a:off x="876531" y="5460065"/>
            <a:ext cx="4941340" cy="970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704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F64346-449D-45A2-9149-5C2DAA636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838"/>
            <a:ext cx="12191980" cy="132799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DE8B981-43BF-481E-8755-CF74E857F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276225"/>
            <a:ext cx="11268075" cy="718297"/>
          </a:xfrm>
        </p:spPr>
        <p:txBody>
          <a:bodyPr>
            <a:noAutofit/>
          </a:bodyPr>
          <a:lstStyle/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kern="1200" dirty="0">
                <a:effectLst/>
                <a:ea typeface="SimHei" panose="02010609060101010101" pitchFamily="49" charset="-122"/>
                <a:cs typeface="Times New Roman" panose="02020603050405020304" pitchFamily="18" charset="0"/>
              </a:rPr>
              <a:t>EXAMPLES OF ADMM AND CODE</a:t>
            </a:r>
          </a:p>
        </p:txBody>
      </p:sp>
      <p:sp>
        <p:nvSpPr>
          <p:cNvPr id="5" name="Oval 4" descr="1&#10;">
            <a:extLst>
              <a:ext uri="{FF2B5EF4-FFF2-40B4-BE49-F238E27FC236}">
                <a16:creationId xmlns:a16="http://schemas.microsoft.com/office/drawing/2014/main" id="{DEDBB117-F925-45FE-B79E-C2C33865A197}"/>
              </a:ext>
            </a:extLst>
          </p:cNvPr>
          <p:cNvSpPr/>
          <p:nvPr/>
        </p:nvSpPr>
        <p:spPr>
          <a:xfrm>
            <a:off x="85956" y="1468811"/>
            <a:ext cx="790575" cy="6953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A178D4C2-E858-4640-BA17-949C799AC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027A4745-AC0A-44CF-8E40-C3473046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0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FF7CD80C-7838-4352-A403-83AB5D6F1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202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0BF09AA2-5F58-4C22-B6AF-4FFBA1DA8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83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AE98D30D-663F-41BE-B1A3-A2E14F59C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55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12E457B6-DC1C-4BFE-A102-6E7FF4696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133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4A4981-936F-4AAB-AF9B-A2E7F0F77CFD}"/>
              </a:ext>
            </a:extLst>
          </p:cNvPr>
          <p:cNvSpPr txBox="1"/>
          <p:nvPr/>
        </p:nvSpPr>
        <p:spPr>
          <a:xfrm>
            <a:off x="1209675" y="1436318"/>
            <a:ext cx="9944100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LASSO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489123-0F43-49A2-9121-D5FB04119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1998267"/>
            <a:ext cx="4905375" cy="4095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20451B-DDA9-4E67-8545-4CED3A97F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209" y="1327154"/>
            <a:ext cx="6244835" cy="494907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9EA100-598E-425A-9706-24037ECE0130}"/>
              </a:ext>
            </a:extLst>
          </p:cNvPr>
          <p:cNvSpPr txBox="1"/>
          <p:nvPr/>
        </p:nvSpPr>
        <p:spPr>
          <a:xfrm>
            <a:off x="-190500" y="6038350"/>
            <a:ext cx="12382500" cy="888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NOTE:  </a:t>
            </a:r>
            <a:r>
              <a:rPr lang="en-US" sz="14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large value of ‘n’,  relaxation and shrinkage method of solving converges faster. Shrinkage will come if l1 norm there in the formulation. Relaxation is   </a:t>
            </a: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sz="14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faster convergence</a:t>
            </a:r>
            <a:r>
              <a:rPr lang="en-US" sz="12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4B75DD-7834-4E76-B336-9A8BA381A7CD}"/>
              </a:ext>
            </a:extLst>
          </p:cNvPr>
          <p:cNvCxnSpPr>
            <a:cxnSpLocks/>
          </p:cNvCxnSpPr>
          <p:nvPr/>
        </p:nvCxnSpPr>
        <p:spPr>
          <a:xfrm>
            <a:off x="0" y="616267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77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F64346-449D-45A2-9149-5C2DAA6363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-838"/>
            <a:ext cx="12191980" cy="132799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DE8B981-43BF-481E-8755-CF74E857F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276225"/>
            <a:ext cx="11268075" cy="718297"/>
          </a:xfrm>
        </p:spPr>
        <p:txBody>
          <a:bodyPr>
            <a:noAutofit/>
          </a:bodyPr>
          <a:lstStyle/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kern="1200" dirty="0">
                <a:effectLst/>
                <a:ea typeface="SimHei" panose="02010609060101010101" pitchFamily="49" charset="-122"/>
                <a:cs typeface="Times New Roman" panose="02020603050405020304" pitchFamily="18" charset="0"/>
              </a:rPr>
              <a:t>EXAMPLES OF ADMM AND CODE</a:t>
            </a:r>
          </a:p>
        </p:txBody>
      </p:sp>
      <p:sp>
        <p:nvSpPr>
          <p:cNvPr id="5" name="Oval 4" descr="1&#10;">
            <a:extLst>
              <a:ext uri="{FF2B5EF4-FFF2-40B4-BE49-F238E27FC236}">
                <a16:creationId xmlns:a16="http://schemas.microsoft.com/office/drawing/2014/main" id="{DEDBB117-F925-45FE-B79E-C2C33865A197}"/>
              </a:ext>
            </a:extLst>
          </p:cNvPr>
          <p:cNvSpPr/>
          <p:nvPr/>
        </p:nvSpPr>
        <p:spPr>
          <a:xfrm>
            <a:off x="85956" y="1468811"/>
            <a:ext cx="790575" cy="6953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A178D4C2-E858-4640-BA17-949C799AC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027A4745-AC0A-44CF-8E40-C3473046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0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FF7CD80C-7838-4352-A403-83AB5D6F1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202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0BF09AA2-5F58-4C22-B6AF-4FFBA1DA8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83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AE98D30D-663F-41BE-B1A3-A2E14F59C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55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12E457B6-DC1C-4BFE-A102-6E7FF4696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133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4A4981-936F-4AAB-AF9B-A2E7F0F77CFD}"/>
              </a:ext>
            </a:extLst>
          </p:cNvPr>
          <p:cNvSpPr txBox="1"/>
          <p:nvPr/>
        </p:nvSpPr>
        <p:spPr>
          <a:xfrm>
            <a:off x="1209674" y="1379911"/>
            <a:ext cx="3895726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LINEAR PROGRAMMING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489D820-E085-4827-BF15-16F29A3A1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969254"/>
              </p:ext>
            </p:extLst>
          </p:nvPr>
        </p:nvGraphicFramePr>
        <p:xfrm>
          <a:off x="1774825" y="2024860"/>
          <a:ext cx="2253067" cy="168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4" imgW="1611146" imgH="1202007" progId="Equation.DSMT4">
                  <p:embed/>
                </p:oleObj>
              </mc:Choice>
              <mc:Fallback>
                <p:oleObj name="Equation" r:id="rId4" imgW="1611146" imgH="120200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4825" y="2024860"/>
                        <a:ext cx="2253067" cy="1680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50919D9-AA8C-45E7-A567-8287F88C50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502969"/>
              </p:ext>
            </p:extLst>
          </p:nvPr>
        </p:nvGraphicFramePr>
        <p:xfrm>
          <a:off x="1822449" y="3712554"/>
          <a:ext cx="3730626" cy="2905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6" imgW="2669507" imgH="2079537" progId="Equation.DSMT4">
                  <p:embed/>
                </p:oleObj>
              </mc:Choice>
              <mc:Fallback>
                <p:oleObj name="Equation" r:id="rId6" imgW="2669507" imgH="207953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2449" y="3712554"/>
                        <a:ext cx="3730626" cy="2905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D977113-C242-4FFF-92B7-D79064BC1E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3075" y="1437854"/>
            <a:ext cx="5863042" cy="514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7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F64346-449D-45A2-9149-5C2DAA636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838"/>
            <a:ext cx="12191980" cy="132799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DE8B981-43BF-481E-8755-CF74E857F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276225"/>
            <a:ext cx="11268075" cy="718297"/>
          </a:xfrm>
        </p:spPr>
        <p:txBody>
          <a:bodyPr>
            <a:noAutofit/>
          </a:bodyPr>
          <a:lstStyle/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kern="1200" dirty="0">
                <a:effectLst/>
                <a:ea typeface="SimHei" panose="02010609060101010101" pitchFamily="49" charset="-122"/>
                <a:cs typeface="Times New Roman" panose="02020603050405020304" pitchFamily="18" charset="0"/>
              </a:rPr>
              <a:t>EXAMPLES OF ADMM AND CODE</a:t>
            </a:r>
          </a:p>
        </p:txBody>
      </p:sp>
      <p:sp>
        <p:nvSpPr>
          <p:cNvPr id="5" name="Oval 4" descr="1&#10;">
            <a:extLst>
              <a:ext uri="{FF2B5EF4-FFF2-40B4-BE49-F238E27FC236}">
                <a16:creationId xmlns:a16="http://schemas.microsoft.com/office/drawing/2014/main" id="{DEDBB117-F925-45FE-B79E-C2C33865A197}"/>
              </a:ext>
            </a:extLst>
          </p:cNvPr>
          <p:cNvSpPr/>
          <p:nvPr/>
        </p:nvSpPr>
        <p:spPr>
          <a:xfrm>
            <a:off x="85956" y="1468811"/>
            <a:ext cx="790575" cy="6953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A178D4C2-E858-4640-BA17-949C799AC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027A4745-AC0A-44CF-8E40-C3473046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0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FF7CD80C-7838-4352-A403-83AB5D6F1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202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0BF09AA2-5F58-4C22-B6AF-4FFBA1DA8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83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AE98D30D-663F-41BE-B1A3-A2E14F59C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55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12E457B6-DC1C-4BFE-A102-6E7FF4696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133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4A4981-936F-4AAB-AF9B-A2E7F0F77CFD}"/>
              </a:ext>
            </a:extLst>
          </p:cNvPr>
          <p:cNvSpPr txBox="1"/>
          <p:nvPr/>
        </p:nvSpPr>
        <p:spPr>
          <a:xfrm>
            <a:off x="1209673" y="1379911"/>
            <a:ext cx="4267201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QUADRATIC </a:t>
            </a:r>
            <a:r>
              <a:rPr lang="en-US" sz="1800" b="1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PROGRAMMING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00CEC7-4839-4A4B-85FE-749FC1E1A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929484"/>
            <a:ext cx="2162175" cy="714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A9AEB6-A77B-4174-AC00-4ACC366E3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462" y="2631483"/>
            <a:ext cx="4057650" cy="42044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0A8A8C-22E6-4B3B-A48B-A3B37A7E1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7524" y="1327154"/>
            <a:ext cx="4524376" cy="29944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FFC334-6F00-4026-B9AF-0AD407FC2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2275" y="4306799"/>
            <a:ext cx="3743326" cy="236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0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F64346-449D-45A2-9149-5C2DAA6363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-838"/>
            <a:ext cx="12191980" cy="132799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DE8B981-43BF-481E-8755-CF74E857F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276225"/>
            <a:ext cx="11268075" cy="718297"/>
          </a:xfrm>
        </p:spPr>
        <p:txBody>
          <a:bodyPr>
            <a:noAutofit/>
          </a:bodyPr>
          <a:lstStyle/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kern="1200" dirty="0">
                <a:effectLst/>
                <a:ea typeface="SimHei" panose="02010609060101010101" pitchFamily="49" charset="-122"/>
                <a:cs typeface="Times New Roman" panose="02020603050405020304" pitchFamily="18" charset="0"/>
              </a:rPr>
              <a:t>EXAMPLES OF ADMM AND CODE</a:t>
            </a:r>
          </a:p>
        </p:txBody>
      </p:sp>
      <p:sp>
        <p:nvSpPr>
          <p:cNvPr id="5" name="Oval 4" descr="1&#10;">
            <a:extLst>
              <a:ext uri="{FF2B5EF4-FFF2-40B4-BE49-F238E27FC236}">
                <a16:creationId xmlns:a16="http://schemas.microsoft.com/office/drawing/2014/main" id="{DEDBB117-F925-45FE-B79E-C2C33865A197}"/>
              </a:ext>
            </a:extLst>
          </p:cNvPr>
          <p:cNvSpPr/>
          <p:nvPr/>
        </p:nvSpPr>
        <p:spPr>
          <a:xfrm>
            <a:off x="85956" y="1468811"/>
            <a:ext cx="790575" cy="6953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A178D4C2-E858-4640-BA17-949C799AC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027A4745-AC0A-44CF-8E40-C3473046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0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FF7CD80C-7838-4352-A403-83AB5D6F1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202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0BF09AA2-5F58-4C22-B6AF-4FFBA1DA8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83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AE98D30D-663F-41BE-B1A3-A2E14F59C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55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12E457B6-DC1C-4BFE-A102-6E7FF4696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133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4A4981-936F-4AAB-AF9B-A2E7F0F77CFD}"/>
              </a:ext>
            </a:extLst>
          </p:cNvPr>
          <p:cNvSpPr txBox="1"/>
          <p:nvPr/>
        </p:nvSpPr>
        <p:spPr>
          <a:xfrm>
            <a:off x="431973" y="1377967"/>
            <a:ext cx="4572002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INTERSECTION OF POLYHEDRAL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FC7C50-7BDE-403F-828C-487C2CE2A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48" y="2334368"/>
            <a:ext cx="4527127" cy="4343396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51CA797-8C5D-48A6-B25A-1BB000D31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922263"/>
              </p:ext>
            </p:extLst>
          </p:nvPr>
        </p:nvGraphicFramePr>
        <p:xfrm>
          <a:off x="3276516" y="1990729"/>
          <a:ext cx="28035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5" imgW="2803199" imgH="934854" progId="Equation.DSMT4">
                  <p:embed/>
                </p:oleObj>
              </mc:Choice>
              <mc:Fallback>
                <p:oleObj name="Equation" r:id="rId5" imgW="2803199" imgH="9348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6516" y="1990729"/>
                        <a:ext cx="2803525" cy="93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29C97F1-BF28-40A9-9675-CB5053CD1B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4926" y="1379910"/>
            <a:ext cx="5713646" cy="37432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8EBAC0A-84AA-4BB3-807E-E95BC16DA024}"/>
              </a:ext>
            </a:extLst>
          </p:cNvPr>
          <p:cNvSpPr txBox="1"/>
          <p:nvPr/>
        </p:nvSpPr>
        <p:spPr>
          <a:xfrm>
            <a:off x="6478354" y="4897438"/>
            <a:ext cx="435703" cy="726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endParaRPr lang="en-US" sz="11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endParaRPr lang="en-US" sz="11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8258AD-0228-4C25-A2F5-10C527A133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6677" y="2952516"/>
            <a:ext cx="1682249" cy="63377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A08937-9BED-486D-A37F-2AC23F4556F3}"/>
              </a:ext>
            </a:extLst>
          </p:cNvPr>
          <p:cNvCxnSpPr>
            <a:cxnSpLocks/>
          </p:cNvCxnSpPr>
          <p:nvPr/>
        </p:nvCxnSpPr>
        <p:spPr>
          <a:xfrm>
            <a:off x="6265769" y="1313098"/>
            <a:ext cx="13428" cy="5530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248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</TotalTime>
  <Words>412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Roboto</vt:lpstr>
      <vt:lpstr>Times New Roman</vt:lpstr>
      <vt:lpstr>Verdana</vt:lpstr>
      <vt:lpstr>Wingdings</vt:lpstr>
      <vt:lpstr>Office Theme</vt:lpstr>
      <vt:lpstr>Equation</vt:lpstr>
      <vt:lpstr>ALTERNATING DIRECTION METHOD OF MULTIPLIERS</vt:lpstr>
      <vt:lpstr>OPTIMIZATION</vt:lpstr>
      <vt:lpstr>ADMM</vt:lpstr>
      <vt:lpstr>How to approach [convex] ADMM Problems? (2 Methods) </vt:lpstr>
      <vt:lpstr>How to approach [convex] ADMM Problems? (2 Methods) </vt:lpstr>
      <vt:lpstr>EXAMPLES OF ADMM AND CODE</vt:lpstr>
      <vt:lpstr>EXAMPLES OF ADMM AND CODE</vt:lpstr>
      <vt:lpstr>EXAMPLES OF ADMM AND CODE</vt:lpstr>
      <vt:lpstr>EXAMPLES OF ADMM AND CODE</vt:lpstr>
      <vt:lpstr>EXAMPLES OF ADMM AND CODE</vt:lpstr>
      <vt:lpstr>EXAMPLES OF ADMM AND CODE</vt:lpstr>
      <vt:lpstr>EXAMPLES OF ADMM AND CODE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ALTERNATING DIRECTION OF MULTIPLIERS</dc:title>
  <dc:creator>Deepthi Sudharsan</dc:creator>
  <cp:lastModifiedBy>Deepthi Sudharsan</cp:lastModifiedBy>
  <cp:revision>36</cp:revision>
  <dcterms:created xsi:type="dcterms:W3CDTF">2020-06-24T06:03:01Z</dcterms:created>
  <dcterms:modified xsi:type="dcterms:W3CDTF">2020-06-27T03:28:45Z</dcterms:modified>
</cp:coreProperties>
</file>