
<file path=[Content_Types].xml><?xml version="1.0" encoding="utf-8"?>
<Types xmlns="http://schemas.openxmlformats.org/package/2006/content-types">
  <Default Extension="cms"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723" r:id="rId2"/>
  </p:sldMasterIdLst>
  <p:sldIdLst>
    <p:sldId id="261" r:id="rId3"/>
    <p:sldId id="256" r:id="rId4"/>
    <p:sldId id="257" r:id="rId5"/>
    <p:sldId id="262" r:id="rId6"/>
    <p:sldId id="268" r:id="rId7"/>
    <p:sldId id="258" r:id="rId8"/>
    <p:sldId id="259" r:id="rId9"/>
    <p:sldId id="260" r:id="rId10"/>
    <p:sldId id="263" r:id="rId11"/>
    <p:sldId id="264" r:id="rId12"/>
    <p:sldId id="265" r:id="rId13"/>
    <p:sldId id="266" r:id="rId14"/>
    <p:sldId id="270" r:id="rId15"/>
    <p:sldId id="275" r:id="rId16"/>
    <p:sldId id="271" r:id="rId17"/>
    <p:sldId id="276" r:id="rId18"/>
    <p:sldId id="272" r:id="rId19"/>
    <p:sldId id="27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AD27-BB94-45D8-B046-127037963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FA9B6-CF1D-4D17-88BF-64DB3F9B6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71717-2698-4700-8380-17F0FD37EBAF}"/>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ED66098C-F3EB-455A-9EB3-5731DAB50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464FA-1D2B-45EE-9871-BDFB88DFBDAA}"/>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21467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974C-F5D0-459B-BA8C-B1BE8086A0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0C71B-BDE9-4921-AF9D-292E8A97E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02139-0A4F-485E-B24E-D79139ABCF38}"/>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37EF9763-CA36-4FB8-A990-B6D10CFC0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F34DA-FA4D-42CA-AE20-437F2D1384A2}"/>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227297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49133-9C48-478A-9D22-91750F52E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6BCEA3-0119-4B4A-A8B3-E2A863EE1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29E1E-4EA1-4BDF-B6ED-E20941561FBE}"/>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FEB27503-61E7-49F1-91BA-1004A5190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CFC66-B2EE-458A-8CCD-77768AE69128}"/>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256714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8FDF7B-BAE6-4727-9421-3F01F3BFCCF3}"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229363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FDF7B-BAE6-4727-9421-3F01F3BFCCF3}"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341095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DF7B-BAE6-4727-9421-3F01F3BFCCF3}"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96961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8FDF7B-BAE6-4727-9421-3F01F3BFCCF3}"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202309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8FDF7B-BAE6-4727-9421-3F01F3BFCCF3}"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4047206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8FDF7B-BAE6-4727-9421-3F01F3BFCCF3}"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925363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DF7B-BAE6-4727-9421-3F01F3BFCCF3}"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3443793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DF7B-BAE6-4727-9421-3F01F3BFCCF3}"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102318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69F-2403-446C-BB33-DA6E88164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709FE4-69FA-4F32-A29F-C4755BA37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B8E0E-7198-471D-B1B8-25F07B2511CB}"/>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1F4BDD5E-5F72-4F5D-BE65-5A0FE1477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31D15-9653-4E38-8983-CDED00A29899}"/>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325524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DF7B-BAE6-4727-9421-3F01F3BFCCF3}"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4293692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FDF7B-BAE6-4727-9421-3F01F3BFCCF3}"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2551769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FDF7B-BAE6-4727-9421-3F01F3BFCCF3}"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5927-BAAB-4693-A7CA-5D879512179A}" type="slidenum">
              <a:rPr lang="en-US" smtClean="0"/>
              <a:t>‹#›</a:t>
            </a:fld>
            <a:endParaRPr lang="en-US"/>
          </a:p>
        </p:txBody>
      </p:sp>
    </p:spTree>
    <p:extLst>
      <p:ext uri="{BB962C8B-B14F-4D97-AF65-F5344CB8AC3E}">
        <p14:creationId xmlns:p14="http://schemas.microsoft.com/office/powerpoint/2010/main" val="87127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8A9A-0A01-48CF-8675-AA6C36724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33F9F7-49C2-4613-8E83-71384A667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865E0-DF67-47CE-9E94-2C02BD64C348}"/>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4BC2381A-FC95-44E0-AE26-47BFBFD59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9399C-7FD7-4DB6-9EB5-31C8F3D964EE}"/>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166051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96FA-0329-4E60-8E4D-F1BEDE25E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3DE64E-01F1-4195-B828-4C35EC32AF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01E171-CC6E-4348-9368-129D4CE00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8F46C6-7EFB-4A4D-8E92-A1AFA0E4BE2C}"/>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6" name="Footer Placeholder 5">
            <a:extLst>
              <a:ext uri="{FF2B5EF4-FFF2-40B4-BE49-F238E27FC236}">
                <a16:creationId xmlns:a16="http://schemas.microsoft.com/office/drawing/2014/main" id="{9F5E7044-5573-4EA9-B2DE-9948F957D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D1131-B3D3-4F81-A6A2-9620197AAA7A}"/>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135578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658B-8335-40EA-9585-6DF2A1E273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C2AE5-B4FA-447E-8E73-1CA9350D8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BEFF4-1D0B-45C1-A0F5-ED470A7F4D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137409-6570-4B1D-8893-EA66E7D5B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AB05A-6C44-4691-BCC7-A7DE0E96EF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6B6D6-805F-4E73-B9C9-74054E0D463C}"/>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8" name="Footer Placeholder 7">
            <a:extLst>
              <a:ext uri="{FF2B5EF4-FFF2-40B4-BE49-F238E27FC236}">
                <a16:creationId xmlns:a16="http://schemas.microsoft.com/office/drawing/2014/main" id="{D2694C80-84D0-45EB-AD90-777B4851BA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CC2A14-96BA-4E67-84A0-4A1641781311}"/>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72830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F9A-3DAD-433F-A8C1-B1A7E4EEBF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295355-13B3-490B-A74F-EE5018564415}"/>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4" name="Footer Placeholder 3">
            <a:extLst>
              <a:ext uri="{FF2B5EF4-FFF2-40B4-BE49-F238E27FC236}">
                <a16:creationId xmlns:a16="http://schemas.microsoft.com/office/drawing/2014/main" id="{E608A7E0-5EAF-4384-A4E4-8971A1926F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2707B3-951C-4B2C-83EB-DF5CA3165946}"/>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5074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347EF0-34F2-48BB-9677-853AD1A74B68}"/>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3" name="Footer Placeholder 2">
            <a:extLst>
              <a:ext uri="{FF2B5EF4-FFF2-40B4-BE49-F238E27FC236}">
                <a16:creationId xmlns:a16="http://schemas.microsoft.com/office/drawing/2014/main" id="{00B8BBF9-4876-4D81-A77D-87C933DF8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ED021F-DC28-416F-88D3-4729D0BE3582}"/>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266823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59F3-2574-49F2-AC42-007662A39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C939C-E50E-4B84-8136-4190210B9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3284C9-236D-427D-B57F-915E443C7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50266-9ACB-44EC-A2D8-02DA3BBA602E}"/>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6" name="Footer Placeholder 5">
            <a:extLst>
              <a:ext uri="{FF2B5EF4-FFF2-40B4-BE49-F238E27FC236}">
                <a16:creationId xmlns:a16="http://schemas.microsoft.com/office/drawing/2014/main" id="{C5F6C36C-66D6-43A1-9418-C90A943CA9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628348-4EFE-44CA-8A0B-E5E290C579DE}"/>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266915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594E-6F34-43E8-9B3A-A2AFC12F6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E123FF-B744-4C42-851C-474D9484E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F5F1D-8B70-4EC1-BBCB-02B868EC7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2E185-D753-4FFD-BB32-9EEA113C062C}"/>
              </a:ext>
            </a:extLst>
          </p:cNvPr>
          <p:cNvSpPr>
            <a:spLocks noGrp="1"/>
          </p:cNvSpPr>
          <p:nvPr>
            <p:ph type="dt" sz="half" idx="10"/>
          </p:nvPr>
        </p:nvSpPr>
        <p:spPr/>
        <p:txBody>
          <a:bodyPr/>
          <a:lstStyle/>
          <a:p>
            <a:fld id="{36746167-28CF-44DD-B35B-098DEBF028C2}" type="datetimeFigureOut">
              <a:rPr lang="en-IN" smtClean="0"/>
              <a:pPr/>
              <a:t>05-06-20</a:t>
            </a:fld>
            <a:endParaRPr lang="en-IN"/>
          </a:p>
        </p:txBody>
      </p:sp>
      <p:sp>
        <p:nvSpPr>
          <p:cNvPr id="6" name="Footer Placeholder 5">
            <a:extLst>
              <a:ext uri="{FF2B5EF4-FFF2-40B4-BE49-F238E27FC236}">
                <a16:creationId xmlns:a16="http://schemas.microsoft.com/office/drawing/2014/main" id="{18B910A4-B9A3-45C1-B502-42E31078D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41C5B-C438-4909-A797-0F6C318A23E4}"/>
              </a:ext>
            </a:extLst>
          </p:cNvPr>
          <p:cNvSpPr>
            <a:spLocks noGrp="1"/>
          </p:cNvSpPr>
          <p:nvPr>
            <p:ph type="sldNum" sz="quarter" idx="12"/>
          </p:nvPr>
        </p:nvSpPr>
        <p:spPr/>
        <p:txBody>
          <a:bodyPr/>
          <a:lstStyle/>
          <a:p>
            <a:fld id="{82C8A90D-5BA1-4644-B9B8-E17D26980E60}" type="slidenum">
              <a:rPr lang="en-IN" smtClean="0"/>
              <a:pPr/>
              <a:t>‹#›</a:t>
            </a:fld>
            <a:endParaRPr lang="en-IN"/>
          </a:p>
        </p:txBody>
      </p:sp>
    </p:spTree>
    <p:extLst>
      <p:ext uri="{BB962C8B-B14F-4D97-AF65-F5344CB8AC3E}">
        <p14:creationId xmlns:p14="http://schemas.microsoft.com/office/powerpoint/2010/main" val="88328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892F7-FC04-46A4-AABB-3C7303010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7224A-E4CD-49C2-BEE8-57FACA5B2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8CD46-4BB9-43FC-8D8A-315E70528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46167-28CF-44DD-B35B-098DEBF028C2}" type="datetimeFigureOut">
              <a:rPr lang="en-IN" smtClean="0"/>
              <a:pPr/>
              <a:t>05-06-20</a:t>
            </a:fld>
            <a:endParaRPr lang="en-IN"/>
          </a:p>
        </p:txBody>
      </p:sp>
      <p:sp>
        <p:nvSpPr>
          <p:cNvPr id="5" name="Footer Placeholder 4">
            <a:extLst>
              <a:ext uri="{FF2B5EF4-FFF2-40B4-BE49-F238E27FC236}">
                <a16:creationId xmlns:a16="http://schemas.microsoft.com/office/drawing/2014/main" id="{B61B5EE0-B1D2-4DB7-AC52-349EA95E7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E13E6-F15C-4AE7-B734-F2F0A0416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8A90D-5BA1-4644-B9B8-E17D26980E60}" type="slidenum">
              <a:rPr lang="en-IN" smtClean="0"/>
              <a:pPr/>
              <a:t>‹#›</a:t>
            </a:fld>
            <a:endParaRPr lang="en-IN"/>
          </a:p>
        </p:txBody>
      </p:sp>
    </p:spTree>
    <p:extLst>
      <p:ext uri="{BB962C8B-B14F-4D97-AF65-F5344CB8AC3E}">
        <p14:creationId xmlns:p14="http://schemas.microsoft.com/office/powerpoint/2010/main" val="366000702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FDF7B-BAE6-4727-9421-3F01F3BFCCF3}" type="datetimeFigureOut">
              <a:rPr lang="en-US" smtClean="0"/>
              <a:t>6/5/2020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05927-BAAB-4693-A7CA-5D879512179A}" type="slidenum">
              <a:rPr lang="en-US" smtClean="0"/>
              <a:t>‹#›</a:t>
            </a:fld>
            <a:endParaRPr lang="en-US"/>
          </a:p>
        </p:txBody>
      </p:sp>
    </p:spTree>
    <p:extLst>
      <p:ext uri="{BB962C8B-B14F-4D97-AF65-F5344CB8AC3E}">
        <p14:creationId xmlns:p14="http://schemas.microsoft.com/office/powerpoint/2010/main" val="90119494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cm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4893" y="5172082"/>
            <a:ext cx="6400800" cy="1752600"/>
          </a:xfrm>
        </p:spPr>
        <p:txBody>
          <a:bodyPr>
            <a:normAutofit/>
          </a:bodyPr>
          <a:lstStyle/>
          <a:p>
            <a:pPr algn="r"/>
            <a:r>
              <a:rPr lang="en-IN" sz="2000" b="1" dirty="0" err="1">
                <a:solidFill>
                  <a:schemeClr val="bg1">
                    <a:lumMod val="95000"/>
                  </a:schemeClr>
                </a:solidFill>
              </a:rPr>
              <a:t>Deepthi</a:t>
            </a:r>
            <a:r>
              <a:rPr lang="en-IN" sz="2000" b="1" dirty="0">
                <a:solidFill>
                  <a:schemeClr val="bg1">
                    <a:lumMod val="95000"/>
                  </a:schemeClr>
                </a:solidFill>
              </a:rPr>
              <a:t> </a:t>
            </a:r>
            <a:r>
              <a:rPr lang="en-IN" sz="2000" b="1" dirty="0" err="1">
                <a:solidFill>
                  <a:schemeClr val="bg1">
                    <a:lumMod val="95000"/>
                  </a:schemeClr>
                </a:solidFill>
              </a:rPr>
              <a:t>Sudharsan</a:t>
            </a:r>
            <a:r>
              <a:rPr lang="en-IN" sz="2000" b="1" dirty="0">
                <a:solidFill>
                  <a:schemeClr val="bg1">
                    <a:lumMod val="95000"/>
                  </a:schemeClr>
                </a:solidFill>
              </a:rPr>
              <a:t> (CB.EN.U4AIE19022)</a:t>
            </a:r>
          </a:p>
          <a:p>
            <a:pPr algn="r"/>
            <a:r>
              <a:rPr lang="en-IN" sz="2000" b="1" dirty="0" err="1">
                <a:solidFill>
                  <a:schemeClr val="bg1">
                    <a:lumMod val="95000"/>
                  </a:schemeClr>
                </a:solidFill>
              </a:rPr>
              <a:t>Kavya</a:t>
            </a:r>
            <a:r>
              <a:rPr lang="en-IN" sz="2000" b="1" dirty="0">
                <a:solidFill>
                  <a:schemeClr val="bg1">
                    <a:lumMod val="95000"/>
                  </a:schemeClr>
                </a:solidFill>
              </a:rPr>
              <a:t> S Kumar (CB.EN.U4AIE19037)</a:t>
            </a:r>
          </a:p>
          <a:p>
            <a:pPr algn="r"/>
            <a:r>
              <a:rPr lang="en-IN" sz="2000" b="1" dirty="0" err="1">
                <a:solidFill>
                  <a:schemeClr val="bg1">
                    <a:lumMod val="95000"/>
                  </a:schemeClr>
                </a:solidFill>
              </a:rPr>
              <a:t>Meghna</a:t>
            </a:r>
            <a:r>
              <a:rPr lang="en-IN" sz="2000" b="1" dirty="0">
                <a:solidFill>
                  <a:schemeClr val="bg1">
                    <a:lumMod val="95000"/>
                  </a:schemeClr>
                </a:solidFill>
              </a:rPr>
              <a:t> B </a:t>
            </a:r>
            <a:r>
              <a:rPr lang="en-IN" sz="2000" b="1" dirty="0" err="1">
                <a:solidFill>
                  <a:schemeClr val="bg1">
                    <a:lumMod val="95000"/>
                  </a:schemeClr>
                </a:solidFill>
              </a:rPr>
              <a:t>Menon</a:t>
            </a:r>
            <a:r>
              <a:rPr lang="en-IN" sz="2000" b="1" dirty="0">
                <a:solidFill>
                  <a:schemeClr val="bg1">
                    <a:lumMod val="95000"/>
                  </a:schemeClr>
                </a:solidFill>
              </a:rPr>
              <a:t> (CB.EN.U4AIE19043)</a:t>
            </a:r>
          </a:p>
          <a:p>
            <a:endParaRPr lang="en-US" dirty="0"/>
          </a:p>
        </p:txBody>
      </p:sp>
      <p:sp>
        <p:nvSpPr>
          <p:cNvPr id="4" name="Rectangle 3">
            <a:extLst>
              <a:ext uri="{FF2B5EF4-FFF2-40B4-BE49-F238E27FC236}">
                <a16:creationId xmlns:a16="http://schemas.microsoft.com/office/drawing/2014/main" id="{F4E5C8E3-56A0-4817-8D98-2E3A33190466}"/>
              </a:ext>
            </a:extLst>
          </p:cNvPr>
          <p:cNvSpPr/>
          <p:nvPr/>
        </p:nvSpPr>
        <p:spPr>
          <a:xfrm>
            <a:off x="0" y="838398"/>
            <a:ext cx="12087225" cy="1754326"/>
          </a:xfrm>
          <a:prstGeom prst="rect">
            <a:avLst/>
          </a:prstGeom>
          <a:noFill/>
        </p:spPr>
        <p:txBody>
          <a:bodyPr wrap="square" lIns="91440" tIns="45720" rIns="91440" bIns="45720">
            <a:spAutoFit/>
          </a:bodyPr>
          <a:lstStyle/>
          <a:p>
            <a:pPr algn="ctr"/>
            <a:r>
              <a:rPr lang="en-IN" sz="5400" b="1" cap="none" spc="0" dirty="0">
                <a:ln w="0"/>
                <a:solidFill>
                  <a:schemeClr val="bg1">
                    <a:lumMod val="95000"/>
                  </a:schemeClr>
                </a:solidFill>
                <a:effectLst/>
              </a:rPr>
              <a:t>Automated Animal Feeding and Smart Parking System</a:t>
            </a:r>
          </a:p>
        </p:txBody>
      </p:sp>
      <p:sp>
        <p:nvSpPr>
          <p:cNvPr id="7" name="TextBox 6">
            <a:extLst>
              <a:ext uri="{FF2B5EF4-FFF2-40B4-BE49-F238E27FC236}">
                <a16:creationId xmlns:a16="http://schemas.microsoft.com/office/drawing/2014/main" id="{EFBAE2FB-A2B3-4D76-BF25-85AA58367217}"/>
              </a:ext>
            </a:extLst>
          </p:cNvPr>
          <p:cNvSpPr txBox="1"/>
          <p:nvPr/>
        </p:nvSpPr>
        <p:spPr>
          <a:xfrm>
            <a:off x="4348162" y="2659399"/>
            <a:ext cx="3767138" cy="584775"/>
          </a:xfrm>
          <a:prstGeom prst="rect">
            <a:avLst/>
          </a:prstGeom>
          <a:noFill/>
        </p:spPr>
        <p:txBody>
          <a:bodyPr wrap="square" rtlCol="0">
            <a:spAutoFit/>
          </a:bodyPr>
          <a:lstStyle/>
          <a:p>
            <a:r>
              <a:rPr lang="en-IN" sz="3200" b="1" dirty="0">
                <a:solidFill>
                  <a:schemeClr val="bg1">
                    <a:lumMod val="95000"/>
                  </a:schemeClr>
                </a:solidFill>
              </a:rPr>
              <a:t>19AIE114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6929446" y="2363273"/>
            <a:ext cx="5088752" cy="3416320"/>
          </a:xfrm>
          <a:prstGeom prst="rect">
            <a:avLst/>
          </a:prstGeom>
          <a:noFill/>
        </p:spPr>
        <p:txBody>
          <a:bodyPr wrap="square" rtlCol="0">
            <a:spAutoFit/>
          </a:bodyPr>
          <a:lstStyle/>
          <a:p>
            <a:r>
              <a:rPr lang="en-IN" sz="2400" dirty="0">
                <a:solidFill>
                  <a:schemeClr val="bg1"/>
                </a:solidFill>
              </a:rPr>
              <a:t>As we can see clearly from the above model, the tank is slightly immersed into a small portion of the bowl so that the sensor can detect the level of the water and if the water level is below a specific threshold distance then the valve (with the help of the motor) will open for the water from the tank to flow into the bowl.</a:t>
            </a:r>
            <a:endParaRPr lang="en-US" sz="2400" dirty="0">
              <a:solidFill>
                <a:schemeClr val="bg1"/>
              </a:solidFill>
            </a:endParaRPr>
          </a:p>
        </p:txBody>
      </p:sp>
      <p:sp>
        <p:nvSpPr>
          <p:cNvPr id="6" name="TextBox 5"/>
          <p:cNvSpPr txBox="1"/>
          <p:nvPr/>
        </p:nvSpPr>
        <p:spPr>
          <a:xfrm>
            <a:off x="3881422" y="285728"/>
            <a:ext cx="3429024" cy="369332"/>
          </a:xfrm>
          <a:prstGeom prst="rect">
            <a:avLst/>
          </a:prstGeom>
          <a:noFill/>
        </p:spPr>
        <p:txBody>
          <a:bodyPr wrap="square" rtlCol="0">
            <a:spAutoFit/>
          </a:bodyPr>
          <a:lstStyle/>
          <a:p>
            <a:pPr algn="ctr"/>
            <a:r>
              <a:rPr lang="en-IN" i="1" dirty="0"/>
              <a:t>Side View of the System</a:t>
            </a:r>
            <a:endParaRPr lang="en-US" i="1" dirty="0"/>
          </a:p>
        </p:txBody>
      </p:sp>
      <p:sp>
        <p:nvSpPr>
          <p:cNvPr id="2" name="Rectangle 1">
            <a:extLst>
              <a:ext uri="{FF2B5EF4-FFF2-40B4-BE49-F238E27FC236}">
                <a16:creationId xmlns:a16="http://schemas.microsoft.com/office/drawing/2014/main" id="{55704255-EFB0-48A4-BCE5-E172217B2FCD}"/>
              </a:ext>
            </a:extLst>
          </p:cNvPr>
          <p:cNvSpPr/>
          <p:nvPr/>
        </p:nvSpPr>
        <p:spPr>
          <a:xfrm>
            <a:off x="2405696" y="322531"/>
            <a:ext cx="6314934" cy="769441"/>
          </a:xfrm>
          <a:prstGeom prst="rect">
            <a:avLst/>
          </a:prstGeom>
          <a:noFill/>
        </p:spPr>
        <p:txBody>
          <a:bodyPr wrap="none" lIns="91440" tIns="45720" rIns="91440" bIns="45720">
            <a:spAutoFit/>
          </a:bodyPr>
          <a:lstStyle/>
          <a:p>
            <a:pPr algn="ctr"/>
            <a:r>
              <a:rPr lang="en-I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SIDE VIEW OF THE SYSTEM</a:t>
            </a:r>
          </a:p>
        </p:txBody>
      </p:sp>
      <p:pic>
        <p:nvPicPr>
          <p:cNvPr id="7" name="Picture 6" descr="kadogie.png"/>
          <p:cNvPicPr>
            <a:picLocks noChangeAspect="1"/>
          </p:cNvPicPr>
          <p:nvPr/>
        </p:nvPicPr>
        <p:blipFill>
          <a:blip r:embed="rId2"/>
          <a:stretch>
            <a:fillRect/>
          </a:stretch>
        </p:blipFill>
        <p:spPr>
          <a:xfrm>
            <a:off x="258637" y="1941597"/>
            <a:ext cx="6561259" cy="39674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0C45A-DAC0-4453-A59B-CF60C00618FF}"/>
              </a:ext>
            </a:extLst>
          </p:cNvPr>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4D0AA9A1-6B9A-4D77-8580-E319A407AA8F}"/>
              </a:ext>
            </a:extLst>
          </p:cNvPr>
          <p:cNvSpPr>
            <a:spLocks noGrp="1"/>
          </p:cNvSpPr>
          <p:nvPr>
            <p:ph idx="1"/>
          </p:nvPr>
        </p:nvSpPr>
        <p:spPr>
          <a:xfrm>
            <a:off x="655787" y="1027906"/>
            <a:ext cx="9884434" cy="4351338"/>
          </a:xfrm>
        </p:spPr>
        <p:txBody>
          <a:bodyPr>
            <a:noAutofit/>
          </a:bodyPr>
          <a:lstStyle/>
          <a:p>
            <a:pPr marL="0" indent="0">
              <a:buNone/>
            </a:pPr>
            <a:r>
              <a:rPr lang="en-US" sz="900" dirty="0">
                <a:solidFill>
                  <a:schemeClr val="bg1"/>
                </a:solidFill>
              </a:rPr>
              <a:t>#</a:t>
            </a:r>
            <a:r>
              <a:rPr lang="en-US" sz="1600" dirty="0">
                <a:solidFill>
                  <a:schemeClr val="bg1"/>
                </a:solidFill>
              </a:rPr>
              <a:t>include &lt;</a:t>
            </a:r>
            <a:r>
              <a:rPr lang="en-US" sz="1600" dirty="0" err="1">
                <a:solidFill>
                  <a:schemeClr val="bg1"/>
                </a:solidFill>
              </a:rPr>
              <a:t>Servo.h</a:t>
            </a:r>
            <a:r>
              <a:rPr lang="en-US" sz="1600" dirty="0">
                <a:solidFill>
                  <a:schemeClr val="bg1"/>
                </a:solidFill>
              </a:rPr>
              <a:t>&gt; //Servo library </a:t>
            </a:r>
          </a:p>
          <a:p>
            <a:pPr marL="0" indent="0">
              <a:buNone/>
            </a:pPr>
            <a:r>
              <a:rPr lang="en-US" sz="1600" dirty="0">
                <a:solidFill>
                  <a:schemeClr val="bg1"/>
                </a:solidFill>
              </a:rPr>
              <a:t>const </a:t>
            </a:r>
            <a:r>
              <a:rPr lang="en-US" sz="1600" dirty="0" err="1">
                <a:solidFill>
                  <a:schemeClr val="bg1"/>
                </a:solidFill>
              </a:rPr>
              <a:t>int</a:t>
            </a:r>
            <a:r>
              <a:rPr lang="en-US" sz="1600" dirty="0">
                <a:solidFill>
                  <a:schemeClr val="bg1"/>
                </a:solidFill>
              </a:rPr>
              <a:t> </a:t>
            </a:r>
            <a:r>
              <a:rPr lang="en-US" sz="1600" dirty="0" err="1">
                <a:solidFill>
                  <a:schemeClr val="bg1"/>
                </a:solidFill>
              </a:rPr>
              <a:t>tPinf</a:t>
            </a:r>
            <a:r>
              <a:rPr lang="en-US" sz="1600" dirty="0">
                <a:solidFill>
                  <a:schemeClr val="bg1"/>
                </a:solidFill>
              </a:rPr>
              <a:t> = 6, </a:t>
            </a:r>
            <a:r>
              <a:rPr lang="en-US" sz="1600" dirty="0" err="1">
                <a:solidFill>
                  <a:schemeClr val="bg1"/>
                </a:solidFill>
              </a:rPr>
              <a:t>ePinf</a:t>
            </a:r>
            <a:r>
              <a:rPr lang="en-US" sz="1600" dirty="0">
                <a:solidFill>
                  <a:schemeClr val="bg1"/>
                </a:solidFill>
              </a:rPr>
              <a:t> = 5,sPinf=10; //trig pin of sensors to pin 6 and 8</a:t>
            </a:r>
          </a:p>
          <a:p>
            <a:pPr marL="0" indent="0">
              <a:buNone/>
            </a:pPr>
            <a:r>
              <a:rPr lang="en-US" sz="1600" dirty="0">
                <a:solidFill>
                  <a:schemeClr val="bg1"/>
                </a:solidFill>
              </a:rPr>
              <a:t>Servo </a:t>
            </a:r>
            <a:r>
              <a:rPr lang="en-US" sz="1600" dirty="0" err="1">
                <a:solidFill>
                  <a:schemeClr val="bg1"/>
                </a:solidFill>
              </a:rPr>
              <a:t>myservo</a:t>
            </a:r>
            <a:r>
              <a:rPr lang="en-US" sz="1600" dirty="0">
                <a:solidFill>
                  <a:schemeClr val="bg1"/>
                </a:solidFill>
              </a:rPr>
              <a:t>; //initialize a servo object for the connected servo</a:t>
            </a:r>
          </a:p>
          <a:p>
            <a:pPr marL="0" indent="0">
              <a:buNone/>
            </a:pPr>
            <a:r>
              <a:rPr lang="en-US" sz="1600" dirty="0">
                <a:solidFill>
                  <a:schemeClr val="bg1"/>
                </a:solidFill>
              </a:rPr>
              <a:t>float pos = 0;</a:t>
            </a:r>
          </a:p>
          <a:p>
            <a:pPr marL="0" indent="0">
              <a:buNone/>
            </a:pPr>
            <a:endParaRPr lang="en-US" sz="1600" dirty="0">
              <a:solidFill>
                <a:schemeClr val="bg1"/>
              </a:solidFill>
            </a:endParaRPr>
          </a:p>
          <a:p>
            <a:pPr marL="0" indent="0">
              <a:buNone/>
            </a:pPr>
            <a:r>
              <a:rPr lang="en-US" sz="1600" dirty="0" err="1">
                <a:solidFill>
                  <a:schemeClr val="bg1"/>
                </a:solidFill>
              </a:rPr>
              <a:t>int</a:t>
            </a:r>
            <a:r>
              <a:rPr lang="en-US" sz="1600" dirty="0">
                <a:solidFill>
                  <a:schemeClr val="bg1"/>
                </a:solidFill>
              </a:rPr>
              <a:t> val = LOW;             // we start, assuming no motion detected</a:t>
            </a:r>
          </a:p>
          <a:p>
            <a:pPr marL="0" indent="0">
              <a:buNone/>
            </a:pPr>
            <a:r>
              <a:rPr lang="en-US" sz="1600" dirty="0">
                <a:solidFill>
                  <a:schemeClr val="bg1"/>
                </a:solidFill>
              </a:rPr>
              <a:t>unsigned long </a:t>
            </a:r>
            <a:r>
              <a:rPr lang="en-US" sz="1600" dirty="0" err="1">
                <a:solidFill>
                  <a:schemeClr val="bg1"/>
                </a:solidFill>
              </a:rPr>
              <a:t>timef</a:t>
            </a:r>
            <a:r>
              <a:rPr lang="en-US" sz="1600" dirty="0">
                <a:solidFill>
                  <a:schemeClr val="bg1"/>
                </a:solidFill>
              </a:rPr>
              <a:t>; </a:t>
            </a:r>
          </a:p>
          <a:p>
            <a:pPr marL="0" indent="0">
              <a:buNone/>
            </a:pPr>
            <a:r>
              <a:rPr lang="en-US" sz="1600" dirty="0">
                <a:solidFill>
                  <a:schemeClr val="bg1"/>
                </a:solidFill>
              </a:rPr>
              <a:t>unsigned long </a:t>
            </a:r>
            <a:r>
              <a:rPr lang="en-US" sz="1600" dirty="0" err="1">
                <a:solidFill>
                  <a:schemeClr val="bg1"/>
                </a:solidFill>
              </a:rPr>
              <a:t>distancef</a:t>
            </a:r>
            <a:r>
              <a:rPr lang="en-US" sz="1600" dirty="0">
                <a:solidFill>
                  <a:schemeClr val="bg1"/>
                </a:solidFill>
              </a:rPr>
              <a:t>;</a:t>
            </a:r>
          </a:p>
          <a:p>
            <a:pPr marL="0" indent="0">
              <a:buNone/>
            </a:pPr>
            <a:r>
              <a:rPr lang="en-US" sz="1600" dirty="0">
                <a:solidFill>
                  <a:schemeClr val="bg1"/>
                </a:solidFill>
              </a:rPr>
              <a:t>void setup() {</a:t>
            </a:r>
          </a:p>
          <a:p>
            <a:pPr marL="0" indent="0">
              <a:buNone/>
            </a:pPr>
            <a:r>
              <a:rPr lang="en-US" sz="1600" dirty="0" err="1">
                <a:solidFill>
                  <a:schemeClr val="bg1"/>
                </a:solidFill>
              </a:rPr>
              <a:t>pinMode</a:t>
            </a:r>
            <a:r>
              <a:rPr lang="en-US" sz="1600" dirty="0">
                <a:solidFill>
                  <a:schemeClr val="bg1"/>
                </a:solidFill>
              </a:rPr>
              <a:t>(</a:t>
            </a:r>
            <a:r>
              <a:rPr lang="en-US" sz="1600" dirty="0" err="1">
                <a:solidFill>
                  <a:schemeClr val="bg1"/>
                </a:solidFill>
              </a:rPr>
              <a:t>tPinf</a:t>
            </a:r>
            <a:r>
              <a:rPr lang="en-US" sz="1600" dirty="0">
                <a:solidFill>
                  <a:schemeClr val="bg1"/>
                </a:solidFill>
              </a:rPr>
              <a:t>, OUTPUT); // Sets the trig pin as an output</a:t>
            </a:r>
          </a:p>
          <a:p>
            <a:pPr marL="0" indent="0">
              <a:buNone/>
            </a:pPr>
            <a:r>
              <a:rPr lang="en-US" sz="1600" dirty="0" err="1">
                <a:solidFill>
                  <a:schemeClr val="bg1"/>
                </a:solidFill>
              </a:rPr>
              <a:t>pinMode</a:t>
            </a:r>
            <a:r>
              <a:rPr lang="en-US" sz="1600" dirty="0">
                <a:solidFill>
                  <a:schemeClr val="bg1"/>
                </a:solidFill>
              </a:rPr>
              <a:t>(</a:t>
            </a:r>
            <a:r>
              <a:rPr lang="en-US" sz="1600" dirty="0" err="1">
                <a:solidFill>
                  <a:schemeClr val="bg1"/>
                </a:solidFill>
              </a:rPr>
              <a:t>ePinf</a:t>
            </a:r>
            <a:r>
              <a:rPr lang="en-US" sz="1600" dirty="0">
                <a:solidFill>
                  <a:schemeClr val="bg1"/>
                </a:solidFill>
              </a:rPr>
              <a:t>, INPUT); // Sets the echo pin as an input</a:t>
            </a:r>
          </a:p>
          <a:p>
            <a:pPr marL="0" indent="0">
              <a:buNone/>
            </a:pPr>
            <a:r>
              <a:rPr lang="en-US" sz="1600" dirty="0" err="1">
                <a:solidFill>
                  <a:schemeClr val="bg1"/>
                </a:solidFill>
              </a:rPr>
              <a:t>pinMode</a:t>
            </a:r>
            <a:r>
              <a:rPr lang="en-US" sz="1600" dirty="0">
                <a:solidFill>
                  <a:schemeClr val="bg1"/>
                </a:solidFill>
              </a:rPr>
              <a:t>(</a:t>
            </a:r>
            <a:r>
              <a:rPr lang="en-US" sz="1600" dirty="0" err="1">
                <a:solidFill>
                  <a:schemeClr val="bg1"/>
                </a:solidFill>
              </a:rPr>
              <a:t>sPinf,INPUT</a:t>
            </a:r>
            <a:r>
              <a:rPr lang="en-US" sz="1600" dirty="0">
                <a:solidFill>
                  <a:schemeClr val="bg1"/>
                </a:solidFill>
              </a:rPr>
              <a:t>);</a:t>
            </a:r>
          </a:p>
          <a:p>
            <a:pPr marL="0" indent="0">
              <a:buNone/>
            </a:pPr>
            <a:r>
              <a:rPr lang="en-US" sz="1600" dirty="0">
                <a:solidFill>
                  <a:schemeClr val="bg1"/>
                </a:solidFill>
              </a:rPr>
              <a:t>  </a:t>
            </a:r>
          </a:p>
          <a:p>
            <a:pPr marL="0" indent="0">
              <a:buNone/>
            </a:pPr>
            <a:r>
              <a:rPr lang="en-US" sz="1600" dirty="0" err="1">
                <a:solidFill>
                  <a:schemeClr val="bg1"/>
                </a:solidFill>
              </a:rPr>
              <a:t>Serial.begin</a:t>
            </a:r>
            <a:r>
              <a:rPr lang="en-US" sz="1600" dirty="0">
                <a:solidFill>
                  <a:schemeClr val="bg1"/>
                </a:solidFill>
              </a:rPr>
              <a:t>(9600);</a:t>
            </a:r>
          </a:p>
          <a:p>
            <a:pPr marL="0" indent="0">
              <a:buNone/>
            </a:pPr>
            <a:r>
              <a:rPr lang="en-US" sz="1600" dirty="0" err="1">
                <a:solidFill>
                  <a:schemeClr val="bg1"/>
                </a:solidFill>
              </a:rPr>
              <a:t>myservo.attach</a:t>
            </a:r>
            <a:r>
              <a:rPr lang="en-US" sz="1600" dirty="0">
                <a:solidFill>
                  <a:schemeClr val="bg1"/>
                </a:solidFill>
              </a:rPr>
              <a:t>(9);</a:t>
            </a:r>
          </a:p>
          <a:p>
            <a:pPr marL="0" indent="0">
              <a:buNone/>
            </a:pPr>
            <a:r>
              <a:rPr lang="en-US" sz="1600" dirty="0">
                <a:solidFill>
                  <a:schemeClr val="bg1"/>
                </a:solidFill>
              </a:rPr>
              <a:t>}</a:t>
            </a:r>
          </a:p>
        </p:txBody>
      </p:sp>
      <p:sp>
        <p:nvSpPr>
          <p:cNvPr id="6" name="Rectangle 5">
            <a:extLst>
              <a:ext uri="{FF2B5EF4-FFF2-40B4-BE49-F238E27FC236}">
                <a16:creationId xmlns:a16="http://schemas.microsoft.com/office/drawing/2014/main" id="{5A2D9FF3-C935-4441-B9C4-8CE07C30266F}"/>
              </a:ext>
            </a:extLst>
          </p:cNvPr>
          <p:cNvSpPr/>
          <p:nvPr/>
        </p:nvSpPr>
        <p:spPr>
          <a:xfrm>
            <a:off x="5105295" y="249773"/>
            <a:ext cx="177035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CODE</a:t>
            </a:r>
          </a:p>
        </p:txBody>
      </p:sp>
    </p:spTree>
    <p:extLst>
      <p:ext uri="{BB962C8B-B14F-4D97-AF65-F5344CB8AC3E}">
        <p14:creationId xmlns:p14="http://schemas.microsoft.com/office/powerpoint/2010/main" val="41065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CA13B-28B2-4EB2-9CCE-807FBFF4670A}"/>
              </a:ext>
            </a:extLst>
          </p:cNvPr>
          <p:cNvSpPr/>
          <p:nvPr/>
        </p:nvSpPr>
        <p:spPr>
          <a:xfrm>
            <a:off x="189297" y="156567"/>
            <a:ext cx="8004699" cy="7571303"/>
          </a:xfrm>
          <a:prstGeom prst="rect">
            <a:avLst/>
          </a:prstGeom>
        </p:spPr>
        <p:txBody>
          <a:bodyPr wrap="square">
            <a:spAutoFit/>
          </a:bodyPr>
          <a:lstStyle/>
          <a:p>
            <a:r>
              <a:rPr lang="en-US" dirty="0">
                <a:solidFill>
                  <a:schemeClr val="bg1"/>
                </a:solidFill>
              </a:rPr>
              <a:t>void loop() {</a:t>
            </a:r>
          </a:p>
          <a:p>
            <a:r>
              <a:rPr lang="en-US" dirty="0">
                <a:solidFill>
                  <a:schemeClr val="bg1"/>
                </a:solidFill>
              </a:rPr>
              <a:t>  val = </a:t>
            </a:r>
            <a:r>
              <a:rPr lang="en-US" dirty="0" err="1">
                <a:solidFill>
                  <a:schemeClr val="bg1"/>
                </a:solidFill>
              </a:rPr>
              <a:t>digitalRead</a:t>
            </a:r>
            <a:r>
              <a:rPr lang="en-US" dirty="0">
                <a:solidFill>
                  <a:schemeClr val="bg1"/>
                </a:solidFill>
              </a:rPr>
              <a:t>(</a:t>
            </a:r>
            <a:r>
              <a:rPr lang="en-US" dirty="0" err="1">
                <a:solidFill>
                  <a:schemeClr val="bg1"/>
                </a:solidFill>
              </a:rPr>
              <a:t>sPinf</a:t>
            </a:r>
            <a:r>
              <a:rPr lang="en-US" dirty="0">
                <a:solidFill>
                  <a:schemeClr val="bg1"/>
                </a:solidFill>
              </a:rPr>
              <a:t>);</a:t>
            </a:r>
          </a:p>
          <a:p>
            <a:r>
              <a:rPr lang="en-US" dirty="0">
                <a:solidFill>
                  <a:schemeClr val="bg1"/>
                </a:solidFill>
              </a:rPr>
              <a:t>// Clears the trig pin</a:t>
            </a:r>
          </a:p>
          <a:p>
            <a:r>
              <a:rPr lang="en-US" dirty="0">
                <a:solidFill>
                  <a:schemeClr val="bg1"/>
                </a:solidFill>
              </a:rPr>
              <a:t>digitalWrite(</a:t>
            </a:r>
            <a:r>
              <a:rPr lang="en-US" dirty="0" err="1">
                <a:solidFill>
                  <a:schemeClr val="bg1"/>
                </a:solidFill>
              </a:rPr>
              <a:t>tPinf</a:t>
            </a:r>
            <a:r>
              <a:rPr lang="en-US" dirty="0">
                <a:solidFill>
                  <a:schemeClr val="bg1"/>
                </a:solidFill>
              </a:rPr>
              <a:t>, LOW); </a:t>
            </a:r>
            <a:r>
              <a:rPr lang="en-US" dirty="0" err="1">
                <a:solidFill>
                  <a:schemeClr val="bg1"/>
                </a:solidFill>
              </a:rPr>
              <a:t>delayMicroseconds</a:t>
            </a:r>
            <a:r>
              <a:rPr lang="en-US" dirty="0">
                <a:solidFill>
                  <a:schemeClr val="bg1"/>
                </a:solidFill>
              </a:rPr>
              <a:t>(2);</a:t>
            </a:r>
          </a:p>
          <a:p>
            <a:r>
              <a:rPr lang="en-US" dirty="0">
                <a:solidFill>
                  <a:schemeClr val="bg1"/>
                </a:solidFill>
              </a:rPr>
              <a:t>// Sets the trig pin on HIGH for 10 micro seconds</a:t>
            </a:r>
          </a:p>
          <a:p>
            <a:r>
              <a:rPr lang="en-US" dirty="0" err="1">
                <a:solidFill>
                  <a:schemeClr val="bg1"/>
                </a:solidFill>
              </a:rPr>
              <a:t>digitalWrite</a:t>
            </a:r>
            <a:r>
              <a:rPr lang="en-US" dirty="0">
                <a:solidFill>
                  <a:schemeClr val="bg1"/>
                </a:solidFill>
              </a:rPr>
              <a:t>(</a:t>
            </a:r>
            <a:r>
              <a:rPr lang="en-US" dirty="0" err="1">
                <a:solidFill>
                  <a:schemeClr val="bg1"/>
                </a:solidFill>
              </a:rPr>
              <a:t>tPinf</a:t>
            </a:r>
            <a:r>
              <a:rPr lang="en-US" dirty="0">
                <a:solidFill>
                  <a:schemeClr val="bg1"/>
                </a:solidFill>
              </a:rPr>
              <a:t>, HIGH); </a:t>
            </a:r>
            <a:r>
              <a:rPr lang="en-US" dirty="0" err="1">
                <a:solidFill>
                  <a:schemeClr val="bg1"/>
                </a:solidFill>
              </a:rPr>
              <a:t>delayMicroseconds</a:t>
            </a:r>
            <a:r>
              <a:rPr lang="en-US" dirty="0">
                <a:solidFill>
                  <a:schemeClr val="bg1"/>
                </a:solidFill>
              </a:rPr>
              <a:t>(10);</a:t>
            </a:r>
          </a:p>
          <a:p>
            <a:r>
              <a:rPr lang="en-US" dirty="0" err="1">
                <a:solidFill>
                  <a:schemeClr val="bg1"/>
                </a:solidFill>
              </a:rPr>
              <a:t>digitalWrite</a:t>
            </a:r>
            <a:r>
              <a:rPr lang="en-US" dirty="0">
                <a:solidFill>
                  <a:schemeClr val="bg1"/>
                </a:solidFill>
              </a:rPr>
              <a:t>(</a:t>
            </a:r>
            <a:r>
              <a:rPr lang="en-US" dirty="0" err="1">
                <a:solidFill>
                  <a:schemeClr val="bg1"/>
                </a:solidFill>
              </a:rPr>
              <a:t>tPinf</a:t>
            </a:r>
            <a:r>
              <a:rPr lang="en-US" dirty="0">
                <a:solidFill>
                  <a:schemeClr val="bg1"/>
                </a:solidFill>
              </a:rPr>
              <a:t>, LOW);</a:t>
            </a:r>
          </a:p>
          <a:p>
            <a:r>
              <a:rPr lang="en-US" dirty="0">
                <a:solidFill>
                  <a:schemeClr val="bg1"/>
                </a:solidFill>
              </a:rPr>
              <a:t>// Reads the echo pin, returns the sound wave travel time in microseconds</a:t>
            </a:r>
          </a:p>
          <a:p>
            <a:r>
              <a:rPr lang="en-US" dirty="0" err="1">
                <a:solidFill>
                  <a:schemeClr val="bg1"/>
                </a:solidFill>
              </a:rPr>
              <a:t>timef</a:t>
            </a:r>
            <a:r>
              <a:rPr lang="en-US" dirty="0">
                <a:solidFill>
                  <a:schemeClr val="bg1"/>
                </a:solidFill>
              </a:rPr>
              <a:t> = </a:t>
            </a:r>
            <a:r>
              <a:rPr lang="en-US" dirty="0" err="1">
                <a:solidFill>
                  <a:schemeClr val="bg1"/>
                </a:solidFill>
              </a:rPr>
              <a:t>pulseIn</a:t>
            </a:r>
            <a:r>
              <a:rPr lang="en-US" dirty="0">
                <a:solidFill>
                  <a:schemeClr val="bg1"/>
                </a:solidFill>
              </a:rPr>
              <a:t>(</a:t>
            </a:r>
            <a:r>
              <a:rPr lang="en-US" dirty="0" err="1">
                <a:solidFill>
                  <a:schemeClr val="bg1"/>
                </a:solidFill>
              </a:rPr>
              <a:t>ePinf</a:t>
            </a:r>
            <a:r>
              <a:rPr lang="en-US" dirty="0">
                <a:solidFill>
                  <a:schemeClr val="bg1"/>
                </a:solidFill>
              </a:rPr>
              <a:t>, HIGH);</a:t>
            </a:r>
          </a:p>
          <a:p>
            <a:r>
              <a:rPr lang="en-US" dirty="0">
                <a:solidFill>
                  <a:schemeClr val="bg1"/>
                </a:solidFill>
              </a:rPr>
              <a:t>// Calculating the distance from time through velocity of air</a:t>
            </a:r>
          </a:p>
          <a:p>
            <a:r>
              <a:rPr lang="en-US" dirty="0" err="1">
                <a:solidFill>
                  <a:schemeClr val="bg1"/>
                </a:solidFill>
              </a:rPr>
              <a:t>distancef</a:t>
            </a:r>
            <a:r>
              <a:rPr lang="en-US" dirty="0">
                <a:solidFill>
                  <a:schemeClr val="bg1"/>
                </a:solidFill>
              </a:rPr>
              <a:t> = </a:t>
            </a:r>
            <a:r>
              <a:rPr lang="en-US" dirty="0" err="1">
                <a:solidFill>
                  <a:schemeClr val="bg1"/>
                </a:solidFill>
              </a:rPr>
              <a:t>timef</a:t>
            </a:r>
            <a:r>
              <a:rPr lang="en-US" dirty="0">
                <a:solidFill>
                  <a:schemeClr val="bg1"/>
                </a:solidFill>
              </a:rPr>
              <a:t>*0.034/2.0;</a:t>
            </a:r>
          </a:p>
          <a:p>
            <a:r>
              <a:rPr lang="en-US" dirty="0">
                <a:solidFill>
                  <a:schemeClr val="bg1"/>
                </a:solidFill>
              </a:rPr>
              <a:t>// Conditions for buzzer</a:t>
            </a:r>
          </a:p>
          <a:p>
            <a:r>
              <a:rPr lang="en-US" dirty="0">
                <a:solidFill>
                  <a:schemeClr val="bg1"/>
                </a:solidFill>
              </a:rPr>
              <a:t>//The distance given, is for simulation in tinker-cad can be adjusted accordingly</a:t>
            </a:r>
          </a:p>
          <a:p>
            <a:r>
              <a:rPr lang="en-US" dirty="0">
                <a:solidFill>
                  <a:schemeClr val="bg1"/>
                </a:solidFill>
              </a:rPr>
              <a:t> </a:t>
            </a:r>
          </a:p>
          <a:p>
            <a:r>
              <a:rPr lang="en-US" dirty="0">
                <a:solidFill>
                  <a:schemeClr val="bg1"/>
                </a:solidFill>
              </a:rPr>
              <a:t>  if(</a:t>
            </a:r>
            <a:r>
              <a:rPr lang="en-US" dirty="0" err="1">
                <a:solidFill>
                  <a:schemeClr val="bg1"/>
                </a:solidFill>
              </a:rPr>
              <a:t>distancef</a:t>
            </a:r>
            <a:r>
              <a:rPr lang="en-US" dirty="0">
                <a:solidFill>
                  <a:schemeClr val="bg1"/>
                </a:solidFill>
              </a:rPr>
              <a:t>&gt;30&amp;&amp;</a:t>
            </a:r>
            <a:r>
              <a:rPr lang="en-US" dirty="0" err="1">
                <a:solidFill>
                  <a:schemeClr val="bg1"/>
                </a:solidFill>
              </a:rPr>
              <a:t>distancef</a:t>
            </a:r>
            <a:r>
              <a:rPr lang="en-US" dirty="0">
                <a:solidFill>
                  <a:schemeClr val="bg1"/>
                </a:solidFill>
              </a:rPr>
              <a:t>&lt;50&amp;&amp;val==HIGH){</a:t>
            </a:r>
          </a:p>
          <a:p>
            <a:r>
              <a:rPr lang="en-US" dirty="0">
                <a:solidFill>
                  <a:schemeClr val="bg1"/>
                </a:solidFill>
              </a:rPr>
              <a:t>   </a:t>
            </a:r>
            <a:r>
              <a:rPr lang="en-US" dirty="0" err="1">
                <a:solidFill>
                  <a:schemeClr val="bg1"/>
                </a:solidFill>
              </a:rPr>
              <a:t>Serial.println</a:t>
            </a:r>
            <a:r>
              <a:rPr lang="en-US" dirty="0">
                <a:solidFill>
                  <a:schemeClr val="bg1"/>
                </a:solidFill>
              </a:rPr>
              <a:t>(</a:t>
            </a:r>
            <a:r>
              <a:rPr lang="en-US" dirty="0" err="1">
                <a:solidFill>
                  <a:schemeClr val="bg1"/>
                </a:solidFill>
              </a:rPr>
              <a:t>distancef</a:t>
            </a:r>
            <a:r>
              <a:rPr lang="en-US" dirty="0">
                <a:solidFill>
                  <a:schemeClr val="bg1"/>
                </a:solidFill>
              </a:rPr>
              <a:t>);</a:t>
            </a:r>
          </a:p>
          <a:p>
            <a:r>
              <a:rPr lang="en-US" dirty="0">
                <a:solidFill>
                  <a:schemeClr val="bg1"/>
                </a:solidFill>
              </a:rPr>
              <a:t>   </a:t>
            </a:r>
            <a:r>
              <a:rPr lang="en-US" dirty="0" err="1">
                <a:solidFill>
                  <a:schemeClr val="bg1"/>
                </a:solidFill>
              </a:rPr>
              <a:t>myservo.write</a:t>
            </a:r>
            <a:r>
              <a:rPr lang="en-US" dirty="0">
                <a:solidFill>
                  <a:schemeClr val="bg1"/>
                </a:solidFill>
              </a:rPr>
              <a:t>(90);</a:t>
            </a:r>
          </a:p>
          <a:p>
            <a:endParaRPr lang="en-US" dirty="0">
              <a:solidFill>
                <a:schemeClr val="bg1"/>
              </a:solidFill>
            </a:endParaRPr>
          </a:p>
          <a:p>
            <a:r>
              <a:rPr lang="en-US" dirty="0">
                <a:solidFill>
                  <a:schemeClr val="bg1"/>
                </a:solidFill>
              </a:rPr>
              <a:t>  }</a:t>
            </a:r>
          </a:p>
          <a:p>
            <a:r>
              <a:rPr lang="en-US" dirty="0">
                <a:solidFill>
                  <a:schemeClr val="bg1"/>
                </a:solidFill>
              </a:rPr>
              <a:t>  if(</a:t>
            </a:r>
            <a:r>
              <a:rPr lang="en-US" dirty="0" err="1">
                <a:solidFill>
                  <a:schemeClr val="bg1"/>
                </a:solidFill>
              </a:rPr>
              <a:t>distancef</a:t>
            </a:r>
            <a:r>
              <a:rPr lang="en-US" dirty="0">
                <a:solidFill>
                  <a:schemeClr val="bg1"/>
                </a:solidFill>
              </a:rPr>
              <a:t>&lt;20){</a:t>
            </a:r>
          </a:p>
          <a:p>
            <a:r>
              <a:rPr lang="en-US" dirty="0">
                <a:solidFill>
                  <a:schemeClr val="bg1"/>
                </a:solidFill>
              </a:rPr>
              <a:t>  </a:t>
            </a:r>
            <a:r>
              <a:rPr lang="en-US" dirty="0" err="1">
                <a:solidFill>
                  <a:schemeClr val="bg1"/>
                </a:solidFill>
              </a:rPr>
              <a:t>Serial.println</a:t>
            </a:r>
            <a:r>
              <a:rPr lang="en-US" dirty="0">
                <a:solidFill>
                  <a:schemeClr val="bg1"/>
                </a:solidFill>
              </a:rPr>
              <a:t>(</a:t>
            </a:r>
            <a:r>
              <a:rPr lang="en-US" dirty="0" err="1">
                <a:solidFill>
                  <a:schemeClr val="bg1"/>
                </a:solidFill>
              </a:rPr>
              <a:t>distancef</a:t>
            </a:r>
            <a:r>
              <a:rPr lang="en-US" dirty="0">
                <a:solidFill>
                  <a:schemeClr val="bg1"/>
                </a:solidFill>
              </a:rPr>
              <a:t>);</a:t>
            </a:r>
          </a:p>
          <a:p>
            <a:r>
              <a:rPr lang="en-US" dirty="0">
                <a:solidFill>
                  <a:schemeClr val="bg1"/>
                </a:solidFill>
              </a:rPr>
              <a:t>  </a:t>
            </a:r>
            <a:r>
              <a:rPr lang="en-US" dirty="0" err="1">
                <a:solidFill>
                  <a:schemeClr val="bg1"/>
                </a:solidFill>
              </a:rPr>
              <a:t>myservo.write</a:t>
            </a:r>
            <a:r>
              <a:rPr lang="en-US" dirty="0">
                <a:solidFill>
                  <a:schemeClr val="bg1"/>
                </a:solidFill>
              </a:rPr>
              <a:t>(0);</a:t>
            </a:r>
          </a:p>
          <a:p>
            <a:r>
              <a:rPr lang="en-US" dirty="0">
                <a:solidFill>
                  <a:schemeClr val="bg1"/>
                </a:solidFill>
              </a:rPr>
              <a:t>  }</a:t>
            </a:r>
          </a:p>
          <a:p>
            <a:r>
              <a:rPr lang="en-US" dirty="0">
                <a:solidFill>
                  <a:schemeClr val="bg1"/>
                </a:solidFill>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38002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31367-64A1-4F8C-B85B-93EBF0E84225}"/>
              </a:ext>
            </a:extLst>
          </p:cNvPr>
          <p:cNvSpPr/>
          <p:nvPr/>
        </p:nvSpPr>
        <p:spPr>
          <a:xfrm>
            <a:off x="3149360" y="170869"/>
            <a:ext cx="5893280" cy="1323439"/>
          </a:xfrm>
          <a:prstGeom prst="rect">
            <a:avLst/>
          </a:prstGeom>
          <a:noFill/>
        </p:spPr>
        <p:txBody>
          <a:bodyPr wrap="non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Smart Parking System using</a:t>
            </a:r>
          </a:p>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Ultrasonic Sensor</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218BCF25-0EF6-454E-83E0-15E33896B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58" y="1494308"/>
            <a:ext cx="3693085" cy="2695952"/>
          </a:xfrm>
          <a:prstGeom prst="rect">
            <a:avLst/>
          </a:prstGeom>
        </p:spPr>
      </p:pic>
      <p:pic>
        <p:nvPicPr>
          <p:cNvPr id="6" name="Picture 5">
            <a:extLst>
              <a:ext uri="{FF2B5EF4-FFF2-40B4-BE49-F238E27FC236}">
                <a16:creationId xmlns:a16="http://schemas.microsoft.com/office/drawing/2014/main" id="{1EAF4097-F1D7-40A6-9838-826D7AD07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70" y="4394447"/>
            <a:ext cx="3728669" cy="2097376"/>
          </a:xfrm>
          <a:prstGeom prst="rect">
            <a:avLst/>
          </a:prstGeom>
        </p:spPr>
      </p:pic>
      <p:sp>
        <p:nvSpPr>
          <p:cNvPr id="7" name="Rectangle 6">
            <a:extLst>
              <a:ext uri="{FF2B5EF4-FFF2-40B4-BE49-F238E27FC236}">
                <a16:creationId xmlns:a16="http://schemas.microsoft.com/office/drawing/2014/main" id="{FAF95BDE-449F-416A-873F-6FD7BFFCFBE5}"/>
              </a:ext>
            </a:extLst>
          </p:cNvPr>
          <p:cNvSpPr/>
          <p:nvPr/>
        </p:nvSpPr>
        <p:spPr>
          <a:xfrm>
            <a:off x="4979276" y="2514600"/>
            <a:ext cx="6867366" cy="3046988"/>
          </a:xfrm>
          <a:prstGeom prst="rect">
            <a:avLst/>
          </a:prstGeom>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A major problem in Indian metropolises is the skewed demand for on-street parking since it’s cheaper than off-street parking. On-street parking issues often cause delays, especially on roads with heavy traffic.</a:t>
            </a:r>
          </a:p>
          <a:p>
            <a:r>
              <a:rPr lang="en-US" sz="2400" dirty="0">
                <a:solidFill>
                  <a:schemeClr val="bg1"/>
                </a:solidFill>
                <a:latin typeface="Calibri" panose="020F0502020204030204" pitchFamily="34" charset="0"/>
                <a:cs typeface="Calibri" panose="020F0502020204030204" pitchFamily="34" charset="0"/>
              </a:rPr>
              <a:t>As we can often see parking in non-parking zones is very common in India. </a:t>
            </a:r>
          </a:p>
          <a:p>
            <a:r>
              <a:rPr lang="en-US" sz="2400" dirty="0">
                <a:solidFill>
                  <a:schemeClr val="bg1"/>
                </a:solidFill>
                <a:latin typeface="Calibri" panose="020F0502020204030204" pitchFamily="34" charset="0"/>
                <a:cs typeface="Calibri" panose="020F0502020204030204" pitchFamily="34" charset="0"/>
              </a:rPr>
              <a:t>Our project proposes a method to help reduce on- street parking in front of no-parking boards.</a:t>
            </a:r>
            <a:endParaRPr lang="en-IN"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54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57BC5-96A6-498C-9A0D-A8E37E9420C8}"/>
              </a:ext>
            </a:extLst>
          </p:cNvPr>
          <p:cNvSpPr>
            <a:spLocks noGrp="1"/>
          </p:cNvSpPr>
          <p:nvPr>
            <p:ph idx="1"/>
          </p:nvPr>
        </p:nvSpPr>
        <p:spPr/>
        <p:txBody>
          <a:bodyPr>
            <a:normAutofit lnSpcReduction="10000"/>
          </a:bodyPr>
          <a:lstStyle/>
          <a:p>
            <a:pPr marL="0" indent="0">
              <a:buNone/>
            </a:pPr>
            <a:r>
              <a:rPr lang="en-US" dirty="0">
                <a:solidFill>
                  <a:schemeClr val="bg2"/>
                </a:solidFill>
              </a:rPr>
              <a:t>COMPONENTS :</a:t>
            </a:r>
          </a:p>
          <a:p>
            <a:pPr lvl="1"/>
            <a:r>
              <a:rPr lang="en-US" dirty="0">
                <a:solidFill>
                  <a:schemeClr val="bg2"/>
                </a:solidFill>
              </a:rPr>
              <a:t>ARDUINO UNO</a:t>
            </a:r>
          </a:p>
          <a:p>
            <a:pPr lvl="1"/>
            <a:r>
              <a:rPr lang="en-US" dirty="0">
                <a:solidFill>
                  <a:schemeClr val="bg2"/>
                </a:solidFill>
              </a:rPr>
              <a:t>ULTRASONIC SENSORS</a:t>
            </a:r>
          </a:p>
          <a:p>
            <a:pPr lvl="1"/>
            <a:r>
              <a:rPr lang="en-US" dirty="0">
                <a:solidFill>
                  <a:schemeClr val="bg2"/>
                </a:solidFill>
              </a:rPr>
              <a:t> BREAD BOARD</a:t>
            </a:r>
          </a:p>
          <a:p>
            <a:pPr lvl="1"/>
            <a:r>
              <a:rPr lang="en-US" dirty="0">
                <a:solidFill>
                  <a:schemeClr val="bg2"/>
                </a:solidFill>
              </a:rPr>
              <a:t> CONNECTING WIRES</a:t>
            </a:r>
          </a:p>
          <a:p>
            <a:pPr lvl="1"/>
            <a:r>
              <a:rPr lang="en-US" dirty="0">
                <a:solidFill>
                  <a:schemeClr val="bg2"/>
                </a:solidFill>
              </a:rPr>
              <a:t>PIEZZO BUZZER</a:t>
            </a:r>
          </a:p>
          <a:p>
            <a:pPr marL="0" indent="0">
              <a:buNone/>
            </a:pPr>
            <a:endParaRPr lang="en-US" dirty="0">
              <a:solidFill>
                <a:schemeClr val="bg2"/>
              </a:solidFill>
            </a:endParaRPr>
          </a:p>
          <a:p>
            <a:pPr marL="0" indent="0">
              <a:buNone/>
            </a:pPr>
            <a:r>
              <a:rPr lang="en-US" dirty="0">
                <a:solidFill>
                  <a:schemeClr val="bg2"/>
                </a:solidFill>
              </a:rPr>
              <a:t>TOOLS:</a:t>
            </a:r>
          </a:p>
          <a:p>
            <a:pPr lvl="1"/>
            <a:r>
              <a:rPr lang="en-US" dirty="0">
                <a:solidFill>
                  <a:schemeClr val="bg2"/>
                </a:solidFill>
              </a:rPr>
              <a:t>TINKERCAD CIRCUITS</a:t>
            </a:r>
          </a:p>
        </p:txBody>
      </p:sp>
      <p:sp>
        <p:nvSpPr>
          <p:cNvPr id="4" name="Rectangle 3">
            <a:extLst>
              <a:ext uri="{FF2B5EF4-FFF2-40B4-BE49-F238E27FC236}">
                <a16:creationId xmlns:a16="http://schemas.microsoft.com/office/drawing/2014/main" id="{9CF65491-20CB-400C-9A26-C739A1C7B8B6}"/>
              </a:ext>
            </a:extLst>
          </p:cNvPr>
          <p:cNvSpPr/>
          <p:nvPr/>
        </p:nvSpPr>
        <p:spPr>
          <a:xfrm>
            <a:off x="457842" y="373162"/>
            <a:ext cx="108191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COMPONENTS AND TOOLS REQUIRED</a:t>
            </a:r>
          </a:p>
        </p:txBody>
      </p:sp>
    </p:spTree>
    <p:extLst>
      <p:ext uri="{BB962C8B-B14F-4D97-AF65-F5344CB8AC3E}">
        <p14:creationId xmlns:p14="http://schemas.microsoft.com/office/powerpoint/2010/main" val="250715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C69E43-103D-4FDB-A9AE-8DA696CC28EF}"/>
              </a:ext>
            </a:extLst>
          </p:cNvPr>
          <p:cNvSpPr/>
          <p:nvPr/>
        </p:nvSpPr>
        <p:spPr>
          <a:xfrm>
            <a:off x="3809984" y="357166"/>
            <a:ext cx="4716356" cy="923330"/>
          </a:xfrm>
          <a:prstGeom prst="rect">
            <a:avLst/>
          </a:prstGeom>
          <a:noFill/>
        </p:spPr>
        <p:txBody>
          <a:bodyPr wrap="none" lIns="91440" tIns="45720" rIns="91440" bIns="45720">
            <a:spAutoFit/>
          </a:bodyPr>
          <a:lstStyle/>
          <a:p>
            <a:r>
              <a:rPr lang="en-US" sz="5400"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alibri"/>
              </a:rPr>
              <a:t>CIRCUIT DESIGN</a:t>
            </a:r>
          </a:p>
        </p:txBody>
      </p:sp>
      <p:pic>
        <p:nvPicPr>
          <p:cNvPr id="1026" name="Picture 2"/>
          <p:cNvPicPr>
            <a:picLocks noChangeAspect="1" noChangeArrowheads="1"/>
          </p:cNvPicPr>
          <p:nvPr/>
        </p:nvPicPr>
        <p:blipFill>
          <a:blip r:embed="rId2"/>
          <a:srcRect/>
          <a:stretch>
            <a:fillRect/>
          </a:stretch>
        </p:blipFill>
        <p:spPr bwMode="auto">
          <a:xfrm>
            <a:off x="2335227" y="1990529"/>
            <a:ext cx="7077661" cy="3797300"/>
          </a:xfrm>
          <a:prstGeom prst="rect">
            <a:avLst/>
          </a:prstGeom>
          <a:noFill/>
          <a:ln w="9525">
            <a:noFill/>
            <a:miter lim="800000"/>
            <a:headEnd/>
            <a:tailEnd/>
          </a:ln>
          <a:effectLst/>
        </p:spPr>
      </p:pic>
    </p:spTree>
    <p:extLst>
      <p:ext uri="{BB962C8B-B14F-4D97-AF65-F5344CB8AC3E}">
        <p14:creationId xmlns:p14="http://schemas.microsoft.com/office/powerpoint/2010/main" val="167181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B587B-8676-4C21-9835-3DFDCDEC2CEC}"/>
              </a:ext>
            </a:extLst>
          </p:cNvPr>
          <p:cNvSpPr>
            <a:spLocks noGrp="1"/>
          </p:cNvSpPr>
          <p:nvPr>
            <p:ph idx="1"/>
          </p:nvPr>
        </p:nvSpPr>
        <p:spPr/>
        <p:txBody>
          <a:bodyPr>
            <a:normAutofit/>
          </a:bodyPr>
          <a:lstStyle/>
          <a:p>
            <a:pPr marL="0" indent="0">
              <a:buNone/>
            </a:pPr>
            <a:r>
              <a:rPr lang="en-US" dirty="0">
                <a:solidFill>
                  <a:schemeClr val="bg1"/>
                </a:solidFill>
              </a:rPr>
              <a:t>The Ultrasonic Sensors are used to check if a car is parked at the no parking zone. These sensors are attached to the no parking signs and are used to detect the presence of a car. More number of Ultrasonic sensors are used to help tell apart whether the object (if present) within the cone range of the sensor is a car based on whether all the sensors are able to detect an object at the same time (as width of the car rear or front is more). </a:t>
            </a:r>
          </a:p>
        </p:txBody>
      </p:sp>
      <p:sp>
        <p:nvSpPr>
          <p:cNvPr id="4" name="Rectangle 3">
            <a:extLst>
              <a:ext uri="{FF2B5EF4-FFF2-40B4-BE49-F238E27FC236}">
                <a16:creationId xmlns:a16="http://schemas.microsoft.com/office/drawing/2014/main" id="{C13083D1-E84B-49D6-9C5A-66B4F7FD69DE}"/>
              </a:ext>
            </a:extLst>
          </p:cNvPr>
          <p:cNvSpPr/>
          <p:nvPr/>
        </p:nvSpPr>
        <p:spPr>
          <a:xfrm>
            <a:off x="2557727" y="567035"/>
            <a:ext cx="633359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WORKING LOGIC</a:t>
            </a:r>
          </a:p>
        </p:txBody>
      </p:sp>
    </p:spTree>
    <p:extLst>
      <p:ext uri="{BB962C8B-B14F-4D97-AF65-F5344CB8AC3E}">
        <p14:creationId xmlns:p14="http://schemas.microsoft.com/office/powerpoint/2010/main" val="243503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CODE</a:t>
            </a:r>
            <a:b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sp>
        <p:nvSpPr>
          <p:cNvPr id="3" name="TextBox 2"/>
          <p:cNvSpPr txBox="1"/>
          <p:nvPr/>
        </p:nvSpPr>
        <p:spPr>
          <a:xfrm>
            <a:off x="736771" y="1123137"/>
            <a:ext cx="5513108" cy="5632311"/>
          </a:xfrm>
          <a:prstGeom prst="rect">
            <a:avLst/>
          </a:prstGeom>
          <a:noFill/>
        </p:spPr>
        <p:txBody>
          <a:bodyPr wrap="square" rtlCol="0">
            <a:spAutoFit/>
          </a:bodyPr>
          <a:lstStyle/>
          <a:p>
            <a:r>
              <a:rPr lang="en-US" dirty="0">
                <a:solidFill>
                  <a:prstClr val="white"/>
                </a:solidFill>
                <a:latin typeface="Calibri"/>
              </a:rPr>
              <a:t>const </a:t>
            </a:r>
            <a:r>
              <a:rPr lang="en-US" dirty="0" err="1">
                <a:solidFill>
                  <a:prstClr val="white"/>
                </a:solidFill>
                <a:latin typeface="Calibri"/>
              </a:rPr>
              <a:t>int</a:t>
            </a:r>
            <a:r>
              <a:rPr lang="en-US" dirty="0">
                <a:solidFill>
                  <a:prstClr val="white"/>
                </a:solidFill>
                <a:latin typeface="Calibri"/>
              </a:rPr>
              <a:t> tPin1 = 6, ePin1 = 5;</a:t>
            </a:r>
          </a:p>
          <a:p>
            <a:r>
              <a:rPr lang="en-US" dirty="0">
                <a:solidFill>
                  <a:prstClr val="white"/>
                </a:solidFill>
                <a:latin typeface="Calibri"/>
              </a:rPr>
              <a:t>const </a:t>
            </a:r>
            <a:r>
              <a:rPr lang="en-US" dirty="0" err="1">
                <a:solidFill>
                  <a:prstClr val="white"/>
                </a:solidFill>
                <a:latin typeface="Calibri"/>
              </a:rPr>
              <a:t>int</a:t>
            </a:r>
            <a:r>
              <a:rPr lang="en-US" dirty="0">
                <a:solidFill>
                  <a:prstClr val="white"/>
                </a:solidFill>
                <a:latin typeface="Calibri"/>
              </a:rPr>
              <a:t> tPin2 = 4, ePin2 = 9;</a:t>
            </a:r>
          </a:p>
          <a:p>
            <a:r>
              <a:rPr lang="en-US" dirty="0">
                <a:solidFill>
                  <a:prstClr val="white"/>
                </a:solidFill>
                <a:latin typeface="Calibri"/>
              </a:rPr>
              <a:t>const </a:t>
            </a:r>
            <a:r>
              <a:rPr lang="en-US" dirty="0" err="1">
                <a:solidFill>
                  <a:prstClr val="white"/>
                </a:solidFill>
                <a:latin typeface="Calibri"/>
              </a:rPr>
              <a:t>int</a:t>
            </a:r>
            <a:r>
              <a:rPr lang="en-US" dirty="0">
                <a:solidFill>
                  <a:prstClr val="white"/>
                </a:solidFill>
                <a:latin typeface="Calibri"/>
              </a:rPr>
              <a:t> tPin3 = 2, ePin3 = 3;</a:t>
            </a:r>
          </a:p>
          <a:p>
            <a:r>
              <a:rPr lang="en-US" dirty="0">
                <a:solidFill>
                  <a:prstClr val="white"/>
                </a:solidFill>
                <a:latin typeface="Calibri"/>
              </a:rPr>
              <a:t>const </a:t>
            </a:r>
            <a:r>
              <a:rPr lang="en-US" dirty="0" err="1">
                <a:solidFill>
                  <a:prstClr val="white"/>
                </a:solidFill>
                <a:latin typeface="Calibri"/>
              </a:rPr>
              <a:t>int</a:t>
            </a:r>
            <a:r>
              <a:rPr lang="en-US" dirty="0">
                <a:solidFill>
                  <a:prstClr val="white"/>
                </a:solidFill>
                <a:latin typeface="Calibri"/>
              </a:rPr>
              <a:t> tPin4 = 7, ePin4 = 8;</a:t>
            </a:r>
          </a:p>
          <a:p>
            <a:r>
              <a:rPr lang="en-US" dirty="0">
                <a:solidFill>
                  <a:prstClr val="white"/>
                </a:solidFill>
                <a:latin typeface="Calibri"/>
              </a:rPr>
              <a:t>const </a:t>
            </a:r>
            <a:r>
              <a:rPr lang="en-US" dirty="0" err="1">
                <a:solidFill>
                  <a:prstClr val="white"/>
                </a:solidFill>
                <a:latin typeface="Calibri"/>
              </a:rPr>
              <a:t>int</a:t>
            </a:r>
            <a:r>
              <a:rPr lang="en-US" dirty="0">
                <a:solidFill>
                  <a:prstClr val="white"/>
                </a:solidFill>
                <a:latin typeface="Calibri"/>
              </a:rPr>
              <a:t> buzzer = 10;</a:t>
            </a:r>
          </a:p>
          <a:p>
            <a:r>
              <a:rPr lang="en-US" dirty="0" err="1">
                <a:solidFill>
                  <a:prstClr val="white"/>
                </a:solidFill>
                <a:latin typeface="Calibri"/>
              </a:rPr>
              <a:t>int</a:t>
            </a:r>
            <a:r>
              <a:rPr lang="en-US" dirty="0">
                <a:solidFill>
                  <a:prstClr val="white"/>
                </a:solidFill>
                <a:latin typeface="Calibri"/>
              </a:rPr>
              <a:t> stop = 0;</a:t>
            </a:r>
          </a:p>
          <a:p>
            <a:r>
              <a:rPr lang="en-US" dirty="0">
                <a:solidFill>
                  <a:prstClr val="white"/>
                </a:solidFill>
                <a:latin typeface="Calibri"/>
              </a:rPr>
              <a:t>unsigned long time1,time2,time3,time4; </a:t>
            </a:r>
          </a:p>
          <a:p>
            <a:r>
              <a:rPr lang="en-US" dirty="0">
                <a:solidFill>
                  <a:prstClr val="white"/>
                </a:solidFill>
                <a:latin typeface="Calibri"/>
              </a:rPr>
              <a:t>unsigned long distance1,distance2,distance3,distance4;</a:t>
            </a:r>
          </a:p>
          <a:p>
            <a:r>
              <a:rPr lang="en-US" dirty="0">
                <a:solidFill>
                  <a:prstClr val="white"/>
                </a:solidFill>
                <a:latin typeface="Calibri"/>
              </a:rPr>
              <a:t>void setup() {</a:t>
            </a:r>
          </a:p>
          <a:p>
            <a:r>
              <a:rPr lang="en-US" dirty="0" err="1">
                <a:solidFill>
                  <a:prstClr val="white"/>
                </a:solidFill>
                <a:latin typeface="Calibri"/>
              </a:rPr>
              <a:t>pinMode</a:t>
            </a:r>
            <a:r>
              <a:rPr lang="en-US" dirty="0">
                <a:solidFill>
                  <a:prstClr val="white"/>
                </a:solidFill>
                <a:latin typeface="Calibri"/>
              </a:rPr>
              <a:t>(tPin1, OUTPUT);</a:t>
            </a:r>
          </a:p>
          <a:p>
            <a:r>
              <a:rPr lang="en-US" dirty="0" err="1">
                <a:solidFill>
                  <a:prstClr val="white"/>
                </a:solidFill>
                <a:latin typeface="Calibri"/>
              </a:rPr>
              <a:t>pinMode</a:t>
            </a:r>
            <a:r>
              <a:rPr lang="en-US" dirty="0">
                <a:solidFill>
                  <a:prstClr val="white"/>
                </a:solidFill>
                <a:latin typeface="Calibri"/>
              </a:rPr>
              <a:t>(ePin1, INPUT);</a:t>
            </a:r>
          </a:p>
          <a:p>
            <a:r>
              <a:rPr lang="en-US" dirty="0" err="1">
                <a:solidFill>
                  <a:prstClr val="white"/>
                </a:solidFill>
                <a:latin typeface="Calibri"/>
              </a:rPr>
              <a:t>pinMode</a:t>
            </a:r>
            <a:r>
              <a:rPr lang="en-US" dirty="0">
                <a:solidFill>
                  <a:prstClr val="white"/>
                </a:solidFill>
                <a:latin typeface="Calibri"/>
              </a:rPr>
              <a:t>(tPin2, OUTPUT);</a:t>
            </a:r>
          </a:p>
          <a:p>
            <a:r>
              <a:rPr lang="en-US" dirty="0" err="1">
                <a:solidFill>
                  <a:prstClr val="white"/>
                </a:solidFill>
                <a:latin typeface="Calibri"/>
              </a:rPr>
              <a:t>pinMode</a:t>
            </a:r>
            <a:r>
              <a:rPr lang="en-US" dirty="0">
                <a:solidFill>
                  <a:prstClr val="white"/>
                </a:solidFill>
                <a:latin typeface="Calibri"/>
              </a:rPr>
              <a:t>(ePin2, INPUT);</a:t>
            </a:r>
          </a:p>
          <a:p>
            <a:r>
              <a:rPr lang="en-US" dirty="0" err="1">
                <a:solidFill>
                  <a:prstClr val="white"/>
                </a:solidFill>
                <a:latin typeface="Calibri"/>
              </a:rPr>
              <a:t>pinMode</a:t>
            </a:r>
            <a:r>
              <a:rPr lang="en-US" dirty="0">
                <a:solidFill>
                  <a:prstClr val="white"/>
                </a:solidFill>
                <a:latin typeface="Calibri"/>
              </a:rPr>
              <a:t>(tPin3, OUTPUT);</a:t>
            </a:r>
          </a:p>
          <a:p>
            <a:r>
              <a:rPr lang="en-US" dirty="0" err="1">
                <a:solidFill>
                  <a:prstClr val="white"/>
                </a:solidFill>
                <a:latin typeface="Calibri"/>
              </a:rPr>
              <a:t>pinMode</a:t>
            </a:r>
            <a:r>
              <a:rPr lang="en-US" dirty="0">
                <a:solidFill>
                  <a:prstClr val="white"/>
                </a:solidFill>
                <a:latin typeface="Calibri"/>
              </a:rPr>
              <a:t>(ePin3, INPUT);</a:t>
            </a:r>
          </a:p>
          <a:p>
            <a:r>
              <a:rPr lang="en-US" dirty="0" err="1">
                <a:solidFill>
                  <a:prstClr val="white"/>
                </a:solidFill>
                <a:latin typeface="Calibri"/>
              </a:rPr>
              <a:t>pinMode</a:t>
            </a:r>
            <a:r>
              <a:rPr lang="en-US" dirty="0">
                <a:solidFill>
                  <a:prstClr val="white"/>
                </a:solidFill>
                <a:latin typeface="Calibri"/>
              </a:rPr>
              <a:t>(tPin4, OUTPUT);</a:t>
            </a:r>
          </a:p>
          <a:p>
            <a:r>
              <a:rPr lang="en-US" dirty="0" err="1">
                <a:solidFill>
                  <a:prstClr val="white"/>
                </a:solidFill>
                <a:latin typeface="Calibri"/>
              </a:rPr>
              <a:t>pinMode</a:t>
            </a:r>
            <a:r>
              <a:rPr lang="en-US" dirty="0">
                <a:solidFill>
                  <a:prstClr val="white"/>
                </a:solidFill>
                <a:latin typeface="Calibri"/>
              </a:rPr>
              <a:t>(ePin4, INPUT);</a:t>
            </a:r>
          </a:p>
          <a:p>
            <a:r>
              <a:rPr lang="en-US" dirty="0" err="1">
                <a:solidFill>
                  <a:prstClr val="white"/>
                </a:solidFill>
                <a:latin typeface="Calibri"/>
              </a:rPr>
              <a:t>pinMode</a:t>
            </a:r>
            <a:r>
              <a:rPr lang="en-US" dirty="0">
                <a:solidFill>
                  <a:prstClr val="white"/>
                </a:solidFill>
                <a:latin typeface="Calibri"/>
              </a:rPr>
              <a:t>(buzzer, OUTPUT);</a:t>
            </a:r>
          </a:p>
          <a:p>
            <a:r>
              <a:rPr lang="en-US" dirty="0" err="1">
                <a:solidFill>
                  <a:prstClr val="white"/>
                </a:solidFill>
                <a:latin typeface="Calibri"/>
              </a:rPr>
              <a:t>Serial.begin</a:t>
            </a:r>
            <a:r>
              <a:rPr lang="en-US" dirty="0">
                <a:solidFill>
                  <a:prstClr val="white"/>
                </a:solidFill>
                <a:latin typeface="Calibri"/>
              </a:rPr>
              <a:t>(9600);</a:t>
            </a:r>
          </a:p>
          <a:p>
            <a:r>
              <a:rPr lang="en-US" dirty="0">
                <a:solidFill>
                  <a:prstClr val="white"/>
                </a:solidFill>
                <a:latin typeface="Calibri"/>
              </a:rPr>
              <a:t>}</a:t>
            </a:r>
          </a:p>
        </p:txBody>
      </p:sp>
      <p:sp>
        <p:nvSpPr>
          <p:cNvPr id="4" name="Rectangle 3">
            <a:extLst>
              <a:ext uri="{FF2B5EF4-FFF2-40B4-BE49-F238E27FC236}">
                <a16:creationId xmlns:a16="http://schemas.microsoft.com/office/drawing/2014/main" id="{8AC73245-BC26-4A85-84EA-643B371F653E}"/>
              </a:ext>
            </a:extLst>
          </p:cNvPr>
          <p:cNvSpPr/>
          <p:nvPr/>
        </p:nvSpPr>
        <p:spPr>
          <a:xfrm>
            <a:off x="6096000" y="846138"/>
            <a:ext cx="5595891" cy="5909310"/>
          </a:xfrm>
          <a:prstGeom prst="rect">
            <a:avLst/>
          </a:prstGeom>
        </p:spPr>
        <p:txBody>
          <a:bodyPr wrap="square">
            <a:spAutoFit/>
          </a:bodyPr>
          <a:lstStyle/>
          <a:p>
            <a:r>
              <a:rPr lang="en-US" dirty="0">
                <a:solidFill>
                  <a:prstClr val="white"/>
                </a:solidFill>
              </a:rPr>
              <a:t>void loop() {</a:t>
            </a:r>
          </a:p>
          <a:p>
            <a:r>
              <a:rPr lang="en-US" dirty="0" err="1">
                <a:solidFill>
                  <a:prstClr val="white"/>
                </a:solidFill>
              </a:rPr>
              <a:t>digitalWrite</a:t>
            </a:r>
            <a:r>
              <a:rPr lang="en-US" dirty="0">
                <a:solidFill>
                  <a:prstClr val="white"/>
                </a:solidFill>
              </a:rPr>
              <a:t>(tPin1, LOW); </a:t>
            </a:r>
            <a:r>
              <a:rPr lang="en-US" dirty="0" err="1">
                <a:solidFill>
                  <a:prstClr val="white"/>
                </a:solidFill>
              </a:rPr>
              <a:t>delayMicroseconds</a:t>
            </a:r>
            <a:r>
              <a:rPr lang="en-US" dirty="0">
                <a:solidFill>
                  <a:prstClr val="white"/>
                </a:solidFill>
              </a:rPr>
              <a:t>(2);</a:t>
            </a:r>
          </a:p>
          <a:p>
            <a:r>
              <a:rPr lang="en-US" dirty="0" err="1">
                <a:solidFill>
                  <a:prstClr val="white"/>
                </a:solidFill>
              </a:rPr>
              <a:t>digitalWrite</a:t>
            </a:r>
            <a:r>
              <a:rPr lang="en-US" dirty="0">
                <a:solidFill>
                  <a:prstClr val="white"/>
                </a:solidFill>
              </a:rPr>
              <a:t>(tPin1, HIGH); </a:t>
            </a:r>
            <a:r>
              <a:rPr lang="en-US" dirty="0" err="1">
                <a:solidFill>
                  <a:prstClr val="white"/>
                </a:solidFill>
              </a:rPr>
              <a:t>delayMicroseconds</a:t>
            </a:r>
            <a:r>
              <a:rPr lang="en-US" dirty="0">
                <a:solidFill>
                  <a:prstClr val="white"/>
                </a:solidFill>
              </a:rPr>
              <a:t>(10);</a:t>
            </a:r>
          </a:p>
          <a:p>
            <a:r>
              <a:rPr lang="en-US" dirty="0" err="1">
                <a:solidFill>
                  <a:prstClr val="white"/>
                </a:solidFill>
              </a:rPr>
              <a:t>digitalWrite</a:t>
            </a:r>
            <a:r>
              <a:rPr lang="en-US" dirty="0">
                <a:solidFill>
                  <a:prstClr val="white"/>
                </a:solidFill>
              </a:rPr>
              <a:t>(tPin1, LOW);</a:t>
            </a:r>
          </a:p>
          <a:p>
            <a:r>
              <a:rPr lang="en-US" dirty="0">
                <a:solidFill>
                  <a:prstClr val="white"/>
                </a:solidFill>
              </a:rPr>
              <a:t>time1 = </a:t>
            </a:r>
            <a:r>
              <a:rPr lang="en-US" dirty="0" err="1">
                <a:solidFill>
                  <a:prstClr val="white"/>
                </a:solidFill>
              </a:rPr>
              <a:t>pulseIn</a:t>
            </a:r>
            <a:r>
              <a:rPr lang="en-US" dirty="0">
                <a:solidFill>
                  <a:prstClr val="white"/>
                </a:solidFill>
              </a:rPr>
              <a:t>(ePin1, HIGH);</a:t>
            </a:r>
          </a:p>
          <a:p>
            <a:r>
              <a:rPr lang="en-US" dirty="0" err="1">
                <a:solidFill>
                  <a:prstClr val="white"/>
                </a:solidFill>
              </a:rPr>
              <a:t>digitalWrite</a:t>
            </a:r>
            <a:r>
              <a:rPr lang="en-US" dirty="0">
                <a:solidFill>
                  <a:prstClr val="white"/>
                </a:solidFill>
              </a:rPr>
              <a:t>(tPin2, LOW); </a:t>
            </a:r>
            <a:r>
              <a:rPr lang="en-US" dirty="0" err="1">
                <a:solidFill>
                  <a:prstClr val="white"/>
                </a:solidFill>
              </a:rPr>
              <a:t>delayMicroseconds</a:t>
            </a:r>
            <a:r>
              <a:rPr lang="en-US" dirty="0">
                <a:solidFill>
                  <a:prstClr val="white"/>
                </a:solidFill>
              </a:rPr>
              <a:t>(2);</a:t>
            </a:r>
          </a:p>
          <a:p>
            <a:r>
              <a:rPr lang="en-US" dirty="0" err="1">
                <a:solidFill>
                  <a:prstClr val="white"/>
                </a:solidFill>
              </a:rPr>
              <a:t>digitalWrite</a:t>
            </a:r>
            <a:r>
              <a:rPr lang="en-US" dirty="0">
                <a:solidFill>
                  <a:prstClr val="white"/>
                </a:solidFill>
              </a:rPr>
              <a:t>(tPin2, HIGH); </a:t>
            </a:r>
            <a:r>
              <a:rPr lang="en-US" dirty="0" err="1">
                <a:solidFill>
                  <a:prstClr val="white"/>
                </a:solidFill>
              </a:rPr>
              <a:t>delayMicroseconds</a:t>
            </a:r>
            <a:r>
              <a:rPr lang="en-US" dirty="0">
                <a:solidFill>
                  <a:prstClr val="white"/>
                </a:solidFill>
              </a:rPr>
              <a:t>(10);</a:t>
            </a:r>
          </a:p>
          <a:p>
            <a:r>
              <a:rPr lang="en-US" dirty="0" err="1">
                <a:solidFill>
                  <a:prstClr val="white"/>
                </a:solidFill>
              </a:rPr>
              <a:t>digitalWrite</a:t>
            </a:r>
            <a:r>
              <a:rPr lang="en-US" dirty="0">
                <a:solidFill>
                  <a:prstClr val="white"/>
                </a:solidFill>
              </a:rPr>
              <a:t>(tPin2, LOW);</a:t>
            </a:r>
          </a:p>
          <a:p>
            <a:r>
              <a:rPr lang="en-US" dirty="0">
                <a:solidFill>
                  <a:prstClr val="white"/>
                </a:solidFill>
              </a:rPr>
              <a:t>time2 = </a:t>
            </a:r>
            <a:r>
              <a:rPr lang="en-US" dirty="0" err="1">
                <a:solidFill>
                  <a:prstClr val="white"/>
                </a:solidFill>
              </a:rPr>
              <a:t>pulseIn</a:t>
            </a:r>
            <a:r>
              <a:rPr lang="en-US" dirty="0">
                <a:solidFill>
                  <a:prstClr val="white"/>
                </a:solidFill>
              </a:rPr>
              <a:t>(ePin2, HIGH);</a:t>
            </a:r>
          </a:p>
          <a:p>
            <a:r>
              <a:rPr lang="en-US" dirty="0" err="1">
                <a:solidFill>
                  <a:prstClr val="white"/>
                </a:solidFill>
              </a:rPr>
              <a:t>digitalWrite</a:t>
            </a:r>
            <a:r>
              <a:rPr lang="en-US" dirty="0">
                <a:solidFill>
                  <a:prstClr val="white"/>
                </a:solidFill>
              </a:rPr>
              <a:t>(tPin3, LOW); </a:t>
            </a:r>
            <a:r>
              <a:rPr lang="en-US" dirty="0" err="1">
                <a:solidFill>
                  <a:prstClr val="white"/>
                </a:solidFill>
              </a:rPr>
              <a:t>delayMicroseconds</a:t>
            </a:r>
            <a:r>
              <a:rPr lang="en-US" dirty="0">
                <a:solidFill>
                  <a:prstClr val="white"/>
                </a:solidFill>
              </a:rPr>
              <a:t>(2);</a:t>
            </a:r>
          </a:p>
          <a:p>
            <a:r>
              <a:rPr lang="en-US" dirty="0" err="1">
                <a:solidFill>
                  <a:prstClr val="white"/>
                </a:solidFill>
              </a:rPr>
              <a:t>digitalWrite</a:t>
            </a:r>
            <a:r>
              <a:rPr lang="en-US" dirty="0">
                <a:solidFill>
                  <a:prstClr val="white"/>
                </a:solidFill>
              </a:rPr>
              <a:t>(tPin3, HIGH); </a:t>
            </a:r>
            <a:r>
              <a:rPr lang="en-US" dirty="0" err="1">
                <a:solidFill>
                  <a:prstClr val="white"/>
                </a:solidFill>
              </a:rPr>
              <a:t>delayMicroseconds</a:t>
            </a:r>
            <a:r>
              <a:rPr lang="en-US" dirty="0">
                <a:solidFill>
                  <a:prstClr val="white"/>
                </a:solidFill>
              </a:rPr>
              <a:t>(10);</a:t>
            </a:r>
          </a:p>
          <a:p>
            <a:r>
              <a:rPr lang="en-US" dirty="0" err="1">
                <a:solidFill>
                  <a:prstClr val="white"/>
                </a:solidFill>
              </a:rPr>
              <a:t>digitalWrite</a:t>
            </a:r>
            <a:r>
              <a:rPr lang="en-US" dirty="0">
                <a:solidFill>
                  <a:prstClr val="white"/>
                </a:solidFill>
              </a:rPr>
              <a:t>(tPin3, LOW);</a:t>
            </a:r>
          </a:p>
          <a:p>
            <a:r>
              <a:rPr lang="en-US" dirty="0">
                <a:solidFill>
                  <a:prstClr val="white"/>
                </a:solidFill>
              </a:rPr>
              <a:t>time3 = </a:t>
            </a:r>
            <a:r>
              <a:rPr lang="en-US" dirty="0" err="1">
                <a:solidFill>
                  <a:prstClr val="white"/>
                </a:solidFill>
              </a:rPr>
              <a:t>pulseIn</a:t>
            </a:r>
            <a:r>
              <a:rPr lang="en-US" dirty="0">
                <a:solidFill>
                  <a:prstClr val="white"/>
                </a:solidFill>
              </a:rPr>
              <a:t>(ePin3, HIGH);</a:t>
            </a:r>
          </a:p>
          <a:p>
            <a:r>
              <a:rPr lang="en-US" dirty="0" err="1">
                <a:solidFill>
                  <a:prstClr val="white"/>
                </a:solidFill>
              </a:rPr>
              <a:t>digitalWrite</a:t>
            </a:r>
            <a:r>
              <a:rPr lang="en-US" dirty="0">
                <a:solidFill>
                  <a:prstClr val="white"/>
                </a:solidFill>
              </a:rPr>
              <a:t>(tPin4, LOW); </a:t>
            </a:r>
            <a:r>
              <a:rPr lang="en-US" dirty="0" err="1">
                <a:solidFill>
                  <a:prstClr val="white"/>
                </a:solidFill>
              </a:rPr>
              <a:t>delayMicroseconds</a:t>
            </a:r>
            <a:r>
              <a:rPr lang="en-US" dirty="0">
                <a:solidFill>
                  <a:prstClr val="white"/>
                </a:solidFill>
              </a:rPr>
              <a:t>(2);</a:t>
            </a:r>
          </a:p>
          <a:p>
            <a:r>
              <a:rPr lang="en-US" dirty="0" err="1">
                <a:solidFill>
                  <a:prstClr val="white"/>
                </a:solidFill>
              </a:rPr>
              <a:t>digitalWrite</a:t>
            </a:r>
            <a:r>
              <a:rPr lang="en-US" dirty="0">
                <a:solidFill>
                  <a:prstClr val="white"/>
                </a:solidFill>
              </a:rPr>
              <a:t>(tPin4, HIGH); </a:t>
            </a:r>
            <a:r>
              <a:rPr lang="en-US" dirty="0" err="1">
                <a:solidFill>
                  <a:prstClr val="white"/>
                </a:solidFill>
              </a:rPr>
              <a:t>delayMicroseconds</a:t>
            </a:r>
            <a:r>
              <a:rPr lang="en-US" dirty="0">
                <a:solidFill>
                  <a:prstClr val="white"/>
                </a:solidFill>
              </a:rPr>
              <a:t>(10);</a:t>
            </a:r>
          </a:p>
          <a:p>
            <a:r>
              <a:rPr lang="en-US" dirty="0" err="1">
                <a:solidFill>
                  <a:prstClr val="white"/>
                </a:solidFill>
              </a:rPr>
              <a:t>digitalWrite</a:t>
            </a:r>
            <a:r>
              <a:rPr lang="en-US" dirty="0">
                <a:solidFill>
                  <a:prstClr val="white"/>
                </a:solidFill>
              </a:rPr>
              <a:t>(tPin4, LOW);</a:t>
            </a:r>
          </a:p>
          <a:p>
            <a:r>
              <a:rPr lang="en-US" dirty="0">
                <a:solidFill>
                  <a:prstClr val="white"/>
                </a:solidFill>
              </a:rPr>
              <a:t>time4 = </a:t>
            </a:r>
            <a:r>
              <a:rPr lang="en-US" dirty="0" err="1">
                <a:solidFill>
                  <a:prstClr val="white"/>
                </a:solidFill>
              </a:rPr>
              <a:t>pulseIn</a:t>
            </a:r>
            <a:r>
              <a:rPr lang="en-US" dirty="0">
                <a:solidFill>
                  <a:prstClr val="white"/>
                </a:solidFill>
              </a:rPr>
              <a:t>(ePin4, HIGH);</a:t>
            </a:r>
          </a:p>
          <a:p>
            <a:r>
              <a:rPr lang="en-US" dirty="0">
                <a:solidFill>
                  <a:prstClr val="white"/>
                </a:solidFill>
              </a:rPr>
              <a:t>distance1 = time1*0.034/2.0;</a:t>
            </a:r>
          </a:p>
          <a:p>
            <a:r>
              <a:rPr lang="en-US" dirty="0">
                <a:solidFill>
                  <a:prstClr val="white"/>
                </a:solidFill>
              </a:rPr>
              <a:t>distance2 = time2*0.034/2.0;</a:t>
            </a:r>
          </a:p>
          <a:p>
            <a:r>
              <a:rPr lang="en-US" dirty="0">
                <a:solidFill>
                  <a:prstClr val="white"/>
                </a:solidFill>
              </a:rPr>
              <a:t>distance3 = time3*0.034/2.0;</a:t>
            </a:r>
          </a:p>
          <a:p>
            <a:r>
              <a:rPr lang="en-US" dirty="0">
                <a:solidFill>
                  <a:prstClr val="white"/>
                </a:solidFill>
              </a:rPr>
              <a:t>distance4 = time4*0.034/2.0;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6671" y="197346"/>
            <a:ext cx="6977923" cy="6186309"/>
          </a:xfrm>
          <a:prstGeom prst="rect">
            <a:avLst/>
          </a:prstGeom>
          <a:noFill/>
        </p:spPr>
        <p:txBody>
          <a:bodyPr wrap="square" rtlCol="0">
            <a:spAutoFit/>
          </a:bodyPr>
          <a:lstStyle/>
          <a:p>
            <a:r>
              <a:rPr lang="en-US" dirty="0">
                <a:solidFill>
                  <a:prstClr val="white"/>
                </a:solidFill>
                <a:latin typeface="Calibri"/>
              </a:rPr>
              <a:t> delay(100);</a:t>
            </a:r>
          </a:p>
          <a:p>
            <a:r>
              <a:rPr lang="en-US" dirty="0">
                <a:solidFill>
                  <a:prstClr val="white"/>
                </a:solidFill>
                <a:latin typeface="Calibri"/>
              </a:rPr>
              <a:t>  if(distance1&lt;=100&amp;&amp;distance2&lt;=100&amp;&amp;distance3&lt;=100&amp;&amp;distance4&lt;=100){</a:t>
            </a:r>
          </a:p>
          <a:p>
            <a:r>
              <a:rPr lang="en-US" dirty="0">
                <a:solidFill>
                  <a:prstClr val="white"/>
                </a:solidFill>
                <a:latin typeface="Calibri"/>
              </a:rPr>
              <a:t>    if(stop == 0){</a:t>
            </a:r>
          </a:p>
          <a:p>
            <a:r>
              <a:rPr lang="en-US" dirty="0">
                <a:solidFill>
                  <a:prstClr val="white"/>
                </a:solidFill>
                <a:latin typeface="Calibri"/>
              </a:rPr>
              <a:t>      for(</a:t>
            </a:r>
            <a:r>
              <a:rPr lang="en-US" dirty="0" err="1">
                <a:solidFill>
                  <a:prstClr val="white"/>
                </a:solidFill>
                <a:latin typeface="Calibri"/>
              </a:rPr>
              <a:t>int</a:t>
            </a:r>
            <a:r>
              <a:rPr lang="en-US" dirty="0">
                <a:solidFill>
                  <a:prstClr val="white"/>
                </a:solidFill>
                <a:latin typeface="Calibri"/>
              </a:rPr>
              <a:t> </a:t>
            </a:r>
            <a:r>
              <a:rPr lang="en-US" dirty="0" err="1">
                <a:solidFill>
                  <a:prstClr val="white"/>
                </a:solidFill>
                <a:latin typeface="Calibri"/>
              </a:rPr>
              <a:t>i</a:t>
            </a:r>
            <a:r>
              <a:rPr lang="en-US" dirty="0">
                <a:solidFill>
                  <a:prstClr val="white"/>
                </a:solidFill>
                <a:latin typeface="Calibri"/>
              </a:rPr>
              <a:t> =0; </a:t>
            </a:r>
            <a:r>
              <a:rPr lang="en-US" dirty="0" err="1">
                <a:solidFill>
                  <a:prstClr val="white"/>
                </a:solidFill>
                <a:latin typeface="Calibri"/>
              </a:rPr>
              <a:t>i</a:t>
            </a:r>
            <a:r>
              <a:rPr lang="en-US" dirty="0">
                <a:solidFill>
                  <a:prstClr val="white"/>
                </a:solidFill>
                <a:latin typeface="Calibri"/>
              </a:rPr>
              <a:t>&lt;50; </a:t>
            </a:r>
            <a:r>
              <a:rPr lang="en-US" dirty="0" err="1">
                <a:solidFill>
                  <a:prstClr val="white"/>
                </a:solidFill>
                <a:latin typeface="Calibri"/>
              </a:rPr>
              <a:t>i</a:t>
            </a:r>
            <a:r>
              <a:rPr lang="en-US" dirty="0">
                <a:solidFill>
                  <a:prstClr val="white"/>
                </a:solidFill>
                <a:latin typeface="Calibri"/>
              </a:rPr>
              <a:t>++){</a:t>
            </a:r>
          </a:p>
          <a:p>
            <a:r>
              <a:rPr lang="en-US" dirty="0">
                <a:solidFill>
                  <a:prstClr val="white"/>
                </a:solidFill>
                <a:latin typeface="Calibri"/>
              </a:rPr>
              <a:t>  tone(buzzer, 1000); // Send 1KHz sound signal</a:t>
            </a:r>
          </a:p>
          <a:p>
            <a:r>
              <a:rPr lang="en-US" dirty="0">
                <a:solidFill>
                  <a:prstClr val="white"/>
                </a:solidFill>
                <a:latin typeface="Calibri"/>
              </a:rPr>
              <a:t>  delay(50);        </a:t>
            </a:r>
          </a:p>
          <a:p>
            <a:r>
              <a:rPr lang="en-US" dirty="0">
                <a:solidFill>
                  <a:prstClr val="white"/>
                </a:solidFill>
                <a:latin typeface="Calibri"/>
              </a:rPr>
              <a:t>  </a:t>
            </a:r>
            <a:r>
              <a:rPr lang="en-US" dirty="0" err="1">
                <a:solidFill>
                  <a:prstClr val="white"/>
                </a:solidFill>
                <a:latin typeface="Calibri"/>
              </a:rPr>
              <a:t>noTone</a:t>
            </a:r>
            <a:r>
              <a:rPr lang="en-US" dirty="0">
                <a:solidFill>
                  <a:prstClr val="white"/>
                </a:solidFill>
                <a:latin typeface="Calibri"/>
              </a:rPr>
              <a:t>(buzzer);     // Stop sound</a:t>
            </a:r>
          </a:p>
          <a:p>
            <a:r>
              <a:rPr lang="en-US" dirty="0">
                <a:solidFill>
                  <a:prstClr val="white"/>
                </a:solidFill>
                <a:latin typeface="Calibri"/>
              </a:rPr>
              <a:t>  delay(50);</a:t>
            </a:r>
          </a:p>
          <a:p>
            <a:r>
              <a:rPr lang="en-US" dirty="0">
                <a:solidFill>
                  <a:prstClr val="white"/>
                </a:solidFill>
                <a:latin typeface="Calibri"/>
              </a:rPr>
              <a:t>   }</a:t>
            </a:r>
          </a:p>
          <a:p>
            <a:r>
              <a:rPr lang="en-US" dirty="0">
                <a:solidFill>
                  <a:prstClr val="white"/>
                </a:solidFill>
                <a:latin typeface="Calibri"/>
              </a:rPr>
              <a:t>       stop = 1;</a:t>
            </a:r>
          </a:p>
          <a:p>
            <a:r>
              <a:rPr lang="en-US" dirty="0">
                <a:solidFill>
                  <a:prstClr val="white"/>
                </a:solidFill>
                <a:latin typeface="Calibri"/>
              </a:rPr>
              <a:t>    }</a:t>
            </a:r>
          </a:p>
          <a:p>
            <a:r>
              <a:rPr lang="en-US" dirty="0">
                <a:solidFill>
                  <a:prstClr val="white"/>
                </a:solidFill>
                <a:latin typeface="Calibri"/>
              </a:rPr>
              <a:t>   </a:t>
            </a:r>
          </a:p>
          <a:p>
            <a:r>
              <a:rPr lang="en-US" dirty="0">
                <a:solidFill>
                  <a:prstClr val="white"/>
                </a:solidFill>
                <a:latin typeface="Calibri"/>
              </a:rPr>
              <a:t>    }  if(distance1&gt;=100||distance2&gt;=100||distance3&gt;=100||distance4&gt;=100){</a:t>
            </a:r>
          </a:p>
          <a:p>
            <a:r>
              <a:rPr lang="en-US" dirty="0">
                <a:solidFill>
                  <a:prstClr val="white"/>
                </a:solidFill>
                <a:latin typeface="Calibri"/>
              </a:rPr>
              <a:t>  stop = 0;</a:t>
            </a:r>
          </a:p>
          <a:p>
            <a:r>
              <a:rPr lang="en-US" dirty="0">
                <a:solidFill>
                  <a:prstClr val="white"/>
                </a:solidFill>
                <a:latin typeface="Calibri"/>
              </a:rPr>
              <a:t>}</a:t>
            </a:r>
          </a:p>
          <a:p>
            <a:r>
              <a:rPr lang="en-US" dirty="0">
                <a:solidFill>
                  <a:prstClr val="white"/>
                </a:solidFill>
                <a:latin typeface="Calibri"/>
              </a:rPr>
              <a:t>  </a:t>
            </a:r>
            <a:r>
              <a:rPr lang="en-US" dirty="0" err="1">
                <a:solidFill>
                  <a:prstClr val="white"/>
                </a:solidFill>
                <a:latin typeface="Calibri"/>
              </a:rPr>
              <a:t>Serial.println</a:t>
            </a:r>
            <a:r>
              <a:rPr lang="en-US" dirty="0">
                <a:solidFill>
                  <a:prstClr val="white"/>
                </a:solidFill>
                <a:latin typeface="Calibri"/>
              </a:rPr>
              <a:t>(stop);</a:t>
            </a:r>
          </a:p>
          <a:p>
            <a:r>
              <a:rPr lang="en-US" dirty="0">
                <a:solidFill>
                  <a:prstClr val="white"/>
                </a:solidFill>
                <a:latin typeface="Calibri"/>
              </a:rPr>
              <a:t>}</a:t>
            </a:r>
          </a:p>
          <a:p>
            <a:endParaRPr lang="en-US" dirty="0">
              <a:solidFill>
                <a:prstClr val="white"/>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CA13B-28B2-4EB2-9CCE-807FBFF4670A}"/>
              </a:ext>
            </a:extLst>
          </p:cNvPr>
          <p:cNvSpPr/>
          <p:nvPr/>
        </p:nvSpPr>
        <p:spPr>
          <a:xfrm>
            <a:off x="3855523" y="2917019"/>
            <a:ext cx="8004699" cy="923330"/>
          </a:xfrm>
          <a:prstGeom prst="rect">
            <a:avLst/>
          </a:prstGeom>
        </p:spPr>
        <p:txBody>
          <a:bodyPr wrap="square">
            <a:spAutoFit/>
          </a:bodyPr>
          <a:lstStyle/>
          <a:p>
            <a:r>
              <a:rPr lang="en-IN" sz="5400" dirty="0">
                <a:solidFill>
                  <a:schemeClr val="accent1">
                    <a:lumMod val="40000"/>
                    <a:lumOff val="60000"/>
                  </a:schemeClr>
                </a:solidFill>
              </a:rPr>
              <a:t>THANK YOU</a:t>
            </a:r>
            <a:endParaRPr lang="en-US" sz="5400" dirty="0">
              <a:solidFill>
                <a:schemeClr val="accent1">
                  <a:lumMod val="40000"/>
                  <a:lumOff val="60000"/>
                </a:schemeClr>
              </a:solidFill>
            </a:endParaRPr>
          </a:p>
        </p:txBody>
      </p:sp>
    </p:spTree>
    <p:extLst>
      <p:ext uri="{BB962C8B-B14F-4D97-AF65-F5344CB8AC3E}">
        <p14:creationId xmlns:p14="http://schemas.microsoft.com/office/powerpoint/2010/main" val="238002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85000"/>
          </a:schemeClr>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10265AF-BC3D-482F-A10F-E444903F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3" y="1462441"/>
            <a:ext cx="3187852" cy="232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24">
            <a:extLst>
              <a:ext uri="{FF2B5EF4-FFF2-40B4-BE49-F238E27FC236}">
                <a16:creationId xmlns:a16="http://schemas.microsoft.com/office/drawing/2014/main" id="{640F463E-496D-465B-A27C-2C422C0CF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660" y="1462441"/>
            <a:ext cx="3187852" cy="2262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 name="Picture 27">
            <a:extLst>
              <a:ext uri="{FF2B5EF4-FFF2-40B4-BE49-F238E27FC236}">
                <a16:creationId xmlns:a16="http://schemas.microsoft.com/office/drawing/2014/main" id="{65965BC3-7E59-4242-AA52-0693F2788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5993" y="1612548"/>
            <a:ext cx="2950342" cy="2060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30">
            <a:extLst>
              <a:ext uri="{FF2B5EF4-FFF2-40B4-BE49-F238E27FC236}">
                <a16:creationId xmlns:a16="http://schemas.microsoft.com/office/drawing/2014/main" id="{0B792D1E-B4D2-4C2E-A45A-4235A3A66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8512" y="1568868"/>
            <a:ext cx="2627481" cy="1740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 name="TextBox 31">
            <a:extLst>
              <a:ext uri="{FF2B5EF4-FFF2-40B4-BE49-F238E27FC236}">
                <a16:creationId xmlns:a16="http://schemas.microsoft.com/office/drawing/2014/main" id="{AB15FEC5-8F4E-4ECD-961F-83E21FC5F659}"/>
              </a:ext>
            </a:extLst>
          </p:cNvPr>
          <p:cNvSpPr txBox="1"/>
          <p:nvPr/>
        </p:nvSpPr>
        <p:spPr>
          <a:xfrm>
            <a:off x="4732294" y="4458679"/>
            <a:ext cx="7039992" cy="1938992"/>
          </a:xfrm>
          <a:prstGeom prst="rect">
            <a:avLst/>
          </a:prstGeom>
          <a:noFill/>
        </p:spPr>
        <p:txBody>
          <a:bodyPr wrap="square" rtlCol="0">
            <a:spAutoFit/>
          </a:bodyPr>
          <a:lstStyle/>
          <a:p>
            <a:r>
              <a:rPr lang="en-US" sz="2000" dirty="0">
                <a:solidFill>
                  <a:schemeClr val="bg1"/>
                </a:solidFill>
                <a:effectLst>
                  <a:outerShdw blurRad="38100" dist="38100" dir="2700000" algn="tl">
                    <a:srgbClr val="000000">
                      <a:alpha val="43137"/>
                    </a:srgbClr>
                  </a:outerShdw>
                </a:effectLst>
              </a:rPr>
              <a:t>Summers are cruel to all alike, but birds and stray animals find it harder to survive the heat without shade or water to quench their thirst.</a:t>
            </a:r>
          </a:p>
          <a:p>
            <a:r>
              <a:rPr lang="en-US" sz="2000" dirty="0">
                <a:solidFill>
                  <a:schemeClr val="bg1"/>
                </a:solidFill>
                <a:effectLst>
                  <a:outerShdw blurRad="38100" dist="38100" dir="2700000" algn="tl">
                    <a:srgbClr val="000000">
                      <a:alpha val="43137"/>
                    </a:srgbClr>
                  </a:outerShdw>
                </a:effectLst>
              </a:rPr>
              <a:t>Birds fly for miles to get to a water body and many die before they get any closer. Stray animals are no different, in the winters they struggle for food and in summers, water. </a:t>
            </a:r>
          </a:p>
        </p:txBody>
      </p:sp>
      <p:pic>
        <p:nvPicPr>
          <p:cNvPr id="34" name="Picture 33">
            <a:extLst>
              <a:ext uri="{FF2B5EF4-FFF2-40B4-BE49-F238E27FC236}">
                <a16:creationId xmlns:a16="http://schemas.microsoft.com/office/drawing/2014/main" id="{B54FB110-EDC5-4D5B-B84B-CFC31B7650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977" y="3976555"/>
            <a:ext cx="3510820" cy="2660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8590A121-7B98-441E-BDA5-B0A2DD08E063}"/>
              </a:ext>
            </a:extLst>
          </p:cNvPr>
          <p:cNvSpPr/>
          <p:nvPr/>
        </p:nvSpPr>
        <p:spPr>
          <a:xfrm>
            <a:off x="1711339" y="36592"/>
            <a:ext cx="8132034" cy="1446550"/>
          </a:xfrm>
          <a:prstGeom prst="rect">
            <a:avLst/>
          </a:prstGeom>
          <a:noFill/>
        </p:spPr>
        <p:txBody>
          <a:bodyPr wrap="none" lIns="91440" tIns="45720" rIns="91440" bIns="45720">
            <a:spAutoFit/>
          </a:bodyPr>
          <a:lstStyle/>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Automated Animal Feeding using </a:t>
            </a:r>
          </a:p>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Ultrasonic and PIR Motion Sensor</a:t>
            </a:r>
          </a:p>
        </p:txBody>
      </p:sp>
    </p:spTree>
    <p:extLst>
      <p:ext uri="{BB962C8B-B14F-4D97-AF65-F5344CB8AC3E}">
        <p14:creationId xmlns:p14="http://schemas.microsoft.com/office/powerpoint/2010/main" val="18740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92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10B110-202F-443B-AA0C-94C0E5AFC5A6}"/>
              </a:ext>
            </a:extLst>
          </p:cNvPr>
          <p:cNvSpPr txBox="1"/>
          <p:nvPr/>
        </p:nvSpPr>
        <p:spPr>
          <a:xfrm>
            <a:off x="440436" y="411480"/>
            <a:ext cx="11091672" cy="2677656"/>
          </a:xfrm>
          <a:prstGeom prst="rect">
            <a:avLst/>
          </a:prstGeom>
          <a:noFill/>
        </p:spPr>
        <p:txBody>
          <a:bodyPr wrap="square" rtlCol="0">
            <a:spAutoFit/>
          </a:bodyPr>
          <a:lstStyle/>
          <a:p>
            <a:r>
              <a:rPr lang="en-US" sz="2400" dirty="0">
                <a:solidFill>
                  <a:schemeClr val="bg1"/>
                </a:solidFill>
              </a:rPr>
              <a:t>Our project helps these animals and birds survive summer at the same time eases the process for us. It refills the dishes of water automatically by attaching sensors to detect low levels of water, ensuring a full dish of water for our little friends at all times.</a:t>
            </a:r>
          </a:p>
          <a:p>
            <a:r>
              <a:rPr lang="en-US" sz="2400" dirty="0">
                <a:solidFill>
                  <a:schemeClr val="bg1"/>
                </a:solidFill>
              </a:rPr>
              <a:t> </a:t>
            </a:r>
            <a:endParaRPr lang="en-IN" sz="2400" dirty="0">
              <a:solidFill>
                <a:schemeClr val="bg1"/>
              </a:solidFill>
            </a:endParaRPr>
          </a:p>
          <a:p>
            <a:r>
              <a:rPr lang="en-IN" sz="2400" dirty="0">
                <a:solidFill>
                  <a:schemeClr val="bg1"/>
                </a:solidFill>
              </a:rPr>
              <a:t>But our project is not only for the animals outside our houses, it is also for our beloved pets. Instead of having to fill water bowls for our pets every time, this automatic refilling pet bowl fills it for them, so our pets will never go thirsty. </a:t>
            </a:r>
          </a:p>
        </p:txBody>
      </p:sp>
      <p:pic>
        <p:nvPicPr>
          <p:cNvPr id="7" name="Picture 6">
            <a:extLst>
              <a:ext uri="{FF2B5EF4-FFF2-40B4-BE49-F238E27FC236}">
                <a16:creationId xmlns:a16="http://schemas.microsoft.com/office/drawing/2014/main" id="{5526BC95-E1E9-4BBD-8FB7-DAC56BE12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072384"/>
            <a:ext cx="3901440" cy="3374136"/>
          </a:xfrm>
          <a:prstGeom prst="rect">
            <a:avLst/>
          </a:prstGeom>
          <a:ln>
            <a:noFill/>
          </a:ln>
          <a:effectLst>
            <a:softEdge rad="112500"/>
          </a:effectLst>
        </p:spPr>
      </p:pic>
      <p:pic>
        <p:nvPicPr>
          <p:cNvPr id="9" name="Picture 8">
            <a:extLst>
              <a:ext uri="{FF2B5EF4-FFF2-40B4-BE49-F238E27FC236}">
                <a16:creationId xmlns:a16="http://schemas.microsoft.com/office/drawing/2014/main" id="{33DC6ACF-F238-47F4-ABA2-11E39C0A96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2" y="3072384"/>
            <a:ext cx="4498848" cy="3374136"/>
          </a:xfrm>
          <a:prstGeom prst="rect">
            <a:avLst/>
          </a:prstGeom>
          <a:ln>
            <a:noFill/>
          </a:ln>
          <a:effectLst>
            <a:softEdge rad="112500"/>
          </a:effectLst>
        </p:spPr>
      </p:pic>
      <p:pic>
        <p:nvPicPr>
          <p:cNvPr id="11" name="Picture 10">
            <a:extLst>
              <a:ext uri="{FF2B5EF4-FFF2-40B4-BE49-F238E27FC236}">
                <a16:creationId xmlns:a16="http://schemas.microsoft.com/office/drawing/2014/main" id="{A6377222-AF1C-477D-8D24-8E60668A2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625840" y="3008376"/>
            <a:ext cx="3340608" cy="3438144"/>
          </a:xfrm>
          <a:prstGeom prst="rect">
            <a:avLst/>
          </a:prstGeom>
          <a:ln>
            <a:noFill/>
          </a:ln>
          <a:effectLst>
            <a:softEdge rad="112500"/>
          </a:effectLst>
        </p:spPr>
      </p:pic>
    </p:spTree>
    <p:extLst>
      <p:ext uri="{BB962C8B-B14F-4D97-AF65-F5344CB8AC3E}">
        <p14:creationId xmlns:p14="http://schemas.microsoft.com/office/powerpoint/2010/main" val="382577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58" y="1933562"/>
            <a:ext cx="8447536" cy="2224370"/>
          </a:xfrm>
        </p:spPr>
        <p:txBody>
          <a:bodyPr>
            <a:normAutofit/>
          </a:bodyPr>
          <a:lstStyle/>
          <a:p>
            <a:r>
              <a:rPr lang="en-US" dirty="0">
                <a:solidFill>
                  <a:schemeClr val="bg1"/>
                </a:solidFill>
              </a:rPr>
              <a:t>HC-SR04 Ultrasonic (US) sensor is a very popular sensor used in many applications where measuring distance or sensing objects are required. The module has two eyes like projects in the front which forms the Ultrasonic transmitter and Receiver. </a:t>
            </a:r>
          </a:p>
        </p:txBody>
      </p:sp>
      <p:pic>
        <p:nvPicPr>
          <p:cNvPr id="1026" name="Picture 2"/>
          <p:cNvPicPr>
            <a:picLocks noChangeAspect="1" noChangeArrowheads="1"/>
          </p:cNvPicPr>
          <p:nvPr/>
        </p:nvPicPr>
        <p:blipFill>
          <a:blip r:embed="rId2"/>
          <a:srcRect/>
          <a:stretch>
            <a:fillRect/>
          </a:stretch>
        </p:blipFill>
        <p:spPr bwMode="auto">
          <a:xfrm>
            <a:off x="7222832" y="3961620"/>
            <a:ext cx="3914768" cy="2761581"/>
          </a:xfrm>
          <a:prstGeom prst="rect">
            <a:avLst/>
          </a:prstGeom>
          <a:noFill/>
          <a:ln w="19050">
            <a:solidFill>
              <a:schemeClr val="tx1"/>
            </a:solidFill>
            <a:miter lim="800000"/>
            <a:headEnd/>
            <a:tailEnd/>
          </a:ln>
          <a:effectLst/>
        </p:spPr>
      </p:pic>
      <p:sp>
        <p:nvSpPr>
          <p:cNvPr id="7" name="Rectangle 6">
            <a:extLst>
              <a:ext uri="{FF2B5EF4-FFF2-40B4-BE49-F238E27FC236}">
                <a16:creationId xmlns:a16="http://schemas.microsoft.com/office/drawing/2014/main" id="{6FD10AAE-83B7-403C-B397-D6ADB6C94712}"/>
              </a:ext>
            </a:extLst>
          </p:cNvPr>
          <p:cNvSpPr/>
          <p:nvPr/>
        </p:nvSpPr>
        <p:spPr>
          <a:xfrm>
            <a:off x="3066429" y="516877"/>
            <a:ext cx="561140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HC-SR04 WORKING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264" y="1812792"/>
            <a:ext cx="8447536" cy="2224370"/>
          </a:xfrm>
        </p:spPr>
        <p:txBody>
          <a:bodyPr>
            <a:noAutofit/>
          </a:bodyPr>
          <a:lstStyle/>
          <a:p>
            <a:r>
              <a:rPr lang="en-US" dirty="0">
                <a:solidFill>
                  <a:schemeClr val="bg1"/>
                </a:solidFill>
              </a:rPr>
              <a:t>PIR sensor detects a human being moving around within approximately 10m from the sensor. This is an average value, as the actual detection range is between 5m and 12m.PIR are fundamentally made of a pyro electric sensor, which can detect levels of infrared radiation. PIR sensors are incredible, they are flat control and minimal effort, have a wide lens range, and are simple to interface with.</a:t>
            </a:r>
          </a:p>
        </p:txBody>
      </p:sp>
      <p:sp>
        <p:nvSpPr>
          <p:cNvPr id="7" name="Rectangle 6">
            <a:extLst>
              <a:ext uri="{FF2B5EF4-FFF2-40B4-BE49-F238E27FC236}">
                <a16:creationId xmlns:a16="http://schemas.microsoft.com/office/drawing/2014/main" id="{6FD10AAE-83B7-403C-B397-D6ADB6C94712}"/>
              </a:ext>
            </a:extLst>
          </p:cNvPr>
          <p:cNvSpPr/>
          <p:nvPr/>
        </p:nvSpPr>
        <p:spPr>
          <a:xfrm>
            <a:off x="1755214" y="447865"/>
            <a:ext cx="913224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PIR MOTION SENSOR WORKING</a:t>
            </a:r>
          </a:p>
        </p:txBody>
      </p:sp>
      <p:pic>
        <p:nvPicPr>
          <p:cNvPr id="2" name="Picture 2" descr="PIR Motion Detection Sensor HC-SR501 [SEN-2511] : rhydoLABZ INDIA"/>
          <p:cNvPicPr>
            <a:picLocks noChangeAspect="1" noChangeArrowheads="1"/>
          </p:cNvPicPr>
          <p:nvPr/>
        </p:nvPicPr>
        <p:blipFill>
          <a:blip r:embed="rId2"/>
          <a:srcRect/>
          <a:stretch>
            <a:fillRect/>
          </a:stretch>
        </p:blipFill>
        <p:spPr bwMode="auto">
          <a:xfrm>
            <a:off x="8839627" y="3057116"/>
            <a:ext cx="3352373" cy="250692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57BC5-96A6-498C-9A0D-A8E37E9420C8}"/>
              </a:ext>
            </a:extLst>
          </p:cNvPr>
          <p:cNvSpPr>
            <a:spLocks noGrp="1"/>
          </p:cNvSpPr>
          <p:nvPr>
            <p:ph idx="1"/>
          </p:nvPr>
        </p:nvSpPr>
        <p:spPr/>
        <p:txBody>
          <a:bodyPr>
            <a:normAutofit/>
          </a:bodyPr>
          <a:lstStyle/>
          <a:p>
            <a:pPr marL="0" indent="0">
              <a:buNone/>
            </a:pPr>
            <a:r>
              <a:rPr lang="en-US" dirty="0">
                <a:solidFill>
                  <a:schemeClr val="bg1"/>
                </a:solidFill>
              </a:rPr>
              <a:t>COMPONENTS :</a:t>
            </a:r>
          </a:p>
          <a:p>
            <a:pPr lvl="1"/>
            <a:r>
              <a:rPr lang="en-US" dirty="0">
                <a:solidFill>
                  <a:schemeClr val="bg1"/>
                </a:solidFill>
              </a:rPr>
              <a:t>ARDUINO UNO</a:t>
            </a:r>
          </a:p>
          <a:p>
            <a:pPr lvl="1"/>
            <a:r>
              <a:rPr lang="en-US" dirty="0">
                <a:solidFill>
                  <a:schemeClr val="bg1"/>
                </a:solidFill>
              </a:rPr>
              <a:t>ULTRASONIC SENSOR</a:t>
            </a:r>
          </a:p>
          <a:p>
            <a:pPr lvl="1"/>
            <a:r>
              <a:rPr lang="en-IN" dirty="0">
                <a:solidFill>
                  <a:schemeClr val="bg1"/>
                </a:solidFill>
              </a:rPr>
              <a:t>PIR MOTION SENSOR</a:t>
            </a:r>
            <a:endParaRPr lang="en-US" dirty="0">
              <a:solidFill>
                <a:schemeClr val="bg1"/>
              </a:solidFill>
            </a:endParaRPr>
          </a:p>
          <a:p>
            <a:pPr lvl="1"/>
            <a:r>
              <a:rPr lang="en-US" dirty="0">
                <a:solidFill>
                  <a:schemeClr val="bg1"/>
                </a:solidFill>
              </a:rPr>
              <a:t>SERVOMOTOR</a:t>
            </a:r>
          </a:p>
          <a:p>
            <a:pPr lvl="1"/>
            <a:r>
              <a:rPr lang="en-US" dirty="0">
                <a:solidFill>
                  <a:schemeClr val="bg1"/>
                </a:solidFill>
              </a:rPr>
              <a:t> BREAD BOARD</a:t>
            </a:r>
          </a:p>
          <a:p>
            <a:pPr lvl="1"/>
            <a:r>
              <a:rPr lang="en-US" dirty="0">
                <a:solidFill>
                  <a:schemeClr val="bg1"/>
                </a:solidFill>
              </a:rPr>
              <a:t> CONNECTING WIRES</a:t>
            </a:r>
          </a:p>
          <a:p>
            <a:pPr marL="0" indent="0">
              <a:buNone/>
            </a:pPr>
            <a:endParaRPr lang="en-US" dirty="0">
              <a:solidFill>
                <a:schemeClr val="bg1"/>
              </a:solidFill>
            </a:endParaRPr>
          </a:p>
          <a:p>
            <a:pPr marL="0" indent="0">
              <a:buNone/>
            </a:pPr>
            <a:r>
              <a:rPr lang="en-US" dirty="0">
                <a:solidFill>
                  <a:schemeClr val="bg1"/>
                </a:solidFill>
              </a:rPr>
              <a:t>TOOLS:</a:t>
            </a:r>
          </a:p>
          <a:p>
            <a:pPr lvl="1"/>
            <a:r>
              <a:rPr lang="en-US" dirty="0">
                <a:solidFill>
                  <a:schemeClr val="bg1"/>
                </a:solidFill>
              </a:rPr>
              <a:t>TINKERCAD CIRCUIT AND 3D DESIGNS</a:t>
            </a:r>
          </a:p>
        </p:txBody>
      </p:sp>
      <p:pic>
        <p:nvPicPr>
          <p:cNvPr id="5" name="Picture 4">
            <a:extLst>
              <a:ext uri="{FF2B5EF4-FFF2-40B4-BE49-F238E27FC236}">
                <a16:creationId xmlns:a16="http://schemas.microsoft.com/office/drawing/2014/main" id="{4A431788-2AC6-4275-A250-4BC4D9A17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00" y="1910416"/>
            <a:ext cx="5255255" cy="3633133"/>
          </a:xfrm>
          <a:prstGeom prst="rect">
            <a:avLst/>
          </a:prstGeom>
        </p:spPr>
      </p:pic>
      <p:sp>
        <p:nvSpPr>
          <p:cNvPr id="6" name="Rectangle 5">
            <a:extLst>
              <a:ext uri="{FF2B5EF4-FFF2-40B4-BE49-F238E27FC236}">
                <a16:creationId xmlns:a16="http://schemas.microsoft.com/office/drawing/2014/main" id="{3EDAAD1F-7336-454E-A49D-28B5729134E7}"/>
              </a:ext>
            </a:extLst>
          </p:cNvPr>
          <p:cNvSpPr/>
          <p:nvPr/>
        </p:nvSpPr>
        <p:spPr>
          <a:xfrm>
            <a:off x="771526" y="398235"/>
            <a:ext cx="108191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COMPONENTS AND TOOLS REQUIRED</a:t>
            </a:r>
          </a:p>
        </p:txBody>
      </p:sp>
    </p:spTree>
    <p:extLst>
      <p:ext uri="{BB962C8B-B14F-4D97-AF65-F5344CB8AC3E}">
        <p14:creationId xmlns:p14="http://schemas.microsoft.com/office/powerpoint/2010/main" val="298603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C69E43-103D-4FDB-A9AE-8DA696CC28EF}"/>
              </a:ext>
            </a:extLst>
          </p:cNvPr>
          <p:cNvSpPr/>
          <p:nvPr/>
        </p:nvSpPr>
        <p:spPr>
          <a:xfrm>
            <a:off x="3737822" y="519410"/>
            <a:ext cx="471635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CIRCUIT DESIGN</a:t>
            </a:r>
          </a:p>
        </p:txBody>
      </p:sp>
      <p:pic>
        <p:nvPicPr>
          <p:cNvPr id="9217" name="Picture 1"/>
          <p:cNvPicPr>
            <a:picLocks noChangeAspect="1" noChangeArrowheads="1"/>
          </p:cNvPicPr>
          <p:nvPr/>
        </p:nvPicPr>
        <p:blipFill>
          <a:blip r:embed="rId2"/>
          <a:srcRect/>
          <a:stretch>
            <a:fillRect/>
          </a:stretch>
        </p:blipFill>
        <p:spPr bwMode="auto">
          <a:xfrm>
            <a:off x="1525077" y="1968978"/>
            <a:ext cx="9547733" cy="4328305"/>
          </a:xfrm>
          <a:prstGeom prst="rect">
            <a:avLst/>
          </a:prstGeom>
          <a:noFill/>
          <a:ln w="9525">
            <a:noFill/>
            <a:miter lim="800000"/>
            <a:headEnd/>
            <a:tailEnd/>
          </a:ln>
          <a:effectLst/>
        </p:spPr>
      </p:pic>
    </p:spTree>
    <p:extLst>
      <p:ext uri="{BB962C8B-B14F-4D97-AF65-F5344CB8AC3E}">
        <p14:creationId xmlns:p14="http://schemas.microsoft.com/office/powerpoint/2010/main" val="40360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B587B-8676-4C21-9835-3DFDCDEC2CEC}"/>
              </a:ext>
            </a:extLst>
          </p:cNvPr>
          <p:cNvSpPr>
            <a:spLocks noGrp="1"/>
          </p:cNvSpPr>
          <p:nvPr>
            <p:ph idx="1"/>
          </p:nvPr>
        </p:nvSpPr>
        <p:spPr>
          <a:solidFill>
            <a:schemeClr val="tx1"/>
          </a:solidFill>
        </p:spPr>
        <p:txBody>
          <a:bodyPr>
            <a:normAutofit fontScale="92500" lnSpcReduction="20000"/>
          </a:bodyPr>
          <a:lstStyle/>
          <a:p>
            <a:pPr marL="0" indent="0">
              <a:buNone/>
            </a:pPr>
            <a:r>
              <a:rPr lang="en-US" dirty="0">
                <a:solidFill>
                  <a:schemeClr val="bg1">
                    <a:lumMod val="85000"/>
                  </a:schemeClr>
                </a:solidFill>
              </a:rPr>
              <a:t>The Ultrasonic Sensor is used to keep track of the level of water in the pet bowl. It is attached to a tank fixed at the side of the bowl facing downwards towards the water in the bowl.</a:t>
            </a:r>
          </a:p>
          <a:p>
            <a:pPr marL="0" indent="0">
              <a:buNone/>
            </a:pPr>
            <a:r>
              <a:rPr lang="en-IN" dirty="0">
                <a:solidFill>
                  <a:schemeClr val="bg1">
                    <a:lumMod val="85000"/>
                  </a:schemeClr>
                </a:solidFill>
              </a:rPr>
              <a:t>The PIR Motion Sensor will detect the movement of any animal in its surrounding.</a:t>
            </a:r>
            <a:endParaRPr lang="en-US" dirty="0">
              <a:solidFill>
                <a:schemeClr val="bg1">
                  <a:lumMod val="85000"/>
                </a:schemeClr>
              </a:solidFill>
            </a:endParaRPr>
          </a:p>
          <a:p>
            <a:pPr marL="0" indent="0">
              <a:buNone/>
            </a:pPr>
            <a:endParaRPr lang="en-US" dirty="0">
              <a:solidFill>
                <a:schemeClr val="bg1">
                  <a:lumMod val="85000"/>
                </a:schemeClr>
              </a:solidFill>
            </a:endParaRPr>
          </a:p>
          <a:p>
            <a:pPr marL="0" indent="0">
              <a:buNone/>
            </a:pPr>
            <a:r>
              <a:rPr lang="en-US" dirty="0">
                <a:solidFill>
                  <a:schemeClr val="bg1">
                    <a:lumMod val="85000"/>
                  </a:schemeClr>
                </a:solidFill>
              </a:rPr>
              <a:t>The bowl will refill when the PIR sensor detects an animal in front of the bowl and the ultrasonic sensor will detect the decrease in the level water and sends the signal to the tank, and the valve of the tank is opened to refill the bowl with the help of a motor attached near the valve.</a:t>
            </a:r>
          </a:p>
          <a:p>
            <a:pPr marL="0" indent="0">
              <a:buNone/>
            </a:pPr>
            <a:endParaRPr lang="en-US" dirty="0">
              <a:solidFill>
                <a:schemeClr val="bg1">
                  <a:lumMod val="85000"/>
                </a:schemeClr>
              </a:solidFill>
            </a:endParaRPr>
          </a:p>
          <a:p>
            <a:pPr marL="0" indent="0">
              <a:buNone/>
            </a:pPr>
            <a:r>
              <a:rPr lang="en-US" dirty="0">
                <a:solidFill>
                  <a:schemeClr val="bg1">
                    <a:lumMod val="85000"/>
                  </a:schemeClr>
                </a:solidFill>
              </a:rPr>
              <a:t>During the refilling process, the Ultrasonic Sensor is used to prevent the overflowing or excessing filling of the pet bowl.</a:t>
            </a:r>
          </a:p>
        </p:txBody>
      </p:sp>
      <p:sp>
        <p:nvSpPr>
          <p:cNvPr id="4" name="Rectangle 3">
            <a:extLst>
              <a:ext uri="{FF2B5EF4-FFF2-40B4-BE49-F238E27FC236}">
                <a16:creationId xmlns:a16="http://schemas.microsoft.com/office/drawing/2014/main" id="{740880CF-25F7-4BC4-B5EB-BC47C1897417}"/>
              </a:ext>
            </a:extLst>
          </p:cNvPr>
          <p:cNvSpPr/>
          <p:nvPr/>
        </p:nvSpPr>
        <p:spPr>
          <a:xfrm>
            <a:off x="2" y="462260"/>
            <a:ext cx="12039598"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WORKING LOGIC</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263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24166" y="285729"/>
            <a:ext cx="6357982" cy="830997"/>
          </a:xfrm>
          <a:prstGeom prst="rect">
            <a:avLst/>
          </a:prstGeom>
          <a:noFill/>
        </p:spPr>
        <p:txBody>
          <a:bodyPr wrap="square" rtlCol="0">
            <a:spAutoFit/>
          </a:bodyPr>
          <a:lstStyle/>
          <a:p>
            <a:pPr algn="ctr"/>
            <a:r>
              <a:rPr lang="en-IN" sz="2400" dirty="0"/>
              <a:t>Basic 3D Modelling of the Automated Animal Feeding System Using TinkerCad </a:t>
            </a:r>
            <a:endParaRPr lang="en-US" sz="2400" dirty="0"/>
          </a:p>
        </p:txBody>
      </p:sp>
      <p:sp>
        <p:nvSpPr>
          <p:cNvPr id="7" name="TextBox 6"/>
          <p:cNvSpPr txBox="1"/>
          <p:nvPr/>
        </p:nvSpPr>
        <p:spPr>
          <a:xfrm>
            <a:off x="6591300" y="2195507"/>
            <a:ext cx="4838700" cy="4062651"/>
          </a:xfrm>
          <a:prstGeom prst="rect">
            <a:avLst/>
          </a:prstGeom>
          <a:noFill/>
        </p:spPr>
        <p:txBody>
          <a:bodyPr wrap="square" rtlCol="0">
            <a:spAutoFit/>
          </a:bodyPr>
          <a:lstStyle/>
          <a:p>
            <a:pPr>
              <a:buFont typeface="Arial" pitchFamily="34" charset="0"/>
              <a:buChar char="•"/>
            </a:pPr>
            <a:r>
              <a:rPr lang="en-IN" sz="2400" dirty="0">
                <a:solidFill>
                  <a:schemeClr val="bg1"/>
                </a:solidFill>
              </a:rPr>
              <a:t> The animal is expected to drink the water from the pink bowl and the cylinder represents the model of a tank in which we are expected to fill water when required.</a:t>
            </a:r>
          </a:p>
          <a:p>
            <a:pPr>
              <a:buFont typeface="Arial" pitchFamily="34" charset="0"/>
              <a:buChar char="•"/>
            </a:pPr>
            <a:endParaRPr lang="en-IN" sz="2400" dirty="0">
              <a:solidFill>
                <a:schemeClr val="bg1"/>
              </a:solidFill>
            </a:endParaRPr>
          </a:p>
          <a:p>
            <a:endParaRPr lang="en-IN" sz="2400" dirty="0">
              <a:solidFill>
                <a:schemeClr val="bg1"/>
              </a:solidFill>
            </a:endParaRPr>
          </a:p>
          <a:p>
            <a:pPr>
              <a:buFont typeface="Arial" pitchFamily="34" charset="0"/>
              <a:buChar char="•"/>
            </a:pPr>
            <a:r>
              <a:rPr lang="en-IN" sz="2400" dirty="0">
                <a:solidFill>
                  <a:schemeClr val="bg1"/>
                </a:solidFill>
              </a:rPr>
              <a:t>The red cube represents the support for the tank as the tank is placed at a higher level.</a:t>
            </a:r>
          </a:p>
          <a:p>
            <a:endParaRPr lang="en-US" dirty="0">
              <a:solidFill>
                <a:schemeClr val="bg1"/>
              </a:solidFill>
            </a:endParaRPr>
          </a:p>
        </p:txBody>
      </p:sp>
      <p:sp>
        <p:nvSpPr>
          <p:cNvPr id="8" name="TextBox 7"/>
          <p:cNvSpPr txBox="1"/>
          <p:nvPr/>
        </p:nvSpPr>
        <p:spPr>
          <a:xfrm>
            <a:off x="2952728" y="1428736"/>
            <a:ext cx="2786050" cy="369332"/>
          </a:xfrm>
          <a:prstGeom prst="rect">
            <a:avLst/>
          </a:prstGeom>
          <a:noFill/>
        </p:spPr>
        <p:txBody>
          <a:bodyPr wrap="square" rtlCol="0">
            <a:spAutoFit/>
          </a:bodyPr>
          <a:lstStyle/>
          <a:p>
            <a:pPr algn="ctr"/>
            <a:r>
              <a:rPr lang="en-IN" i="1" dirty="0"/>
              <a:t>Top View of the System</a:t>
            </a:r>
            <a:endParaRPr lang="en-US" i="1" dirty="0"/>
          </a:p>
        </p:txBody>
      </p:sp>
      <p:sp>
        <p:nvSpPr>
          <p:cNvPr id="2" name="Rectangle 1">
            <a:extLst>
              <a:ext uri="{FF2B5EF4-FFF2-40B4-BE49-F238E27FC236}">
                <a16:creationId xmlns:a16="http://schemas.microsoft.com/office/drawing/2014/main" id="{719CD9DB-301E-4670-9D96-170D03AE472E}"/>
              </a:ext>
            </a:extLst>
          </p:cNvPr>
          <p:cNvSpPr/>
          <p:nvPr/>
        </p:nvSpPr>
        <p:spPr>
          <a:xfrm>
            <a:off x="-1864443" y="0"/>
            <a:ext cx="14285043" cy="1938992"/>
          </a:xfrm>
          <a:prstGeom prst="rect">
            <a:avLst/>
          </a:prstGeom>
          <a:noFill/>
        </p:spPr>
        <p:txBody>
          <a:bodyPr wrap="square" lIns="91440" tIns="45720" rIns="91440" bIns="45720">
            <a:spAutoFit/>
          </a:bodyPr>
          <a:lstStyle/>
          <a:p>
            <a:pPr algn="ctr"/>
            <a:r>
              <a:rPr lang="en-IN" sz="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Basic 3D Modelling of the </a:t>
            </a:r>
          </a:p>
          <a:p>
            <a:pPr algn="ctr"/>
            <a:r>
              <a:rPr lang="en-IN" sz="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Automated Animal Feeding System </a:t>
            </a:r>
          </a:p>
          <a:p>
            <a:pPr algn="ctr"/>
            <a:r>
              <a:rPr lang="en-IN" sz="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TinkerCad </a:t>
            </a:r>
          </a:p>
        </p:txBody>
      </p:sp>
      <p:pic>
        <p:nvPicPr>
          <p:cNvPr id="10" name="Picture 9">
            <a:extLst>
              <a:ext uri="{FF2B5EF4-FFF2-40B4-BE49-F238E27FC236}">
                <a16:creationId xmlns:a16="http://schemas.microsoft.com/office/drawing/2014/main" id="{8497151D-6F0B-42A2-B079-68CAEA354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05" y="1798068"/>
            <a:ext cx="6119390" cy="49229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TotalTime>
  <Words>1571</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CODE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SureshKumar</dc:creator>
  <cp:lastModifiedBy>Kavya SureshKumar</cp:lastModifiedBy>
  <cp:revision>32</cp:revision>
  <dcterms:created xsi:type="dcterms:W3CDTF">2020-06-04T13:04:26Z</dcterms:created>
  <dcterms:modified xsi:type="dcterms:W3CDTF">2020-06-05T13:43:13Z</dcterms:modified>
</cp:coreProperties>
</file>