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Nixie One"/>
      <p:regular r:id="rId27"/>
    </p:embeddedFont>
    <p:embeddedFont>
      <p:font typeface="Varela Round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L8fIPHmgzpQQo+HRY4oGY2IwG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VarelaRound-regular.fntdata"/><Relationship Id="rId27" Type="http://schemas.openxmlformats.org/officeDocument/2006/relationships/font" Target="fonts/Nixie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902265f9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7902265f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7902265f9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7902265f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902265f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790226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902265f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902265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789077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a789077e6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eabc0ab4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eabc0a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eabc0ab4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eabc0ab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eabc0ab40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eabc0ab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abc0ab40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eabc0ab4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7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7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7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7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7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7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7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7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7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7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642950" y="968950"/>
            <a:ext cx="76920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OPTIMIZATION FORMULATIONS OF TRAVELLING SALESMAN PROBLEM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GROUP-E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Done By: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Deepthi Sudharsan (CB.EN.U4AIE19022)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Sajja Tarun Teja (CB.EN.U4AIE19055)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Sannidhi Sri Sai Hanuma (CB.EN.U4AIE19057)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Vijai Simmon S (CB.EN.U4AIE19068)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641150" y="275375"/>
            <a:ext cx="48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INTELLIGENCE OF BIOLOGICAL SYSTEMS - 3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846882" y="535775"/>
            <a:ext cx="5270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TRAVELLING SALESMAN PROBLEM IN BIOINFORMATICS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434791" y="831576"/>
            <a:ext cx="673533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There are many heuristic methods and algorithms for solving optimization problems.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Some of the popular ones in bioinformatics that are solvable using the TSP approach are Ant Colony Optimization (ACO) Problem and Genetic Algorithm (GA) problem.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project focuses only on TSP using GA.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080125" y="546500"/>
            <a:ext cx="3713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GENETIC ALGORITHM (GA)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137413" y="1544505"/>
            <a:ext cx="68691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Inspired by Charles Darwin’s theory of evolution, came the genetic algorithm concept.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It is based on the concept of “survival of the fittest”.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Genetic algorithm reflects the process of natural selection based on the fitness of individuals, and the selected fit individuals give rise to the next generation population.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241500" y="0"/>
            <a:ext cx="70095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TRAVELLING SALESMAN PROBLEM USING GENETIC ALGORITHM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523787"/>
            <a:ext cx="5943599" cy="2567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1970773" y="1027706"/>
            <a:ext cx="56722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 us consider an initial population of 6 individuals.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311888" y="4280025"/>
            <a:ext cx="63864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These unique values in the chromosomes are called alleles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824976" y="0"/>
            <a:ext cx="4742984" cy="457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SINGLE POINT CROSSOVER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988741" y="409089"/>
            <a:ext cx="7411844" cy="26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single point crossover, a point or index is chosen and the genes after that point of index of the two parents are swapped to give rise to a new individual. In our python computation, we have randomly generated this point or index and then we performed the crossover.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 us now consider 2 parents from the initial population that we have at hand to see how the crossover works.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121" y="3019227"/>
            <a:ext cx="5943600" cy="18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998" y="1595425"/>
            <a:ext cx="7520008" cy="3013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632225" y="1060850"/>
            <a:ext cx="6633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The alteration in the genome of an organism is called mutation. 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1978426" y="278600"/>
            <a:ext cx="47430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SWAP MUTATION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2"/>
          <p:cNvSpPr txBox="1"/>
          <p:nvPr/>
        </p:nvSpPr>
        <p:spPr>
          <a:xfrm>
            <a:off x="1167161" y="193165"/>
            <a:ext cx="6936059" cy="3472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ADVANTAGES OF TSP USING GA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GA works well on any problem be it continuous of discrete in nature.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division of the TSP problem is made simpler in GA compared to other algorithms.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Multi-objective optimization is supported by GA.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Sometimes deserving sub-solutions or partial solutions have a high chance of being a part of the final output.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33"/>
          <p:cNvSpPr txBox="1"/>
          <p:nvPr/>
        </p:nvSpPr>
        <p:spPr>
          <a:xfrm>
            <a:off x="1025912" y="839495"/>
            <a:ext cx="6913756" cy="261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DISADVANTAGES OF TSP USING GA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Computationally, this method is quite expensive.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space size often sees an exponential increase due to the large number of elements that are being exposed to mutation.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Worst case time complexity    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1115125" y="1178725"/>
            <a:ext cx="76395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Integer Linear Programming (ILP) problems involve the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aximization or minimization of a given linear function with respect to a set of linear constraints and all the variables are restricted to take on integer values.  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One would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 dealing with the minimization of a linear cost/distance function given the set of constraints like all the cities should be visited exactly once be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returning to the starting city etc. in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TSP using ILP problem.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ILP formulation of TSP reduced the complexity of the problem to a simple optimization problem with constraints.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2289726" y="396475"/>
            <a:ext cx="5286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TRAVELLING SALESMAN PROBLEM USING ILP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7902265f9_3_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a7902265f9_3_1"/>
          <p:cNvSpPr txBox="1"/>
          <p:nvPr/>
        </p:nvSpPr>
        <p:spPr>
          <a:xfrm>
            <a:off x="795125" y="921525"/>
            <a:ext cx="76395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Method of ILP we chose to implement is known as “</a:t>
            </a: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Miller-Tucker-Zemlin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” formulation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Objective Function:			Subject to the Constraints: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2" name="Google Shape;152;ga7902265f9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125" y="2211075"/>
            <a:ext cx="1515150" cy="9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a7902265f9_3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413" y="2211075"/>
            <a:ext cx="4128175" cy="22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7902265f9_3_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a7902265f9_3_8"/>
          <p:cNvSpPr txBox="1"/>
          <p:nvPr/>
        </p:nvSpPr>
        <p:spPr>
          <a:xfrm>
            <a:off x="752250" y="745250"/>
            <a:ext cx="76395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Hamming Distance: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Hamming Distance for two strings is the number of mismatched characters at a given position of the string. This is measured for strings of same character length.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Ex: AB</a:t>
            </a: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CD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E	-	AB</a:t>
            </a: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PQ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E	: The Hamming Distance is 2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Ex: 1100011	-	1011010	: The Hamming Distance is 4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Hamming Distance, for our case, can be defined as the difference in the bases among two given kmers of equal k size at corresponding positions.	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/>
        </p:nvSpPr>
        <p:spPr>
          <a:xfrm>
            <a:off x="460918" y="468351"/>
            <a:ext cx="8467492" cy="389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Optimization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finding the best/optimum output by maximizing or minimizing a given function such that it  also satisfies certain constraints.  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One of the most famous NP-hard optimization problems is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Travelling Salesman Problem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shortest optimum distance/cost-efficient path a salesman can take given the cities he has to visit exactly once before returning to the starting point is the most basic visualization of this problem.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One amongst the many applications the TSP has these days is under the field of bioinformatics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902265f9_0_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a7902265f9_0_0"/>
          <p:cNvSpPr txBox="1"/>
          <p:nvPr/>
        </p:nvSpPr>
        <p:spPr>
          <a:xfrm>
            <a:off x="835825" y="514350"/>
            <a:ext cx="73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·</a:t>
            </a:r>
            <a:r>
              <a:rPr lang="en-US" sz="700"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Reconstruct a string using its K-mer composition.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·</a:t>
            </a:r>
            <a:r>
              <a:rPr lang="en-US" sz="700"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A pair of K-mer, if they overlap in K-1 symbol.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      For example, From the given K-mers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      AAT   ATG  GTT  TAA   TGT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            </a:t>
            </a:r>
            <a:r>
              <a:rPr lang="en-US">
                <a:solidFill>
                  <a:srgbClr val="5B9BD5"/>
                </a:solidFill>
                <a:latin typeface="Verdana"/>
                <a:ea typeface="Verdana"/>
                <a:cs typeface="Verdana"/>
                <a:sym typeface="Verdana"/>
              </a:rPr>
              <a:t>  TAA</a:t>
            </a:r>
            <a:endParaRPr>
              <a:solidFill>
                <a:srgbClr val="5B9B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                 AA</a:t>
            </a:r>
            <a:r>
              <a:rPr lang="en-US">
                <a:solidFill>
                  <a:srgbClr val="5B9BD5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>
              <a:solidFill>
                <a:srgbClr val="5B9B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                    AT</a:t>
            </a:r>
            <a:r>
              <a:rPr lang="en-US">
                <a:solidFill>
                  <a:srgbClr val="5B9BD5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>
              <a:solidFill>
                <a:srgbClr val="5B9B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                       TG</a:t>
            </a:r>
            <a:r>
              <a:rPr lang="en-US">
                <a:solidFill>
                  <a:srgbClr val="5B9BD5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>
              <a:solidFill>
                <a:srgbClr val="5B9BD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                          GT</a:t>
            </a:r>
            <a:r>
              <a:rPr lang="en-US">
                <a:solidFill>
                  <a:srgbClr val="5B9BD5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               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So, the reconstructed string is TAATGTT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ga7902265f9_0_0"/>
          <p:cNvSpPr txBox="1"/>
          <p:nvPr/>
        </p:nvSpPr>
        <p:spPr>
          <a:xfrm>
            <a:off x="2700350" y="64300"/>
            <a:ext cx="3000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STRING RECONSTRUCTION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902265f9_0_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a7902265f9_0_10"/>
          <p:cNvSpPr txBox="1"/>
          <p:nvPr/>
        </p:nvSpPr>
        <p:spPr>
          <a:xfrm>
            <a:off x="792950" y="760800"/>
            <a:ext cx="768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We can't be sure that the initial input sequence has minimum overall hamming distance, so we can't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expect to get the original sequence back after reconstruction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This logic works better only for a very large k value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Initial kmer or it's index needs to be fed as input to the model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Unique kmers are disregrded or placed in a wrong position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Since this model doesnt take into consideration the prefix-suffix overlap, the final path cannot be reconstructed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together into a perfect chromosome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Since hamming distance adjacency matrix can sometimes be way too sparse, the size of the final chromosome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tends to be smaller than the initial chromosome as some kmers' distances are dropped during the ILP formulation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• There is also the challenge of K-mer duplicates in the given sequence.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ga7902265f9_0_10"/>
          <p:cNvSpPr txBox="1"/>
          <p:nvPr/>
        </p:nvSpPr>
        <p:spPr>
          <a:xfrm>
            <a:off x="3236125" y="117875"/>
            <a:ext cx="3000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CHALLENGES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</a:pPr>
            <a:r>
              <a:rPr b="0" i="0" lang="en-US" sz="4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Thanks!</a:t>
            </a:r>
            <a:endParaRPr b="0" i="0" sz="4800" u="none" cap="none" strike="noStrike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4073931" y="2091663"/>
            <a:ext cx="996143" cy="99614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789077e67_0_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a789077e67_0_0"/>
          <p:cNvSpPr txBox="1"/>
          <p:nvPr/>
        </p:nvSpPr>
        <p:spPr>
          <a:xfrm>
            <a:off x="2268276" y="267900"/>
            <a:ext cx="5532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TRAVELLING SALESMAN PROBLEM </a:t>
            </a: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APPROACHES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Google Shape;45;ga789077e67_0_0"/>
          <p:cNvSpPr txBox="1"/>
          <p:nvPr/>
        </p:nvSpPr>
        <p:spPr>
          <a:xfrm>
            <a:off x="1234067" y="839495"/>
            <a:ext cx="70254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Travelling Salesman problem (TSP) can be approached using different methods. 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 problem can be approached using Integer Linear Programming, Backtracking, Branch and bound, Naïve and Dynamic method of approach, etc. 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et us look at the concept and computation of TSP using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Naive method of approach and backtracking.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68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eabc0ab40_0_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gaeabc0ab40_0_0"/>
          <p:cNvSpPr txBox="1"/>
          <p:nvPr/>
        </p:nvSpPr>
        <p:spPr>
          <a:xfrm>
            <a:off x="835800" y="396475"/>
            <a:ext cx="7629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TSP </a:t>
            </a: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USING NAIVE AND DYNAMIC PROGRAMMING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gaeabc0ab40_0_0"/>
          <p:cNvSpPr txBox="1"/>
          <p:nvPr/>
        </p:nvSpPr>
        <p:spPr>
          <a:xfrm>
            <a:off x="696525" y="1082275"/>
            <a:ext cx="75330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 To find the shortest possible route/distance that visits every city exactly once and returns to the starting point when the cities and distance between the cities are given.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Hamiltonian Tour exists to find the shortest route because the graph is complete and many such tours exist, the problem is to find a Hamiltonian cycle with minimum weight.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abc0ab40_0_8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gaeabc0ab40_0_8"/>
          <p:cNvSpPr txBox="1"/>
          <p:nvPr/>
        </p:nvSpPr>
        <p:spPr>
          <a:xfrm>
            <a:off x="3493300" y="192900"/>
            <a:ext cx="2014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Naive Approach</a:t>
            </a:r>
            <a:endParaRPr b="1" sz="1600"/>
          </a:p>
        </p:txBody>
      </p:sp>
      <p:sp>
        <p:nvSpPr>
          <p:cNvPr id="59" name="Google Shape;59;gaeabc0ab40_0_8"/>
          <p:cNvSpPr txBox="1"/>
          <p:nvPr/>
        </p:nvSpPr>
        <p:spPr>
          <a:xfrm>
            <a:off x="1650200" y="688200"/>
            <a:ext cx="59580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Consider the first city as the starting and ending point.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Generate all permutations (n-1)! of all cities.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Calculate the minimum cost of every permutation.      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Result as the permutation with the minimum cost.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" name="Google Shape;60;gaeabc0ab4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550" y="2968100"/>
            <a:ext cx="4232612" cy="19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abc0ab40_0_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gaeabc0ab40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431025"/>
            <a:ext cx="2826550" cy="17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aeabc0ab40_0_16"/>
          <p:cNvSpPr txBox="1"/>
          <p:nvPr/>
        </p:nvSpPr>
        <p:spPr>
          <a:xfrm>
            <a:off x="1296600" y="152400"/>
            <a:ext cx="1855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example:</a:t>
            </a:r>
            <a:endParaRPr sz="1600"/>
          </a:p>
        </p:txBody>
      </p:sp>
      <p:sp>
        <p:nvSpPr>
          <p:cNvPr id="68" name="Google Shape;68;gaeabc0ab40_0_16"/>
          <p:cNvSpPr txBox="1"/>
          <p:nvPr/>
        </p:nvSpPr>
        <p:spPr>
          <a:xfrm>
            <a:off x="3075375" y="1944275"/>
            <a:ext cx="3311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Weighted directed graph</a:t>
            </a:r>
            <a:endParaRPr sz="1600"/>
          </a:p>
        </p:txBody>
      </p:sp>
      <p:pic>
        <p:nvPicPr>
          <p:cNvPr id="69" name="Google Shape;69;gaeabc0ab40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401" y="2271623"/>
            <a:ext cx="2986275" cy="188504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aeabc0ab40_0_16"/>
          <p:cNvSpPr txBox="1"/>
          <p:nvPr/>
        </p:nvSpPr>
        <p:spPr>
          <a:xfrm>
            <a:off x="3145553" y="4156675"/>
            <a:ext cx="3819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Adjacency Matrix for the graph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abc0ab40_0_3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gaeabc0ab4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60550"/>
            <a:ext cx="5207799" cy="35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aeabc0ab40_0_31"/>
          <p:cNvSpPr txBox="1"/>
          <p:nvPr/>
        </p:nvSpPr>
        <p:spPr>
          <a:xfrm>
            <a:off x="1125150" y="3774275"/>
            <a:ext cx="716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 the above graph, node 1 as the starting point and the ending point and by using a naive and dynamic method the edges with black colour is the shortest route that visits every node exactly with minimum cost as 35.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/>
        </p:nvSpPr>
        <p:spPr>
          <a:xfrm>
            <a:off x="1148317" y="765544"/>
            <a:ext cx="7166344" cy="304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TRAVELLING SALESMAN PROBLEM USING BACKTRACKING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Back tracking is an algorithmic method of resolving problems repeatedly by trying to create a solution, one piece at a time</a:t>
            </a:r>
            <a:endParaRPr/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removing those solutions that fail to satisfy the problem problems at any given time (at a time, here, referring to the past and reaching any level of the search tree).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/>
        </p:nvSpPr>
        <p:spPr>
          <a:xfrm>
            <a:off x="1148325" y="545449"/>
            <a:ext cx="72300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Approach in TSP: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Let’s Consider city 1 (which is 0th node) as the starting and ending point. where route is cyclic, we can consider any point as starting point.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So, we Start traversing from the source (starting node) to its adjacent nodes in dfs manner.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Calculate cost of every traversal and keep track of minimum cost and keep on updating the value of minimum cost stored value.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Finally return the minimum cost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Vijai Simmon</dc:creator>
</cp:coreProperties>
</file>