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75" r:id="rId3"/>
    <p:sldId id="258" r:id="rId4"/>
    <p:sldId id="261" r:id="rId5"/>
    <p:sldId id="269" r:id="rId6"/>
    <p:sldId id="299" r:id="rId7"/>
    <p:sldId id="305" r:id="rId8"/>
    <p:sldId id="306" r:id="rId9"/>
    <p:sldId id="300" r:id="rId10"/>
    <p:sldId id="278" r:id="rId11"/>
    <p:sldId id="298" r:id="rId12"/>
    <p:sldId id="301" r:id="rId13"/>
    <p:sldId id="307" r:id="rId14"/>
    <p:sldId id="302" r:id="rId15"/>
    <p:sldId id="304" r:id="rId16"/>
    <p:sldId id="259" r:id="rId17"/>
    <p:sldId id="296" r:id="rId18"/>
    <p:sldId id="308" r:id="rId19"/>
    <p:sldId id="309" r:id="rId20"/>
    <p:sldId id="263" r:id="rId21"/>
    <p:sldId id="281" r:id="rId22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6F"/>
    <a:srgbClr val="2D3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4707B-3A78-497B-B4EF-53719F0FFD27}">
  <a:tblStyle styleId="{E274707B-3A78-497B-B4EF-53719F0FF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0"/>
  </p:normalViewPr>
  <p:slideViewPr>
    <p:cSldViewPr snapToGrid="0">
      <p:cViewPr varScale="1">
        <p:scale>
          <a:sx n="120" d="100"/>
          <a:sy n="120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03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87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25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5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89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977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876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39e3565a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39e3565a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14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99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863066" y="878448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19AIE315 AI IN SPEECH PROCESSING</a:t>
            </a:r>
            <a:endParaRPr sz="3200"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05784" y="2682078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Hindi ASR using XLSR –Wav2Vec2</a:t>
            </a:r>
            <a:endParaRPr sz="2000" b="1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7" y="438501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865;p33">
            <a:extLst>
              <a:ext uri="{FF2B5EF4-FFF2-40B4-BE49-F238E27FC236}">
                <a16:creationId xmlns:a16="http://schemas.microsoft.com/office/drawing/2014/main" id="{A85AF7E3-E60C-3FA9-D13D-12CA31A70AC7}"/>
              </a:ext>
            </a:extLst>
          </p:cNvPr>
          <p:cNvSpPr txBox="1">
            <a:spLocks/>
          </p:cNvSpPr>
          <p:nvPr/>
        </p:nvSpPr>
        <p:spPr>
          <a:xfrm>
            <a:off x="916638" y="3405590"/>
            <a:ext cx="1382007" cy="42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IN" sz="1800" dirty="0"/>
              <a:t>Team - 5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2817120" y="271406"/>
            <a:ext cx="376825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</a:t>
            </a:r>
            <a:endParaRPr dirty="0"/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970442" y="1549752"/>
            <a:ext cx="7670638" cy="2043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sz="1800" dirty="0">
                <a:cs typeface="Arial"/>
                <a:sym typeface="Arial"/>
              </a:rPr>
              <a:t>The dataset used for this work is the Common Voice Corpus 6.1 Hindi dataset that was released in late 2020. </a:t>
            </a:r>
          </a:p>
          <a:p>
            <a:pPr marL="0" lvl="0" indent="0">
              <a:buFont typeface="Arial"/>
              <a:buNone/>
            </a:pPr>
            <a:endParaRPr lang="en-US" sz="1800" dirty="0">
              <a:cs typeface="Arial"/>
              <a:sym typeface="Arial"/>
            </a:endParaRPr>
          </a:p>
          <a:p>
            <a:pPr marL="0" lvl="0" indent="0">
              <a:buFont typeface="Arial"/>
              <a:buNone/>
            </a:pPr>
            <a:r>
              <a:rPr lang="en-US" sz="1800" dirty="0">
                <a:cs typeface="Arial"/>
                <a:sym typeface="Arial"/>
              </a:rPr>
              <a:t>Common Voice is designed for Automatic Speech Recognition purposes </a:t>
            </a:r>
          </a:p>
          <a:p>
            <a:pPr marL="0" lvl="0" indent="0">
              <a:buFont typeface="Arial"/>
              <a:buNone/>
            </a:pPr>
            <a:endParaRPr lang="en-US" sz="1800" dirty="0">
              <a:cs typeface="Arial"/>
              <a:sym typeface="Arial"/>
            </a:endParaRPr>
          </a:p>
          <a:p>
            <a:pPr marL="0" lvl="0" indent="0">
              <a:buFont typeface="Arial"/>
              <a:buNone/>
            </a:pPr>
            <a:r>
              <a:rPr lang="en-US" sz="1800" dirty="0">
                <a:cs typeface="Arial"/>
                <a:sym typeface="Arial"/>
              </a:rPr>
              <a:t>This is the largest audio corpus in the public domain for speech recognition, both in terms of number of hours and number of languages.</a:t>
            </a:r>
            <a:endParaRPr sz="1800" dirty="0"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250" y="724895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Wav2Vec 2.0</a:t>
            </a:r>
            <a:endParaRPr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8C044A2-4F61-90AE-95F6-98A969DACD86}"/>
              </a:ext>
            </a:extLst>
          </p:cNvPr>
          <p:cNvSpPr txBox="1">
            <a:spLocks/>
          </p:cNvSpPr>
          <p:nvPr/>
        </p:nvSpPr>
        <p:spPr>
          <a:xfrm>
            <a:off x="713250" y="1853815"/>
            <a:ext cx="7717500" cy="24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/>
            <a:r>
              <a:rPr lang="en-US" sz="1800" dirty="0">
                <a:cs typeface="Arial"/>
              </a:rPr>
              <a:t>wav2vec 2.0 is </a:t>
            </a:r>
            <a:r>
              <a:rPr lang="en-US" sz="1800" dirty="0">
                <a:cs typeface="Arial"/>
                <a:sym typeface="Arial"/>
              </a:rPr>
              <a:t>learning powerful representations using self-supervision </a:t>
            </a:r>
            <a:r>
              <a:rPr lang="en-US" sz="1800" dirty="0">
                <a:cs typeface="Arial"/>
              </a:rPr>
              <a:t>in a continuous framework from raw audio data. It builds context representations over continuous speech representations.</a:t>
            </a:r>
          </a:p>
          <a:p>
            <a:pPr fontAlgn="base"/>
            <a:endParaRPr lang="en-US" sz="1800" dirty="0">
              <a:cs typeface="Arial"/>
            </a:endParaRPr>
          </a:p>
          <a:p>
            <a:pPr fontAlgn="base"/>
            <a:r>
              <a:rPr lang="en-US" sz="1800" dirty="0">
                <a:cs typeface="Arial"/>
                <a:sym typeface="Arial"/>
              </a:rPr>
              <a:t>state of the art on both the 100 hour subset of </a:t>
            </a:r>
            <a:r>
              <a:rPr lang="en-US" sz="1800" dirty="0" err="1">
                <a:cs typeface="Arial"/>
                <a:sym typeface="Arial"/>
              </a:rPr>
              <a:t>Librispeech</a:t>
            </a:r>
            <a:r>
              <a:rPr lang="en-US" sz="1800" dirty="0">
                <a:cs typeface="Arial"/>
                <a:sym typeface="Arial"/>
              </a:rPr>
              <a:t> as well as on TIMIT</a:t>
            </a:r>
          </a:p>
          <a:p>
            <a:pPr fontAlgn="base"/>
            <a:endParaRPr lang="en-US" sz="1800" dirty="0">
              <a:cs typeface="Arial"/>
              <a:sym typeface="Arial"/>
            </a:endParaRPr>
          </a:p>
          <a:p>
            <a:pPr fontAlgn="base"/>
            <a:r>
              <a:rPr lang="en-US" sz="1800" dirty="0">
                <a:cs typeface="Arial"/>
                <a:sym typeface="Arial"/>
              </a:rPr>
              <a:t>Using just ten minutes of labeled data and pre-training on 53k hours of unlabeled data still achieves 5.7/10.1 WER on the noisy/clean test sets of </a:t>
            </a:r>
            <a:r>
              <a:rPr lang="en-US" sz="1800" dirty="0" err="1">
                <a:cs typeface="Arial"/>
                <a:sym typeface="Arial"/>
              </a:rPr>
              <a:t>Librispeech</a:t>
            </a:r>
            <a:endParaRPr lang="en-US" sz="1800" dirty="0">
              <a:cs typeface="Arial"/>
              <a:sym typeface="Arial"/>
            </a:endParaRPr>
          </a:p>
          <a:p>
            <a:pPr fontAlgn="base"/>
            <a:endParaRPr lang="en-IN" sz="180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31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250" y="217063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Wav2Vec 2.0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4E43BD7-E62D-C4FA-10CB-8937224D6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8F284-7BF1-833F-51EA-92847295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3374"/>
            <a:ext cx="4507472" cy="2861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43B3B-7297-2401-96A6-C2C8335FCE0A}"/>
              </a:ext>
            </a:extLst>
          </p:cNvPr>
          <p:cNvSpPr txBox="1"/>
          <p:nvPr/>
        </p:nvSpPr>
        <p:spPr>
          <a:xfrm>
            <a:off x="809625" y="663343"/>
            <a:ext cx="53835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700" b="1" dirty="0">
                <a:solidFill>
                  <a:schemeClr val="dk1"/>
                </a:solidFill>
                <a:latin typeface="Montserrat"/>
                <a:sym typeface="Montserrat"/>
              </a:rPr>
              <a:t>a. Model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BCA85-2AD1-FF79-60E8-AE6142C43E8D}"/>
              </a:ext>
            </a:extLst>
          </p:cNvPr>
          <p:cNvSpPr txBox="1"/>
          <p:nvPr/>
        </p:nvSpPr>
        <p:spPr>
          <a:xfrm>
            <a:off x="329565" y="1492990"/>
            <a:ext cx="409003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chemeClr val="accent3"/>
                </a:solidFill>
                <a:effectLst/>
                <a:latin typeface="-apple-system"/>
              </a:rPr>
              <a:t>he feature encoder, made of several blocks of temporal convolution followed by layer normalization and a GELU activation function, learns a latent representation</a:t>
            </a:r>
          </a:p>
          <a:p>
            <a:endParaRPr lang="en-US" dirty="0">
              <a:solidFill>
                <a:schemeClr val="accent3"/>
              </a:solidFill>
              <a:latin typeface="-apple-system"/>
            </a:endParaRPr>
          </a:p>
          <a:p>
            <a:r>
              <a:rPr lang="en-US" dirty="0">
                <a:solidFill>
                  <a:schemeClr val="accent3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chemeClr val="accent3"/>
                </a:solidFill>
                <a:effectLst/>
                <a:latin typeface="-apple-system"/>
              </a:rPr>
              <a:t>he output of the feature encoder is fed to a context network that follows the Transformer architecture</a:t>
            </a:r>
          </a:p>
          <a:p>
            <a:endParaRPr lang="en-US" b="0" i="0" dirty="0">
              <a:solidFill>
                <a:schemeClr val="accent3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accent3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chemeClr val="accent3"/>
                </a:solidFill>
                <a:effectLst/>
                <a:latin typeface="-apple-system"/>
              </a:rPr>
              <a:t>he output of the feature encoder (and not of the context transformer) is discretized in parallel using a quantization module that relies on product quantization, then used as an input to a Gumbel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-apple-system"/>
              </a:rPr>
              <a:t>softmax</a:t>
            </a:r>
            <a:r>
              <a:rPr lang="en-US" b="0" i="0" dirty="0">
                <a:solidFill>
                  <a:schemeClr val="accent3"/>
                </a:solidFill>
                <a:effectLst/>
                <a:latin typeface="-apple-system"/>
              </a:rPr>
              <a:t> to select the quantized representations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250" y="217063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Wav2Vec 2.0 - XLSR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3B3B-7297-2401-96A6-C2C8335FCE0A}"/>
              </a:ext>
            </a:extLst>
          </p:cNvPr>
          <p:cNvSpPr txBox="1"/>
          <p:nvPr/>
        </p:nvSpPr>
        <p:spPr>
          <a:xfrm>
            <a:off x="809625" y="663343"/>
            <a:ext cx="53835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700" b="1" dirty="0">
                <a:solidFill>
                  <a:schemeClr val="dk1"/>
                </a:solidFill>
                <a:latin typeface="Montserrat"/>
                <a:sym typeface="Montserrat"/>
              </a:rPr>
              <a:t>a.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A289-3557-8564-2B72-43B9B1AA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414462"/>
            <a:ext cx="6562725" cy="2314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FCC927-2F5D-5495-EB39-A93114E2120C}"/>
              </a:ext>
            </a:extLst>
          </p:cNvPr>
          <p:cNvSpPr txBox="1"/>
          <p:nvPr/>
        </p:nvSpPr>
        <p:spPr>
          <a:xfrm>
            <a:off x="1541144" y="3810420"/>
            <a:ext cx="65924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SzPts val="1400"/>
            </a:pPr>
            <a:r>
              <a:rPr lang="en-US" dirty="0">
                <a:solidFill>
                  <a:schemeClr val="accent3"/>
                </a:solidFill>
                <a:latin typeface="-apple-system"/>
              </a:rPr>
              <a:t>The XLSR approach. A shared quantization module over feature encoder representations produces multilingual quantized speech units whose embeddings are then used as targets for a Transformer trained by contrastive learning. The model learns to share discrete tokens across languages, creating bridges across languages.</a:t>
            </a:r>
            <a:endParaRPr lang="en-IN" dirty="0">
              <a:solidFill>
                <a:schemeClr val="accent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22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D43B3B-7297-2401-96A6-C2C8335FCE0A}"/>
              </a:ext>
            </a:extLst>
          </p:cNvPr>
          <p:cNvSpPr txBox="1"/>
          <p:nvPr/>
        </p:nvSpPr>
        <p:spPr>
          <a:xfrm>
            <a:off x="713250" y="792883"/>
            <a:ext cx="53835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solidFill>
                  <a:schemeClr val="dk1"/>
                </a:solidFill>
                <a:latin typeface="Montserrat"/>
              </a:rPr>
              <a:t>b. Loss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16DE6-DCB0-F804-02B9-9823E48D3376}"/>
              </a:ext>
            </a:extLst>
          </p:cNvPr>
          <p:cNvSpPr txBox="1"/>
          <p:nvPr/>
        </p:nvSpPr>
        <p:spPr>
          <a:xfrm>
            <a:off x="1330470" y="1473199"/>
            <a:ext cx="538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</a:rPr>
              <a:t>The loss depends on 2 components</a:t>
            </a:r>
            <a:endParaRPr lang="en-IN" sz="18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6E62A-29D0-E613-2217-AC32E4EC4FFF}"/>
                  </a:ext>
                </a:extLst>
              </p:cNvPr>
              <p:cNvSpPr txBox="1"/>
              <p:nvPr/>
            </p:nvSpPr>
            <p:spPr>
              <a:xfrm>
                <a:off x="2169015" y="2015017"/>
                <a:ext cx="6261735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17500" fontAlgn="base">
                  <a:buClr>
                    <a:schemeClr val="dk2"/>
                  </a:buClr>
                  <a:buSzPts val="1400"/>
                  <a:buFont typeface="Source Sans Pro"/>
                  <a:buChar char="●"/>
                  <a:tabLst>
                    <a:tab pos="457200" algn="l"/>
                  </a:tabLst>
                </a:pPr>
                <a:r>
                  <a:rPr lang="en-US" sz="1800" dirty="0">
                    <a:solidFill>
                      <a:schemeClr val="dk2"/>
                    </a:solidFill>
                    <a:latin typeface="Source Sans Pro"/>
                    <a:ea typeface="Source Sans Pro"/>
                    <a:sym typeface="Source Sans Pro"/>
                  </a:rPr>
                  <a:t>a contrastive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𝐿</m:t>
                        </m:r>
                      </m:e>
                      <m:sub>
                        <m:r>
                          <a:rPr lang="en-US" sz="18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dk2"/>
                    </a:solidFill>
                    <a:latin typeface="Source Sans Pro"/>
                    <a:ea typeface="Source Sans Pro"/>
                    <a:sym typeface="Source Sans Pro"/>
                  </a:rPr>
                  <a:t>, where the model needs to identify the true quantized latent speech representation, and distractors. Distractors are uniformly sampled from other masked time steps of the same utterance.</a:t>
                </a:r>
              </a:p>
              <a:p>
                <a:pPr marL="457200" lvl="0" indent="-317500" fontAlgn="base">
                  <a:buClr>
                    <a:schemeClr val="dk2"/>
                  </a:buClr>
                  <a:buSzPts val="1400"/>
                  <a:buFont typeface="Source Sans Pro"/>
                  <a:buChar char="●"/>
                  <a:tabLst>
                    <a:tab pos="457200" algn="l"/>
                  </a:tabLst>
                </a:pPr>
                <a:endParaRPr lang="en-IN" sz="1800" dirty="0">
                  <a:solidFill>
                    <a:schemeClr val="dk2"/>
                  </a:solidFill>
                  <a:latin typeface="Source Sans Pro"/>
                  <a:ea typeface="Source Sans Pro"/>
                  <a:sym typeface="Source Sans Pro"/>
                </a:endParaRPr>
              </a:p>
              <a:p>
                <a:pPr marL="457200" lvl="0" indent="-317500" fontAlgn="base">
                  <a:buClr>
                    <a:schemeClr val="dk2"/>
                  </a:buClr>
                  <a:buSzPts val="1400"/>
                  <a:buFont typeface="Source Sans Pro"/>
                  <a:buChar char="●"/>
                  <a:tabLst>
                    <a:tab pos="457200" algn="l"/>
                  </a:tabLst>
                </a:pPr>
                <a:r>
                  <a:rPr lang="en-US" sz="1800" dirty="0">
                    <a:solidFill>
                      <a:schemeClr val="dk2"/>
                    </a:solidFill>
                    <a:latin typeface="Source Sans Pro"/>
                    <a:ea typeface="Source Sans Pro"/>
                    <a:sym typeface="Source Sans Pro"/>
                  </a:rPr>
                  <a:t>a diversity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𝐿</m:t>
                        </m:r>
                      </m:e>
                      <m:sub>
                        <m:r>
                          <a:rPr lang="en-US" sz="18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dk2"/>
                    </a:solidFill>
                    <a:latin typeface="Source Sans Pro"/>
                    <a:ea typeface="Source Sans Pro"/>
                    <a:sym typeface="Source Sans Pro"/>
                  </a:rPr>
                  <a:t> to encourage the model to use the codebook entries equally often</a:t>
                </a:r>
              </a:p>
              <a:p>
                <a:pPr marL="139700" lvl="0" fontAlgn="base">
                  <a:buSzPts val="1400"/>
                  <a:tabLst>
                    <a:tab pos="457200" algn="l"/>
                  </a:tabLst>
                </a:pPr>
                <a:br>
                  <a:rPr lang="en-US" dirty="0">
                    <a:solidFill>
                      <a:schemeClr val="accent3"/>
                    </a:solidFill>
                    <a:latin typeface="-apple-system"/>
                    <a:sym typeface="Source Sans Pro"/>
                  </a:rPr>
                </a:br>
                <a:r>
                  <a:rPr lang="en-US" sz="1800" dirty="0">
                    <a:solidFill>
                      <a:schemeClr val="dk2"/>
                    </a:solidFill>
                    <a:latin typeface="Source Sans Pro"/>
                    <a:ea typeface="Source Sans Pro"/>
                    <a:sym typeface="Source Sans Pro"/>
                  </a:rPr>
                  <a:t>The overall loss is defined by :</a:t>
                </a:r>
                <a:endParaRPr lang="en-IN" sz="1800" dirty="0">
                  <a:solidFill>
                    <a:schemeClr val="dk2"/>
                  </a:solidFill>
                  <a:latin typeface="Source Sans Pro"/>
                  <a:ea typeface="Source Sans Pro"/>
                  <a:sym typeface="Source Sans Pro"/>
                </a:endParaRPr>
              </a:p>
              <a:p>
                <a:pPr marL="139700" fontAlgn="base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𝐿</m:t>
                      </m:r>
                      <m:r>
                        <a:rPr lang="en-US" sz="18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𝐿</m:t>
                          </m:r>
                        </m:e>
                        <m:sub>
                          <m:r>
                            <a:rPr lang="en-US" sz="18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r>
                        <a:rPr lang="en-US" sz="180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𝛼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𝐿</m:t>
                          </m:r>
                        </m:e>
                        <m:sub>
                          <m:r>
                            <a:rPr lang="en-US" sz="180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N" sz="1800" dirty="0">
                  <a:solidFill>
                    <a:schemeClr val="dk2"/>
                  </a:solidFill>
                  <a:latin typeface="Source Sans Pro"/>
                  <a:ea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6E62A-29D0-E613-2217-AC32E4EC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5" y="2015017"/>
                <a:ext cx="6261735" cy="2800767"/>
              </a:xfrm>
              <a:prstGeom prst="rect">
                <a:avLst/>
              </a:prstGeom>
              <a:blipFill>
                <a:blip r:embed="rId3"/>
                <a:stretch>
                  <a:fillRect t="-13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1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D43B3B-7297-2401-96A6-C2C8335FCE0A}"/>
              </a:ext>
            </a:extLst>
          </p:cNvPr>
          <p:cNvSpPr txBox="1"/>
          <p:nvPr/>
        </p:nvSpPr>
        <p:spPr>
          <a:xfrm>
            <a:off x="713250" y="792883"/>
            <a:ext cx="538353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solidFill>
                  <a:schemeClr val="dk1"/>
                </a:solidFill>
                <a:latin typeface="Montserrat"/>
              </a:rPr>
              <a:t>c. Fine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6A7A2-66E9-57F5-0D62-FB42581A7DD7}"/>
              </a:ext>
            </a:extLst>
          </p:cNvPr>
          <p:cNvSpPr txBox="1"/>
          <p:nvPr/>
        </p:nvSpPr>
        <p:spPr>
          <a:xfrm>
            <a:off x="1339214" y="1762988"/>
            <a:ext cx="68141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 fontAlgn="base"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Pre-trained models are fine-tuned for speech recognition by adding a randomly initialized linear projection on top of the context network into C classes representing the vocabulary of the task </a:t>
            </a:r>
          </a:p>
          <a:p>
            <a:pPr marL="457200" indent="-317500" fontAlgn="base">
              <a:buClr>
                <a:schemeClr val="dk2"/>
              </a:buClr>
              <a:buSzPts val="1400"/>
              <a:buFont typeface="Source Sans Pro"/>
              <a:buChar char="●"/>
            </a:pP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  <a:p>
            <a:pPr marL="457200" indent="-317500" fontAlgn="base"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For </a:t>
            </a:r>
            <a:r>
              <a:rPr lang="en-US" sz="1800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Librispeech</a:t>
            </a: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, we have 29 tokens for character targets plus a word boundary token. Models are optimized by minimizing a CTC loss.</a:t>
            </a:r>
          </a:p>
          <a:p>
            <a:pPr marL="139700" fontAlgn="base">
              <a:buClr>
                <a:schemeClr val="dk2"/>
              </a:buClr>
              <a:buSzPts val="1400"/>
            </a:pP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361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1974568" y="208309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CTC loss</a:t>
            </a:r>
            <a:endParaRPr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1974568" y="3384574"/>
            <a:ext cx="6476012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cs typeface="Arial"/>
                <a:sym typeface="Arial"/>
              </a:rPr>
              <a:t>A Connectionist Temporal Classification Loss, is designed for tasks where we need alignment between sequences, but where that alignment is difficult - e.g. aligning each character to its location in an audio file. It calculates a loss between a continuous (unsegmented) time series and a target sequence.</a:t>
            </a:r>
            <a:endParaRPr sz="1800" dirty="0"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4929C-6763-DDA4-0C30-6B579CCC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9" y="895270"/>
            <a:ext cx="6574438" cy="24893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522348" y="3024329"/>
            <a:ext cx="6125791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and Discussion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28983" y="1227449"/>
            <a:ext cx="1337585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189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2992380" y="187586"/>
            <a:ext cx="376825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Word Error Rate</a:t>
            </a:r>
            <a:endParaRPr dirty="0"/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337982" y="1923132"/>
            <a:ext cx="8493598" cy="2043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800" dirty="0">
                <a:cs typeface="Arial"/>
              </a:rPr>
              <a:t>Word Error Rate = (Substitutions + Insertions + Deletions) / Number of Words Spoken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A substitution occurs when a word gets replaced (for example, “noose” is transcribed as “moose”)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An insertion is when a word is added that wasn’t said (for example, “SAT” becomes “essay tea”)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cs typeface="Arial"/>
              </a:rPr>
              <a:t>A deletion happens when a word is left out of the transcript completely (for example, “turn it around” becomes “turn around”)</a:t>
            </a:r>
          </a:p>
          <a:p>
            <a:br>
              <a:rPr lang="en-US" sz="1800" dirty="0">
                <a:cs typeface="Arial"/>
              </a:rPr>
            </a:br>
            <a:r>
              <a:rPr lang="en-US" sz="1800" dirty="0">
                <a:cs typeface="Arial"/>
              </a:rPr>
              <a:t>z</a:t>
            </a:r>
            <a:endParaRPr sz="1800" dirty="0"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25D7E-5583-D440-BD8D-35DCCA628484}"/>
              </a:ext>
            </a:extLst>
          </p:cNvPr>
          <p:cNvSpPr txBox="1"/>
          <p:nvPr/>
        </p:nvSpPr>
        <p:spPr>
          <a:xfrm>
            <a:off x="1780167" y="12191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17500">
              <a:buClr>
                <a:schemeClr val="dk2"/>
              </a:buClr>
              <a:buSzPts val="1400"/>
            </a:pPr>
            <a:r>
              <a:rPr lang="en-IN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WER is the number of errors divided by the total words.</a:t>
            </a: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747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2992380" y="187586"/>
            <a:ext cx="376825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Word Error Rate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2BFD9-4FA2-DE46-8673-BF63403B02E6}"/>
              </a:ext>
            </a:extLst>
          </p:cNvPr>
          <p:cNvSpPr/>
          <p:nvPr/>
        </p:nvSpPr>
        <p:spPr>
          <a:xfrm>
            <a:off x="515680" y="884486"/>
            <a:ext cx="8112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Let’s say that a person speaks 29 total words in an original transcription file. Among those words spoken, the transcription included 11 substitutions, insertions, and deletions. </a:t>
            </a: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1026" name="Picture 2" descr="Google Speech Recognition WER">
            <a:extLst>
              <a:ext uri="{FF2B5EF4-FFF2-40B4-BE49-F238E27FC236}">
                <a16:creationId xmlns:a16="http://schemas.microsoft.com/office/drawing/2014/main" id="{4AFE942F-D492-AE43-BF10-66B7C68E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0" y="1729355"/>
            <a:ext cx="8112640" cy="21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66493C-9557-8442-A86E-8B346C7C6C42}"/>
              </a:ext>
            </a:extLst>
          </p:cNvPr>
          <p:cNvSpPr/>
          <p:nvPr/>
        </p:nvSpPr>
        <p:spPr>
          <a:xfrm>
            <a:off x="515679" y="4084380"/>
            <a:ext cx="8112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dk2"/>
                </a:solidFill>
                <a:latin typeface="Source Sans Pro"/>
                <a:ea typeface="Source Sans Pro"/>
              </a:rPr>
              <a:t>To get the WER for that transcription, you would divide 11 by 29 to get 0.379. That rounds up to .38, making the WER 38 percent.</a:t>
            </a:r>
            <a:endParaRPr lang="en-US" sz="18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378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B327A-4DA1-DC92-49EE-1738EE32B4FC}"/>
              </a:ext>
            </a:extLst>
          </p:cNvPr>
          <p:cNvSpPr txBox="1"/>
          <p:nvPr/>
        </p:nvSpPr>
        <p:spPr>
          <a:xfrm>
            <a:off x="1539240" y="1864740"/>
            <a:ext cx="5900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/>
                </a:solidFill>
              </a:rPr>
              <a:t>Deepthi Sudharsan	|       CB.EN.U4AIE19022</a:t>
            </a:r>
          </a:p>
          <a:p>
            <a:endParaRPr lang="en-IN" sz="2000" b="1" dirty="0">
              <a:solidFill>
                <a:schemeClr val="accent3"/>
              </a:solidFill>
            </a:endParaRPr>
          </a:p>
          <a:p>
            <a:r>
              <a:rPr lang="en-IN" sz="2000" b="1" dirty="0">
                <a:solidFill>
                  <a:schemeClr val="accent3"/>
                </a:solidFill>
              </a:rPr>
              <a:t>Harish k		|       CB.EN.U4AIE19029</a:t>
            </a:r>
          </a:p>
          <a:p>
            <a:endParaRPr lang="en-IN" sz="2000" b="1" dirty="0">
              <a:solidFill>
                <a:schemeClr val="accent3"/>
              </a:solidFill>
            </a:endParaRPr>
          </a:p>
          <a:p>
            <a:r>
              <a:rPr lang="en-IN" sz="2000" b="1" dirty="0">
                <a:solidFill>
                  <a:schemeClr val="accent3"/>
                </a:solidFill>
              </a:rPr>
              <a:t>U Asmitha		|       CB.EN.U4AIE19065</a:t>
            </a:r>
          </a:p>
          <a:p>
            <a:endParaRPr lang="en-IN" sz="2000" b="1" dirty="0">
              <a:solidFill>
                <a:schemeClr val="accent3"/>
              </a:solidFill>
            </a:endParaRPr>
          </a:p>
          <a:p>
            <a:r>
              <a:rPr lang="en-IN" sz="2000" b="1" dirty="0">
                <a:solidFill>
                  <a:schemeClr val="accent3"/>
                </a:solidFill>
              </a:rPr>
              <a:t>Roshan Tushar S	|       CB.EN.U4AIE19071</a:t>
            </a:r>
          </a:p>
          <a:p>
            <a:endParaRPr lang="en-IN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4264A-A4C3-65A1-099D-9F80678B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3" y="2571750"/>
            <a:ext cx="7552074" cy="4419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5C8B2D-C06B-0AB7-024F-B5FE6DAC4453}"/>
              </a:ext>
            </a:extLst>
          </p:cNvPr>
          <p:cNvSpPr txBox="1"/>
          <p:nvPr/>
        </p:nvSpPr>
        <p:spPr>
          <a:xfrm>
            <a:off x="2495040" y="4081530"/>
            <a:ext cx="589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WER for the Hindi dataset =  73.201856%.</a:t>
            </a:r>
            <a:endParaRPr lang="en-IN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9B9EA-C8D1-623C-CDDE-F66B1243B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43" y="2305027"/>
            <a:ext cx="7552074" cy="2667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143E13D-0904-7AC4-506A-43C7B7A3BFAF}"/>
              </a:ext>
            </a:extLst>
          </p:cNvPr>
          <p:cNvSpPr txBox="1"/>
          <p:nvPr/>
        </p:nvSpPr>
        <p:spPr>
          <a:xfrm>
            <a:off x="852487" y="1657722"/>
            <a:ext cx="6966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Spanish (es), French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fr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), Italian (it), Kyrgyz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ky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), Dutch (du), Russian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ru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), Swedish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sv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), Turkish (tr), Tatar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tt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 and Chinese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zh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); as well as English (</a:t>
            </a:r>
            <a:r>
              <a:rPr lang="en-IN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en</a:t>
            </a:r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58"/>
          <p:cNvSpPr txBox="1">
            <a:spLocks noGrp="1"/>
          </p:cNvSpPr>
          <p:nvPr>
            <p:ph type="ctrTitle"/>
          </p:nvPr>
        </p:nvSpPr>
        <p:spPr>
          <a:xfrm>
            <a:off x="855877" y="1665864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499" name="Google Shape;2499;p58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2500" name="Google Shape;2500;p58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1" name="Google Shape;2501;p58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2502" name="Google Shape;2502;p58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2503" name="Google Shape;2503;p58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8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05" name="Google Shape;2505;p58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2506" name="Google Shape;2506;p58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7" name="Google Shape;2507;p58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58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58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0" name="Google Shape;2510;p58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1" name="Google Shape;2511;p58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58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58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4" name="Google Shape;2514;p58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5" name="Google Shape;2515;p58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2516" name="Google Shape;2516;p58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2517" name="Google Shape;2517;p58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8" name="Google Shape;2518;p58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9" name="Google Shape;2519;p58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0" name="Google Shape;2520;p58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521" name="Google Shape;2521;p58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360F2E-9F1D-279B-8AAD-F6C1AC32CBFF}"/>
              </a:ext>
            </a:extLst>
          </p:cNvPr>
          <p:cNvSpPr/>
          <p:nvPr/>
        </p:nvSpPr>
        <p:spPr>
          <a:xfrm>
            <a:off x="502920" y="3436620"/>
            <a:ext cx="4012236" cy="1242900"/>
          </a:xfrm>
          <a:prstGeom prst="rect">
            <a:avLst/>
          </a:prstGeom>
          <a:solidFill>
            <a:srgbClr val="2E396F"/>
          </a:solidFill>
          <a:ln>
            <a:solidFill>
              <a:srgbClr val="2D3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speech recognition</a:t>
            </a:r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545674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dirty="0"/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Related works </a:t>
            </a:r>
            <a:endParaRPr dirty="0"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19999" y="3622629"/>
            <a:ext cx="2288939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- </a:t>
            </a:r>
            <a:r>
              <a:rPr lang="en-IN" sz="2000" b="1" dirty="0"/>
              <a:t>XLSR -Wav2Vec2</a:t>
            </a:r>
            <a:endParaRPr dirty="0"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9"/>
          </p:nvPr>
        </p:nvSpPr>
        <p:spPr>
          <a:xfrm>
            <a:off x="713313" y="42160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 and model architecture</a:t>
            </a:r>
            <a:endParaRPr dirty="0"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80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and Conclusion</a:t>
            </a:r>
            <a:endParaRPr dirty="0"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15"/>
          </p:nvPr>
        </p:nvSpPr>
        <p:spPr>
          <a:xfrm>
            <a:off x="3884925" y="4198213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obtained from the model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83241" y="1874703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Speech Recognition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A429E-1235-1E8B-2F84-31C810ED20F3}"/>
              </a:ext>
            </a:extLst>
          </p:cNvPr>
          <p:cNvSpPr txBox="1"/>
          <p:nvPr/>
        </p:nvSpPr>
        <p:spPr>
          <a:xfrm>
            <a:off x="1128712" y="1593621"/>
            <a:ext cx="7049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Speech recognition is the ability to recognize and identify spoken words and phrases </a:t>
            </a: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</a:rPr>
              <a:t>and convert them to text.</a:t>
            </a:r>
            <a:endParaRPr lang="en-IN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613DBA-DD51-9F1A-7999-65F149EB1DC6}"/>
              </a:ext>
            </a:extLst>
          </p:cNvPr>
          <p:cNvSpPr txBox="1"/>
          <p:nvPr/>
        </p:nvSpPr>
        <p:spPr>
          <a:xfrm>
            <a:off x="1128711" y="2102622"/>
            <a:ext cx="7302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1400"/>
            </a:pP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The automatic speech recognition of Tamil language is implemented using pre-trained transformers such as XLSR - Wav2Vec2. </a:t>
            </a:r>
          </a:p>
          <a:p>
            <a:pPr>
              <a:buClr>
                <a:schemeClr val="dk2"/>
              </a:buClr>
              <a:buSzPts val="1400"/>
            </a:pPr>
            <a:endParaRPr lang="en-US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The XLSR - Wav2Vec2 pre-trained transformer was designed for performing cross-lingual automatic speech recognition tasks.</a:t>
            </a:r>
            <a:endParaRPr lang="en-IN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802949" y="3045680"/>
            <a:ext cx="55381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03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3D0E-53E2-0F2D-7A13-B63419B5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80620"/>
            <a:ext cx="7717500" cy="4779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1C7DD-7E63-2F99-83C8-E3F4437E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9024"/>
              </p:ext>
            </p:extLst>
          </p:nvPr>
        </p:nvGraphicFramePr>
        <p:xfrm>
          <a:off x="769620" y="758520"/>
          <a:ext cx="7444740" cy="39347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85166">
                  <a:extLst>
                    <a:ext uri="{9D8B030D-6E8A-4147-A177-3AD203B41FA5}">
                      <a16:colId xmlns:a16="http://schemas.microsoft.com/office/drawing/2014/main" val="1641712270"/>
                    </a:ext>
                  </a:extLst>
                </a:gridCol>
                <a:gridCol w="1365517">
                  <a:extLst>
                    <a:ext uri="{9D8B030D-6E8A-4147-A177-3AD203B41FA5}">
                      <a16:colId xmlns:a16="http://schemas.microsoft.com/office/drawing/2014/main" val="1088089391"/>
                    </a:ext>
                  </a:extLst>
                </a:gridCol>
                <a:gridCol w="634198">
                  <a:extLst>
                    <a:ext uri="{9D8B030D-6E8A-4147-A177-3AD203B41FA5}">
                      <a16:colId xmlns:a16="http://schemas.microsoft.com/office/drawing/2014/main" val="2126086011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1430244399"/>
                    </a:ext>
                  </a:extLst>
                </a:gridCol>
                <a:gridCol w="1465960">
                  <a:extLst>
                    <a:ext uri="{9D8B030D-6E8A-4147-A177-3AD203B41FA5}">
                      <a16:colId xmlns:a16="http://schemas.microsoft.com/office/drawing/2014/main" val="1429205749"/>
                    </a:ext>
                  </a:extLst>
                </a:gridCol>
                <a:gridCol w="1844487">
                  <a:extLst>
                    <a:ext uri="{9D8B030D-6E8A-4147-A177-3AD203B41FA5}">
                      <a16:colId xmlns:a16="http://schemas.microsoft.com/office/drawing/2014/main" val="2138282229"/>
                    </a:ext>
                  </a:extLst>
                </a:gridCol>
              </a:tblGrid>
              <a:tr h="118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S.No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Author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Title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Dataset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Main findings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404289"/>
                  </a:ext>
                </a:extLst>
              </a:tr>
              <a:tr h="739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Cheng Yi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2021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Applying Wav2vec2.0 to Speech Recognition in Various Low-resource Languages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LibriSpeech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apply pre-trained models to solve low-resource speech recognition tasks in various spoken languages.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55829"/>
                  </a:ext>
                </a:extLst>
              </a:tr>
              <a:tr h="864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Steffen Schneider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2019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wav2vec: Unsupervised Pre-training for Speech Recognition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LibriSpeech and TIMIT.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pre-train a simple multi-layer convolutional neural network optimized via a noise contrastive binary classification task.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217"/>
                  </a:ext>
                </a:extLst>
              </a:tr>
              <a:tr h="864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Zi-</a:t>
                      </a:r>
                      <a:r>
                        <a:rPr lang="en-IN" sz="1100" b="0" i="0" u="none" strike="noStrike" cap="none" dirty="0" err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Qiang</a:t>
                      </a: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 Zhang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2021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XLST: Cross-lingual Self-training to Learn Multilingual Representation for Low Resource Speech Recognition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 err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LibriSpeech</a:t>
                      </a: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 and Common Voice.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proposing a weakly supervised multilingual representation learning framework, called cross-lingual self-training (XLST).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30312"/>
                  </a:ext>
                </a:extLst>
              </a:tr>
              <a:tr h="864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Shiyu Zhou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2021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Efficiently Fusing Pretrained Acoustic and Linguistic Encoders for Low-Resource Speech Recognition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CALLHOME corpus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we fuse a pre-trained acoustic encoder (wav2vec2.0) and a pre-trained linguistic encoder (BERT) into an end-to-end ASR model.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3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3D0E-53E2-0F2D-7A13-B63419B5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57" y="265380"/>
            <a:ext cx="7717500" cy="477900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A1C7DD-7E63-2F99-83C8-E3F4437E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1783"/>
              </p:ext>
            </p:extLst>
          </p:nvPr>
        </p:nvGraphicFramePr>
        <p:xfrm>
          <a:off x="586740" y="1017600"/>
          <a:ext cx="7546735" cy="35086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99794">
                  <a:extLst>
                    <a:ext uri="{9D8B030D-6E8A-4147-A177-3AD203B41FA5}">
                      <a16:colId xmlns:a16="http://schemas.microsoft.com/office/drawing/2014/main" val="1641712270"/>
                    </a:ext>
                  </a:extLst>
                </a:gridCol>
                <a:gridCol w="1402280">
                  <a:extLst>
                    <a:ext uri="{9D8B030D-6E8A-4147-A177-3AD203B41FA5}">
                      <a16:colId xmlns:a16="http://schemas.microsoft.com/office/drawing/2014/main" val="1088089391"/>
                    </a:ext>
                  </a:extLst>
                </a:gridCol>
                <a:gridCol w="651272">
                  <a:extLst>
                    <a:ext uri="{9D8B030D-6E8A-4147-A177-3AD203B41FA5}">
                      <a16:colId xmlns:a16="http://schemas.microsoft.com/office/drawing/2014/main" val="2126086011"/>
                    </a:ext>
                  </a:extLst>
                </a:gridCol>
                <a:gridCol w="1693818">
                  <a:extLst>
                    <a:ext uri="{9D8B030D-6E8A-4147-A177-3AD203B41FA5}">
                      <a16:colId xmlns:a16="http://schemas.microsoft.com/office/drawing/2014/main" val="1430244399"/>
                    </a:ext>
                  </a:extLst>
                </a:gridCol>
                <a:gridCol w="1505427">
                  <a:extLst>
                    <a:ext uri="{9D8B030D-6E8A-4147-A177-3AD203B41FA5}">
                      <a16:colId xmlns:a16="http://schemas.microsoft.com/office/drawing/2014/main" val="1429205749"/>
                    </a:ext>
                  </a:extLst>
                </a:gridCol>
                <a:gridCol w="1894144">
                  <a:extLst>
                    <a:ext uri="{9D8B030D-6E8A-4147-A177-3AD203B41FA5}">
                      <a16:colId xmlns:a16="http://schemas.microsoft.com/office/drawing/2014/main" val="2138282229"/>
                    </a:ext>
                  </a:extLst>
                </a:gridCol>
              </a:tblGrid>
              <a:tr h="11874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err="1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S.No</a:t>
                      </a:r>
                      <a:endParaRPr lang="en-IN" sz="1100" b="1" i="0" u="none" strike="noStrike" cap="none" dirty="0">
                        <a:solidFill>
                          <a:schemeClr val="bg1"/>
                        </a:solidFill>
                        <a:latin typeface="Source Sans Pro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Author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Year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Title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Dataset 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Main findings</a:t>
                      </a:r>
                    </a:p>
                  </a:txBody>
                  <a:tcPr marL="47497" marR="47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404289"/>
                  </a:ext>
                </a:extLst>
              </a:tr>
              <a:tr h="73994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Samuel Kessler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An Adapter Based Pre-Training for Efficient and Scalable Self-Supervised Speech Representation Learning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LibriSpeech and Common Voice.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We use an existing wav2vec 2.0 model and tackle the problem of learning new language representations while utilizing existing model knowledge.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55829"/>
                  </a:ext>
                </a:extLst>
              </a:tr>
              <a:tr h="8641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Taha Zouhair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Automatic Speech Recognition for low-resource languages using Wav2Vec2: Modern Standard Arabic (MSA) as an example of a low-resource 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Common Voice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In this research, the small model did</a:t>
                      </a: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not yield any results and may have needed more unlabelled data to train whereas the</a:t>
                      </a: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large model proved to be successful in predicting the audio recordings in Arabic and</a:t>
                      </a: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 Word Error Rate of 24.40% was achieved.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4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1802949" y="3045680"/>
            <a:ext cx="55381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271447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03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867053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1124</Words>
  <Application>Microsoft Macintosh PowerPoint</Application>
  <PresentationFormat>On-screen Show (16:9)</PresentationFormat>
  <Paragraphs>140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Source Sans Pro</vt:lpstr>
      <vt:lpstr>-apple-system</vt:lpstr>
      <vt:lpstr>Calibri</vt:lpstr>
      <vt:lpstr>Bebas Neue</vt:lpstr>
      <vt:lpstr>Cambria Math</vt:lpstr>
      <vt:lpstr>Arial</vt:lpstr>
      <vt:lpstr>Lato</vt:lpstr>
      <vt:lpstr>Montserrat</vt:lpstr>
      <vt:lpstr>Electronic Circuit Style CV by Slidesgo</vt:lpstr>
      <vt:lpstr>19AIE315 AI IN SPEECH PROCESSING</vt:lpstr>
      <vt:lpstr>Team Members</vt:lpstr>
      <vt:lpstr>Introduction</vt:lpstr>
      <vt:lpstr>INTRODUCTION</vt:lpstr>
      <vt:lpstr>Speech Recognition</vt:lpstr>
      <vt:lpstr>LITERATURE SURVEY</vt:lpstr>
      <vt:lpstr>Literature Survey</vt:lpstr>
      <vt:lpstr>Literature Review</vt:lpstr>
      <vt:lpstr>MODEL</vt:lpstr>
      <vt:lpstr>Dataset Description</vt:lpstr>
      <vt:lpstr>Wav2Vec 2.0</vt:lpstr>
      <vt:lpstr>Wav2Vec 2.0</vt:lpstr>
      <vt:lpstr>Wav2Vec 2.0 - XLSR</vt:lpstr>
      <vt:lpstr>PowerPoint Presentation</vt:lpstr>
      <vt:lpstr>PowerPoint Presentation</vt:lpstr>
      <vt:lpstr>CTC loss</vt:lpstr>
      <vt:lpstr>Results and Discussion</vt:lpstr>
      <vt:lpstr>Word Error Rate</vt:lpstr>
      <vt:lpstr>Word Error Rate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19AIE315 AI IN SPEECH PROCESSING</dc:title>
  <dc:creator>Asmitha</dc:creator>
  <cp:lastModifiedBy>roshantushar.srt@gmail.com</cp:lastModifiedBy>
  <cp:revision>8</cp:revision>
  <dcterms:modified xsi:type="dcterms:W3CDTF">2022-05-10T04:55:43Z</dcterms:modified>
</cp:coreProperties>
</file>