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3C_3640B9AA.xml" ContentType="application/vnd.ms-powerpoint.comments+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6"/>
  </p:notesMasterIdLst>
  <p:sldIdLst>
    <p:sldId id="256" r:id="rId2"/>
    <p:sldId id="258" r:id="rId3"/>
    <p:sldId id="259" r:id="rId4"/>
    <p:sldId id="257" r:id="rId5"/>
    <p:sldId id="261" r:id="rId6"/>
    <p:sldId id="262" r:id="rId7"/>
    <p:sldId id="263"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21" r:id="rId29"/>
    <p:sldId id="331" r:id="rId30"/>
    <p:sldId id="317" r:id="rId31"/>
    <p:sldId id="318" r:id="rId32"/>
    <p:sldId id="319" r:id="rId33"/>
    <p:sldId id="320" r:id="rId34"/>
    <p:sldId id="322" r:id="rId35"/>
    <p:sldId id="323" r:id="rId36"/>
    <p:sldId id="324" r:id="rId37"/>
    <p:sldId id="325" r:id="rId38"/>
    <p:sldId id="327" r:id="rId39"/>
    <p:sldId id="326" r:id="rId40"/>
    <p:sldId id="328" r:id="rId41"/>
    <p:sldId id="264" r:id="rId42"/>
    <p:sldId id="329" r:id="rId43"/>
    <p:sldId id="330" r:id="rId44"/>
    <p:sldId id="268" r:id="rId45"/>
  </p:sldIdLst>
  <p:sldSz cx="9144000" cy="5143500" type="screen16x9"/>
  <p:notesSz cx="6858000" cy="9144000"/>
  <p:embeddedFontLst>
    <p:embeddedFont>
      <p:font typeface="Barlow" panose="00000500000000000000" pitchFamily="2" charset="0"/>
      <p:regular r:id="rId47"/>
      <p:bold r:id="rId48"/>
      <p:italic r:id="rId49"/>
      <p:boldItalic r:id="rId50"/>
    </p:embeddedFont>
    <p:embeddedFont>
      <p:font typeface="Barlow Light" panose="00000400000000000000" pitchFamily="2"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Lucida Bright" panose="02040602050505020304" pitchFamily="18" charset="0"/>
      <p:regular r:id="rId59"/>
      <p:bold r:id="rId60"/>
      <p:italic r:id="rId61"/>
      <p:boldItalic r:id="rId62"/>
    </p:embeddedFont>
    <p:embeddedFont>
      <p:font typeface="Raleway Thin"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AB019A-08CB-A735-BA42-1A67AB599D4A}" name="Pradeepthi Sundhara" initials="PS" userId="7fdcda6c1ff6815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AC566E-8D54-4DC6-8680-3CE7D8CEDFEB}" v="17" dt="2023-04-01T08:49:23.700"/>
  </p1510:revLst>
</p1510:revInfo>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98" d="100"/>
          <a:sy n="98" d="100"/>
        </p:scale>
        <p:origin x="3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7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thi Sundhara" userId="7fdcda6c1ff68155" providerId="LiveId" clId="{43AC566E-8D54-4DC6-8680-3CE7D8CEDFEB}"/>
    <pc:docChg chg="custSel addSld modSld">
      <pc:chgData name="Pradeepthi Sundhara" userId="7fdcda6c1ff68155" providerId="LiveId" clId="{43AC566E-8D54-4DC6-8680-3CE7D8CEDFEB}" dt="2023-04-01T15:22:41.412" v="2994" actId="20577"/>
      <pc:docMkLst>
        <pc:docMk/>
      </pc:docMkLst>
      <pc:sldChg chg="modSp mod">
        <pc:chgData name="Pradeepthi Sundhara" userId="7fdcda6c1ff68155" providerId="LiveId" clId="{43AC566E-8D54-4DC6-8680-3CE7D8CEDFEB}" dt="2023-04-01T14:15:54.158" v="2831" actId="20577"/>
        <pc:sldMkLst>
          <pc:docMk/>
          <pc:sldMk cId="0" sldId="256"/>
        </pc:sldMkLst>
        <pc:spChg chg="mod">
          <ac:chgData name="Pradeepthi Sundhara" userId="7fdcda6c1ff68155" providerId="LiveId" clId="{43AC566E-8D54-4DC6-8680-3CE7D8CEDFEB}" dt="2023-04-01T14:15:54.158" v="2831" actId="20577"/>
          <ac:spMkLst>
            <pc:docMk/>
            <pc:sldMk cId="0" sldId="256"/>
            <ac:spMk id="338" creationId="{00000000-0000-0000-0000-000000000000}"/>
          </ac:spMkLst>
        </pc:spChg>
      </pc:sldChg>
      <pc:sldChg chg="modSp mod">
        <pc:chgData name="Pradeepthi Sundhara" userId="7fdcda6c1ff68155" providerId="LiveId" clId="{43AC566E-8D54-4DC6-8680-3CE7D8CEDFEB}" dt="2023-04-01T08:50:55.237" v="2079" actId="20577"/>
        <pc:sldMkLst>
          <pc:docMk/>
          <pc:sldMk cId="0" sldId="257"/>
        </pc:sldMkLst>
        <pc:spChg chg="mod">
          <ac:chgData name="Pradeepthi Sundhara" userId="7fdcda6c1ff68155" providerId="LiveId" clId="{43AC566E-8D54-4DC6-8680-3CE7D8CEDFEB}" dt="2023-04-01T08:50:55.237" v="2079" actId="20577"/>
          <ac:spMkLst>
            <pc:docMk/>
            <pc:sldMk cId="0" sldId="257"/>
            <ac:spMk id="4" creationId="{D9E34E9D-B054-1AA4-0361-7F251009805F}"/>
          </ac:spMkLst>
        </pc:spChg>
      </pc:sldChg>
      <pc:sldChg chg="modSp mod">
        <pc:chgData name="Pradeepthi Sundhara" userId="7fdcda6c1ff68155" providerId="LiveId" clId="{43AC566E-8D54-4DC6-8680-3CE7D8CEDFEB}" dt="2023-04-01T14:17:23.061" v="2848" actId="20577"/>
        <pc:sldMkLst>
          <pc:docMk/>
          <pc:sldMk cId="0" sldId="258"/>
        </pc:sldMkLst>
        <pc:spChg chg="mod">
          <ac:chgData name="Pradeepthi Sundhara" userId="7fdcda6c1ff68155" providerId="LiveId" clId="{43AC566E-8D54-4DC6-8680-3CE7D8CEDFEB}" dt="2023-04-01T14:17:23.061" v="2848" actId="20577"/>
          <ac:spMkLst>
            <pc:docMk/>
            <pc:sldMk cId="0" sldId="258"/>
            <ac:spMk id="2" creationId="{EFC15D32-98F5-698F-BC60-ED729CB9C93C}"/>
          </ac:spMkLst>
        </pc:spChg>
      </pc:sldChg>
      <pc:sldChg chg="modSp">
        <pc:chgData name="Pradeepthi Sundhara" userId="7fdcda6c1ff68155" providerId="LiveId" clId="{43AC566E-8D54-4DC6-8680-3CE7D8CEDFEB}" dt="2023-04-01T08:49:23.699" v="2065"/>
        <pc:sldMkLst>
          <pc:docMk/>
          <pc:sldMk cId="0" sldId="259"/>
        </pc:sldMkLst>
        <pc:graphicFrameChg chg="mod">
          <ac:chgData name="Pradeepthi Sundhara" userId="7fdcda6c1ff68155" providerId="LiveId" clId="{43AC566E-8D54-4DC6-8680-3CE7D8CEDFEB}" dt="2023-04-01T08:49:23.699" v="2065"/>
          <ac:graphicFrameMkLst>
            <pc:docMk/>
            <pc:sldMk cId="0" sldId="259"/>
            <ac:graphicFrameMk id="6" creationId="{9E79A241-0B00-5B73-2DD3-90E3AFEA7BE1}"/>
          </ac:graphicFrameMkLst>
        </pc:graphicFrameChg>
      </pc:sldChg>
      <pc:sldChg chg="addSp modSp mod">
        <pc:chgData name="Pradeepthi Sundhara" userId="7fdcda6c1ff68155" providerId="LiveId" clId="{43AC566E-8D54-4DC6-8680-3CE7D8CEDFEB}" dt="2023-04-01T14:24:55.277" v="2973" actId="14100"/>
        <pc:sldMkLst>
          <pc:docMk/>
          <pc:sldMk cId="0" sldId="262"/>
        </pc:sldMkLst>
        <pc:spChg chg="add mod">
          <ac:chgData name="Pradeepthi Sundhara" userId="7fdcda6c1ff68155" providerId="LiveId" clId="{43AC566E-8D54-4DC6-8680-3CE7D8CEDFEB}" dt="2023-04-01T14:24:55.277" v="2973" actId="14100"/>
          <ac:spMkLst>
            <pc:docMk/>
            <pc:sldMk cId="0" sldId="262"/>
            <ac:spMk id="2" creationId="{4B3B523B-56A5-5160-0C44-B26BF908F694}"/>
          </ac:spMkLst>
        </pc:spChg>
      </pc:sldChg>
      <pc:sldChg chg="addSp modSp mod">
        <pc:chgData name="Pradeepthi Sundhara" userId="7fdcda6c1ff68155" providerId="LiveId" clId="{43AC566E-8D54-4DC6-8680-3CE7D8CEDFEB}" dt="2023-04-01T14:09:53.706" v="2819" actId="255"/>
        <pc:sldMkLst>
          <pc:docMk/>
          <pc:sldMk cId="0" sldId="263"/>
        </pc:sldMkLst>
        <pc:spChg chg="add mod">
          <ac:chgData name="Pradeepthi Sundhara" userId="7fdcda6c1ff68155" providerId="LiveId" clId="{43AC566E-8D54-4DC6-8680-3CE7D8CEDFEB}" dt="2023-04-01T14:09:53.706" v="2819" actId="255"/>
          <ac:spMkLst>
            <pc:docMk/>
            <pc:sldMk cId="0" sldId="263"/>
            <ac:spMk id="2" creationId="{68FDB581-0852-7247-038A-5D96A8EB705A}"/>
          </ac:spMkLst>
        </pc:spChg>
      </pc:sldChg>
      <pc:sldChg chg="addSp modSp mod">
        <pc:chgData name="Pradeepthi Sundhara" userId="7fdcda6c1ff68155" providerId="LiveId" clId="{43AC566E-8D54-4DC6-8680-3CE7D8CEDFEB}" dt="2023-03-31T08:47:10.234" v="12" actId="114"/>
        <pc:sldMkLst>
          <pc:docMk/>
          <pc:sldMk cId="0" sldId="268"/>
        </pc:sldMkLst>
        <pc:spChg chg="add mod">
          <ac:chgData name="Pradeepthi Sundhara" userId="7fdcda6c1ff68155" providerId="LiveId" clId="{43AC566E-8D54-4DC6-8680-3CE7D8CEDFEB}" dt="2023-03-31T08:47:10.234" v="12" actId="114"/>
          <ac:spMkLst>
            <pc:docMk/>
            <pc:sldMk cId="0" sldId="268"/>
            <ac:spMk id="2" creationId="{0E609BEA-1A32-B556-B95E-EC3456B94528}"/>
          </ac:spMkLst>
        </pc:spChg>
      </pc:sldChg>
      <pc:sldChg chg="modSp mod">
        <pc:chgData name="Pradeepthi Sundhara" userId="7fdcda6c1ff68155" providerId="LiveId" clId="{43AC566E-8D54-4DC6-8680-3CE7D8CEDFEB}" dt="2023-04-01T13:58:45.817" v="2200" actId="20577"/>
        <pc:sldMkLst>
          <pc:docMk/>
          <pc:sldMk cId="3162650970" sldId="297"/>
        </pc:sldMkLst>
        <pc:spChg chg="mod">
          <ac:chgData name="Pradeepthi Sundhara" userId="7fdcda6c1ff68155" providerId="LiveId" clId="{43AC566E-8D54-4DC6-8680-3CE7D8CEDFEB}" dt="2023-04-01T13:58:45.817" v="2200" actId="20577"/>
          <ac:spMkLst>
            <pc:docMk/>
            <pc:sldMk cId="3162650970" sldId="297"/>
            <ac:spMk id="12" creationId="{05495E0B-8AC3-CE96-C9FD-99B9C0B8AD29}"/>
          </ac:spMkLst>
        </pc:spChg>
      </pc:sldChg>
      <pc:sldChg chg="addSp modSp mod">
        <pc:chgData name="Pradeepthi Sundhara" userId="7fdcda6c1ff68155" providerId="LiveId" clId="{43AC566E-8D54-4DC6-8680-3CE7D8CEDFEB}" dt="2023-04-01T14:05:19.989" v="2597" actId="20577"/>
        <pc:sldMkLst>
          <pc:docMk/>
          <pc:sldMk cId="1540857773" sldId="298"/>
        </pc:sldMkLst>
        <pc:spChg chg="add mod">
          <ac:chgData name="Pradeepthi Sundhara" userId="7fdcda6c1ff68155" providerId="LiveId" clId="{43AC566E-8D54-4DC6-8680-3CE7D8CEDFEB}" dt="2023-04-01T14:05:19.989" v="2597" actId="20577"/>
          <ac:spMkLst>
            <pc:docMk/>
            <pc:sldMk cId="1540857773" sldId="298"/>
            <ac:spMk id="2" creationId="{F76DF26F-B122-2F84-E38B-CDE3AC37CE18}"/>
          </ac:spMkLst>
        </pc:spChg>
        <pc:spChg chg="mod">
          <ac:chgData name="Pradeepthi Sundhara" userId="7fdcda6c1ff68155" providerId="LiveId" clId="{43AC566E-8D54-4DC6-8680-3CE7D8CEDFEB}" dt="2023-04-01T14:02:42.764" v="2328" actId="20577"/>
          <ac:spMkLst>
            <pc:docMk/>
            <pc:sldMk cId="1540857773" sldId="298"/>
            <ac:spMk id="9" creationId="{C8E63ECF-7B02-10BF-C040-77F514ADC8A2}"/>
          </ac:spMkLst>
        </pc:spChg>
      </pc:sldChg>
      <pc:sldChg chg="addSp modSp mod">
        <pc:chgData name="Pradeepthi Sundhara" userId="7fdcda6c1ff68155" providerId="LiveId" clId="{43AC566E-8D54-4DC6-8680-3CE7D8CEDFEB}" dt="2023-03-31T12:47:16.337" v="343" actId="14100"/>
        <pc:sldMkLst>
          <pc:docMk/>
          <pc:sldMk cId="3431868527" sldId="300"/>
        </pc:sldMkLst>
        <pc:spChg chg="add mod">
          <ac:chgData name="Pradeepthi Sundhara" userId="7fdcda6c1ff68155" providerId="LiveId" clId="{43AC566E-8D54-4DC6-8680-3CE7D8CEDFEB}" dt="2023-03-31T12:47:16.337" v="343" actId="14100"/>
          <ac:spMkLst>
            <pc:docMk/>
            <pc:sldMk cId="3431868527" sldId="300"/>
            <ac:spMk id="2" creationId="{F1ED48C2-BC16-86AD-BA16-021628D6150E}"/>
          </ac:spMkLst>
        </pc:spChg>
      </pc:sldChg>
      <pc:sldChg chg="addSp modSp mod">
        <pc:chgData name="Pradeepthi Sundhara" userId="7fdcda6c1ff68155" providerId="LiveId" clId="{43AC566E-8D54-4DC6-8680-3CE7D8CEDFEB}" dt="2023-03-31T12:49:13.220" v="476" actId="14100"/>
        <pc:sldMkLst>
          <pc:docMk/>
          <pc:sldMk cId="773099956" sldId="301"/>
        </pc:sldMkLst>
        <pc:spChg chg="add mod">
          <ac:chgData name="Pradeepthi Sundhara" userId="7fdcda6c1ff68155" providerId="LiveId" clId="{43AC566E-8D54-4DC6-8680-3CE7D8CEDFEB}" dt="2023-03-31T12:49:13.220" v="476" actId="14100"/>
          <ac:spMkLst>
            <pc:docMk/>
            <pc:sldMk cId="773099956" sldId="301"/>
            <ac:spMk id="2" creationId="{28081F18-1AF7-6CAD-000E-9E5ADEAD0A31}"/>
          </ac:spMkLst>
        </pc:spChg>
      </pc:sldChg>
      <pc:sldChg chg="addSp modSp mod">
        <pc:chgData name="Pradeepthi Sundhara" userId="7fdcda6c1ff68155" providerId="LiveId" clId="{43AC566E-8D54-4DC6-8680-3CE7D8CEDFEB}" dt="2023-03-31T12:54:57.740" v="725" actId="14100"/>
        <pc:sldMkLst>
          <pc:docMk/>
          <pc:sldMk cId="3389279988" sldId="302"/>
        </pc:sldMkLst>
        <pc:spChg chg="add mod">
          <ac:chgData name="Pradeepthi Sundhara" userId="7fdcda6c1ff68155" providerId="LiveId" clId="{43AC566E-8D54-4DC6-8680-3CE7D8CEDFEB}" dt="2023-03-31T12:54:57.740" v="725" actId="14100"/>
          <ac:spMkLst>
            <pc:docMk/>
            <pc:sldMk cId="3389279988" sldId="302"/>
            <ac:spMk id="2" creationId="{859C3DCC-504C-3C28-2481-05721C2223B8}"/>
          </ac:spMkLst>
        </pc:spChg>
      </pc:sldChg>
      <pc:sldChg chg="addSp modSp mod">
        <pc:chgData name="Pradeepthi Sundhara" userId="7fdcda6c1ff68155" providerId="LiveId" clId="{43AC566E-8D54-4DC6-8680-3CE7D8CEDFEB}" dt="2023-03-31T12:55:27.274" v="760" actId="20577"/>
        <pc:sldMkLst>
          <pc:docMk/>
          <pc:sldMk cId="1434912348" sldId="303"/>
        </pc:sldMkLst>
        <pc:spChg chg="add mod">
          <ac:chgData name="Pradeepthi Sundhara" userId="7fdcda6c1ff68155" providerId="LiveId" clId="{43AC566E-8D54-4DC6-8680-3CE7D8CEDFEB}" dt="2023-03-31T12:55:27.274" v="760" actId="20577"/>
          <ac:spMkLst>
            <pc:docMk/>
            <pc:sldMk cId="1434912348" sldId="303"/>
            <ac:spMk id="2" creationId="{4E80D500-9AF1-446F-E583-D48278957FC3}"/>
          </ac:spMkLst>
        </pc:spChg>
      </pc:sldChg>
      <pc:sldChg chg="addSp modSp mod">
        <pc:chgData name="Pradeepthi Sundhara" userId="7fdcda6c1ff68155" providerId="LiveId" clId="{43AC566E-8D54-4DC6-8680-3CE7D8CEDFEB}" dt="2023-03-31T13:01:22.470" v="1013" actId="14100"/>
        <pc:sldMkLst>
          <pc:docMk/>
          <pc:sldMk cId="2229553343" sldId="304"/>
        </pc:sldMkLst>
        <pc:spChg chg="add mod">
          <ac:chgData name="Pradeepthi Sundhara" userId="7fdcda6c1ff68155" providerId="LiveId" clId="{43AC566E-8D54-4DC6-8680-3CE7D8CEDFEB}" dt="2023-03-31T13:01:22.470" v="1013" actId="14100"/>
          <ac:spMkLst>
            <pc:docMk/>
            <pc:sldMk cId="2229553343" sldId="304"/>
            <ac:spMk id="2" creationId="{B60DF5FD-4665-7B0B-2E25-C372320EE794}"/>
          </ac:spMkLst>
        </pc:spChg>
      </pc:sldChg>
      <pc:sldChg chg="addSp modSp mod">
        <pc:chgData name="Pradeepthi Sundhara" userId="7fdcda6c1ff68155" providerId="LiveId" clId="{43AC566E-8D54-4DC6-8680-3CE7D8CEDFEB}" dt="2023-03-31T13:03:10.647" v="1161" actId="14100"/>
        <pc:sldMkLst>
          <pc:docMk/>
          <pc:sldMk cId="2724287761" sldId="305"/>
        </pc:sldMkLst>
        <pc:spChg chg="add mod">
          <ac:chgData name="Pradeepthi Sundhara" userId="7fdcda6c1ff68155" providerId="LiveId" clId="{43AC566E-8D54-4DC6-8680-3CE7D8CEDFEB}" dt="2023-03-31T13:03:10.647" v="1161" actId="14100"/>
          <ac:spMkLst>
            <pc:docMk/>
            <pc:sldMk cId="2724287761" sldId="305"/>
            <ac:spMk id="2" creationId="{9DC52D23-C0AA-3BD1-F42B-16628B2C7D81}"/>
          </ac:spMkLst>
        </pc:spChg>
      </pc:sldChg>
      <pc:sldChg chg="addSp modSp mod">
        <pc:chgData name="Pradeepthi Sundhara" userId="7fdcda6c1ff68155" providerId="LiveId" clId="{43AC566E-8D54-4DC6-8680-3CE7D8CEDFEB}" dt="2023-04-01T15:22:41.412" v="2994" actId="20577"/>
        <pc:sldMkLst>
          <pc:docMk/>
          <pc:sldMk cId="3544429540" sldId="306"/>
        </pc:sldMkLst>
        <pc:spChg chg="add mod">
          <ac:chgData name="Pradeepthi Sundhara" userId="7fdcda6c1ff68155" providerId="LiveId" clId="{43AC566E-8D54-4DC6-8680-3CE7D8CEDFEB}" dt="2023-04-01T15:22:41.412" v="2994" actId="20577"/>
          <ac:spMkLst>
            <pc:docMk/>
            <pc:sldMk cId="3544429540" sldId="306"/>
            <ac:spMk id="2" creationId="{AAD3483B-A7E5-727F-EE5F-5CCB9521D02A}"/>
          </ac:spMkLst>
        </pc:spChg>
        <pc:picChg chg="mod">
          <ac:chgData name="Pradeepthi Sundhara" userId="7fdcda6c1ff68155" providerId="LiveId" clId="{43AC566E-8D54-4DC6-8680-3CE7D8CEDFEB}" dt="2023-04-01T15:22:00.990" v="2993" actId="14100"/>
          <ac:picMkLst>
            <pc:docMk/>
            <pc:sldMk cId="3544429540" sldId="306"/>
            <ac:picMk id="8" creationId="{10C4D91E-29AD-7218-7023-08530C9233AA}"/>
          </ac:picMkLst>
        </pc:picChg>
      </pc:sldChg>
      <pc:sldChg chg="addSp modSp mod">
        <pc:chgData name="Pradeepthi Sundhara" userId="7fdcda6c1ff68155" providerId="LiveId" clId="{43AC566E-8D54-4DC6-8680-3CE7D8CEDFEB}" dt="2023-03-31T13:05:51.946" v="1379" actId="14100"/>
        <pc:sldMkLst>
          <pc:docMk/>
          <pc:sldMk cId="4110705641" sldId="307"/>
        </pc:sldMkLst>
        <pc:spChg chg="add mod">
          <ac:chgData name="Pradeepthi Sundhara" userId="7fdcda6c1ff68155" providerId="LiveId" clId="{43AC566E-8D54-4DC6-8680-3CE7D8CEDFEB}" dt="2023-03-31T13:05:51.946" v="1379" actId="14100"/>
          <ac:spMkLst>
            <pc:docMk/>
            <pc:sldMk cId="4110705641" sldId="307"/>
            <ac:spMk id="2" creationId="{7F8C2E79-5F59-9343-7820-F4F20D33982A}"/>
          </ac:spMkLst>
        </pc:spChg>
      </pc:sldChg>
      <pc:sldChg chg="addSp delSp modSp mod">
        <pc:chgData name="Pradeepthi Sundhara" userId="7fdcda6c1ff68155" providerId="LiveId" clId="{43AC566E-8D54-4DC6-8680-3CE7D8CEDFEB}" dt="2023-03-31T13:12:55.602" v="1484" actId="113"/>
        <pc:sldMkLst>
          <pc:docMk/>
          <pc:sldMk cId="4045769509" sldId="308"/>
        </pc:sldMkLst>
        <pc:spChg chg="add mod">
          <ac:chgData name="Pradeepthi Sundhara" userId="7fdcda6c1ff68155" providerId="LiveId" clId="{43AC566E-8D54-4DC6-8680-3CE7D8CEDFEB}" dt="2023-03-31T13:06:27.255" v="1385" actId="114"/>
          <ac:spMkLst>
            <pc:docMk/>
            <pc:sldMk cId="4045769509" sldId="308"/>
            <ac:spMk id="2" creationId="{6F2E39CD-AECD-96AE-8F06-DF1C5DE4C856}"/>
          </ac:spMkLst>
        </pc:spChg>
        <pc:spChg chg="add mod">
          <ac:chgData name="Pradeepthi Sundhara" userId="7fdcda6c1ff68155" providerId="LiveId" clId="{43AC566E-8D54-4DC6-8680-3CE7D8CEDFEB}" dt="2023-03-31T13:12:55.602" v="1484" actId="113"/>
          <ac:spMkLst>
            <pc:docMk/>
            <pc:sldMk cId="4045769509" sldId="308"/>
            <ac:spMk id="3" creationId="{F3E30FC5-B8F2-9549-2CC5-3DE3CF9DD8E7}"/>
          </ac:spMkLst>
        </pc:spChg>
        <pc:spChg chg="del">
          <ac:chgData name="Pradeepthi Sundhara" userId="7fdcda6c1ff68155" providerId="LiveId" clId="{43AC566E-8D54-4DC6-8680-3CE7D8CEDFEB}" dt="2023-03-31T13:06:05.553" v="1380" actId="478"/>
          <ac:spMkLst>
            <pc:docMk/>
            <pc:sldMk cId="4045769509" sldId="308"/>
            <ac:spMk id="12" creationId="{61CE7654-BBC2-C2B2-F65D-DDA7568FBFAC}"/>
          </ac:spMkLst>
        </pc:spChg>
      </pc:sldChg>
      <pc:sldChg chg="modSp mod">
        <pc:chgData name="Pradeepthi Sundhara" userId="7fdcda6c1ff68155" providerId="LiveId" clId="{43AC566E-8D54-4DC6-8680-3CE7D8CEDFEB}" dt="2023-04-01T15:20:04.960" v="2992" actId="1076"/>
        <pc:sldMkLst>
          <pc:docMk/>
          <pc:sldMk cId="2317655310" sldId="309"/>
        </pc:sldMkLst>
        <pc:picChg chg="mod">
          <ac:chgData name="Pradeepthi Sundhara" userId="7fdcda6c1ff68155" providerId="LiveId" clId="{43AC566E-8D54-4DC6-8680-3CE7D8CEDFEB}" dt="2023-04-01T15:20:04.960" v="2992" actId="1076"/>
          <ac:picMkLst>
            <pc:docMk/>
            <pc:sldMk cId="2317655310" sldId="309"/>
            <ac:picMk id="8" creationId="{39C742AD-B664-C666-DFE8-AFEDAADD54A5}"/>
          </ac:picMkLst>
        </pc:picChg>
      </pc:sldChg>
      <pc:sldChg chg="addSp delSp modSp mod">
        <pc:chgData name="Pradeepthi Sundhara" userId="7fdcda6c1ff68155" providerId="LiveId" clId="{43AC566E-8D54-4DC6-8680-3CE7D8CEDFEB}" dt="2023-03-31T13:07:28.090" v="1391" actId="114"/>
        <pc:sldMkLst>
          <pc:docMk/>
          <pc:sldMk cId="2510543071" sldId="310"/>
        </pc:sldMkLst>
        <pc:spChg chg="add mod">
          <ac:chgData name="Pradeepthi Sundhara" userId="7fdcda6c1ff68155" providerId="LiveId" clId="{43AC566E-8D54-4DC6-8680-3CE7D8CEDFEB}" dt="2023-03-31T13:07:28.090" v="1391" actId="114"/>
          <ac:spMkLst>
            <pc:docMk/>
            <pc:sldMk cId="2510543071" sldId="310"/>
            <ac:spMk id="2" creationId="{5B1A538E-C19F-4CFA-6F86-7BB828BEE49D}"/>
          </ac:spMkLst>
        </pc:spChg>
        <pc:spChg chg="del">
          <ac:chgData name="Pradeepthi Sundhara" userId="7fdcda6c1ff68155" providerId="LiveId" clId="{43AC566E-8D54-4DC6-8680-3CE7D8CEDFEB}" dt="2023-03-31T13:07:07.252" v="1386" actId="478"/>
          <ac:spMkLst>
            <pc:docMk/>
            <pc:sldMk cId="2510543071" sldId="310"/>
            <ac:spMk id="14" creationId="{24FA84B9-FF10-E598-FA4E-4ACB3852B418}"/>
          </ac:spMkLst>
        </pc:spChg>
      </pc:sldChg>
      <pc:sldChg chg="modSp mod">
        <pc:chgData name="Pradeepthi Sundhara" userId="7fdcda6c1ff68155" providerId="LiveId" clId="{43AC566E-8D54-4DC6-8680-3CE7D8CEDFEB}" dt="2023-04-01T14:30:21.516" v="2990" actId="20577"/>
        <pc:sldMkLst>
          <pc:docMk/>
          <pc:sldMk cId="3639660204" sldId="318"/>
        </pc:sldMkLst>
        <pc:spChg chg="mod">
          <ac:chgData name="Pradeepthi Sundhara" userId="7fdcda6c1ff68155" providerId="LiveId" clId="{43AC566E-8D54-4DC6-8680-3CE7D8CEDFEB}" dt="2023-04-01T14:30:21.516" v="2990" actId="20577"/>
          <ac:spMkLst>
            <pc:docMk/>
            <pc:sldMk cId="3639660204" sldId="318"/>
            <ac:spMk id="18" creationId="{B2739C1B-0365-8796-6B4A-773848D55EED}"/>
          </ac:spMkLst>
        </pc:spChg>
      </pc:sldChg>
      <pc:sldChg chg="addSp modSp mod">
        <pc:chgData name="Pradeepthi Sundhara" userId="7fdcda6c1ff68155" providerId="LiveId" clId="{43AC566E-8D54-4DC6-8680-3CE7D8CEDFEB}" dt="2023-03-31T13:16:24.474" v="1578" actId="13926"/>
        <pc:sldMkLst>
          <pc:docMk/>
          <pc:sldMk cId="2493088859" sldId="321"/>
        </pc:sldMkLst>
        <pc:spChg chg="add mod">
          <ac:chgData name="Pradeepthi Sundhara" userId="7fdcda6c1ff68155" providerId="LiveId" clId="{43AC566E-8D54-4DC6-8680-3CE7D8CEDFEB}" dt="2023-03-31T13:16:24.474" v="1578" actId="13926"/>
          <ac:spMkLst>
            <pc:docMk/>
            <pc:sldMk cId="2493088859" sldId="321"/>
            <ac:spMk id="2" creationId="{0D57724F-EE39-771F-ECE6-1F8932124DF9}"/>
          </ac:spMkLst>
        </pc:spChg>
        <pc:picChg chg="mod">
          <ac:chgData name="Pradeepthi Sundhara" userId="7fdcda6c1ff68155" providerId="LiveId" clId="{43AC566E-8D54-4DC6-8680-3CE7D8CEDFEB}" dt="2023-03-31T13:15:03.908" v="1485" actId="1076"/>
          <ac:picMkLst>
            <pc:docMk/>
            <pc:sldMk cId="2493088859" sldId="321"/>
            <ac:picMk id="8" creationId="{D0558DBF-EC6C-C182-7E80-7D30428CD83C}"/>
          </ac:picMkLst>
        </pc:picChg>
      </pc:sldChg>
      <pc:sldChg chg="modSp mod">
        <pc:chgData name="Pradeepthi Sundhara" userId="7fdcda6c1ff68155" providerId="LiveId" clId="{43AC566E-8D54-4DC6-8680-3CE7D8CEDFEB}" dt="2023-04-01T14:50:34.871" v="2991" actId="20577"/>
        <pc:sldMkLst>
          <pc:docMk/>
          <pc:sldMk cId="4046669294" sldId="324"/>
        </pc:sldMkLst>
        <pc:spChg chg="mod">
          <ac:chgData name="Pradeepthi Sundhara" userId="7fdcda6c1ff68155" providerId="LiveId" clId="{43AC566E-8D54-4DC6-8680-3CE7D8CEDFEB}" dt="2023-04-01T14:50:34.871" v="2991" actId="20577"/>
          <ac:spMkLst>
            <pc:docMk/>
            <pc:sldMk cId="4046669294" sldId="324"/>
            <ac:spMk id="6" creationId="{5D0DD4D7-C46F-F2AC-D96F-DFE743A8C790}"/>
          </ac:spMkLst>
        </pc:spChg>
      </pc:sldChg>
      <pc:sldChg chg="addSp delSp modSp mod">
        <pc:chgData name="Pradeepthi Sundhara" userId="7fdcda6c1ff68155" providerId="LiveId" clId="{43AC566E-8D54-4DC6-8680-3CE7D8CEDFEB}" dt="2023-03-31T13:38:49.145" v="1912"/>
        <pc:sldMkLst>
          <pc:docMk/>
          <pc:sldMk cId="3137605394" sldId="326"/>
        </pc:sldMkLst>
        <pc:spChg chg="add del mod">
          <ac:chgData name="Pradeepthi Sundhara" userId="7fdcda6c1ff68155" providerId="LiveId" clId="{43AC566E-8D54-4DC6-8680-3CE7D8CEDFEB}" dt="2023-03-31T13:38:48.125" v="1911" actId="478"/>
          <ac:spMkLst>
            <pc:docMk/>
            <pc:sldMk cId="3137605394" sldId="326"/>
            <ac:spMk id="2" creationId="{31D9789A-8619-3548-8501-CD667733A1C5}"/>
          </ac:spMkLst>
        </pc:spChg>
        <pc:spChg chg="add mod">
          <ac:chgData name="Pradeepthi Sundhara" userId="7fdcda6c1ff68155" providerId="LiveId" clId="{43AC566E-8D54-4DC6-8680-3CE7D8CEDFEB}" dt="2023-03-31T13:38:49.145" v="1912"/>
          <ac:spMkLst>
            <pc:docMk/>
            <pc:sldMk cId="3137605394" sldId="326"/>
            <ac:spMk id="3" creationId="{7E1808E1-2551-76BD-BEE5-8303703EC358}"/>
          </ac:spMkLst>
        </pc:spChg>
      </pc:sldChg>
      <pc:sldChg chg="addSp delSp modSp mod">
        <pc:chgData name="Pradeepthi Sundhara" userId="7fdcda6c1ff68155" providerId="LiveId" clId="{43AC566E-8D54-4DC6-8680-3CE7D8CEDFEB}" dt="2023-03-31T13:38:36.957" v="1908" actId="14100"/>
        <pc:sldMkLst>
          <pc:docMk/>
          <pc:sldMk cId="986798303" sldId="329"/>
        </pc:sldMkLst>
        <pc:spChg chg="add del mod">
          <ac:chgData name="Pradeepthi Sundhara" userId="7fdcda6c1ff68155" providerId="LiveId" clId="{43AC566E-8D54-4DC6-8680-3CE7D8CEDFEB}" dt="2023-03-31T13:37:51.540" v="1898" actId="478"/>
          <ac:spMkLst>
            <pc:docMk/>
            <pc:sldMk cId="986798303" sldId="329"/>
            <ac:spMk id="2" creationId="{144E26D3-53BA-8D48-59A8-F7EC79F6ACC4}"/>
          </ac:spMkLst>
        </pc:spChg>
        <pc:spChg chg="add mod">
          <ac:chgData name="Pradeepthi Sundhara" userId="7fdcda6c1ff68155" providerId="LiveId" clId="{43AC566E-8D54-4DC6-8680-3CE7D8CEDFEB}" dt="2023-03-31T13:38:36.957" v="1908" actId="14100"/>
          <ac:spMkLst>
            <pc:docMk/>
            <pc:sldMk cId="986798303" sldId="329"/>
            <ac:spMk id="3" creationId="{58537CA5-B8A8-B6CB-22EA-EE8EF37AB706}"/>
          </ac:spMkLst>
        </pc:spChg>
      </pc:sldChg>
      <pc:sldChg chg="addSp delSp modSp new mod">
        <pc:chgData name="Pradeepthi Sundhara" userId="7fdcda6c1ff68155" providerId="LiveId" clId="{43AC566E-8D54-4DC6-8680-3CE7D8CEDFEB}" dt="2023-03-31T13:53:59.268" v="2064" actId="255"/>
        <pc:sldMkLst>
          <pc:docMk/>
          <pc:sldMk cId="4118867841" sldId="331"/>
        </pc:sldMkLst>
        <pc:spChg chg="del">
          <ac:chgData name="Pradeepthi Sundhara" userId="7fdcda6c1ff68155" providerId="LiveId" clId="{43AC566E-8D54-4DC6-8680-3CE7D8CEDFEB}" dt="2023-03-31T08:50:13.524" v="33" actId="478"/>
          <ac:spMkLst>
            <pc:docMk/>
            <pc:sldMk cId="4118867841" sldId="331"/>
            <ac:spMk id="2" creationId="{E7219090-300A-DCB6-BD7A-D667B8175958}"/>
          </ac:spMkLst>
        </pc:spChg>
        <pc:spChg chg="del">
          <ac:chgData name="Pradeepthi Sundhara" userId="7fdcda6c1ff68155" providerId="LiveId" clId="{43AC566E-8D54-4DC6-8680-3CE7D8CEDFEB}" dt="2023-03-31T08:50:16.489" v="34" actId="478"/>
          <ac:spMkLst>
            <pc:docMk/>
            <pc:sldMk cId="4118867841" sldId="331"/>
            <ac:spMk id="3" creationId="{6D73BE11-C1B4-F27E-76C3-501E07BDD976}"/>
          </ac:spMkLst>
        </pc:spChg>
        <pc:spChg chg="del">
          <ac:chgData name="Pradeepthi Sundhara" userId="7fdcda6c1ff68155" providerId="LiveId" clId="{43AC566E-8D54-4DC6-8680-3CE7D8CEDFEB}" dt="2023-03-31T08:50:19.832" v="35" actId="478"/>
          <ac:spMkLst>
            <pc:docMk/>
            <pc:sldMk cId="4118867841" sldId="331"/>
            <ac:spMk id="4" creationId="{28F0F104-3D73-69B8-7E42-FA6A605DFC73}"/>
          </ac:spMkLst>
        </pc:spChg>
        <pc:spChg chg="del">
          <ac:chgData name="Pradeepthi Sundhara" userId="7fdcda6c1ff68155" providerId="LiveId" clId="{43AC566E-8D54-4DC6-8680-3CE7D8CEDFEB}" dt="2023-03-31T08:50:23.509" v="36" actId="478"/>
          <ac:spMkLst>
            <pc:docMk/>
            <pc:sldMk cId="4118867841" sldId="331"/>
            <ac:spMk id="5" creationId="{932856AD-E455-E191-90F3-EB7A76CDC1BC}"/>
          </ac:spMkLst>
        </pc:spChg>
        <pc:spChg chg="add mod">
          <ac:chgData name="Pradeepthi Sundhara" userId="7fdcda6c1ff68155" providerId="LiveId" clId="{43AC566E-8D54-4DC6-8680-3CE7D8CEDFEB}" dt="2023-03-31T13:46:18.449" v="1915" actId="255"/>
          <ac:spMkLst>
            <pc:docMk/>
            <pc:sldMk cId="4118867841" sldId="331"/>
            <ac:spMk id="7" creationId="{57AC4D45-81AF-68F5-20D9-54FDA8EAAD00}"/>
          </ac:spMkLst>
        </pc:spChg>
        <pc:spChg chg="add mod">
          <ac:chgData name="Pradeepthi Sundhara" userId="7fdcda6c1ff68155" providerId="LiveId" clId="{43AC566E-8D54-4DC6-8680-3CE7D8CEDFEB}" dt="2023-03-31T13:53:59.268" v="2064" actId="255"/>
          <ac:spMkLst>
            <pc:docMk/>
            <pc:sldMk cId="4118867841" sldId="331"/>
            <ac:spMk id="8" creationId="{5F635F7A-78F3-05B7-4B37-E83672A01EE8}"/>
          </ac:spMkLst>
        </pc:spChg>
      </pc:sldChg>
    </pc:docChg>
  </pc:docChgLst>
</pc:chgInfo>
</file>

<file path=ppt/comments/modernComment_13C_3640B9AA.xml><?xml version="1.0" encoding="utf-8"?>
<p188:cmLst xmlns:a="http://schemas.openxmlformats.org/drawingml/2006/main" xmlns:r="http://schemas.openxmlformats.org/officeDocument/2006/relationships" xmlns:p188="http://schemas.microsoft.com/office/powerpoint/2018/8/main">
  <p188:cm id="{1C40FB89-1DA3-47F2-B975-8F82C821DEE7}" authorId="{6BAB019A-08CB-A735-BA42-1A67AB599D4A}" created="2023-03-29T12:54:24.297">
    <pc:sldMkLst xmlns:pc="http://schemas.microsoft.com/office/powerpoint/2013/main/command">
      <pc:docMk/>
      <pc:sldMk cId="910211498" sldId="316"/>
    </pc:sldMkLst>
    <p188:txBody>
      <a:bodyPr/>
      <a:lstStyle/>
      <a:p>
        <a:r>
          <a:rPr lang="en-IN"/>
          <a:t>Why do we have extra columns?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13:05:42.159"/>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110 862,'0'-4,"0"-9,0-11,0-9,0-7,4-1,5 3,2 4,-2 4,-2 2,2 7,3 6,-1 3,3 2,-2-1,5-6,4-8,3-9,-4-2,-1 2,1 1,-3 4,-5 2,-8 5,-9 7,-4 2,0-1,2-2,1-6,2-4,2-1,-3 4,-4 6,-5 6,-4 4,-3 5,-2 1,4 5,0 7,-1 4,4 5,4 2,4 2,3 4,3 6,-2 5,0 4,-1 2,-2 2,0 1,0 0,3-3,1-3,1-3,1-5,1-5,0 2,0 3,1 4,-1 3,0-1,0-3,0-1,0-1,0-4,0-2,0-3,0-1,4-5,6-10,4-11,0-13,6-24,8-18,7-7,1-5,-2-10,-1-1,-4 1,-2 6,-6 11,-2 9,-4 8,-6 8,-3 6,-3 5,-2 1,-2 2,1 0,-1 1,0-2,-4 4,-5 6,-4 4,-5 8,-3 8,3 7,0 1,0 2,-2 2,0-1,3-2,4 3,1 4,-1 7,1 11,4 5,2 8,-1 11,-3 1,-8 2,-5-2,-2-5,4-8,5-10,5-8,5-6,4-3,-2 1,0 0,1 4,1 4,1 0,-3-5,0-4,0-3,5-9,6-6,7-10,5-8,-1-6,1 0,-3-2,0-2,-2-1,-4-5,1-6,3-14,3-11,-1 0,4 2,4-2,2 1,-4 2,-5 7,-2 6,-3 7,1 9,-2 4,-2 3,-7-1,-4 0,-5-1,-5-2,0 0,-2 3,1 1,-1 3,3 8,3 10,-2 5,-2 3,1 10,3 4,2 6,-1 10,-3 6,-5 7,2 2,2 0,4-6,3-4,2-5,2-5,1-6,1-3,-1-3,1-9,3-11,2-10,3-21,9-9,4-14,12-19,3-10,-5-7,-3 2,-3 5,-2 10,-5 10,-5 11,-6 9,-4 8,-2 4,-2 4,-1 1,-4 5,-6 4,0 10,-3 8,-2 8,-3 6,-3 3,0 2,-2 5,4 10,5 10,5 12,1 9,-3 4,-3-3,1-5,3-10,3-11,4-8,1-7,2-5,1-2,1-2,-1 1,1 0,-1 0,1 0,3-3,6-5,4-9,1-9,-3-12,0-12,-1-12,-2-8,4-8,1-10,1-5,-1-4,-3 4,0 9,-1 8,-3 8,-3 9,-1 7,-2 3,-1 4,0 0,-1 2,-3 3,-6 5,0 9,-3 9,-4 3,-2 5,2 4,0 7,-2 8,3 6,0 12,3 3,-5 7,-3 6,2 0,1-4,2 0,5-2,4-4,0-4,0-6,1-7,-1-6,-1-5,6-11,3-12,1-12,5-8,4-9,6-2,2 1,-1-4,1-5,4-4,-1-1,7-8,3-18,8-16,1-8,-2-3,-4 4,-4 11,-7 9,-8 9,-6 10,-5 10,-4 7,-1 5,-5 8,-6 10,-1 11,1 10,-1 1,-6 4,-1 3,0 1,-2 6,-1 6,4 9,4 10,1 12,3 7,2 3,-1-2,1-2,2-9,2-11,2-9,0-8,-2-10,-1-5,0-9,6-10,1-9,6-7,1-13,-2-9,3-13,4-11,-2 2,-1 3,0 12,-1 9,-2 7,-3 5,-2 2,2-2,0-2,4-3,0-2,-1 2,-3 1,-1 2,-2 1,-6 10,-5 6,-5 10,-5 9,1 7,0 4,-1 7,-6 15,-2 9,3 7,2 5,5 1,1 1,3-2,4-4,4-4,2-8,2-7,1-7,1-4,3-8,6-7,5-7,4-3,-1-7,0-7,-3-6,0-4,2-11,1-12,2-10,-2-9,0-2,0-1,-3 5,-3 10,0 9,-2 8,-3 5,-3 3,-5 6,-8 7,-5 8,-5 6,-2 2,1 5,1 4,-5 5,2 6,1 8,-1 6,0 9,0 9,3 2,5-1,5-2,4-6,3-7,2-8,0-4,5-8,6-8,0-10,2-10,4-8,3-9,-3-13,-4-20,-4-13,1-7,2-1,0-6,-3 10,-3 7,-2 12,-2 11,-1 8,-1 15,-5 10,-5 12,-1 12,2 13,1 9,3 15,6 11,3 14,1 7,-1 9,0-4,2-15,1-13,-1-9,-2-9,-1-7,-1-7,-1-2,-1-4,4-4,1-9,-1-11,0-12,-2-13,4-13,0-3,0-8,-2-6,-1-6,-2 0,0 3,-1 7,0 9,0 8,0 6,0 4,3 7,2 2,4 0,5 3,-1 0,2-1,-6 1,-8 3,-8 4,-8 7,-4 3,0 6,4 4,0 5,0-1,-3 0,2 2,3 2,5 4,3 7,3 6,1 4,1 7,1 4,0 0,-1-1,1-5,-1-2,1-6,-1-4,4-10,5-7,6-8,3-10,0-8,-1-7,2-4,-2-4,-1-2,2 0,-3-9,-4-5,-4-1,-2-2,-3 3,-2 4,0 3,-1 4,0 3,1 0,-1 2,1 0,0-3,-1-3,-2 5,-7 7,-4 5,0 9,-2 9,-3 12,0 2,1 6,5 11,4 15,4 10,2 8,3-2,0-3,1-1,0-3,-1-5,1-3,-1-7,1-7,-1-2,0-4,0-3,0-3,0-2,0-1,3-5,7-9,4-11,4-9,4-7,-3-4,0-3,0-1,1-5,-2 0,-1-4,1-8,1-5,-2 2,0 4,-4 6,-3 4,-4 3,-2 3,-3 2,-1 0,0 0,-1 1,0-1,1 0,3 0,3 0,-1-1,-1 1,-1-1,2 1,1-1,0 0,-2 1,-2-1,0-3,-1-2,-1 1,0 0,-1 1,-3 6,-5 6,-5 5,-5 5,2 7,3 8,4 5,8 0,4 3,2-3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customXml" Target="../ink/ink1.xml"/><Relationship Id="rId2" Type="http://schemas.microsoft.com/office/2018/10/relationships/comments" Target="../comments/modernComment_13C_3640B9AA.xml"/><Relationship Id="rId1" Type="http://schemas.openxmlformats.org/officeDocument/2006/relationships/slideLayout" Target="../slideLayouts/slideLayout5.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package" Target="../embeddings/Microsoft_Excel_Worksheet.xlsx"/><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000" b="1" dirty="0">
                <a:latin typeface="Lucida Bright" panose="02040602050505020304" pitchFamily="18" charset="0"/>
              </a:rPr>
              <a:t>FRAUD DETECTION MODEL FOR INSURANCE CLAIMS</a:t>
            </a:r>
            <a:endParaRPr sz="4000" b="1" dirty="0">
              <a:latin typeface="Lucida Bright" panose="02040602050505020304" pitchFamily="18" charset="0"/>
            </a:endParaRPr>
          </a:p>
        </p:txBody>
      </p:sp>
      <p:pic>
        <p:nvPicPr>
          <p:cNvPr id="3" name="Picture 2">
            <a:extLst>
              <a:ext uri="{FF2B5EF4-FFF2-40B4-BE49-F238E27FC236}">
                <a16:creationId xmlns:a16="http://schemas.microsoft.com/office/drawing/2014/main" id="{CAB6A0AD-3BD8-E432-101C-E99315484096}"/>
              </a:ext>
            </a:extLst>
          </p:cNvPr>
          <p:cNvPicPr>
            <a:picLocks noChangeAspect="1"/>
          </p:cNvPicPr>
          <p:nvPr/>
        </p:nvPicPr>
        <p:blipFill>
          <a:blip r:embed="rId3"/>
          <a:stretch>
            <a:fillRect/>
          </a:stretch>
        </p:blipFill>
        <p:spPr>
          <a:xfrm>
            <a:off x="6038925" y="919671"/>
            <a:ext cx="2574008" cy="25855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4210FA-C216-EEB9-8E07-3F536ED3CF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8" name="Picture 7">
            <a:extLst>
              <a:ext uri="{FF2B5EF4-FFF2-40B4-BE49-F238E27FC236}">
                <a16:creationId xmlns:a16="http://schemas.microsoft.com/office/drawing/2014/main" id="{B9147254-608E-CEB0-89FD-643EFFB4CBCC}"/>
              </a:ext>
            </a:extLst>
          </p:cNvPr>
          <p:cNvPicPr>
            <a:picLocks noChangeAspect="1"/>
          </p:cNvPicPr>
          <p:nvPr/>
        </p:nvPicPr>
        <p:blipFill>
          <a:blip r:embed="rId2"/>
          <a:stretch>
            <a:fillRect/>
          </a:stretch>
        </p:blipFill>
        <p:spPr>
          <a:xfrm>
            <a:off x="405636" y="1299411"/>
            <a:ext cx="7906466" cy="2200060"/>
          </a:xfrm>
          <a:prstGeom prst="rect">
            <a:avLst/>
          </a:prstGeom>
        </p:spPr>
      </p:pic>
    </p:spTree>
    <p:extLst>
      <p:ext uri="{BB962C8B-B14F-4D97-AF65-F5344CB8AC3E}">
        <p14:creationId xmlns:p14="http://schemas.microsoft.com/office/powerpoint/2010/main" val="103434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886A4F-46D5-96EA-0F29-3C3195D85B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10" name="Picture 9">
            <a:extLst>
              <a:ext uri="{FF2B5EF4-FFF2-40B4-BE49-F238E27FC236}">
                <a16:creationId xmlns:a16="http://schemas.microsoft.com/office/drawing/2014/main" id="{014A290A-4F5A-F700-BCA9-C8D6A7E28B6E}"/>
              </a:ext>
            </a:extLst>
          </p:cNvPr>
          <p:cNvPicPr>
            <a:picLocks noChangeAspect="1"/>
          </p:cNvPicPr>
          <p:nvPr/>
        </p:nvPicPr>
        <p:blipFill>
          <a:blip r:embed="rId2"/>
          <a:stretch>
            <a:fillRect/>
          </a:stretch>
        </p:blipFill>
        <p:spPr>
          <a:xfrm>
            <a:off x="648222" y="911690"/>
            <a:ext cx="5221234" cy="3959360"/>
          </a:xfrm>
          <a:prstGeom prst="rect">
            <a:avLst/>
          </a:prstGeom>
        </p:spPr>
      </p:pic>
      <p:sp>
        <p:nvSpPr>
          <p:cNvPr id="2" name="Rectangle 1">
            <a:extLst>
              <a:ext uri="{FF2B5EF4-FFF2-40B4-BE49-F238E27FC236}">
                <a16:creationId xmlns:a16="http://schemas.microsoft.com/office/drawing/2014/main" id="{F1ED48C2-BC16-86AD-BA16-021628D6150E}"/>
              </a:ext>
            </a:extLst>
          </p:cNvPr>
          <p:cNvSpPr/>
          <p:nvPr/>
        </p:nvSpPr>
        <p:spPr>
          <a:xfrm>
            <a:off x="6284068" y="1867711"/>
            <a:ext cx="2607013" cy="12905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i="1" dirty="0"/>
              <a:t>A  simple visualization of “</a:t>
            </a:r>
            <a:r>
              <a:rPr lang="en-IN" b="1" i="1" dirty="0" err="1"/>
              <a:t>fraud_reported</a:t>
            </a:r>
            <a:r>
              <a:rPr lang="en-IN" b="1" i="1" dirty="0"/>
              <a:t>” with respect to </a:t>
            </a:r>
            <a:r>
              <a:rPr lang="en-IN" b="1" i="1" dirty="0" err="1"/>
              <a:t>policy_deductable</a:t>
            </a:r>
            <a:r>
              <a:rPr lang="en-IN" b="1" i="1" dirty="0"/>
              <a:t> which varies between ‘500’,’1000’ and ‘2000’.</a:t>
            </a:r>
          </a:p>
        </p:txBody>
      </p:sp>
    </p:spTree>
    <p:extLst>
      <p:ext uri="{BB962C8B-B14F-4D97-AF65-F5344CB8AC3E}">
        <p14:creationId xmlns:p14="http://schemas.microsoft.com/office/powerpoint/2010/main" val="3431868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139A4C-A065-0113-DF88-D2BE741B3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8" name="Picture 7">
            <a:extLst>
              <a:ext uri="{FF2B5EF4-FFF2-40B4-BE49-F238E27FC236}">
                <a16:creationId xmlns:a16="http://schemas.microsoft.com/office/drawing/2014/main" id="{C2AA10B8-A73B-EBE6-FD41-55E30724B945}"/>
              </a:ext>
            </a:extLst>
          </p:cNvPr>
          <p:cNvPicPr>
            <a:picLocks noChangeAspect="1"/>
          </p:cNvPicPr>
          <p:nvPr/>
        </p:nvPicPr>
        <p:blipFill>
          <a:blip r:embed="rId2"/>
          <a:stretch>
            <a:fillRect/>
          </a:stretch>
        </p:blipFill>
        <p:spPr>
          <a:xfrm>
            <a:off x="675723" y="911690"/>
            <a:ext cx="5221234" cy="3959360"/>
          </a:xfrm>
          <a:prstGeom prst="rect">
            <a:avLst/>
          </a:prstGeom>
        </p:spPr>
      </p:pic>
      <p:sp>
        <p:nvSpPr>
          <p:cNvPr id="2" name="Rectangle 1">
            <a:extLst>
              <a:ext uri="{FF2B5EF4-FFF2-40B4-BE49-F238E27FC236}">
                <a16:creationId xmlns:a16="http://schemas.microsoft.com/office/drawing/2014/main" id="{28081F18-1AF7-6CAD-000E-9E5ADEAD0A31}"/>
              </a:ext>
            </a:extLst>
          </p:cNvPr>
          <p:cNvSpPr/>
          <p:nvPr/>
        </p:nvSpPr>
        <p:spPr>
          <a:xfrm>
            <a:off x="6284068" y="1867710"/>
            <a:ext cx="2607013" cy="16731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i="1" dirty="0"/>
              <a:t>A  simple visualization of “</a:t>
            </a:r>
            <a:r>
              <a:rPr lang="en-IN" b="1" i="1" dirty="0" err="1"/>
              <a:t>fraud_reported</a:t>
            </a:r>
            <a:r>
              <a:rPr lang="en-IN" b="1" i="1" dirty="0"/>
              <a:t>” with respect to “</a:t>
            </a:r>
            <a:r>
              <a:rPr lang="en-IN" b="1" i="1" dirty="0" err="1"/>
              <a:t>police_report_available</a:t>
            </a:r>
            <a:r>
              <a:rPr lang="en-IN" b="1" i="1" dirty="0"/>
              <a:t> which varies ‘YES’ ,’NO’ and whether the report was filed or not(?)</a:t>
            </a:r>
          </a:p>
        </p:txBody>
      </p:sp>
    </p:spTree>
    <p:extLst>
      <p:ext uri="{BB962C8B-B14F-4D97-AF65-F5344CB8AC3E}">
        <p14:creationId xmlns:p14="http://schemas.microsoft.com/office/powerpoint/2010/main" val="77309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067ECB2-E5E9-E972-9ACF-CCC4FBFB67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8" name="Picture 7">
            <a:extLst>
              <a:ext uri="{FF2B5EF4-FFF2-40B4-BE49-F238E27FC236}">
                <a16:creationId xmlns:a16="http://schemas.microsoft.com/office/drawing/2014/main" id="{4AA09E49-2F4D-3066-73E0-75F8BDE35D75}"/>
              </a:ext>
            </a:extLst>
          </p:cNvPr>
          <p:cNvPicPr>
            <a:picLocks noChangeAspect="1"/>
          </p:cNvPicPr>
          <p:nvPr/>
        </p:nvPicPr>
        <p:blipFill>
          <a:blip r:embed="rId2"/>
          <a:stretch>
            <a:fillRect/>
          </a:stretch>
        </p:blipFill>
        <p:spPr>
          <a:xfrm>
            <a:off x="620722" y="818951"/>
            <a:ext cx="5221234" cy="3959360"/>
          </a:xfrm>
          <a:prstGeom prst="rect">
            <a:avLst/>
          </a:prstGeom>
        </p:spPr>
      </p:pic>
      <p:sp>
        <p:nvSpPr>
          <p:cNvPr id="2" name="Rectangle 1">
            <a:extLst>
              <a:ext uri="{FF2B5EF4-FFF2-40B4-BE49-F238E27FC236}">
                <a16:creationId xmlns:a16="http://schemas.microsoft.com/office/drawing/2014/main" id="{859C3DCC-504C-3C28-2481-05721C2223B8}"/>
              </a:ext>
            </a:extLst>
          </p:cNvPr>
          <p:cNvSpPr/>
          <p:nvPr/>
        </p:nvSpPr>
        <p:spPr>
          <a:xfrm>
            <a:off x="6284068" y="194554"/>
            <a:ext cx="2607013" cy="40207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i="1" dirty="0"/>
              <a:t>A  simple visualization of “</a:t>
            </a:r>
            <a:r>
              <a:rPr lang="en-IN" b="1" i="1" dirty="0" err="1"/>
              <a:t>fraud_reported</a:t>
            </a:r>
            <a:r>
              <a:rPr lang="en-IN" b="1" i="1" dirty="0"/>
              <a:t>” with respect to “</a:t>
            </a:r>
            <a:r>
              <a:rPr lang="en-IN" b="1" i="1" dirty="0" err="1"/>
              <a:t>incident_state”which</a:t>
            </a:r>
            <a:r>
              <a:rPr lang="en-IN" b="1" i="1" dirty="0"/>
              <a:t> are as follows:</a:t>
            </a:r>
          </a:p>
          <a:p>
            <a:r>
              <a:rPr lang="en-IN" b="1" i="1" dirty="0"/>
              <a:t>SC- South Carolina</a:t>
            </a:r>
          </a:p>
          <a:p>
            <a:r>
              <a:rPr lang="en-IN" b="1" i="1" dirty="0"/>
              <a:t>VA-Virginia</a:t>
            </a:r>
          </a:p>
          <a:p>
            <a:r>
              <a:rPr lang="en-IN" b="1" i="1" dirty="0"/>
              <a:t>NY-New </a:t>
            </a:r>
            <a:r>
              <a:rPr lang="en-IN" b="1" i="1" dirty="0" err="1"/>
              <a:t>york</a:t>
            </a:r>
            <a:endParaRPr lang="en-IN" b="1" i="1" dirty="0"/>
          </a:p>
          <a:p>
            <a:r>
              <a:rPr lang="en-IN" b="1" i="1" dirty="0"/>
              <a:t>OH-Ohio</a:t>
            </a:r>
          </a:p>
          <a:p>
            <a:r>
              <a:rPr lang="en-IN" b="1" i="1" dirty="0"/>
              <a:t>WV-West Virginia</a:t>
            </a:r>
          </a:p>
          <a:p>
            <a:r>
              <a:rPr lang="en-IN" b="1" i="1" dirty="0"/>
              <a:t>NC-North Carolina</a:t>
            </a:r>
          </a:p>
          <a:p>
            <a:r>
              <a:rPr lang="en-IN" b="1" i="1" dirty="0"/>
              <a:t>PA-Pennsylvania</a:t>
            </a:r>
          </a:p>
        </p:txBody>
      </p:sp>
    </p:spTree>
    <p:extLst>
      <p:ext uri="{BB962C8B-B14F-4D97-AF65-F5344CB8AC3E}">
        <p14:creationId xmlns:p14="http://schemas.microsoft.com/office/powerpoint/2010/main" val="3389279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C3F7F59-E6D9-2EEC-3BE9-BCF439A6B8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8" name="Picture 7">
            <a:extLst>
              <a:ext uri="{FF2B5EF4-FFF2-40B4-BE49-F238E27FC236}">
                <a16:creationId xmlns:a16="http://schemas.microsoft.com/office/drawing/2014/main" id="{C81BE5E7-2B3A-97B6-FB27-9764C49F744D}"/>
              </a:ext>
            </a:extLst>
          </p:cNvPr>
          <p:cNvPicPr>
            <a:picLocks noChangeAspect="1"/>
          </p:cNvPicPr>
          <p:nvPr/>
        </p:nvPicPr>
        <p:blipFill>
          <a:blip r:embed="rId2"/>
          <a:stretch>
            <a:fillRect/>
          </a:stretch>
        </p:blipFill>
        <p:spPr>
          <a:xfrm>
            <a:off x="531344" y="977080"/>
            <a:ext cx="5221234" cy="3959360"/>
          </a:xfrm>
          <a:prstGeom prst="rect">
            <a:avLst/>
          </a:prstGeom>
        </p:spPr>
      </p:pic>
      <p:sp>
        <p:nvSpPr>
          <p:cNvPr id="2" name="Rectangle 1">
            <a:extLst>
              <a:ext uri="{FF2B5EF4-FFF2-40B4-BE49-F238E27FC236}">
                <a16:creationId xmlns:a16="http://schemas.microsoft.com/office/drawing/2014/main" id="{4E80D500-9AF1-446F-E583-D48278957FC3}"/>
              </a:ext>
            </a:extLst>
          </p:cNvPr>
          <p:cNvSpPr/>
          <p:nvPr/>
        </p:nvSpPr>
        <p:spPr>
          <a:xfrm>
            <a:off x="6284068" y="1867711"/>
            <a:ext cx="2607013" cy="12905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i="1" dirty="0"/>
              <a:t>A  simple visualization of “</a:t>
            </a:r>
            <a:r>
              <a:rPr lang="en-IN" b="1" i="1" dirty="0" err="1"/>
              <a:t>fraud_reported</a:t>
            </a:r>
            <a:r>
              <a:rPr lang="en-IN" b="1" i="1" dirty="0"/>
              <a:t>” with respect to “</a:t>
            </a:r>
            <a:r>
              <a:rPr lang="en-IN" b="1" i="1" dirty="0" err="1"/>
              <a:t>insured_sex</a:t>
            </a:r>
            <a:r>
              <a:rPr lang="en-IN" b="1" i="1" dirty="0"/>
              <a:t>.</a:t>
            </a:r>
          </a:p>
        </p:txBody>
      </p:sp>
    </p:spTree>
    <p:extLst>
      <p:ext uri="{BB962C8B-B14F-4D97-AF65-F5344CB8AC3E}">
        <p14:creationId xmlns:p14="http://schemas.microsoft.com/office/powerpoint/2010/main" val="1434912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EA39668-8284-1393-44A4-4A365B73AD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8" name="Picture 7">
            <a:extLst>
              <a:ext uri="{FF2B5EF4-FFF2-40B4-BE49-F238E27FC236}">
                <a16:creationId xmlns:a16="http://schemas.microsoft.com/office/drawing/2014/main" id="{40EAA81A-A07C-C75C-0843-EA20BDC22201}"/>
              </a:ext>
            </a:extLst>
          </p:cNvPr>
          <p:cNvPicPr>
            <a:picLocks noChangeAspect="1"/>
          </p:cNvPicPr>
          <p:nvPr/>
        </p:nvPicPr>
        <p:blipFill>
          <a:blip r:embed="rId2"/>
          <a:stretch>
            <a:fillRect/>
          </a:stretch>
        </p:blipFill>
        <p:spPr>
          <a:xfrm>
            <a:off x="606970" y="798326"/>
            <a:ext cx="5221234" cy="3959360"/>
          </a:xfrm>
          <a:prstGeom prst="rect">
            <a:avLst/>
          </a:prstGeom>
        </p:spPr>
      </p:pic>
      <p:sp>
        <p:nvSpPr>
          <p:cNvPr id="2" name="Rectangle 1">
            <a:extLst>
              <a:ext uri="{FF2B5EF4-FFF2-40B4-BE49-F238E27FC236}">
                <a16:creationId xmlns:a16="http://schemas.microsoft.com/office/drawing/2014/main" id="{B60DF5FD-4665-7B0B-2E25-C372320EE794}"/>
              </a:ext>
            </a:extLst>
          </p:cNvPr>
          <p:cNvSpPr/>
          <p:nvPr/>
        </p:nvSpPr>
        <p:spPr>
          <a:xfrm>
            <a:off x="6284068" y="317770"/>
            <a:ext cx="2607013" cy="45914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i="1" dirty="0"/>
              <a:t>A  simple visualization of “</a:t>
            </a:r>
            <a:r>
              <a:rPr lang="en-IN" b="1" i="1" dirty="0" err="1"/>
              <a:t>fraud_reported</a:t>
            </a:r>
            <a:r>
              <a:rPr lang="en-IN" b="1" i="1" dirty="0"/>
              <a:t>” with respect to </a:t>
            </a:r>
            <a:r>
              <a:rPr lang="en-IN" b="1" i="1" dirty="0" err="1"/>
              <a:t>insured_educational_level</a:t>
            </a:r>
            <a:r>
              <a:rPr lang="en-IN" b="1" i="1" dirty="0"/>
              <a:t> which are as follows:</a:t>
            </a:r>
          </a:p>
          <a:p>
            <a:pPr marL="285750" indent="-285750">
              <a:buFont typeface="Arial" panose="020B0604020202020204" pitchFamily="34" charset="0"/>
              <a:buChar char="•"/>
            </a:pPr>
            <a:r>
              <a:rPr lang="en-IN" b="1" i="1" dirty="0"/>
              <a:t>MD- Doctor of Medicine</a:t>
            </a:r>
          </a:p>
          <a:p>
            <a:pPr marL="285750" indent="-285750">
              <a:buFont typeface="Arial" panose="020B0604020202020204" pitchFamily="34" charset="0"/>
              <a:buChar char="•"/>
            </a:pPr>
            <a:r>
              <a:rPr lang="en-IN" b="1" i="1" dirty="0"/>
              <a:t>PHD-Doctor of philosophy</a:t>
            </a:r>
          </a:p>
          <a:p>
            <a:pPr marL="285750" indent="-285750">
              <a:buFont typeface="Arial" panose="020B0604020202020204" pitchFamily="34" charset="0"/>
              <a:buChar char="•"/>
            </a:pPr>
            <a:r>
              <a:rPr lang="en-IN" b="1" i="1" dirty="0"/>
              <a:t>Associate-(junior college)</a:t>
            </a:r>
          </a:p>
          <a:p>
            <a:pPr marL="285750" indent="-285750">
              <a:buFont typeface="Arial" panose="020B0604020202020204" pitchFamily="34" charset="0"/>
              <a:buChar char="•"/>
            </a:pPr>
            <a:r>
              <a:rPr lang="en-IN" b="1" i="1" dirty="0"/>
              <a:t>Masters degree</a:t>
            </a:r>
          </a:p>
          <a:p>
            <a:pPr marL="285750" indent="-285750">
              <a:buFont typeface="Arial" panose="020B0604020202020204" pitchFamily="34" charset="0"/>
              <a:buChar char="•"/>
            </a:pPr>
            <a:r>
              <a:rPr lang="en-IN" b="1" i="1" dirty="0"/>
              <a:t>High school</a:t>
            </a:r>
          </a:p>
          <a:p>
            <a:pPr marL="285750" indent="-285750">
              <a:buFont typeface="Arial" panose="020B0604020202020204" pitchFamily="34" charset="0"/>
              <a:buChar char="•"/>
            </a:pPr>
            <a:r>
              <a:rPr lang="en-IN" b="1" i="1" dirty="0"/>
              <a:t>College</a:t>
            </a:r>
          </a:p>
          <a:p>
            <a:pPr marL="285750" indent="-285750">
              <a:buFont typeface="Arial" panose="020B0604020202020204" pitchFamily="34" charset="0"/>
              <a:buChar char="•"/>
            </a:pPr>
            <a:r>
              <a:rPr lang="en-IN" b="1" i="1" dirty="0"/>
              <a:t>JD- (undergraduate degree to become a lawyer.</a:t>
            </a:r>
          </a:p>
          <a:p>
            <a:endParaRPr lang="en-IN" b="1" i="1" dirty="0"/>
          </a:p>
        </p:txBody>
      </p:sp>
    </p:spTree>
    <p:extLst>
      <p:ext uri="{BB962C8B-B14F-4D97-AF65-F5344CB8AC3E}">
        <p14:creationId xmlns:p14="http://schemas.microsoft.com/office/powerpoint/2010/main" val="222955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5A9740-4235-4A28-B85F-3965D35ECD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7E0119A8-8B1A-6834-FF12-89D4E68724BA}"/>
              </a:ext>
            </a:extLst>
          </p:cNvPr>
          <p:cNvPicPr>
            <a:picLocks noChangeAspect="1"/>
          </p:cNvPicPr>
          <p:nvPr/>
        </p:nvPicPr>
        <p:blipFill>
          <a:blip r:embed="rId2"/>
          <a:stretch>
            <a:fillRect/>
          </a:stretch>
        </p:blipFill>
        <p:spPr>
          <a:xfrm>
            <a:off x="455717" y="911690"/>
            <a:ext cx="5221234" cy="3959360"/>
          </a:xfrm>
          <a:prstGeom prst="rect">
            <a:avLst/>
          </a:prstGeom>
        </p:spPr>
      </p:pic>
      <p:sp>
        <p:nvSpPr>
          <p:cNvPr id="2" name="Rectangle 1">
            <a:extLst>
              <a:ext uri="{FF2B5EF4-FFF2-40B4-BE49-F238E27FC236}">
                <a16:creationId xmlns:a16="http://schemas.microsoft.com/office/drawing/2014/main" id="{9DC52D23-C0AA-3BD1-F42B-16628B2C7D81}"/>
              </a:ext>
            </a:extLst>
          </p:cNvPr>
          <p:cNvSpPr/>
          <p:nvPr/>
        </p:nvSpPr>
        <p:spPr>
          <a:xfrm>
            <a:off x="6284068" y="830095"/>
            <a:ext cx="2607013" cy="260701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i="1" dirty="0"/>
              <a:t>A  simple visualization of “</a:t>
            </a:r>
            <a:r>
              <a:rPr lang="en-IN" b="1" i="1" dirty="0" err="1"/>
              <a:t>fraud_reported</a:t>
            </a:r>
            <a:r>
              <a:rPr lang="en-IN" b="1" i="1" dirty="0"/>
              <a:t>” with respect to “incident </a:t>
            </a:r>
            <a:r>
              <a:rPr lang="en-IN" b="1" i="1" dirty="0" err="1"/>
              <a:t>type”which</a:t>
            </a:r>
            <a:r>
              <a:rPr lang="en-IN" b="1" i="1" dirty="0"/>
              <a:t> is as follows:</a:t>
            </a:r>
          </a:p>
          <a:p>
            <a:pPr marL="285750" indent="-285750">
              <a:buFont typeface="Arial" panose="020B0604020202020204" pitchFamily="34" charset="0"/>
              <a:buChar char="•"/>
            </a:pPr>
            <a:r>
              <a:rPr lang="en-IN" b="1" i="1" dirty="0"/>
              <a:t>Single vehicle collision</a:t>
            </a:r>
          </a:p>
          <a:p>
            <a:pPr marL="285750" indent="-285750">
              <a:buFont typeface="Arial" panose="020B0604020202020204" pitchFamily="34" charset="0"/>
              <a:buChar char="•"/>
            </a:pPr>
            <a:r>
              <a:rPr lang="en-IN" b="1" i="1" dirty="0"/>
              <a:t>Vehicle theft</a:t>
            </a:r>
          </a:p>
          <a:p>
            <a:pPr marL="285750" indent="-285750">
              <a:buFont typeface="Arial" panose="020B0604020202020204" pitchFamily="34" charset="0"/>
              <a:buChar char="•"/>
            </a:pPr>
            <a:r>
              <a:rPr lang="en-IN" b="1" i="1" dirty="0"/>
              <a:t>Multi-vehicle collision </a:t>
            </a:r>
          </a:p>
          <a:p>
            <a:pPr marL="285750" indent="-285750">
              <a:buFont typeface="Arial" panose="020B0604020202020204" pitchFamily="34" charset="0"/>
              <a:buChar char="•"/>
            </a:pPr>
            <a:r>
              <a:rPr lang="en-IN" b="1" i="1" dirty="0"/>
              <a:t>Parked car</a:t>
            </a:r>
          </a:p>
        </p:txBody>
      </p:sp>
    </p:spTree>
    <p:extLst>
      <p:ext uri="{BB962C8B-B14F-4D97-AF65-F5344CB8AC3E}">
        <p14:creationId xmlns:p14="http://schemas.microsoft.com/office/powerpoint/2010/main" val="2724287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2FCF683-57FD-9214-A3BB-E1845A6F85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8" name="Picture 7">
            <a:extLst>
              <a:ext uri="{FF2B5EF4-FFF2-40B4-BE49-F238E27FC236}">
                <a16:creationId xmlns:a16="http://schemas.microsoft.com/office/drawing/2014/main" id="{10C4D91E-29AD-7218-7023-08530C9233AA}"/>
              </a:ext>
            </a:extLst>
          </p:cNvPr>
          <p:cNvPicPr>
            <a:picLocks noChangeAspect="1"/>
          </p:cNvPicPr>
          <p:nvPr/>
        </p:nvPicPr>
        <p:blipFill>
          <a:blip r:embed="rId2"/>
          <a:stretch>
            <a:fillRect/>
          </a:stretch>
        </p:blipFill>
        <p:spPr>
          <a:xfrm>
            <a:off x="325088" y="881974"/>
            <a:ext cx="5221234" cy="4133455"/>
          </a:xfrm>
          <a:prstGeom prst="rect">
            <a:avLst/>
          </a:prstGeom>
        </p:spPr>
      </p:pic>
      <p:sp>
        <p:nvSpPr>
          <p:cNvPr id="2" name="Rectangle 1">
            <a:extLst>
              <a:ext uri="{FF2B5EF4-FFF2-40B4-BE49-F238E27FC236}">
                <a16:creationId xmlns:a16="http://schemas.microsoft.com/office/drawing/2014/main" id="{AAD3483B-A7E5-727F-EE5F-5CCB9521D02A}"/>
              </a:ext>
            </a:extLst>
          </p:cNvPr>
          <p:cNvSpPr/>
          <p:nvPr/>
        </p:nvSpPr>
        <p:spPr>
          <a:xfrm>
            <a:off x="6284068" y="1867710"/>
            <a:ext cx="2607013" cy="21660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i="1" dirty="0"/>
              <a:t>A  simple visualization of “</a:t>
            </a:r>
            <a:r>
              <a:rPr lang="en-IN" b="1" i="1" dirty="0" err="1"/>
              <a:t>fraud_reported</a:t>
            </a:r>
            <a:r>
              <a:rPr lang="en-IN" b="1" i="1" dirty="0"/>
              <a:t>” with respect to “</a:t>
            </a:r>
            <a:r>
              <a:rPr lang="en-IN" b="1" i="1" dirty="0" err="1"/>
              <a:t>collision_type</a:t>
            </a:r>
            <a:r>
              <a:rPr lang="en-IN" b="1" i="1" dirty="0"/>
              <a:t>” which is as follows: </a:t>
            </a:r>
          </a:p>
          <a:p>
            <a:pPr marL="285750" indent="-285750">
              <a:buFont typeface="Arial" panose="020B0604020202020204" pitchFamily="34" charset="0"/>
              <a:buChar char="•"/>
            </a:pPr>
            <a:r>
              <a:rPr lang="en-IN" b="1" i="1" dirty="0"/>
              <a:t>Side collision</a:t>
            </a:r>
          </a:p>
          <a:p>
            <a:pPr marL="285750" indent="-285750">
              <a:buFont typeface="Arial" panose="020B0604020202020204" pitchFamily="34" charset="0"/>
              <a:buChar char="•"/>
            </a:pPr>
            <a:r>
              <a:rPr lang="en-IN" b="1" i="1" dirty="0"/>
              <a:t>Unknown(?)</a:t>
            </a:r>
          </a:p>
          <a:p>
            <a:pPr marL="285750" indent="-285750">
              <a:buFont typeface="Arial" panose="020B0604020202020204" pitchFamily="34" charset="0"/>
              <a:buChar char="•"/>
            </a:pPr>
            <a:r>
              <a:rPr lang="en-IN" b="1" i="1" dirty="0"/>
              <a:t>Rear collision</a:t>
            </a:r>
          </a:p>
          <a:p>
            <a:pPr marL="285750" indent="-285750">
              <a:buFont typeface="Arial" panose="020B0604020202020204" pitchFamily="34" charset="0"/>
              <a:buChar char="•"/>
            </a:pPr>
            <a:r>
              <a:rPr lang="en-IN" b="1" i="1" dirty="0"/>
              <a:t>Front collision</a:t>
            </a:r>
          </a:p>
        </p:txBody>
      </p:sp>
    </p:spTree>
    <p:extLst>
      <p:ext uri="{BB962C8B-B14F-4D97-AF65-F5344CB8AC3E}">
        <p14:creationId xmlns:p14="http://schemas.microsoft.com/office/powerpoint/2010/main" val="3544429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38B4446-C3A3-61AA-8C99-EB4BA55847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8" name="Picture 7">
            <a:extLst>
              <a:ext uri="{FF2B5EF4-FFF2-40B4-BE49-F238E27FC236}">
                <a16:creationId xmlns:a16="http://schemas.microsoft.com/office/drawing/2014/main" id="{7553F9E3-85E7-3A58-01E3-AE4CB465A767}"/>
              </a:ext>
            </a:extLst>
          </p:cNvPr>
          <p:cNvPicPr>
            <a:picLocks noChangeAspect="1"/>
          </p:cNvPicPr>
          <p:nvPr/>
        </p:nvPicPr>
        <p:blipFill>
          <a:blip r:embed="rId2"/>
          <a:stretch>
            <a:fillRect/>
          </a:stretch>
        </p:blipFill>
        <p:spPr>
          <a:xfrm>
            <a:off x="345714" y="1145990"/>
            <a:ext cx="5221234" cy="3959360"/>
          </a:xfrm>
          <a:prstGeom prst="rect">
            <a:avLst/>
          </a:prstGeom>
        </p:spPr>
      </p:pic>
      <p:sp>
        <p:nvSpPr>
          <p:cNvPr id="2" name="Rectangle 1">
            <a:extLst>
              <a:ext uri="{FF2B5EF4-FFF2-40B4-BE49-F238E27FC236}">
                <a16:creationId xmlns:a16="http://schemas.microsoft.com/office/drawing/2014/main" id="{7F8C2E79-5F59-9343-7820-F4F20D33982A}"/>
              </a:ext>
            </a:extLst>
          </p:cNvPr>
          <p:cNvSpPr/>
          <p:nvPr/>
        </p:nvSpPr>
        <p:spPr>
          <a:xfrm>
            <a:off x="6284068" y="1718553"/>
            <a:ext cx="2607013" cy="24124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i="1" dirty="0"/>
              <a:t>A  simple visualization of “</a:t>
            </a:r>
            <a:r>
              <a:rPr lang="en-IN" b="1" i="1" dirty="0" err="1"/>
              <a:t>fraud_reported</a:t>
            </a:r>
            <a:r>
              <a:rPr lang="en-IN" b="1" i="1" dirty="0"/>
              <a:t>” with respect to “</a:t>
            </a:r>
            <a:r>
              <a:rPr lang="en-IN" b="1" i="1" dirty="0" err="1"/>
              <a:t>authorities_contacted</a:t>
            </a:r>
            <a:r>
              <a:rPr lang="en-IN" b="1" i="1" dirty="0"/>
              <a:t>” which are as follows:</a:t>
            </a:r>
          </a:p>
          <a:p>
            <a:pPr marL="285750" indent="-285750">
              <a:buFont typeface="Arial" panose="020B0604020202020204" pitchFamily="34" charset="0"/>
              <a:buChar char="•"/>
            </a:pPr>
            <a:r>
              <a:rPr lang="en-IN" b="1" i="1" dirty="0"/>
              <a:t>Police</a:t>
            </a:r>
          </a:p>
          <a:p>
            <a:pPr marL="285750" indent="-285750">
              <a:buFont typeface="Arial" panose="020B0604020202020204" pitchFamily="34" charset="0"/>
              <a:buChar char="•"/>
            </a:pPr>
            <a:r>
              <a:rPr lang="en-IN" b="1" i="1" dirty="0"/>
              <a:t>None</a:t>
            </a:r>
          </a:p>
          <a:p>
            <a:pPr marL="285750" indent="-285750">
              <a:buFont typeface="Arial" panose="020B0604020202020204" pitchFamily="34" charset="0"/>
              <a:buChar char="•"/>
            </a:pPr>
            <a:r>
              <a:rPr lang="en-IN" b="1" i="1" dirty="0"/>
              <a:t>Fire</a:t>
            </a:r>
          </a:p>
          <a:p>
            <a:pPr marL="285750" indent="-285750">
              <a:buFont typeface="Arial" panose="020B0604020202020204" pitchFamily="34" charset="0"/>
              <a:buChar char="•"/>
            </a:pPr>
            <a:r>
              <a:rPr lang="en-IN" b="1" i="1" dirty="0"/>
              <a:t>Other</a:t>
            </a:r>
          </a:p>
          <a:p>
            <a:pPr marL="285750" indent="-285750">
              <a:buFont typeface="Arial" panose="020B0604020202020204" pitchFamily="34" charset="0"/>
              <a:buChar char="•"/>
            </a:pPr>
            <a:r>
              <a:rPr lang="en-IN" b="1" i="1" dirty="0"/>
              <a:t>Ambulance</a:t>
            </a:r>
          </a:p>
        </p:txBody>
      </p:sp>
    </p:spTree>
    <p:extLst>
      <p:ext uri="{BB962C8B-B14F-4D97-AF65-F5344CB8AC3E}">
        <p14:creationId xmlns:p14="http://schemas.microsoft.com/office/powerpoint/2010/main" val="4110705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CB68F9C-9363-1552-6667-25BBD04D5A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8" name="Picture 7">
            <a:extLst>
              <a:ext uri="{FF2B5EF4-FFF2-40B4-BE49-F238E27FC236}">
                <a16:creationId xmlns:a16="http://schemas.microsoft.com/office/drawing/2014/main" id="{380322DE-C53E-4B9E-9AC6-44A3703D5ED8}"/>
              </a:ext>
            </a:extLst>
          </p:cNvPr>
          <p:cNvPicPr>
            <a:picLocks noChangeAspect="1"/>
          </p:cNvPicPr>
          <p:nvPr/>
        </p:nvPicPr>
        <p:blipFill>
          <a:blip r:embed="rId2"/>
          <a:stretch>
            <a:fillRect/>
          </a:stretch>
        </p:blipFill>
        <p:spPr>
          <a:xfrm>
            <a:off x="317693" y="880024"/>
            <a:ext cx="5524784" cy="4099050"/>
          </a:xfrm>
          <a:prstGeom prst="rect">
            <a:avLst/>
          </a:prstGeom>
        </p:spPr>
      </p:pic>
      <p:sp>
        <p:nvSpPr>
          <p:cNvPr id="14" name="TextBox 13">
            <a:extLst>
              <a:ext uri="{FF2B5EF4-FFF2-40B4-BE49-F238E27FC236}">
                <a16:creationId xmlns:a16="http://schemas.microsoft.com/office/drawing/2014/main" id="{3B354AE6-AE97-92EB-B506-04321B73CAEA}"/>
              </a:ext>
            </a:extLst>
          </p:cNvPr>
          <p:cNvSpPr txBox="1"/>
          <p:nvPr/>
        </p:nvSpPr>
        <p:spPr>
          <a:xfrm>
            <a:off x="419386" y="309383"/>
            <a:ext cx="5287020" cy="307777"/>
          </a:xfrm>
          <a:prstGeom prst="rect">
            <a:avLst/>
          </a:prstGeom>
          <a:noFill/>
        </p:spPr>
        <p:txBody>
          <a:bodyPr wrap="square" rtlCol="0">
            <a:spAutoFit/>
          </a:bodyPr>
          <a:lstStyle/>
          <a:p>
            <a:r>
              <a:rPr lang="en-IN" dirty="0">
                <a:highlight>
                  <a:srgbClr val="C0C0C0"/>
                </a:highlight>
              </a:rPr>
              <a:t>Information about the </a:t>
            </a:r>
            <a:r>
              <a:rPr lang="en-IN" dirty="0" err="1">
                <a:highlight>
                  <a:srgbClr val="C0C0C0"/>
                </a:highlight>
              </a:rPr>
              <a:t>dataframe</a:t>
            </a:r>
            <a:endParaRPr lang="en-IN" dirty="0">
              <a:highlight>
                <a:srgbClr val="C0C0C0"/>
              </a:highlight>
            </a:endParaRPr>
          </a:p>
        </p:txBody>
      </p:sp>
      <p:sp>
        <p:nvSpPr>
          <p:cNvPr id="2" name="Rectangle 1">
            <a:extLst>
              <a:ext uri="{FF2B5EF4-FFF2-40B4-BE49-F238E27FC236}">
                <a16:creationId xmlns:a16="http://schemas.microsoft.com/office/drawing/2014/main" id="{6F2E39CD-AECD-96AE-8F06-DF1C5DE4C856}"/>
              </a:ext>
            </a:extLst>
          </p:cNvPr>
          <p:cNvSpPr/>
          <p:nvPr/>
        </p:nvSpPr>
        <p:spPr>
          <a:xfrm>
            <a:off x="6692630" y="1705583"/>
            <a:ext cx="2133677" cy="17639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US" altLang="en-US" sz="1400" b="1" i="1" u="none" strike="noStrike" cap="none" normalizeH="0" baseline="0" dirty="0">
                <a:ln>
                  <a:noFill/>
                </a:ln>
                <a:solidFill>
                  <a:schemeClr val="tx1"/>
                </a:solidFill>
                <a:effectLst/>
                <a:latin typeface="+mn-lt"/>
              </a:rPr>
              <a:t>This output shows that the </a:t>
            </a:r>
            <a:r>
              <a:rPr kumimoji="0" lang="en-US" altLang="en-US" sz="1400" b="1" i="1" u="none" strike="noStrike" cap="none" normalizeH="0" baseline="0" dirty="0" err="1">
                <a:ln>
                  <a:noFill/>
                </a:ln>
                <a:solidFill>
                  <a:schemeClr val="tx1"/>
                </a:solidFill>
                <a:effectLst/>
                <a:latin typeface="+mn-lt"/>
              </a:rPr>
              <a:t>DataFrame</a:t>
            </a:r>
            <a:r>
              <a:rPr kumimoji="0" lang="en-US" altLang="en-US" sz="1400" b="1" i="1" u="none" strike="noStrike" cap="none" normalizeH="0" baseline="0" dirty="0">
                <a:ln>
                  <a:noFill/>
                </a:ln>
                <a:solidFill>
                  <a:schemeClr val="tx1"/>
                </a:solidFill>
                <a:effectLst/>
                <a:latin typeface="+mn-lt"/>
              </a:rPr>
              <a:t> has 1000 rows and 40 columns, and it provides information about the data types of each columns</a:t>
            </a:r>
          </a:p>
          <a:p>
            <a:pPr algn="ctr"/>
            <a:endParaRPr lang="en-IN" b="1" i="1" dirty="0"/>
          </a:p>
        </p:txBody>
      </p:sp>
      <p:sp>
        <p:nvSpPr>
          <p:cNvPr id="3" name="TextBox 2">
            <a:extLst>
              <a:ext uri="{FF2B5EF4-FFF2-40B4-BE49-F238E27FC236}">
                <a16:creationId xmlns:a16="http://schemas.microsoft.com/office/drawing/2014/main" id="{F3E30FC5-B8F2-9549-2CC5-3DE3CF9DD8E7}"/>
              </a:ext>
            </a:extLst>
          </p:cNvPr>
          <p:cNvSpPr txBox="1"/>
          <p:nvPr/>
        </p:nvSpPr>
        <p:spPr>
          <a:xfrm>
            <a:off x="6284068" y="3839183"/>
            <a:ext cx="2542239" cy="738664"/>
          </a:xfrm>
          <a:prstGeom prst="rect">
            <a:avLst/>
          </a:prstGeom>
          <a:noFill/>
        </p:spPr>
        <p:txBody>
          <a:bodyPr wrap="square" rtlCol="0">
            <a:spAutoFit/>
          </a:bodyPr>
          <a:lstStyle/>
          <a:p>
            <a:r>
              <a:rPr lang="en-IN" b="1" i="1" dirty="0"/>
              <a:t>There are no null values in the dataset which makes data exploration easy</a:t>
            </a:r>
          </a:p>
        </p:txBody>
      </p:sp>
    </p:spTree>
    <p:extLst>
      <p:ext uri="{BB962C8B-B14F-4D97-AF65-F5344CB8AC3E}">
        <p14:creationId xmlns:p14="http://schemas.microsoft.com/office/powerpoint/2010/main" val="404576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EFC15D32-98F5-698F-BC60-ED729CB9C93C}"/>
              </a:ext>
            </a:extLst>
          </p:cNvPr>
          <p:cNvSpPr txBox="1"/>
          <p:nvPr/>
        </p:nvSpPr>
        <p:spPr>
          <a:xfrm>
            <a:off x="728770" y="460638"/>
            <a:ext cx="6572680" cy="307777"/>
          </a:xfrm>
          <a:prstGeom prst="rect">
            <a:avLst/>
          </a:prstGeom>
          <a:noFill/>
        </p:spPr>
        <p:txBody>
          <a:bodyPr wrap="square" rtlCol="0">
            <a:spAutoFit/>
          </a:bodyPr>
          <a:lstStyle/>
          <a:p>
            <a:r>
              <a:rPr lang="en-IN" dirty="0">
                <a:highlight>
                  <a:srgbClr val="C0C0C0"/>
                </a:highlight>
              </a:rPr>
              <a:t>IMPORTING THE REQUIRED LIBRARIES </a:t>
            </a:r>
          </a:p>
        </p:txBody>
      </p:sp>
      <p:pic>
        <p:nvPicPr>
          <p:cNvPr id="3" name="Picture 2">
            <a:extLst>
              <a:ext uri="{FF2B5EF4-FFF2-40B4-BE49-F238E27FC236}">
                <a16:creationId xmlns:a16="http://schemas.microsoft.com/office/drawing/2014/main" id="{BF6F5D57-FBFB-0F4A-2589-D324F73AB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62" y="768415"/>
            <a:ext cx="7081444" cy="41679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D8A704F-21E6-DB21-A181-0AEFF74EA4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8" name="Picture 7">
            <a:extLst>
              <a:ext uri="{FF2B5EF4-FFF2-40B4-BE49-F238E27FC236}">
                <a16:creationId xmlns:a16="http://schemas.microsoft.com/office/drawing/2014/main" id="{39C742AD-B664-C666-DFE8-AFEDAADD54A5}"/>
              </a:ext>
            </a:extLst>
          </p:cNvPr>
          <p:cNvPicPr>
            <a:picLocks noChangeAspect="1"/>
          </p:cNvPicPr>
          <p:nvPr/>
        </p:nvPicPr>
        <p:blipFill>
          <a:blip r:embed="rId2"/>
          <a:stretch>
            <a:fillRect/>
          </a:stretch>
        </p:blipFill>
        <p:spPr>
          <a:xfrm>
            <a:off x="735645" y="1568414"/>
            <a:ext cx="6115364" cy="2635385"/>
          </a:xfrm>
          <a:prstGeom prst="rect">
            <a:avLst/>
          </a:prstGeom>
        </p:spPr>
      </p:pic>
      <p:sp>
        <p:nvSpPr>
          <p:cNvPr id="10" name="TextBox 9">
            <a:extLst>
              <a:ext uri="{FF2B5EF4-FFF2-40B4-BE49-F238E27FC236}">
                <a16:creationId xmlns:a16="http://schemas.microsoft.com/office/drawing/2014/main" id="{96E693CA-8C6F-E403-86E7-F3AE77F90B94}"/>
              </a:ext>
            </a:extLst>
          </p:cNvPr>
          <p:cNvSpPr txBox="1"/>
          <p:nvPr/>
        </p:nvSpPr>
        <p:spPr>
          <a:xfrm>
            <a:off x="735645" y="628416"/>
            <a:ext cx="5252644" cy="307777"/>
          </a:xfrm>
          <a:prstGeom prst="rect">
            <a:avLst/>
          </a:prstGeom>
          <a:noFill/>
        </p:spPr>
        <p:txBody>
          <a:bodyPr wrap="square" rtlCol="0">
            <a:spAutoFit/>
          </a:bodyPr>
          <a:lstStyle/>
          <a:p>
            <a:r>
              <a:rPr lang="en-IN" dirty="0">
                <a:highlight>
                  <a:srgbClr val="C0C0C0"/>
                </a:highlight>
              </a:rPr>
              <a:t>Retrieving the columns of the dataset </a:t>
            </a:r>
          </a:p>
        </p:txBody>
      </p:sp>
    </p:spTree>
    <p:extLst>
      <p:ext uri="{BB962C8B-B14F-4D97-AF65-F5344CB8AC3E}">
        <p14:creationId xmlns:p14="http://schemas.microsoft.com/office/powerpoint/2010/main" val="2317655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4C426CA-1BD7-2B25-6C4C-8826D4A05C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10" name="Picture 9">
            <a:extLst>
              <a:ext uri="{FF2B5EF4-FFF2-40B4-BE49-F238E27FC236}">
                <a16:creationId xmlns:a16="http://schemas.microsoft.com/office/drawing/2014/main" id="{0B827844-5210-FE16-C706-50B23AB63139}"/>
              </a:ext>
            </a:extLst>
          </p:cNvPr>
          <p:cNvPicPr>
            <a:picLocks noChangeAspect="1"/>
          </p:cNvPicPr>
          <p:nvPr/>
        </p:nvPicPr>
        <p:blipFill>
          <a:blip r:embed="rId2"/>
          <a:stretch>
            <a:fillRect/>
          </a:stretch>
        </p:blipFill>
        <p:spPr>
          <a:xfrm>
            <a:off x="668161" y="1925170"/>
            <a:ext cx="2692538" cy="990651"/>
          </a:xfrm>
          <a:prstGeom prst="rect">
            <a:avLst/>
          </a:prstGeom>
        </p:spPr>
      </p:pic>
      <p:sp>
        <p:nvSpPr>
          <p:cNvPr id="11" name="TextBox 10">
            <a:extLst>
              <a:ext uri="{FF2B5EF4-FFF2-40B4-BE49-F238E27FC236}">
                <a16:creationId xmlns:a16="http://schemas.microsoft.com/office/drawing/2014/main" id="{1519A8C5-F497-BE13-EC33-2D48C7FAD473}"/>
              </a:ext>
            </a:extLst>
          </p:cNvPr>
          <p:cNvSpPr txBox="1"/>
          <p:nvPr/>
        </p:nvSpPr>
        <p:spPr>
          <a:xfrm>
            <a:off x="701269" y="350635"/>
            <a:ext cx="3162587" cy="307777"/>
          </a:xfrm>
          <a:prstGeom prst="rect">
            <a:avLst/>
          </a:prstGeom>
          <a:noFill/>
        </p:spPr>
        <p:txBody>
          <a:bodyPr wrap="square" rtlCol="0">
            <a:spAutoFit/>
          </a:bodyPr>
          <a:lstStyle/>
          <a:p>
            <a:r>
              <a:rPr lang="en-IN" dirty="0">
                <a:highlight>
                  <a:srgbClr val="C0C0C0"/>
                </a:highlight>
              </a:rPr>
              <a:t>To count the value of fraud reported </a:t>
            </a:r>
          </a:p>
        </p:txBody>
      </p:sp>
      <p:pic>
        <p:nvPicPr>
          <p:cNvPr id="13" name="Picture 12">
            <a:extLst>
              <a:ext uri="{FF2B5EF4-FFF2-40B4-BE49-F238E27FC236}">
                <a16:creationId xmlns:a16="http://schemas.microsoft.com/office/drawing/2014/main" id="{7181329A-1D11-8C2C-B77F-DC79D82A2990}"/>
              </a:ext>
            </a:extLst>
          </p:cNvPr>
          <p:cNvPicPr>
            <a:picLocks noChangeAspect="1"/>
          </p:cNvPicPr>
          <p:nvPr/>
        </p:nvPicPr>
        <p:blipFill>
          <a:blip r:embed="rId3"/>
          <a:stretch>
            <a:fillRect/>
          </a:stretch>
        </p:blipFill>
        <p:spPr>
          <a:xfrm>
            <a:off x="5582330" y="504523"/>
            <a:ext cx="2943225" cy="1552575"/>
          </a:xfrm>
          <a:prstGeom prst="rect">
            <a:avLst/>
          </a:prstGeom>
        </p:spPr>
      </p:pic>
      <p:sp>
        <p:nvSpPr>
          <p:cNvPr id="15" name="TextBox 14">
            <a:extLst>
              <a:ext uri="{FF2B5EF4-FFF2-40B4-BE49-F238E27FC236}">
                <a16:creationId xmlns:a16="http://schemas.microsoft.com/office/drawing/2014/main" id="{3607C805-D59A-B1AE-CB60-DA4A9D8538C6}"/>
              </a:ext>
            </a:extLst>
          </p:cNvPr>
          <p:cNvSpPr txBox="1"/>
          <p:nvPr/>
        </p:nvSpPr>
        <p:spPr>
          <a:xfrm>
            <a:off x="5403897" y="2640072"/>
            <a:ext cx="3071941" cy="307777"/>
          </a:xfrm>
          <a:prstGeom prst="rect">
            <a:avLst/>
          </a:prstGeom>
          <a:noFill/>
        </p:spPr>
        <p:txBody>
          <a:bodyPr wrap="square" rtlCol="0">
            <a:spAutoFit/>
          </a:bodyPr>
          <a:lstStyle/>
          <a:p>
            <a:r>
              <a:rPr lang="en-IN" dirty="0" err="1">
                <a:highlight>
                  <a:srgbClr val="C0C0C0"/>
                </a:highlight>
              </a:rPr>
              <a:t>Fraud_reported</a:t>
            </a:r>
            <a:r>
              <a:rPr lang="en-IN" dirty="0">
                <a:highlight>
                  <a:srgbClr val="C0C0C0"/>
                </a:highlight>
              </a:rPr>
              <a:t> </a:t>
            </a:r>
          </a:p>
        </p:txBody>
      </p:sp>
      <p:sp>
        <p:nvSpPr>
          <p:cNvPr id="2" name="Rectangle 1">
            <a:extLst>
              <a:ext uri="{FF2B5EF4-FFF2-40B4-BE49-F238E27FC236}">
                <a16:creationId xmlns:a16="http://schemas.microsoft.com/office/drawing/2014/main" id="{5B1A538E-C19F-4CFA-6F86-7BB828BEE49D}"/>
              </a:ext>
            </a:extLst>
          </p:cNvPr>
          <p:cNvSpPr/>
          <p:nvPr/>
        </p:nvSpPr>
        <p:spPr>
          <a:xfrm>
            <a:off x="5298332" y="3326860"/>
            <a:ext cx="3125821" cy="15953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The dataset consists of 1000 </a:t>
            </a:r>
            <a:r>
              <a:rPr lang="en-IN" b="1" dirty="0" err="1"/>
              <a:t>enteries</a:t>
            </a:r>
            <a:r>
              <a:rPr lang="en-IN" b="1" dirty="0"/>
              <a:t> of defining </a:t>
            </a:r>
            <a:r>
              <a:rPr lang="en-US" b="1" dirty="0"/>
              <a:t>the information in the column likely refers to incidents of fraud that have been reported or identified.</a:t>
            </a:r>
            <a:endParaRPr lang="en-IN" b="1" dirty="0"/>
          </a:p>
          <a:p>
            <a:pPr algn="ctr"/>
            <a:endParaRPr lang="en-IN" b="1" dirty="0"/>
          </a:p>
        </p:txBody>
      </p:sp>
    </p:spTree>
    <p:extLst>
      <p:ext uri="{BB962C8B-B14F-4D97-AF65-F5344CB8AC3E}">
        <p14:creationId xmlns:p14="http://schemas.microsoft.com/office/powerpoint/2010/main" val="2510543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625B039-9D68-8BB3-6D34-3144265285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8" name="Picture 7">
            <a:extLst>
              <a:ext uri="{FF2B5EF4-FFF2-40B4-BE49-F238E27FC236}">
                <a16:creationId xmlns:a16="http://schemas.microsoft.com/office/drawing/2014/main" id="{8F13E49B-97B5-FD0B-6588-8B7EB06B860A}"/>
              </a:ext>
            </a:extLst>
          </p:cNvPr>
          <p:cNvPicPr>
            <a:picLocks noChangeAspect="1"/>
          </p:cNvPicPr>
          <p:nvPr/>
        </p:nvPicPr>
        <p:blipFill>
          <a:blip r:embed="rId2"/>
          <a:stretch>
            <a:fillRect/>
          </a:stretch>
        </p:blipFill>
        <p:spPr>
          <a:xfrm>
            <a:off x="198343" y="989812"/>
            <a:ext cx="6312224" cy="615982"/>
          </a:xfrm>
          <a:prstGeom prst="rect">
            <a:avLst/>
          </a:prstGeom>
        </p:spPr>
      </p:pic>
      <p:pic>
        <p:nvPicPr>
          <p:cNvPr id="3074" name="Picture 2">
            <a:extLst>
              <a:ext uri="{FF2B5EF4-FFF2-40B4-BE49-F238E27FC236}">
                <a16:creationId xmlns:a16="http://schemas.microsoft.com/office/drawing/2014/main" id="{9F8E1552-57A0-79D0-0C41-A98F81556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81" y="1698097"/>
            <a:ext cx="4996920" cy="30003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B74C2AF-8DC4-15A8-547E-415812F2EAA7}"/>
              </a:ext>
            </a:extLst>
          </p:cNvPr>
          <p:cNvSpPr txBox="1"/>
          <p:nvPr/>
        </p:nvSpPr>
        <p:spPr>
          <a:xfrm>
            <a:off x="6976533" y="2370667"/>
            <a:ext cx="1397000" cy="2031325"/>
          </a:xfrm>
          <a:prstGeom prst="rect">
            <a:avLst/>
          </a:prstGeom>
          <a:noFill/>
        </p:spPr>
        <p:txBody>
          <a:bodyPr wrap="square" rtlCol="0">
            <a:spAutoFit/>
          </a:bodyPr>
          <a:lstStyle/>
          <a:p>
            <a:r>
              <a:rPr lang="en-US" i="1" dirty="0"/>
              <a:t>A simple visualization of the count of fraud reported and not reported in a dataset, using a bar plot with a custom style.</a:t>
            </a:r>
            <a:endParaRPr lang="en-IN" i="1" dirty="0"/>
          </a:p>
        </p:txBody>
      </p:sp>
      <p:cxnSp>
        <p:nvCxnSpPr>
          <p:cNvPr id="11" name="Straight Arrow Connector 10">
            <a:extLst>
              <a:ext uri="{FF2B5EF4-FFF2-40B4-BE49-F238E27FC236}">
                <a16:creationId xmlns:a16="http://schemas.microsoft.com/office/drawing/2014/main" id="{E883BCA4-6A05-DCF2-B2A8-22A2F19116FB}"/>
              </a:ext>
            </a:extLst>
          </p:cNvPr>
          <p:cNvCxnSpPr/>
          <p:nvPr/>
        </p:nvCxnSpPr>
        <p:spPr>
          <a:xfrm flipH="1">
            <a:off x="5909733" y="3158067"/>
            <a:ext cx="8043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EC9B691-75B7-B02A-595D-084066EFC72C}"/>
              </a:ext>
            </a:extLst>
          </p:cNvPr>
          <p:cNvSpPr txBox="1"/>
          <p:nvPr/>
        </p:nvSpPr>
        <p:spPr>
          <a:xfrm>
            <a:off x="643467" y="245533"/>
            <a:ext cx="3598333" cy="307777"/>
          </a:xfrm>
          <a:prstGeom prst="rect">
            <a:avLst/>
          </a:prstGeom>
          <a:noFill/>
        </p:spPr>
        <p:txBody>
          <a:bodyPr wrap="square" rtlCol="0">
            <a:spAutoFit/>
          </a:bodyPr>
          <a:lstStyle/>
          <a:p>
            <a:r>
              <a:rPr lang="en-IN" dirty="0">
                <a:highlight>
                  <a:srgbClr val="C0C0C0"/>
                </a:highlight>
              </a:rPr>
              <a:t>PICTORIAL REPRESENTATION</a:t>
            </a:r>
          </a:p>
        </p:txBody>
      </p:sp>
    </p:spTree>
    <p:extLst>
      <p:ext uri="{BB962C8B-B14F-4D97-AF65-F5344CB8AC3E}">
        <p14:creationId xmlns:p14="http://schemas.microsoft.com/office/powerpoint/2010/main" val="359001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764F22-98AF-B0E7-251B-BED0DA7C8D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8" name="Picture 7">
            <a:extLst>
              <a:ext uri="{FF2B5EF4-FFF2-40B4-BE49-F238E27FC236}">
                <a16:creationId xmlns:a16="http://schemas.microsoft.com/office/drawing/2014/main" id="{6CFB58AD-DD54-4640-B918-1883EF936F85}"/>
              </a:ext>
            </a:extLst>
          </p:cNvPr>
          <p:cNvPicPr>
            <a:picLocks noChangeAspect="1"/>
          </p:cNvPicPr>
          <p:nvPr/>
        </p:nvPicPr>
        <p:blipFill>
          <a:blip r:embed="rId2"/>
          <a:stretch>
            <a:fillRect/>
          </a:stretch>
        </p:blipFill>
        <p:spPr>
          <a:xfrm>
            <a:off x="609396" y="944016"/>
            <a:ext cx="3962604" cy="647733"/>
          </a:xfrm>
          <a:prstGeom prst="rect">
            <a:avLst/>
          </a:prstGeom>
        </p:spPr>
      </p:pic>
      <p:pic>
        <p:nvPicPr>
          <p:cNvPr id="4098" name="Picture 2">
            <a:extLst>
              <a:ext uri="{FF2B5EF4-FFF2-40B4-BE49-F238E27FC236}">
                <a16:creationId xmlns:a16="http://schemas.microsoft.com/office/drawing/2014/main" id="{B57D27CA-54CC-45F1-3747-381EA7A68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81" y="1870675"/>
            <a:ext cx="5809720" cy="30003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E3534F2-8D11-27DE-36D9-4BFA9E49BA2C}"/>
              </a:ext>
            </a:extLst>
          </p:cNvPr>
          <p:cNvSpPr txBox="1"/>
          <p:nvPr/>
        </p:nvSpPr>
        <p:spPr>
          <a:xfrm>
            <a:off x="7442200" y="2446866"/>
            <a:ext cx="1549400" cy="1815882"/>
          </a:xfrm>
          <a:prstGeom prst="rect">
            <a:avLst/>
          </a:prstGeom>
          <a:noFill/>
        </p:spPr>
        <p:txBody>
          <a:bodyPr wrap="square" rtlCol="0">
            <a:spAutoFit/>
          </a:bodyPr>
          <a:lstStyle/>
          <a:p>
            <a:r>
              <a:rPr lang="en-US" i="1" dirty="0"/>
              <a:t>A simple plot using Seaborn library in Python to visualize the number of incidents that occurred in each state.</a:t>
            </a:r>
            <a:endParaRPr lang="en-IN" i="1" dirty="0"/>
          </a:p>
        </p:txBody>
      </p:sp>
      <p:cxnSp>
        <p:nvCxnSpPr>
          <p:cNvPr id="11" name="Straight Arrow Connector 10">
            <a:extLst>
              <a:ext uri="{FF2B5EF4-FFF2-40B4-BE49-F238E27FC236}">
                <a16:creationId xmlns:a16="http://schemas.microsoft.com/office/drawing/2014/main" id="{455A372B-B270-631A-476A-04C16F7BBAB3}"/>
              </a:ext>
            </a:extLst>
          </p:cNvPr>
          <p:cNvCxnSpPr>
            <a:cxnSpLocks/>
          </p:cNvCxnSpPr>
          <p:nvPr/>
        </p:nvCxnSpPr>
        <p:spPr>
          <a:xfrm flipH="1">
            <a:off x="6671733" y="3242733"/>
            <a:ext cx="7704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8098FBE3-A29E-BB56-478F-E029299A1049}"/>
              </a:ext>
            </a:extLst>
          </p:cNvPr>
          <p:cNvSpPr txBox="1"/>
          <p:nvPr/>
        </p:nvSpPr>
        <p:spPr>
          <a:xfrm>
            <a:off x="499533" y="364067"/>
            <a:ext cx="4656667" cy="523220"/>
          </a:xfrm>
          <a:prstGeom prst="rect">
            <a:avLst/>
          </a:prstGeom>
          <a:noFill/>
        </p:spPr>
        <p:txBody>
          <a:bodyPr wrap="square" rtlCol="0">
            <a:spAutoFit/>
          </a:bodyPr>
          <a:lstStyle/>
          <a:p>
            <a:r>
              <a:rPr lang="en-IN" dirty="0">
                <a:highlight>
                  <a:srgbClr val="C0C0C0"/>
                </a:highlight>
              </a:rPr>
              <a:t>PICTORIAL REPRESENTATION</a:t>
            </a:r>
          </a:p>
          <a:p>
            <a:endParaRPr lang="en-IN" dirty="0"/>
          </a:p>
        </p:txBody>
      </p:sp>
    </p:spTree>
    <p:extLst>
      <p:ext uri="{BB962C8B-B14F-4D97-AF65-F5344CB8AC3E}">
        <p14:creationId xmlns:p14="http://schemas.microsoft.com/office/powerpoint/2010/main" val="100320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F2B76B-9B53-FBFF-46B6-5544EE5FEB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122" name="Picture 2">
            <a:extLst>
              <a:ext uri="{FF2B5EF4-FFF2-40B4-BE49-F238E27FC236}">
                <a16:creationId xmlns:a16="http://schemas.microsoft.com/office/drawing/2014/main" id="{1814FD72-BFAC-AA68-FD3E-BDCC35E63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1794932"/>
            <a:ext cx="5781145" cy="31888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C5D9E7A-84E1-A903-26BB-2254F2159C10}"/>
              </a:ext>
            </a:extLst>
          </p:cNvPr>
          <p:cNvPicPr>
            <a:picLocks noChangeAspect="1"/>
          </p:cNvPicPr>
          <p:nvPr/>
        </p:nvPicPr>
        <p:blipFill>
          <a:blip r:embed="rId3"/>
          <a:stretch>
            <a:fillRect/>
          </a:stretch>
        </p:blipFill>
        <p:spPr>
          <a:xfrm>
            <a:off x="314855" y="550333"/>
            <a:ext cx="5988358" cy="996977"/>
          </a:xfrm>
          <a:prstGeom prst="rect">
            <a:avLst/>
          </a:prstGeom>
        </p:spPr>
      </p:pic>
      <p:sp>
        <p:nvSpPr>
          <p:cNvPr id="11" name="TextBox 10">
            <a:extLst>
              <a:ext uri="{FF2B5EF4-FFF2-40B4-BE49-F238E27FC236}">
                <a16:creationId xmlns:a16="http://schemas.microsoft.com/office/drawing/2014/main" id="{4142735F-682F-E0DD-6D6D-FC928144E498}"/>
              </a:ext>
            </a:extLst>
          </p:cNvPr>
          <p:cNvSpPr txBox="1"/>
          <p:nvPr/>
        </p:nvSpPr>
        <p:spPr>
          <a:xfrm>
            <a:off x="406400" y="118745"/>
            <a:ext cx="4648200" cy="307777"/>
          </a:xfrm>
          <a:prstGeom prst="rect">
            <a:avLst/>
          </a:prstGeom>
          <a:noFill/>
        </p:spPr>
        <p:txBody>
          <a:bodyPr wrap="square" rtlCol="0">
            <a:spAutoFit/>
          </a:bodyPr>
          <a:lstStyle/>
          <a:p>
            <a:r>
              <a:rPr lang="en-IN" dirty="0">
                <a:highlight>
                  <a:srgbClr val="C0C0C0"/>
                </a:highlight>
              </a:rPr>
              <a:t>PICTORIAL REPRESENTATION</a:t>
            </a:r>
          </a:p>
        </p:txBody>
      </p:sp>
      <p:sp>
        <p:nvSpPr>
          <p:cNvPr id="12" name="TextBox 11">
            <a:extLst>
              <a:ext uri="{FF2B5EF4-FFF2-40B4-BE49-F238E27FC236}">
                <a16:creationId xmlns:a16="http://schemas.microsoft.com/office/drawing/2014/main" id="{A4AB6321-1E50-30C7-3587-DEE9780A32C5}"/>
              </a:ext>
            </a:extLst>
          </p:cNvPr>
          <p:cNvSpPr txBox="1"/>
          <p:nvPr/>
        </p:nvSpPr>
        <p:spPr>
          <a:xfrm>
            <a:off x="7264400" y="2243667"/>
            <a:ext cx="1649412" cy="2677656"/>
          </a:xfrm>
          <a:prstGeom prst="rect">
            <a:avLst/>
          </a:prstGeom>
          <a:noFill/>
        </p:spPr>
        <p:txBody>
          <a:bodyPr wrap="square" rtlCol="0">
            <a:spAutoFit/>
          </a:bodyPr>
          <a:lstStyle/>
          <a:p>
            <a:r>
              <a:rPr lang="en-US" b="0" i="1" dirty="0">
                <a:solidFill>
                  <a:schemeClr val="tx2">
                    <a:lumMod val="10000"/>
                  </a:schemeClr>
                </a:solidFill>
                <a:effectLst/>
                <a:latin typeface="+mn-lt"/>
              </a:rPr>
              <a:t>A simple visualization of the count of fraud reported with respect to the gender of policy holders, which can be useful for identifying any gender-based patterns in fraud incidents.</a:t>
            </a:r>
            <a:endParaRPr lang="en-IN" i="1" dirty="0">
              <a:solidFill>
                <a:schemeClr val="tx2">
                  <a:lumMod val="10000"/>
                </a:schemeClr>
              </a:solidFill>
              <a:latin typeface="+mn-lt"/>
            </a:endParaRPr>
          </a:p>
        </p:txBody>
      </p:sp>
      <p:cxnSp>
        <p:nvCxnSpPr>
          <p:cNvPr id="13" name="Straight Arrow Connector 12">
            <a:extLst>
              <a:ext uri="{FF2B5EF4-FFF2-40B4-BE49-F238E27FC236}">
                <a16:creationId xmlns:a16="http://schemas.microsoft.com/office/drawing/2014/main" id="{81E79F95-68E7-4631-C793-C243A3A1F117}"/>
              </a:ext>
            </a:extLst>
          </p:cNvPr>
          <p:cNvCxnSpPr>
            <a:cxnSpLocks/>
          </p:cNvCxnSpPr>
          <p:nvPr/>
        </p:nvCxnSpPr>
        <p:spPr>
          <a:xfrm flipH="1">
            <a:off x="6303213" y="3488267"/>
            <a:ext cx="7704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29091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1BBFF53-8E2A-8057-7B80-7F8F48D282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7" name="TextBox 6">
            <a:extLst>
              <a:ext uri="{FF2B5EF4-FFF2-40B4-BE49-F238E27FC236}">
                <a16:creationId xmlns:a16="http://schemas.microsoft.com/office/drawing/2014/main" id="{19175DE2-0D64-A7F7-82E6-FBD2F5FBE355}"/>
              </a:ext>
            </a:extLst>
          </p:cNvPr>
          <p:cNvSpPr txBox="1"/>
          <p:nvPr/>
        </p:nvSpPr>
        <p:spPr>
          <a:xfrm>
            <a:off x="406400" y="118745"/>
            <a:ext cx="4648200" cy="307777"/>
          </a:xfrm>
          <a:prstGeom prst="rect">
            <a:avLst/>
          </a:prstGeom>
          <a:noFill/>
        </p:spPr>
        <p:txBody>
          <a:bodyPr wrap="square" rtlCol="0">
            <a:spAutoFit/>
          </a:bodyPr>
          <a:lstStyle/>
          <a:p>
            <a:r>
              <a:rPr lang="en-IN" dirty="0">
                <a:highlight>
                  <a:srgbClr val="C0C0C0"/>
                </a:highlight>
              </a:rPr>
              <a:t>PICTORIAL REPRESENTATION</a:t>
            </a:r>
          </a:p>
        </p:txBody>
      </p:sp>
      <p:pic>
        <p:nvPicPr>
          <p:cNvPr id="9" name="Picture 8">
            <a:extLst>
              <a:ext uri="{FF2B5EF4-FFF2-40B4-BE49-F238E27FC236}">
                <a16:creationId xmlns:a16="http://schemas.microsoft.com/office/drawing/2014/main" id="{86C86A16-6A26-EE26-9DD0-D9E7C8C0CC50}"/>
              </a:ext>
            </a:extLst>
          </p:cNvPr>
          <p:cNvPicPr>
            <a:picLocks noChangeAspect="1"/>
          </p:cNvPicPr>
          <p:nvPr/>
        </p:nvPicPr>
        <p:blipFill>
          <a:blip r:embed="rId2"/>
          <a:stretch>
            <a:fillRect/>
          </a:stretch>
        </p:blipFill>
        <p:spPr>
          <a:xfrm>
            <a:off x="473966" y="575708"/>
            <a:ext cx="6316301" cy="977950"/>
          </a:xfrm>
          <a:prstGeom prst="rect">
            <a:avLst/>
          </a:prstGeom>
        </p:spPr>
      </p:pic>
      <p:pic>
        <p:nvPicPr>
          <p:cNvPr id="6146" name="Picture 2">
            <a:extLst>
              <a:ext uri="{FF2B5EF4-FFF2-40B4-BE49-F238E27FC236}">
                <a16:creationId xmlns:a16="http://schemas.microsoft.com/office/drawing/2014/main" id="{4CA7B993-5D1C-43CB-EC45-5D1F6FB30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966" y="1650813"/>
            <a:ext cx="3543300" cy="337394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2EA58A0-4709-1D29-838A-634A9B7DE349}"/>
              </a:ext>
            </a:extLst>
          </p:cNvPr>
          <p:cNvSpPr txBox="1"/>
          <p:nvPr/>
        </p:nvSpPr>
        <p:spPr>
          <a:xfrm>
            <a:off x="6244493" y="2167466"/>
            <a:ext cx="1748040" cy="2462213"/>
          </a:xfrm>
          <a:prstGeom prst="rect">
            <a:avLst/>
          </a:prstGeom>
          <a:noFill/>
        </p:spPr>
        <p:txBody>
          <a:bodyPr wrap="square" rtlCol="0">
            <a:spAutoFit/>
          </a:bodyPr>
          <a:lstStyle/>
          <a:p>
            <a:r>
              <a:rPr lang="en-US" b="1" i="1" dirty="0">
                <a:solidFill>
                  <a:srgbClr val="374151"/>
                </a:solidFill>
                <a:latin typeface="+mn-lt"/>
              </a:rPr>
              <a:t>A</a:t>
            </a:r>
            <a:r>
              <a:rPr lang="en-US" b="1" i="1" dirty="0">
                <a:solidFill>
                  <a:srgbClr val="374151"/>
                </a:solidFill>
                <a:effectLst/>
                <a:latin typeface="+mn-lt"/>
              </a:rPr>
              <a:t> simple visualization of the proportion of male and female policy holders in the dataset, which can be useful for understanding the gender distribution of policy holders.</a:t>
            </a:r>
            <a:endParaRPr lang="en-IN" b="1" i="1" dirty="0">
              <a:latin typeface="+mn-lt"/>
            </a:endParaRPr>
          </a:p>
        </p:txBody>
      </p:sp>
      <p:cxnSp>
        <p:nvCxnSpPr>
          <p:cNvPr id="11" name="Straight Arrow Connector 10">
            <a:extLst>
              <a:ext uri="{FF2B5EF4-FFF2-40B4-BE49-F238E27FC236}">
                <a16:creationId xmlns:a16="http://schemas.microsoft.com/office/drawing/2014/main" id="{80F4E350-4455-96AE-63D2-AE66619CB3D5}"/>
              </a:ext>
            </a:extLst>
          </p:cNvPr>
          <p:cNvCxnSpPr>
            <a:cxnSpLocks/>
          </p:cNvCxnSpPr>
          <p:nvPr/>
        </p:nvCxnSpPr>
        <p:spPr>
          <a:xfrm flipH="1">
            <a:off x="4889279" y="3132667"/>
            <a:ext cx="7704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00306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24CE915-6A40-E9F8-3547-3C07CF2A7B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8" name="Picture 7">
            <a:extLst>
              <a:ext uri="{FF2B5EF4-FFF2-40B4-BE49-F238E27FC236}">
                <a16:creationId xmlns:a16="http://schemas.microsoft.com/office/drawing/2014/main" id="{E739AAFF-FB64-EB27-9845-4294AB348520}"/>
              </a:ext>
            </a:extLst>
          </p:cNvPr>
          <p:cNvPicPr>
            <a:picLocks noChangeAspect="1"/>
          </p:cNvPicPr>
          <p:nvPr/>
        </p:nvPicPr>
        <p:blipFill>
          <a:blip r:embed="rId2"/>
          <a:stretch>
            <a:fillRect/>
          </a:stretch>
        </p:blipFill>
        <p:spPr>
          <a:xfrm>
            <a:off x="380897" y="1352526"/>
            <a:ext cx="3962604" cy="914447"/>
          </a:xfrm>
          <a:prstGeom prst="rect">
            <a:avLst/>
          </a:prstGeom>
        </p:spPr>
      </p:pic>
      <p:sp>
        <p:nvSpPr>
          <p:cNvPr id="11" name="TextBox 10">
            <a:extLst>
              <a:ext uri="{FF2B5EF4-FFF2-40B4-BE49-F238E27FC236}">
                <a16:creationId xmlns:a16="http://schemas.microsoft.com/office/drawing/2014/main" id="{DCB5029C-C588-D0AC-A81C-1212D5D76DCD}"/>
              </a:ext>
            </a:extLst>
          </p:cNvPr>
          <p:cNvSpPr txBox="1"/>
          <p:nvPr/>
        </p:nvSpPr>
        <p:spPr>
          <a:xfrm>
            <a:off x="482600" y="364067"/>
            <a:ext cx="4969933" cy="307777"/>
          </a:xfrm>
          <a:prstGeom prst="rect">
            <a:avLst/>
          </a:prstGeom>
          <a:noFill/>
        </p:spPr>
        <p:txBody>
          <a:bodyPr wrap="square" rtlCol="0">
            <a:spAutoFit/>
          </a:bodyPr>
          <a:lstStyle/>
          <a:p>
            <a:r>
              <a:rPr lang="en-IN" b="1" dirty="0">
                <a:highlight>
                  <a:srgbClr val="C0C0C0"/>
                </a:highlight>
              </a:rPr>
              <a:t>Creating</a:t>
            </a:r>
            <a:r>
              <a:rPr lang="en-IN" dirty="0">
                <a:highlight>
                  <a:srgbClr val="C0C0C0"/>
                </a:highlight>
              </a:rPr>
              <a:t> </a:t>
            </a:r>
            <a:r>
              <a:rPr lang="en-IN" b="1" dirty="0">
                <a:highlight>
                  <a:srgbClr val="C0C0C0"/>
                </a:highlight>
              </a:rPr>
              <a:t>new</a:t>
            </a:r>
            <a:r>
              <a:rPr lang="en-IN" dirty="0">
                <a:highlight>
                  <a:srgbClr val="C0C0C0"/>
                </a:highlight>
              </a:rPr>
              <a:t> </a:t>
            </a:r>
            <a:r>
              <a:rPr lang="en-IN" b="1" dirty="0">
                <a:highlight>
                  <a:srgbClr val="C0C0C0"/>
                </a:highlight>
              </a:rPr>
              <a:t>variables</a:t>
            </a:r>
            <a:r>
              <a:rPr lang="en-IN" dirty="0">
                <a:highlight>
                  <a:srgbClr val="C0C0C0"/>
                </a:highlight>
              </a:rPr>
              <a:t> </a:t>
            </a:r>
            <a:r>
              <a:rPr lang="en-IN" b="1" dirty="0">
                <a:highlight>
                  <a:srgbClr val="C0C0C0"/>
                </a:highlight>
              </a:rPr>
              <a:t>for</a:t>
            </a:r>
            <a:r>
              <a:rPr lang="en-IN" dirty="0">
                <a:highlight>
                  <a:srgbClr val="C0C0C0"/>
                </a:highlight>
              </a:rPr>
              <a:t> </a:t>
            </a:r>
            <a:r>
              <a:rPr lang="en-IN" b="1" dirty="0">
                <a:highlight>
                  <a:srgbClr val="C0C0C0"/>
                </a:highlight>
              </a:rPr>
              <a:t>further</a:t>
            </a:r>
            <a:r>
              <a:rPr lang="en-IN" dirty="0">
                <a:highlight>
                  <a:srgbClr val="C0C0C0"/>
                </a:highlight>
              </a:rPr>
              <a:t> </a:t>
            </a:r>
            <a:r>
              <a:rPr lang="en-IN" b="1" dirty="0">
                <a:highlight>
                  <a:srgbClr val="C0C0C0"/>
                </a:highlight>
              </a:rPr>
              <a:t>evaluation</a:t>
            </a:r>
          </a:p>
        </p:txBody>
      </p:sp>
      <p:sp>
        <p:nvSpPr>
          <p:cNvPr id="12" name="TextBox 11">
            <a:extLst>
              <a:ext uri="{FF2B5EF4-FFF2-40B4-BE49-F238E27FC236}">
                <a16:creationId xmlns:a16="http://schemas.microsoft.com/office/drawing/2014/main" id="{55E0AF25-1369-986B-1EEF-C33477DC9294}"/>
              </a:ext>
            </a:extLst>
          </p:cNvPr>
          <p:cNvSpPr txBox="1"/>
          <p:nvPr/>
        </p:nvSpPr>
        <p:spPr>
          <a:xfrm>
            <a:off x="5833533" y="821268"/>
            <a:ext cx="2929570" cy="1384995"/>
          </a:xfrm>
          <a:prstGeom prst="rect">
            <a:avLst/>
          </a:prstGeom>
          <a:noFill/>
        </p:spPr>
        <p:txBody>
          <a:bodyPr wrap="square" rtlCol="0">
            <a:spAutoFit/>
          </a:bodyPr>
          <a:lstStyle/>
          <a:p>
            <a:r>
              <a:rPr lang="en-IN" b="1" i="1" dirty="0"/>
              <a:t>Creates a subset of columns from “</a:t>
            </a:r>
            <a:r>
              <a:rPr lang="en-IN" b="1" i="1" dirty="0" err="1"/>
              <a:t>df</a:t>
            </a:r>
            <a:r>
              <a:rPr lang="en-IN" b="1" i="1" dirty="0"/>
              <a:t>” which results in </a:t>
            </a:r>
            <a:r>
              <a:rPr lang="en-IN" b="1" i="1" dirty="0" err="1"/>
              <a:t>Xdf</a:t>
            </a:r>
            <a:r>
              <a:rPr lang="en-IN" b="1" i="1" dirty="0"/>
              <a:t> containing </a:t>
            </a:r>
            <a:r>
              <a:rPr lang="en-US" b="1" i="1" dirty="0"/>
              <a:t>all rows from </a:t>
            </a:r>
            <a:r>
              <a:rPr lang="en-US" b="1" i="1" dirty="0" err="1"/>
              <a:t>df</a:t>
            </a:r>
            <a:r>
              <a:rPr lang="en-US" b="1" i="1" dirty="0"/>
              <a:t>, but only the columns starting from '</a:t>
            </a:r>
            <a:r>
              <a:rPr lang="en-US" b="1" i="1" dirty="0" err="1"/>
              <a:t>months_as_customer</a:t>
            </a:r>
            <a:r>
              <a:rPr lang="en-US" b="1" i="1" dirty="0"/>
              <a:t>' and ending with '</a:t>
            </a:r>
            <a:r>
              <a:rPr lang="en-US" b="1" i="1" dirty="0" err="1"/>
              <a:t>auto_year</a:t>
            </a:r>
            <a:r>
              <a:rPr lang="en-US" b="1" i="1" dirty="0"/>
              <a:t>'</a:t>
            </a:r>
            <a:endParaRPr lang="en-IN" b="1" i="1" dirty="0"/>
          </a:p>
        </p:txBody>
      </p:sp>
      <p:cxnSp>
        <p:nvCxnSpPr>
          <p:cNvPr id="14" name="Straight Arrow Connector 13">
            <a:extLst>
              <a:ext uri="{FF2B5EF4-FFF2-40B4-BE49-F238E27FC236}">
                <a16:creationId xmlns:a16="http://schemas.microsoft.com/office/drawing/2014/main" id="{D9DE35D4-AC75-D61A-EFC8-11F282A5388D}"/>
              </a:ext>
            </a:extLst>
          </p:cNvPr>
          <p:cNvCxnSpPr>
            <a:cxnSpLocks/>
          </p:cNvCxnSpPr>
          <p:nvPr/>
        </p:nvCxnSpPr>
        <p:spPr>
          <a:xfrm flipH="1">
            <a:off x="4842933" y="1744133"/>
            <a:ext cx="7704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01390A29-FD4E-817F-4FC5-E6CE04E2009D}"/>
              </a:ext>
            </a:extLst>
          </p:cNvPr>
          <p:cNvPicPr>
            <a:picLocks noChangeAspect="1"/>
          </p:cNvPicPr>
          <p:nvPr/>
        </p:nvPicPr>
        <p:blipFill>
          <a:blip r:embed="rId3"/>
          <a:stretch>
            <a:fillRect/>
          </a:stretch>
        </p:blipFill>
        <p:spPr>
          <a:xfrm>
            <a:off x="578837" y="3382417"/>
            <a:ext cx="2787793" cy="596931"/>
          </a:xfrm>
          <a:prstGeom prst="rect">
            <a:avLst/>
          </a:prstGeom>
        </p:spPr>
      </p:pic>
      <p:sp>
        <p:nvSpPr>
          <p:cNvPr id="17" name="TextBox 16">
            <a:extLst>
              <a:ext uri="{FF2B5EF4-FFF2-40B4-BE49-F238E27FC236}">
                <a16:creationId xmlns:a16="http://schemas.microsoft.com/office/drawing/2014/main" id="{CD0F0AF6-A5B8-0307-4CEC-D2C2A4705F04}"/>
              </a:ext>
            </a:extLst>
          </p:cNvPr>
          <p:cNvSpPr txBox="1"/>
          <p:nvPr/>
        </p:nvSpPr>
        <p:spPr>
          <a:xfrm>
            <a:off x="5892800" y="2729009"/>
            <a:ext cx="2599267" cy="1384995"/>
          </a:xfrm>
          <a:prstGeom prst="rect">
            <a:avLst/>
          </a:prstGeom>
          <a:noFill/>
        </p:spPr>
        <p:txBody>
          <a:bodyPr wrap="square" rtlCol="0">
            <a:spAutoFit/>
          </a:bodyPr>
          <a:lstStyle/>
          <a:p>
            <a:r>
              <a:rPr lang="en-IN" b="1" i="1" dirty="0"/>
              <a:t>Creating a new variable named </a:t>
            </a:r>
            <a:r>
              <a:rPr lang="en-IN" b="1" i="1" dirty="0" err="1"/>
              <a:t>Ydf</a:t>
            </a:r>
            <a:r>
              <a:rPr lang="en-IN" b="1" i="1" dirty="0"/>
              <a:t> containing values of “</a:t>
            </a:r>
            <a:r>
              <a:rPr lang="en-IN" b="1" i="1" dirty="0" err="1"/>
              <a:t>fraud_reported</a:t>
            </a:r>
            <a:r>
              <a:rPr lang="en-IN" b="1" i="1" dirty="0"/>
              <a:t> “column where :</a:t>
            </a:r>
          </a:p>
          <a:p>
            <a:r>
              <a:rPr lang="en-IN" b="1" i="1" dirty="0"/>
              <a:t>‘Y’ is replaced with ‘1’</a:t>
            </a:r>
          </a:p>
          <a:p>
            <a:r>
              <a:rPr lang="en-IN" b="1" i="1" dirty="0"/>
              <a:t>‘N’ is  replaced with ‘0’</a:t>
            </a:r>
          </a:p>
        </p:txBody>
      </p:sp>
      <p:cxnSp>
        <p:nvCxnSpPr>
          <p:cNvPr id="18" name="Straight Arrow Connector 17">
            <a:extLst>
              <a:ext uri="{FF2B5EF4-FFF2-40B4-BE49-F238E27FC236}">
                <a16:creationId xmlns:a16="http://schemas.microsoft.com/office/drawing/2014/main" id="{DA680E90-AC07-34F8-3823-A7FEECF9045D}"/>
              </a:ext>
            </a:extLst>
          </p:cNvPr>
          <p:cNvCxnSpPr>
            <a:cxnSpLocks/>
          </p:cNvCxnSpPr>
          <p:nvPr/>
        </p:nvCxnSpPr>
        <p:spPr>
          <a:xfrm flipH="1">
            <a:off x="4969933" y="3479799"/>
            <a:ext cx="7704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402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74D2798-A9E8-AAD8-7294-3E31F419A4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10" name="Picture 9">
            <a:extLst>
              <a:ext uri="{FF2B5EF4-FFF2-40B4-BE49-F238E27FC236}">
                <a16:creationId xmlns:a16="http://schemas.microsoft.com/office/drawing/2014/main" id="{01099E80-3E13-D258-AAEA-B84E0EBB53DB}"/>
              </a:ext>
            </a:extLst>
          </p:cNvPr>
          <p:cNvPicPr>
            <a:picLocks noChangeAspect="1"/>
          </p:cNvPicPr>
          <p:nvPr/>
        </p:nvPicPr>
        <p:blipFill>
          <a:blip r:embed="rId3"/>
          <a:stretch>
            <a:fillRect/>
          </a:stretch>
        </p:blipFill>
        <p:spPr>
          <a:xfrm>
            <a:off x="119515" y="1147234"/>
            <a:ext cx="3029106" cy="263723"/>
          </a:xfrm>
          <a:prstGeom prst="rect">
            <a:avLst/>
          </a:prstGeom>
        </p:spPr>
      </p:pic>
      <p:sp>
        <p:nvSpPr>
          <p:cNvPr id="11" name="TextBox 10">
            <a:extLst>
              <a:ext uri="{FF2B5EF4-FFF2-40B4-BE49-F238E27FC236}">
                <a16:creationId xmlns:a16="http://schemas.microsoft.com/office/drawing/2014/main" id="{497CCEC9-3DDC-7C63-5D8E-905855547022}"/>
              </a:ext>
            </a:extLst>
          </p:cNvPr>
          <p:cNvSpPr txBox="1"/>
          <p:nvPr/>
        </p:nvSpPr>
        <p:spPr>
          <a:xfrm>
            <a:off x="610580" y="279400"/>
            <a:ext cx="4452487" cy="307777"/>
          </a:xfrm>
          <a:prstGeom prst="rect">
            <a:avLst/>
          </a:prstGeom>
          <a:noFill/>
        </p:spPr>
        <p:txBody>
          <a:bodyPr wrap="square" rtlCol="0">
            <a:spAutoFit/>
          </a:bodyPr>
          <a:lstStyle/>
          <a:p>
            <a:r>
              <a:rPr lang="en-IN" b="1" dirty="0">
                <a:highlight>
                  <a:srgbClr val="C0C0C0"/>
                </a:highlight>
              </a:rPr>
              <a:t>Creating </a:t>
            </a:r>
            <a:r>
              <a:rPr lang="en-IN" b="1" dirty="0" err="1">
                <a:highlight>
                  <a:srgbClr val="C0C0C0"/>
                </a:highlight>
              </a:rPr>
              <a:t>dummi</a:t>
            </a:r>
            <a:r>
              <a:rPr lang="en-IN" b="1" dirty="0">
                <a:highlight>
                  <a:srgbClr val="C0C0C0"/>
                </a:highlight>
              </a:rPr>
              <a:t> values</a:t>
            </a:r>
          </a:p>
        </p:txBody>
      </p:sp>
      <p:pic>
        <p:nvPicPr>
          <p:cNvPr id="13" name="Picture 12">
            <a:extLst>
              <a:ext uri="{FF2B5EF4-FFF2-40B4-BE49-F238E27FC236}">
                <a16:creationId xmlns:a16="http://schemas.microsoft.com/office/drawing/2014/main" id="{DC3F076A-EA5A-95CD-4778-DE0C07843310}"/>
              </a:ext>
            </a:extLst>
          </p:cNvPr>
          <p:cNvPicPr>
            <a:picLocks noChangeAspect="1"/>
          </p:cNvPicPr>
          <p:nvPr/>
        </p:nvPicPr>
        <p:blipFill>
          <a:blip r:embed="rId4"/>
          <a:stretch>
            <a:fillRect/>
          </a:stretch>
        </p:blipFill>
        <p:spPr>
          <a:xfrm>
            <a:off x="119515" y="1735674"/>
            <a:ext cx="6899352" cy="2260592"/>
          </a:xfrm>
          <a:prstGeom prst="rect">
            <a:avLst/>
          </a:prstGeom>
        </p:spPr>
      </p:pic>
      <p:sp>
        <p:nvSpPr>
          <p:cNvPr id="17" name="TextBox 16">
            <a:extLst>
              <a:ext uri="{FF2B5EF4-FFF2-40B4-BE49-F238E27FC236}">
                <a16:creationId xmlns:a16="http://schemas.microsoft.com/office/drawing/2014/main" id="{9B1D6F36-0FD1-5F30-2DA8-4A0EA2EFA147}"/>
              </a:ext>
            </a:extLst>
          </p:cNvPr>
          <p:cNvSpPr txBox="1"/>
          <p:nvPr/>
        </p:nvSpPr>
        <p:spPr>
          <a:xfrm>
            <a:off x="7391400" y="1955800"/>
            <a:ext cx="1633085" cy="738664"/>
          </a:xfrm>
          <a:prstGeom prst="rect">
            <a:avLst/>
          </a:prstGeom>
          <a:noFill/>
        </p:spPr>
        <p:txBody>
          <a:bodyPr wrap="square" rtlCol="0">
            <a:spAutoFit/>
          </a:bodyPr>
          <a:lstStyle/>
          <a:p>
            <a:r>
              <a:rPr lang="en-IN" b="1" i="1" dirty="0">
                <a:highlight>
                  <a:srgbClr val="00FFFF"/>
                </a:highlight>
              </a:rPr>
              <a:t>Why do we have extra columns in the </a:t>
            </a:r>
            <a:r>
              <a:rPr lang="en-IN" b="1" i="1" dirty="0" err="1">
                <a:highlight>
                  <a:srgbClr val="00FFFF"/>
                </a:highlight>
              </a:rPr>
              <a:t>dummi’s</a:t>
            </a:r>
            <a:r>
              <a:rPr lang="en-IN" b="1" i="1" dirty="0">
                <a:highlight>
                  <a:srgbClr val="00FFFF"/>
                </a:highlight>
              </a:rPr>
              <a:t>?</a:t>
            </a:r>
          </a:p>
        </p:txBody>
      </p:sp>
      <p:pic>
        <p:nvPicPr>
          <p:cNvPr id="19" name="Picture 18">
            <a:extLst>
              <a:ext uri="{FF2B5EF4-FFF2-40B4-BE49-F238E27FC236}">
                <a16:creationId xmlns:a16="http://schemas.microsoft.com/office/drawing/2014/main" id="{976DB55F-7994-82B9-0D1B-CF6ADBAEFA76}"/>
              </a:ext>
            </a:extLst>
          </p:cNvPr>
          <p:cNvPicPr>
            <a:picLocks noChangeAspect="1"/>
          </p:cNvPicPr>
          <p:nvPr/>
        </p:nvPicPr>
        <p:blipFill>
          <a:blip r:embed="rId5"/>
          <a:stretch>
            <a:fillRect/>
          </a:stretch>
        </p:blipFill>
        <p:spPr>
          <a:xfrm>
            <a:off x="8085517" y="961377"/>
            <a:ext cx="791958" cy="899160"/>
          </a:xfrm>
          <a:prstGeom prst="rect">
            <a:avLst/>
          </a:prstGeom>
        </p:spPr>
      </p:pic>
      <p:sp>
        <p:nvSpPr>
          <p:cNvPr id="20" name="Rectangle 19">
            <a:extLst>
              <a:ext uri="{FF2B5EF4-FFF2-40B4-BE49-F238E27FC236}">
                <a16:creationId xmlns:a16="http://schemas.microsoft.com/office/drawing/2014/main" id="{1BF425DC-8C85-7DEB-0ADF-307E2293EB55}"/>
              </a:ext>
            </a:extLst>
          </p:cNvPr>
          <p:cNvSpPr/>
          <p:nvPr/>
        </p:nvSpPr>
        <p:spPr>
          <a:xfrm>
            <a:off x="119515" y="4091529"/>
            <a:ext cx="8279418" cy="8784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i="1" dirty="0"/>
              <a:t>In the creation of dummies we use one-hot encoding which </a:t>
            </a:r>
            <a:r>
              <a:rPr lang="en-US" b="1" i="1" dirty="0">
                <a:solidFill>
                  <a:srgbClr val="374151"/>
                </a:solidFill>
                <a:effectLst/>
              </a:rPr>
              <a:t>converts categorical variables into a binary matrix, where each category is a separate column and each row has a 1 or 0 indicating the presence or absence of that category.</a:t>
            </a:r>
            <a:endParaRPr lang="en-IN" b="1" i="1" dirty="0"/>
          </a:p>
        </p:txBody>
      </p:sp>
      <p:pic>
        <p:nvPicPr>
          <p:cNvPr id="22" name="Picture 21">
            <a:extLst>
              <a:ext uri="{FF2B5EF4-FFF2-40B4-BE49-F238E27FC236}">
                <a16:creationId xmlns:a16="http://schemas.microsoft.com/office/drawing/2014/main" id="{EE625F1B-DC01-A85D-1BC3-9B1BF1F89A49}"/>
              </a:ext>
            </a:extLst>
          </p:cNvPr>
          <p:cNvPicPr>
            <a:picLocks noChangeAspect="1"/>
          </p:cNvPicPr>
          <p:nvPr/>
        </p:nvPicPr>
        <p:blipFill>
          <a:blip r:embed="rId6"/>
          <a:stretch>
            <a:fillRect/>
          </a:stretch>
        </p:blipFill>
        <p:spPr>
          <a:xfrm rot="11729142">
            <a:off x="7545600" y="2818430"/>
            <a:ext cx="1157266" cy="1157266"/>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7">
            <p14:nvContentPartPr>
              <p14:cNvPr id="29" name="Ink 28">
                <a:extLst>
                  <a:ext uri="{FF2B5EF4-FFF2-40B4-BE49-F238E27FC236}">
                    <a16:creationId xmlns:a16="http://schemas.microsoft.com/office/drawing/2014/main" id="{7F24F0C3-7A65-4803-3525-DB8BB33FA2F8}"/>
                  </a:ext>
                </a:extLst>
              </p14:cNvPr>
              <p14:cNvContentPartPr/>
              <p14:nvPr/>
            </p14:nvContentPartPr>
            <p14:xfrm>
              <a:off x="8689573" y="2932533"/>
              <a:ext cx="209160" cy="457920"/>
            </p14:xfrm>
          </p:contentPart>
        </mc:Choice>
        <mc:Fallback xmlns="">
          <p:pic>
            <p:nvPicPr>
              <p:cNvPr id="29" name="Ink 28">
                <a:extLst>
                  <a:ext uri="{FF2B5EF4-FFF2-40B4-BE49-F238E27FC236}">
                    <a16:creationId xmlns:a16="http://schemas.microsoft.com/office/drawing/2014/main" id="{7F24F0C3-7A65-4803-3525-DB8BB33FA2F8}"/>
                  </a:ext>
                </a:extLst>
              </p:cNvPr>
              <p:cNvPicPr/>
              <p:nvPr/>
            </p:nvPicPr>
            <p:blipFill>
              <a:blip r:embed="rId8"/>
              <a:stretch>
                <a:fillRect/>
              </a:stretch>
            </p:blipFill>
            <p:spPr>
              <a:xfrm>
                <a:off x="8653933" y="2716533"/>
                <a:ext cx="280800" cy="889560"/>
              </a:xfrm>
              <a:prstGeom prst="rect">
                <a:avLst/>
              </a:prstGeom>
            </p:spPr>
          </p:pic>
        </mc:Fallback>
      </mc:AlternateContent>
    </p:spTree>
    <p:extLst>
      <p:ext uri="{BB962C8B-B14F-4D97-AF65-F5344CB8AC3E}">
        <p14:creationId xmlns:p14="http://schemas.microsoft.com/office/powerpoint/2010/main" val="910211498"/>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384C36B-A40C-D1FA-794A-D976530A0C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8" name="Picture 7">
            <a:extLst>
              <a:ext uri="{FF2B5EF4-FFF2-40B4-BE49-F238E27FC236}">
                <a16:creationId xmlns:a16="http://schemas.microsoft.com/office/drawing/2014/main" id="{D0558DBF-EC6C-C182-7E80-7D30428CD83C}"/>
              </a:ext>
            </a:extLst>
          </p:cNvPr>
          <p:cNvPicPr>
            <a:picLocks noChangeAspect="1"/>
          </p:cNvPicPr>
          <p:nvPr/>
        </p:nvPicPr>
        <p:blipFill>
          <a:blip r:embed="rId2"/>
          <a:stretch>
            <a:fillRect/>
          </a:stretch>
        </p:blipFill>
        <p:spPr>
          <a:xfrm>
            <a:off x="385061" y="747409"/>
            <a:ext cx="4186939" cy="3493750"/>
          </a:xfrm>
          <a:prstGeom prst="rect">
            <a:avLst/>
          </a:prstGeom>
        </p:spPr>
      </p:pic>
      <p:sp>
        <p:nvSpPr>
          <p:cNvPr id="11" name="Rectangle 10">
            <a:extLst>
              <a:ext uri="{FF2B5EF4-FFF2-40B4-BE49-F238E27FC236}">
                <a16:creationId xmlns:a16="http://schemas.microsoft.com/office/drawing/2014/main" id="{80708E88-B64F-A0DD-2230-ED0A344D8FE0}"/>
              </a:ext>
            </a:extLst>
          </p:cNvPr>
          <p:cNvSpPr/>
          <p:nvPr/>
        </p:nvSpPr>
        <p:spPr>
          <a:xfrm>
            <a:off x="5329939" y="1457663"/>
            <a:ext cx="3539067" cy="27262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b="1" dirty="0"/>
              <a:t>In the instance pipeline, there is a preprocessor step of type Column Transformer that contains two sub-pipelines:</a:t>
            </a:r>
          </a:p>
          <a:p>
            <a:pPr marL="285750" indent="-285750">
              <a:buFont typeface="Wingdings" panose="05000000000000000000" pitchFamily="2" charset="2"/>
              <a:buChar char="Ø"/>
            </a:pPr>
            <a:r>
              <a:rPr lang="en-US" b="1" i="1" dirty="0"/>
              <a:t>num transform is a numeric column sub-pipeline that fills null values and converts the column to a standard distribution.</a:t>
            </a:r>
          </a:p>
          <a:p>
            <a:pPr marL="285750" indent="-285750">
              <a:buFont typeface="Wingdings" panose="05000000000000000000" pitchFamily="2" charset="2"/>
              <a:buChar char="Ø"/>
            </a:pPr>
            <a:r>
              <a:rPr lang="en-US" b="1" i="1" dirty="0"/>
              <a:t>cat transform is another sub-pipeline for categorical columns that performs one-time encoding.</a:t>
            </a:r>
            <a:endParaRPr lang="en-IN" b="1" i="1" dirty="0"/>
          </a:p>
          <a:p>
            <a:pPr algn="ctr"/>
            <a:endParaRPr lang="en-IN" dirty="0"/>
          </a:p>
        </p:txBody>
      </p:sp>
      <p:sp>
        <p:nvSpPr>
          <p:cNvPr id="2" name="TextBox 1">
            <a:extLst>
              <a:ext uri="{FF2B5EF4-FFF2-40B4-BE49-F238E27FC236}">
                <a16:creationId xmlns:a16="http://schemas.microsoft.com/office/drawing/2014/main" id="{0D57724F-EE39-771F-ECE6-1F8932124DF9}"/>
              </a:ext>
            </a:extLst>
          </p:cNvPr>
          <p:cNvSpPr txBox="1"/>
          <p:nvPr/>
        </p:nvSpPr>
        <p:spPr>
          <a:xfrm>
            <a:off x="5201055" y="376136"/>
            <a:ext cx="3728936" cy="523220"/>
          </a:xfrm>
          <a:prstGeom prst="rect">
            <a:avLst/>
          </a:prstGeom>
          <a:noFill/>
        </p:spPr>
        <p:txBody>
          <a:bodyPr wrap="square" rtlCol="0">
            <a:spAutoFit/>
          </a:bodyPr>
          <a:lstStyle/>
          <a:p>
            <a:r>
              <a:rPr lang="en-IN" b="1" i="1" dirty="0">
                <a:highlight>
                  <a:srgbClr val="00FFFF"/>
                </a:highlight>
              </a:rPr>
              <a:t>In case we had null columns we would use this method to fill up the null values.</a:t>
            </a:r>
          </a:p>
        </p:txBody>
      </p:sp>
    </p:spTree>
    <p:extLst>
      <p:ext uri="{BB962C8B-B14F-4D97-AF65-F5344CB8AC3E}">
        <p14:creationId xmlns:p14="http://schemas.microsoft.com/office/powerpoint/2010/main" val="2493088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0A06A1-F3AC-C533-9403-098F4781C1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7" name="TextBox 6">
            <a:extLst>
              <a:ext uri="{FF2B5EF4-FFF2-40B4-BE49-F238E27FC236}">
                <a16:creationId xmlns:a16="http://schemas.microsoft.com/office/drawing/2014/main" id="{57AC4D45-81AF-68F5-20D9-54FDA8EAAD00}"/>
              </a:ext>
            </a:extLst>
          </p:cNvPr>
          <p:cNvSpPr txBox="1"/>
          <p:nvPr/>
        </p:nvSpPr>
        <p:spPr>
          <a:xfrm>
            <a:off x="940340" y="337226"/>
            <a:ext cx="5875507" cy="707886"/>
          </a:xfrm>
          <a:prstGeom prst="rect">
            <a:avLst/>
          </a:prstGeom>
          <a:noFill/>
        </p:spPr>
        <p:txBody>
          <a:bodyPr wrap="square" rtlCol="0">
            <a:spAutoFit/>
          </a:bodyPr>
          <a:lstStyle/>
          <a:p>
            <a:r>
              <a:rPr lang="en-IN" sz="2000" b="1" dirty="0">
                <a:highlight>
                  <a:srgbClr val="00FFFF"/>
                </a:highlight>
              </a:rPr>
              <a:t>Fraud reported is a binary classification </a:t>
            </a:r>
            <a:r>
              <a:rPr lang="en-IN" sz="2000" b="1" i="1" dirty="0">
                <a:highlight>
                  <a:srgbClr val="00FFFF"/>
                </a:highlight>
              </a:rPr>
              <a:t>problem</a:t>
            </a:r>
          </a:p>
        </p:txBody>
      </p:sp>
      <p:sp>
        <p:nvSpPr>
          <p:cNvPr id="8" name="TextBox 7">
            <a:extLst>
              <a:ext uri="{FF2B5EF4-FFF2-40B4-BE49-F238E27FC236}">
                <a16:creationId xmlns:a16="http://schemas.microsoft.com/office/drawing/2014/main" id="{5F635F7A-78F3-05B7-4B37-E83672A01EE8}"/>
              </a:ext>
            </a:extLst>
          </p:cNvPr>
          <p:cNvSpPr txBox="1"/>
          <p:nvPr/>
        </p:nvSpPr>
        <p:spPr>
          <a:xfrm>
            <a:off x="804153" y="1465635"/>
            <a:ext cx="5505855" cy="2462213"/>
          </a:xfrm>
          <a:prstGeom prst="rect">
            <a:avLst/>
          </a:prstGeom>
          <a:noFill/>
        </p:spPr>
        <p:txBody>
          <a:bodyPr wrap="square" rtlCol="0">
            <a:spAutoFit/>
          </a:bodyPr>
          <a:lstStyle/>
          <a:p>
            <a:r>
              <a:rPr lang="en-IN" b="1" dirty="0"/>
              <a:t>LOGISTIC REGRESSION</a:t>
            </a:r>
            <a:r>
              <a:rPr lang="en-IN" sz="1200" b="1" i="1" dirty="0"/>
              <a:t>:</a:t>
            </a:r>
            <a:r>
              <a:rPr lang="en-US" sz="1200" b="1" i="1" dirty="0">
                <a:solidFill>
                  <a:srgbClr val="374151"/>
                </a:solidFill>
                <a:effectLst/>
                <a:latin typeface="Söhne"/>
              </a:rPr>
              <a:t>  </a:t>
            </a:r>
            <a:r>
              <a:rPr lang="en-US" sz="1200" b="1" i="1" dirty="0">
                <a:solidFill>
                  <a:srgbClr val="374151"/>
                </a:solidFill>
                <a:latin typeface="+mn-lt"/>
              </a:rPr>
              <a:t>It </a:t>
            </a:r>
            <a:r>
              <a:rPr lang="en-US" sz="1200" b="1" i="1" dirty="0">
                <a:solidFill>
                  <a:srgbClr val="374151"/>
                </a:solidFill>
                <a:effectLst/>
                <a:latin typeface="+mn-lt"/>
              </a:rPr>
              <a:t>is a statistical method for analyzing a dataset in which there are one or more independent variables that determine an outcome. It is used for binary classification problems, where the target variable can take only two values, such as "yes" or "no".</a:t>
            </a:r>
          </a:p>
          <a:p>
            <a:endParaRPr lang="en-US" i="1" dirty="0">
              <a:solidFill>
                <a:srgbClr val="374151"/>
              </a:solidFill>
              <a:latin typeface="+mn-lt"/>
            </a:endParaRPr>
          </a:p>
          <a:p>
            <a:endParaRPr lang="en-US" sz="1600" b="1" dirty="0">
              <a:solidFill>
                <a:srgbClr val="374151"/>
              </a:solidFill>
              <a:latin typeface="Söhne"/>
            </a:endParaRPr>
          </a:p>
          <a:p>
            <a:r>
              <a:rPr lang="en-US" b="1" dirty="0">
                <a:solidFill>
                  <a:srgbClr val="374151"/>
                </a:solidFill>
                <a:latin typeface="+mn-lt"/>
              </a:rPr>
              <a:t>RANDOM FOREST</a:t>
            </a:r>
            <a:r>
              <a:rPr lang="en-US" sz="1200" b="1" dirty="0">
                <a:solidFill>
                  <a:srgbClr val="374151"/>
                </a:solidFill>
                <a:latin typeface="+mn-lt"/>
              </a:rPr>
              <a:t>: </a:t>
            </a:r>
            <a:r>
              <a:rPr lang="en-US" sz="1200" b="1" i="1" dirty="0">
                <a:solidFill>
                  <a:srgbClr val="374151"/>
                </a:solidFill>
                <a:latin typeface="+mn-lt"/>
              </a:rPr>
              <a:t>It is a supervised learning algorithm that can be used for both classification and regression tasks.</a:t>
            </a:r>
            <a:r>
              <a:rPr lang="en-US" sz="1200" b="1" i="1" dirty="0">
                <a:solidFill>
                  <a:srgbClr val="374151"/>
                </a:solidFill>
                <a:effectLst/>
                <a:latin typeface="+mn-lt"/>
              </a:rPr>
              <a:t> </a:t>
            </a:r>
            <a:r>
              <a:rPr lang="en-US" sz="1200" b="1" i="1" dirty="0">
                <a:solidFill>
                  <a:srgbClr val="374151"/>
                </a:solidFill>
                <a:latin typeface="+mn-lt"/>
              </a:rPr>
              <a:t>It</a:t>
            </a:r>
            <a:r>
              <a:rPr lang="en-US" sz="1200" b="1" i="1" dirty="0">
                <a:solidFill>
                  <a:srgbClr val="374151"/>
                </a:solidFill>
                <a:effectLst/>
                <a:latin typeface="+mn-lt"/>
              </a:rPr>
              <a:t> uses many decision trees to make predictions. It combines these trees in a clever way to make better predictions and avoid mistakes. This helps to reduce overfitting and improve the accuracy and robustness of the model.</a:t>
            </a:r>
            <a:endParaRPr lang="en-IN" sz="1200" b="1" i="1" dirty="0">
              <a:latin typeface="+mn-lt"/>
            </a:endParaRPr>
          </a:p>
        </p:txBody>
      </p:sp>
    </p:spTree>
    <p:extLst>
      <p:ext uri="{BB962C8B-B14F-4D97-AF65-F5344CB8AC3E}">
        <p14:creationId xmlns:p14="http://schemas.microsoft.com/office/powerpoint/2010/main" val="411886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7" name="Google Shape;407;p15"/>
          <p:cNvSpPr txBox="1"/>
          <p:nvPr/>
        </p:nvSpPr>
        <p:spPr>
          <a:xfrm>
            <a:off x="-6836" y="1835713"/>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6490177" y="974812"/>
            <a:ext cx="2487133" cy="2281701"/>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65797B94-9FAD-30CB-8470-B3A07DE0FF3E}"/>
              </a:ext>
            </a:extLst>
          </p:cNvPr>
          <p:cNvSpPr txBox="1"/>
          <p:nvPr/>
        </p:nvSpPr>
        <p:spPr>
          <a:xfrm>
            <a:off x="609600" y="570641"/>
            <a:ext cx="4429913" cy="307777"/>
          </a:xfrm>
          <a:prstGeom prst="rect">
            <a:avLst/>
          </a:prstGeom>
          <a:noFill/>
        </p:spPr>
        <p:txBody>
          <a:bodyPr wrap="square" rtlCol="0">
            <a:spAutoFit/>
          </a:bodyPr>
          <a:lstStyle/>
          <a:p>
            <a:r>
              <a:rPr lang="en-IN" dirty="0"/>
              <a:t>IMPORTING THE DATASET</a:t>
            </a:r>
          </a:p>
        </p:txBody>
      </p:sp>
      <p:pic>
        <p:nvPicPr>
          <p:cNvPr id="4" name="Content Placeholder 4">
            <a:extLst>
              <a:ext uri="{FF2B5EF4-FFF2-40B4-BE49-F238E27FC236}">
                <a16:creationId xmlns:a16="http://schemas.microsoft.com/office/drawing/2014/main" id="{BF27EF77-E682-5CB9-4EBC-F3070334346B}"/>
              </a:ext>
            </a:extLst>
          </p:cNvPr>
          <p:cNvPicPr>
            <a:picLocks noChangeAspect="1"/>
          </p:cNvPicPr>
          <p:nvPr/>
        </p:nvPicPr>
        <p:blipFill rotWithShape="1">
          <a:blip r:embed="rId3">
            <a:extLst>
              <a:ext uri="{28A0092B-C50C-407E-A947-70E740481C1C}">
                <a14:useLocalDpi xmlns:a14="http://schemas.microsoft.com/office/drawing/2010/main" val="0"/>
              </a:ext>
            </a:extLst>
          </a:blip>
          <a:srcRect r="33225"/>
          <a:stretch/>
        </p:blipFill>
        <p:spPr>
          <a:xfrm>
            <a:off x="399017" y="1008010"/>
            <a:ext cx="5622188" cy="1136708"/>
          </a:xfrm>
          <a:prstGeom prst="rect">
            <a:avLst/>
          </a:prstGeom>
          <a:noFill/>
          <a:ln>
            <a:noFill/>
          </a:ln>
        </p:spPr>
      </p:pic>
      <p:pic>
        <p:nvPicPr>
          <p:cNvPr id="5" name="Picture 4">
            <a:extLst>
              <a:ext uri="{FF2B5EF4-FFF2-40B4-BE49-F238E27FC236}">
                <a16:creationId xmlns:a16="http://schemas.microsoft.com/office/drawing/2014/main" id="{1F995D3D-CA5F-D64F-936D-7177A059DB54}"/>
              </a:ext>
            </a:extLst>
          </p:cNvPr>
          <p:cNvPicPr>
            <a:picLocks noChangeAspect="1"/>
          </p:cNvPicPr>
          <p:nvPr/>
        </p:nvPicPr>
        <p:blipFill rotWithShape="1">
          <a:blip r:embed="rId4"/>
          <a:srcRect r="31913"/>
          <a:stretch/>
        </p:blipFill>
        <p:spPr>
          <a:xfrm>
            <a:off x="346300" y="3285540"/>
            <a:ext cx="5806993" cy="1087080"/>
          </a:xfrm>
          <a:prstGeom prst="rect">
            <a:avLst/>
          </a:prstGeom>
        </p:spPr>
      </p:pic>
      <p:graphicFrame>
        <p:nvGraphicFramePr>
          <p:cNvPr id="6" name="Object 5">
            <a:extLst>
              <a:ext uri="{FF2B5EF4-FFF2-40B4-BE49-F238E27FC236}">
                <a16:creationId xmlns:a16="http://schemas.microsoft.com/office/drawing/2014/main" id="{9E79A241-0B00-5B73-2DD3-90E3AFEA7BE1}"/>
              </a:ext>
            </a:extLst>
          </p:cNvPr>
          <p:cNvGraphicFramePr>
            <a:graphicFrameLocks noChangeAspect="1"/>
          </p:cNvGraphicFramePr>
          <p:nvPr>
            <p:extLst>
              <p:ext uri="{D42A27DB-BD31-4B8C-83A1-F6EECF244321}">
                <p14:modId xmlns:p14="http://schemas.microsoft.com/office/powerpoint/2010/main" val="4094905418"/>
              </p:ext>
            </p:extLst>
          </p:nvPr>
        </p:nvGraphicFramePr>
        <p:xfrm>
          <a:off x="863235" y="2193124"/>
          <a:ext cx="999271" cy="881302"/>
        </p:xfrm>
        <a:graphic>
          <a:graphicData uri="http://schemas.openxmlformats.org/presentationml/2006/ole">
            <mc:AlternateContent xmlns:mc="http://schemas.openxmlformats.org/markup-compatibility/2006">
              <mc:Choice xmlns:v="urn:schemas-microsoft-com:vml" Requires="v">
                <p:oleObj name="Worksheet" showAsIcon="1" r:id="rId5" imgW="914400" imgH="806400" progId="Excel.Sheet.12">
                  <p:embed/>
                </p:oleObj>
              </mc:Choice>
              <mc:Fallback>
                <p:oleObj name="Worksheet" showAsIcon="1" r:id="rId5" imgW="914400" imgH="806400" progId="Excel.Sheet.12">
                  <p:embed/>
                  <p:pic>
                    <p:nvPicPr>
                      <p:cNvPr id="6" name="Object 5">
                        <a:extLst>
                          <a:ext uri="{FF2B5EF4-FFF2-40B4-BE49-F238E27FC236}">
                            <a16:creationId xmlns:a16="http://schemas.microsoft.com/office/drawing/2014/main" id="{9E79A241-0B00-5B73-2DD3-90E3AFEA7BE1}"/>
                          </a:ext>
                        </a:extLst>
                      </p:cNvPr>
                      <p:cNvPicPr/>
                      <p:nvPr/>
                    </p:nvPicPr>
                    <p:blipFill>
                      <a:blip r:embed="rId6"/>
                      <a:stretch>
                        <a:fillRect/>
                      </a:stretch>
                    </p:blipFill>
                    <p:spPr>
                      <a:xfrm>
                        <a:off x="863235" y="2193124"/>
                        <a:ext cx="999271" cy="881302"/>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5BCBB11-517B-0ACF-710E-25DCA321EF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8" name="Picture 7">
            <a:extLst>
              <a:ext uri="{FF2B5EF4-FFF2-40B4-BE49-F238E27FC236}">
                <a16:creationId xmlns:a16="http://schemas.microsoft.com/office/drawing/2014/main" id="{2E90B0BE-03B7-0BE5-B510-45FBC37BFDD8}"/>
              </a:ext>
            </a:extLst>
          </p:cNvPr>
          <p:cNvPicPr>
            <a:picLocks noChangeAspect="1"/>
          </p:cNvPicPr>
          <p:nvPr/>
        </p:nvPicPr>
        <p:blipFill>
          <a:blip r:embed="rId2"/>
          <a:stretch>
            <a:fillRect/>
          </a:stretch>
        </p:blipFill>
        <p:spPr>
          <a:xfrm>
            <a:off x="666683" y="968363"/>
            <a:ext cx="3354984" cy="665704"/>
          </a:xfrm>
          <a:prstGeom prst="rect">
            <a:avLst/>
          </a:prstGeom>
        </p:spPr>
      </p:pic>
      <p:sp>
        <p:nvSpPr>
          <p:cNvPr id="9" name="TextBox 8">
            <a:extLst>
              <a:ext uri="{FF2B5EF4-FFF2-40B4-BE49-F238E27FC236}">
                <a16:creationId xmlns:a16="http://schemas.microsoft.com/office/drawing/2014/main" id="{92F8DF11-6C3E-FD8B-A74C-9A92DAD28684}"/>
              </a:ext>
            </a:extLst>
          </p:cNvPr>
          <p:cNvSpPr txBox="1"/>
          <p:nvPr/>
        </p:nvSpPr>
        <p:spPr>
          <a:xfrm>
            <a:off x="6682384" y="731334"/>
            <a:ext cx="1794933" cy="738664"/>
          </a:xfrm>
          <a:prstGeom prst="rect">
            <a:avLst/>
          </a:prstGeom>
          <a:noFill/>
        </p:spPr>
        <p:txBody>
          <a:bodyPr wrap="square" rtlCol="0">
            <a:spAutoFit/>
          </a:bodyPr>
          <a:lstStyle/>
          <a:p>
            <a:r>
              <a:rPr lang="en-IN" b="1" i="1" dirty="0"/>
              <a:t>To ignore  un necessary warnings.</a:t>
            </a:r>
          </a:p>
        </p:txBody>
      </p:sp>
      <p:cxnSp>
        <p:nvCxnSpPr>
          <p:cNvPr id="10" name="Straight Arrow Connector 9">
            <a:extLst>
              <a:ext uri="{FF2B5EF4-FFF2-40B4-BE49-F238E27FC236}">
                <a16:creationId xmlns:a16="http://schemas.microsoft.com/office/drawing/2014/main" id="{5AF94A46-EDC1-6188-D81F-9D0940448107}"/>
              </a:ext>
            </a:extLst>
          </p:cNvPr>
          <p:cNvCxnSpPr>
            <a:cxnSpLocks/>
          </p:cNvCxnSpPr>
          <p:nvPr/>
        </p:nvCxnSpPr>
        <p:spPr>
          <a:xfrm flipH="1">
            <a:off x="5266267" y="1100666"/>
            <a:ext cx="7704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448FB835-DCD3-8B3C-03CC-887ECCD5D8FD}"/>
              </a:ext>
            </a:extLst>
          </p:cNvPr>
          <p:cNvPicPr>
            <a:picLocks noChangeAspect="1"/>
          </p:cNvPicPr>
          <p:nvPr/>
        </p:nvPicPr>
        <p:blipFill>
          <a:blip r:embed="rId3"/>
          <a:stretch>
            <a:fillRect/>
          </a:stretch>
        </p:blipFill>
        <p:spPr>
          <a:xfrm>
            <a:off x="5643358" y="2108201"/>
            <a:ext cx="3005667" cy="2633134"/>
          </a:xfrm>
          <a:prstGeom prst="rect">
            <a:avLst/>
          </a:prstGeom>
        </p:spPr>
      </p:pic>
    </p:spTree>
    <p:extLst>
      <p:ext uri="{BB962C8B-B14F-4D97-AF65-F5344CB8AC3E}">
        <p14:creationId xmlns:p14="http://schemas.microsoft.com/office/powerpoint/2010/main" val="105635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5780BBF-14CE-83F3-7D98-3A516B84FB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pic>
        <p:nvPicPr>
          <p:cNvPr id="10" name="Picture 9">
            <a:extLst>
              <a:ext uri="{FF2B5EF4-FFF2-40B4-BE49-F238E27FC236}">
                <a16:creationId xmlns:a16="http://schemas.microsoft.com/office/drawing/2014/main" id="{B07050F6-CC72-8812-FF34-E74C838AEF4E}"/>
              </a:ext>
            </a:extLst>
          </p:cNvPr>
          <p:cNvPicPr>
            <a:picLocks noChangeAspect="1"/>
          </p:cNvPicPr>
          <p:nvPr/>
        </p:nvPicPr>
        <p:blipFill>
          <a:blip r:embed="rId2"/>
          <a:stretch>
            <a:fillRect/>
          </a:stretch>
        </p:blipFill>
        <p:spPr>
          <a:xfrm>
            <a:off x="481378" y="801134"/>
            <a:ext cx="6369377" cy="933498"/>
          </a:xfrm>
          <a:prstGeom prst="rect">
            <a:avLst/>
          </a:prstGeom>
        </p:spPr>
      </p:pic>
      <p:cxnSp>
        <p:nvCxnSpPr>
          <p:cNvPr id="12" name="Straight Arrow Connector 11">
            <a:extLst>
              <a:ext uri="{FF2B5EF4-FFF2-40B4-BE49-F238E27FC236}">
                <a16:creationId xmlns:a16="http://schemas.microsoft.com/office/drawing/2014/main" id="{C1103CF0-A0CB-3A0A-7216-B7DD5B277AEA}"/>
              </a:ext>
            </a:extLst>
          </p:cNvPr>
          <p:cNvCxnSpPr>
            <a:cxnSpLocks/>
          </p:cNvCxnSpPr>
          <p:nvPr/>
        </p:nvCxnSpPr>
        <p:spPr>
          <a:xfrm flipV="1">
            <a:off x="4406900" y="1811867"/>
            <a:ext cx="0" cy="3227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B2739C1B-0365-8796-6B4A-773848D55EED}"/>
              </a:ext>
            </a:extLst>
          </p:cNvPr>
          <p:cNvSpPr/>
          <p:nvPr/>
        </p:nvSpPr>
        <p:spPr>
          <a:xfrm rot="10800000" flipV="1">
            <a:off x="241303" y="2211869"/>
            <a:ext cx="8479356" cy="2715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The above given block code performs a randomized search on the 4 given functions namely    :</a:t>
            </a:r>
          </a:p>
          <a:p>
            <a:pPr marL="285750" indent="-285750">
              <a:buFont typeface="Wingdings" panose="05000000000000000000" pitchFamily="2" charset="2"/>
              <a:buChar char="Ø"/>
            </a:pPr>
            <a:r>
              <a:rPr lang="en-US" b="1" dirty="0">
                <a:highlight>
                  <a:srgbClr val="C0C0C0"/>
                </a:highlight>
              </a:rPr>
              <a:t>Features-</a:t>
            </a:r>
            <a:r>
              <a:rPr lang="en-US" dirty="0"/>
              <a:t>The feature variables are independent variables to be used for model training and testing pandas  Data Frame or NumPy array containing the feature variables.</a:t>
            </a:r>
          </a:p>
          <a:p>
            <a:pPr marL="285750" indent="-285750">
              <a:buFont typeface="Wingdings" panose="05000000000000000000" pitchFamily="2" charset="2"/>
              <a:buChar char="Ø"/>
            </a:pPr>
            <a:r>
              <a:rPr lang="en-US" b="1" dirty="0">
                <a:highlight>
                  <a:srgbClr val="C0C0C0"/>
                </a:highlight>
              </a:rPr>
              <a:t>Target</a:t>
            </a:r>
            <a:r>
              <a:rPr lang="en-US" b="1" dirty="0"/>
              <a:t>-</a:t>
            </a:r>
            <a:r>
              <a:rPr lang="en-US" dirty="0"/>
              <a:t> A Pandas Data Frame or NumPy array containing the target variable to be predicted by the    model.</a:t>
            </a:r>
          </a:p>
          <a:p>
            <a:pPr marL="285750" indent="-285750">
              <a:buFont typeface="Wingdings" panose="05000000000000000000" pitchFamily="2" charset="2"/>
              <a:buChar char="Ø"/>
            </a:pPr>
            <a:r>
              <a:rPr lang="en-US" b="1" dirty="0">
                <a:highlight>
                  <a:srgbClr val="C0C0C0"/>
                </a:highlight>
              </a:rPr>
              <a:t>Model- </a:t>
            </a:r>
            <a:r>
              <a:rPr lang="en-US" dirty="0"/>
              <a:t>The machine learning model to be trained and tested.</a:t>
            </a:r>
          </a:p>
          <a:p>
            <a:pPr marL="285750" indent="-285750">
              <a:buFont typeface="Wingdings" panose="05000000000000000000" pitchFamily="2" charset="2"/>
              <a:buChar char="Ø"/>
            </a:pPr>
            <a:r>
              <a:rPr lang="en-US" b="1" dirty="0">
                <a:highlight>
                  <a:srgbClr val="C0C0C0"/>
                </a:highlight>
              </a:rPr>
              <a:t>Hyperparameters</a:t>
            </a:r>
            <a:r>
              <a:rPr lang="en-US" b="1" dirty="0"/>
              <a:t>-</a:t>
            </a:r>
            <a:r>
              <a:rPr lang="en-US" dirty="0"/>
              <a:t>In machine learning, "hyperparameters" are model parameters that are set before                                 training the model and cannot be learned from the data. They are often set manually, and can have a large impact on the performance of the model.</a:t>
            </a:r>
          </a:p>
          <a:p>
            <a:pPr marL="285750" indent="-285750">
              <a:buFont typeface="Wingdings" panose="05000000000000000000" pitchFamily="2" charset="2"/>
              <a:buChar char="Ø"/>
            </a:pPr>
            <a:r>
              <a:rPr lang="en-US" b="1" dirty="0" err="1">
                <a:highlight>
                  <a:srgbClr val="C0C0C0"/>
                </a:highlight>
              </a:rPr>
              <a:t>kFolds</a:t>
            </a:r>
            <a:r>
              <a:rPr lang="en-US" b="1" dirty="0">
                <a:highlight>
                  <a:srgbClr val="C0C0C0"/>
                </a:highlight>
              </a:rPr>
              <a:t> </a:t>
            </a:r>
            <a:r>
              <a:rPr lang="en-US" b="1" dirty="0"/>
              <a:t>-</a:t>
            </a:r>
            <a:r>
              <a:rPr lang="en-US" dirty="0"/>
              <a:t>In ML, "cross-validation" assesses model performance on limited data by splitting it into multiple      subsets."</a:t>
            </a:r>
            <a:r>
              <a:rPr lang="en-US" dirty="0" err="1"/>
              <a:t>kFolds</a:t>
            </a:r>
            <a:r>
              <a:rPr lang="en-US" dirty="0"/>
              <a:t>" is the integer representing the number of subsets (or "folds") used in cross-validation.</a:t>
            </a:r>
          </a:p>
          <a:p>
            <a:pPr algn="ctr"/>
            <a:endParaRPr lang="en-IN" dirty="0"/>
          </a:p>
        </p:txBody>
      </p:sp>
    </p:spTree>
    <p:extLst>
      <p:ext uri="{BB962C8B-B14F-4D97-AF65-F5344CB8AC3E}">
        <p14:creationId xmlns:p14="http://schemas.microsoft.com/office/powerpoint/2010/main" val="3639660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38194D7-0963-22D7-7A9E-8CF2949E7B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10" name="Picture 9">
            <a:extLst>
              <a:ext uri="{FF2B5EF4-FFF2-40B4-BE49-F238E27FC236}">
                <a16:creationId xmlns:a16="http://schemas.microsoft.com/office/drawing/2014/main" id="{5FB8ED5C-2140-8143-BCB8-91E0220B88C8}"/>
              </a:ext>
            </a:extLst>
          </p:cNvPr>
          <p:cNvPicPr>
            <a:picLocks noChangeAspect="1"/>
          </p:cNvPicPr>
          <p:nvPr/>
        </p:nvPicPr>
        <p:blipFill>
          <a:blip r:embed="rId2"/>
          <a:stretch>
            <a:fillRect/>
          </a:stretch>
        </p:blipFill>
        <p:spPr>
          <a:xfrm>
            <a:off x="941777" y="1000104"/>
            <a:ext cx="5397777" cy="806491"/>
          </a:xfrm>
          <a:prstGeom prst="rect">
            <a:avLst/>
          </a:prstGeom>
        </p:spPr>
      </p:pic>
      <p:sp>
        <p:nvSpPr>
          <p:cNvPr id="11" name="Rectangle 10">
            <a:extLst>
              <a:ext uri="{FF2B5EF4-FFF2-40B4-BE49-F238E27FC236}">
                <a16:creationId xmlns:a16="http://schemas.microsoft.com/office/drawing/2014/main" id="{5AC82189-1101-2C55-EE7A-AE6573FCF70C}"/>
              </a:ext>
            </a:extLst>
          </p:cNvPr>
          <p:cNvSpPr/>
          <p:nvPr/>
        </p:nvSpPr>
        <p:spPr>
          <a:xfrm>
            <a:off x="872067" y="2633133"/>
            <a:ext cx="7222066" cy="1270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 </a:t>
            </a:r>
            <a:r>
              <a:rPr lang="en-US" b="1" i="1" dirty="0"/>
              <a:t>The code is creating a logistic regression model with balanced class weights to account for imbalanced class distributions using scikit-</a:t>
            </a:r>
            <a:r>
              <a:rPr lang="en-US" b="1" i="1" dirty="0" err="1"/>
              <a:t>learn.The</a:t>
            </a:r>
            <a:r>
              <a:rPr lang="en-US" b="1" i="1" dirty="0"/>
              <a:t> code generates a list of regularization penalties (L1 and L2) and a set of 10,000 random values for the regularization strength parameter (C) to tune the model.</a:t>
            </a:r>
            <a:endParaRPr lang="en-IN" b="1" i="1" dirty="0"/>
          </a:p>
        </p:txBody>
      </p:sp>
      <p:cxnSp>
        <p:nvCxnSpPr>
          <p:cNvPr id="12" name="Straight Arrow Connector 11">
            <a:extLst>
              <a:ext uri="{FF2B5EF4-FFF2-40B4-BE49-F238E27FC236}">
                <a16:creationId xmlns:a16="http://schemas.microsoft.com/office/drawing/2014/main" id="{B2D8541B-323F-17EC-30F7-A1FAF06EBBA6}"/>
              </a:ext>
            </a:extLst>
          </p:cNvPr>
          <p:cNvCxnSpPr>
            <a:cxnSpLocks/>
          </p:cNvCxnSpPr>
          <p:nvPr/>
        </p:nvCxnSpPr>
        <p:spPr>
          <a:xfrm>
            <a:off x="4309533" y="1806595"/>
            <a:ext cx="0" cy="437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92499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BE959D-1D71-1EAD-21FE-27E8B6B98F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6" name="Picture 5">
            <a:extLst>
              <a:ext uri="{FF2B5EF4-FFF2-40B4-BE49-F238E27FC236}">
                <a16:creationId xmlns:a16="http://schemas.microsoft.com/office/drawing/2014/main" id="{1650529D-70C5-B0A4-8E8D-569332222E7C}"/>
              </a:ext>
            </a:extLst>
          </p:cNvPr>
          <p:cNvPicPr>
            <a:picLocks noChangeAspect="1"/>
          </p:cNvPicPr>
          <p:nvPr/>
        </p:nvPicPr>
        <p:blipFill>
          <a:blip r:embed="rId2"/>
          <a:stretch>
            <a:fillRect/>
          </a:stretch>
        </p:blipFill>
        <p:spPr>
          <a:xfrm>
            <a:off x="490906" y="729167"/>
            <a:ext cx="6680361" cy="1184300"/>
          </a:xfrm>
          <a:prstGeom prst="rect">
            <a:avLst/>
          </a:prstGeom>
        </p:spPr>
      </p:pic>
      <p:sp>
        <p:nvSpPr>
          <p:cNvPr id="7" name="Rectangle 6">
            <a:extLst>
              <a:ext uri="{FF2B5EF4-FFF2-40B4-BE49-F238E27FC236}">
                <a16:creationId xmlns:a16="http://schemas.microsoft.com/office/drawing/2014/main" id="{C2116C22-58A2-B024-1F5F-33E281704FF1}"/>
              </a:ext>
            </a:extLst>
          </p:cNvPr>
          <p:cNvSpPr/>
          <p:nvPr/>
        </p:nvSpPr>
        <p:spPr>
          <a:xfrm>
            <a:off x="254000" y="3414783"/>
            <a:ext cx="7543800" cy="14562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200" b="1" i="1" dirty="0"/>
              <a:t>Performing a randomized search for the following parameter and verifying the best parameters required for the model  .</a:t>
            </a:r>
          </a:p>
          <a:p>
            <a:pPr algn="ctr"/>
            <a:r>
              <a:rPr lang="en-US" sz="1200" b="1" i="1" dirty="0">
                <a:solidFill>
                  <a:srgbClr val="374151"/>
                </a:solidFill>
                <a:effectLst/>
              </a:rPr>
              <a:t>The process involves testing 10 different combinations of hyperparameters  and evaluating the performance of each combination using 10-fold cross-validation. This results in a total of 100 fits of the model.</a:t>
            </a:r>
            <a:endParaRPr lang="en-IN" sz="1200" b="1" i="1" dirty="0"/>
          </a:p>
          <a:p>
            <a:pPr algn="ctr"/>
            <a:endParaRPr lang="en-IN" dirty="0"/>
          </a:p>
        </p:txBody>
      </p:sp>
      <p:cxnSp>
        <p:nvCxnSpPr>
          <p:cNvPr id="9" name="Straight Arrow Connector 8">
            <a:extLst>
              <a:ext uri="{FF2B5EF4-FFF2-40B4-BE49-F238E27FC236}">
                <a16:creationId xmlns:a16="http://schemas.microsoft.com/office/drawing/2014/main" id="{848E2CFC-92BD-E477-DB1D-42CE9B0BFFA2}"/>
              </a:ext>
            </a:extLst>
          </p:cNvPr>
          <p:cNvCxnSpPr>
            <a:cxnSpLocks/>
          </p:cNvCxnSpPr>
          <p:nvPr/>
        </p:nvCxnSpPr>
        <p:spPr>
          <a:xfrm>
            <a:off x="3928533" y="2269067"/>
            <a:ext cx="0" cy="8043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8685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3A7915-FF40-A603-CFEA-E91134333C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6" name="Picture 5">
            <a:extLst>
              <a:ext uri="{FF2B5EF4-FFF2-40B4-BE49-F238E27FC236}">
                <a16:creationId xmlns:a16="http://schemas.microsoft.com/office/drawing/2014/main" id="{353EB30E-231F-A282-B722-771D0F9595B2}"/>
              </a:ext>
            </a:extLst>
          </p:cNvPr>
          <p:cNvPicPr>
            <a:picLocks noChangeAspect="1"/>
          </p:cNvPicPr>
          <p:nvPr/>
        </p:nvPicPr>
        <p:blipFill>
          <a:blip r:embed="rId2"/>
          <a:stretch>
            <a:fillRect/>
          </a:stretch>
        </p:blipFill>
        <p:spPr>
          <a:xfrm>
            <a:off x="468683" y="450816"/>
            <a:ext cx="6140766" cy="1295467"/>
          </a:xfrm>
          <a:prstGeom prst="rect">
            <a:avLst/>
          </a:prstGeom>
        </p:spPr>
      </p:pic>
      <p:pic>
        <p:nvPicPr>
          <p:cNvPr id="8" name="Picture 7">
            <a:extLst>
              <a:ext uri="{FF2B5EF4-FFF2-40B4-BE49-F238E27FC236}">
                <a16:creationId xmlns:a16="http://schemas.microsoft.com/office/drawing/2014/main" id="{F428AB3D-3DF5-1BA8-0B7C-DC2C01C7E92F}"/>
              </a:ext>
            </a:extLst>
          </p:cNvPr>
          <p:cNvPicPr>
            <a:picLocks noChangeAspect="1"/>
          </p:cNvPicPr>
          <p:nvPr/>
        </p:nvPicPr>
        <p:blipFill>
          <a:blip r:embed="rId3"/>
          <a:stretch>
            <a:fillRect/>
          </a:stretch>
        </p:blipFill>
        <p:spPr>
          <a:xfrm>
            <a:off x="468683" y="2008697"/>
            <a:ext cx="3911801" cy="787440"/>
          </a:xfrm>
          <a:prstGeom prst="rect">
            <a:avLst/>
          </a:prstGeom>
        </p:spPr>
      </p:pic>
      <p:sp>
        <p:nvSpPr>
          <p:cNvPr id="9" name="Rectangle 8">
            <a:extLst>
              <a:ext uri="{FF2B5EF4-FFF2-40B4-BE49-F238E27FC236}">
                <a16:creationId xmlns:a16="http://schemas.microsoft.com/office/drawing/2014/main" id="{E3D6078D-FA09-599F-6974-29F9E2F9A877}"/>
              </a:ext>
            </a:extLst>
          </p:cNvPr>
          <p:cNvSpPr/>
          <p:nvPr/>
        </p:nvSpPr>
        <p:spPr>
          <a:xfrm>
            <a:off x="397933" y="3191933"/>
            <a:ext cx="8094134" cy="17864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b="1" i="1" dirty="0">
                <a:solidFill>
                  <a:srgbClr val="000000"/>
                </a:solidFill>
                <a:effectLst/>
              </a:rPr>
              <a:t>The code creates a list of two L2 regularization penalties and a set of 20 logarithmically spaced values for the regularization strength parameter (C) to be used in a grid search to find the optimal hyperparameters for a model. These hyperparameters are stored in a dictionary called hyperparameters.</a:t>
            </a:r>
          </a:p>
          <a:p>
            <a:pPr algn="l"/>
            <a:r>
              <a:rPr lang="en-US" b="1" i="1" dirty="0">
                <a:solidFill>
                  <a:srgbClr val="000000"/>
                </a:solidFill>
                <a:effectLst/>
              </a:rPr>
              <a:t>Smaller C = stronger regularization=Less overfitting</a:t>
            </a:r>
          </a:p>
          <a:p>
            <a:pPr algn="l"/>
            <a:r>
              <a:rPr lang="en-US" b="1" i="1" dirty="0">
                <a:solidFill>
                  <a:srgbClr val="000000"/>
                </a:solidFill>
                <a:effectLst/>
              </a:rPr>
              <a:t>Larger C = weaker regularization=More </a:t>
            </a:r>
            <a:r>
              <a:rPr lang="en-US" b="1" i="1" dirty="0" err="1">
                <a:solidFill>
                  <a:srgbClr val="000000"/>
                </a:solidFill>
                <a:effectLst/>
              </a:rPr>
              <a:t>overlifting</a:t>
            </a:r>
            <a:endParaRPr lang="en-US" b="1" i="1" dirty="0">
              <a:solidFill>
                <a:srgbClr val="000000"/>
              </a:solidFill>
              <a:effectLst/>
            </a:endParaRPr>
          </a:p>
          <a:p>
            <a:pPr algn="ctr"/>
            <a:endParaRPr lang="en-IN" dirty="0"/>
          </a:p>
        </p:txBody>
      </p:sp>
    </p:spTree>
    <p:extLst>
      <p:ext uri="{BB962C8B-B14F-4D97-AF65-F5344CB8AC3E}">
        <p14:creationId xmlns:p14="http://schemas.microsoft.com/office/powerpoint/2010/main" val="4287982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009874-21CE-02A8-9598-97B9E26BDA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6" name="Picture 5">
            <a:extLst>
              <a:ext uri="{FF2B5EF4-FFF2-40B4-BE49-F238E27FC236}">
                <a16:creationId xmlns:a16="http://schemas.microsoft.com/office/drawing/2014/main" id="{CF99A181-B32C-F954-57E4-3E6948ED9EC0}"/>
              </a:ext>
            </a:extLst>
          </p:cNvPr>
          <p:cNvPicPr>
            <a:picLocks noChangeAspect="1"/>
          </p:cNvPicPr>
          <p:nvPr/>
        </p:nvPicPr>
        <p:blipFill>
          <a:blip r:embed="rId2"/>
          <a:stretch>
            <a:fillRect/>
          </a:stretch>
        </p:blipFill>
        <p:spPr>
          <a:xfrm>
            <a:off x="720573" y="727048"/>
            <a:ext cx="5874052" cy="997001"/>
          </a:xfrm>
          <a:prstGeom prst="rect">
            <a:avLst/>
          </a:prstGeom>
        </p:spPr>
      </p:pic>
      <p:pic>
        <p:nvPicPr>
          <p:cNvPr id="8" name="Picture 7">
            <a:extLst>
              <a:ext uri="{FF2B5EF4-FFF2-40B4-BE49-F238E27FC236}">
                <a16:creationId xmlns:a16="http://schemas.microsoft.com/office/drawing/2014/main" id="{6EF8A131-DE86-8F17-A685-E573E3E7151D}"/>
              </a:ext>
            </a:extLst>
          </p:cNvPr>
          <p:cNvPicPr>
            <a:picLocks noChangeAspect="1"/>
          </p:cNvPicPr>
          <p:nvPr/>
        </p:nvPicPr>
        <p:blipFill>
          <a:blip r:embed="rId3"/>
          <a:stretch>
            <a:fillRect/>
          </a:stretch>
        </p:blipFill>
        <p:spPr>
          <a:xfrm>
            <a:off x="720573" y="2096478"/>
            <a:ext cx="6115364" cy="1111307"/>
          </a:xfrm>
          <a:prstGeom prst="rect">
            <a:avLst/>
          </a:prstGeom>
        </p:spPr>
      </p:pic>
      <p:sp>
        <p:nvSpPr>
          <p:cNvPr id="9" name="Rectangle 8">
            <a:extLst>
              <a:ext uri="{FF2B5EF4-FFF2-40B4-BE49-F238E27FC236}">
                <a16:creationId xmlns:a16="http://schemas.microsoft.com/office/drawing/2014/main" id="{400027A4-02A5-9F42-73EC-CDD831543676}"/>
              </a:ext>
            </a:extLst>
          </p:cNvPr>
          <p:cNvSpPr/>
          <p:nvPr/>
        </p:nvSpPr>
        <p:spPr>
          <a:xfrm>
            <a:off x="524934" y="3917951"/>
            <a:ext cx="7035800" cy="9970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The first line prints the accuracy score of the model on the training data. </a:t>
            </a:r>
          </a:p>
          <a:p>
            <a:pPr algn="ctr"/>
            <a:r>
              <a:rPr lang="en-US" b="1" i="1" dirty="0"/>
              <a:t>The second line prints the accuracy score of the model on the testing data.</a:t>
            </a:r>
            <a:endParaRPr lang="en-IN" b="1" i="1" dirty="0"/>
          </a:p>
        </p:txBody>
      </p:sp>
      <p:cxnSp>
        <p:nvCxnSpPr>
          <p:cNvPr id="10" name="Straight Arrow Connector 9">
            <a:extLst>
              <a:ext uri="{FF2B5EF4-FFF2-40B4-BE49-F238E27FC236}">
                <a16:creationId xmlns:a16="http://schemas.microsoft.com/office/drawing/2014/main" id="{591CC88D-2C9D-5936-2039-87716FA8E952}"/>
              </a:ext>
            </a:extLst>
          </p:cNvPr>
          <p:cNvCxnSpPr>
            <a:cxnSpLocks/>
          </p:cNvCxnSpPr>
          <p:nvPr/>
        </p:nvCxnSpPr>
        <p:spPr>
          <a:xfrm>
            <a:off x="3767666" y="3081867"/>
            <a:ext cx="0" cy="8043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43930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B3EDB4-E736-9EFE-C91F-14244DE3DE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6" name="Text Placeholder 5">
            <a:extLst>
              <a:ext uri="{FF2B5EF4-FFF2-40B4-BE49-F238E27FC236}">
                <a16:creationId xmlns:a16="http://schemas.microsoft.com/office/drawing/2014/main" id="{5D0DD4D7-C46F-F2AC-D96F-DFE743A8C790}"/>
              </a:ext>
            </a:extLst>
          </p:cNvPr>
          <p:cNvSpPr>
            <a:spLocks noGrp="1"/>
          </p:cNvSpPr>
          <p:nvPr>
            <p:ph type="body" idx="1"/>
          </p:nvPr>
        </p:nvSpPr>
        <p:spPr>
          <a:xfrm>
            <a:off x="457199" y="262467"/>
            <a:ext cx="7560733" cy="4374283"/>
          </a:xfrm>
        </p:spPr>
        <p:txBody>
          <a:bodyPr/>
          <a:lstStyle/>
          <a:p>
            <a:pPr>
              <a:buFont typeface="Wingdings" panose="05000000000000000000" pitchFamily="2" charset="2"/>
              <a:buChar char="Ø"/>
            </a:pPr>
            <a:r>
              <a:rPr lang="en-US" sz="1400" b="1" i="1" dirty="0">
                <a:latin typeface="Arial" panose="020B0604020202020204" pitchFamily="34" charset="0"/>
                <a:cs typeface="Arial" panose="020B0604020202020204" pitchFamily="34" charset="0"/>
              </a:rPr>
              <a:t>The training-set accuracy score is 0.7575 while the test-set accuracy to be 0.76750. These two values are quite comparable. So, there is no question of overfitting.</a:t>
            </a:r>
          </a:p>
          <a:p>
            <a:pPr>
              <a:buFont typeface="Wingdings" panose="05000000000000000000" pitchFamily="2" charset="2"/>
              <a:buChar char="Ø"/>
            </a:pPr>
            <a:endParaRPr lang="en-US" sz="1400" b="1" i="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400" b="1" i="1" dirty="0">
                <a:latin typeface="Arial" panose="020B0604020202020204" pitchFamily="34" charset="0"/>
                <a:cs typeface="Arial" panose="020B0604020202020204" pitchFamily="34" charset="0"/>
              </a:rPr>
              <a:t>In Logistic Regression, we use default value of C = 1. It provides good performance with approximately 75% accuracy on both the training and the test set. But the model performance on both the training and test set are very comparable. It is likely the case of underfitting.</a:t>
            </a:r>
          </a:p>
          <a:p>
            <a:pPr>
              <a:buFont typeface="Wingdings" panose="05000000000000000000" pitchFamily="2" charset="2"/>
              <a:buChar char="Ø"/>
            </a:pPr>
            <a:endParaRPr lang="en-US" sz="1400" b="1" i="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400" b="1" i="1" dirty="0">
                <a:latin typeface="Arial" panose="020B0604020202020204" pitchFamily="34" charset="0"/>
                <a:cs typeface="Arial" panose="020B0604020202020204" pitchFamily="34" charset="0"/>
              </a:rPr>
              <a:t>It will increase C and fit a more flexible model.</a:t>
            </a:r>
          </a:p>
          <a:p>
            <a:pPr>
              <a:buFont typeface="Wingdings" panose="05000000000000000000" pitchFamily="2" charset="2"/>
              <a:buChar char="Ø"/>
            </a:pPr>
            <a:endParaRPr lang="en-US" sz="1400" b="1" i="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1400" b="1" i="1" dirty="0">
                <a:latin typeface="Arial" panose="020B0604020202020204" pitchFamily="34" charset="0"/>
                <a:cs typeface="Arial" panose="020B0604020202020204" pitchFamily="34" charset="0"/>
              </a:rPr>
              <a:t>Overfitting: Overfitting in logistic regression refers to a situation where the model is too complex and has learned the noise in the training data, resulting in poor performance on new, unseen data.</a:t>
            </a:r>
            <a:endParaRPr lang="en-IN" sz="14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666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C7CEB6-8077-41AB-033E-DBA685462A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pic>
        <p:nvPicPr>
          <p:cNvPr id="6" name="Picture 5">
            <a:extLst>
              <a:ext uri="{FF2B5EF4-FFF2-40B4-BE49-F238E27FC236}">
                <a16:creationId xmlns:a16="http://schemas.microsoft.com/office/drawing/2014/main" id="{1F4703A0-D913-9F38-82A0-20FE83C6FA5F}"/>
              </a:ext>
            </a:extLst>
          </p:cNvPr>
          <p:cNvPicPr>
            <a:picLocks noChangeAspect="1"/>
          </p:cNvPicPr>
          <p:nvPr/>
        </p:nvPicPr>
        <p:blipFill>
          <a:blip r:embed="rId2"/>
          <a:stretch>
            <a:fillRect/>
          </a:stretch>
        </p:blipFill>
        <p:spPr>
          <a:xfrm>
            <a:off x="339540" y="1021226"/>
            <a:ext cx="7245722" cy="2559182"/>
          </a:xfrm>
          <a:prstGeom prst="rect">
            <a:avLst/>
          </a:prstGeom>
        </p:spPr>
      </p:pic>
      <p:sp>
        <p:nvSpPr>
          <p:cNvPr id="9" name="TextBox 8">
            <a:extLst>
              <a:ext uri="{FF2B5EF4-FFF2-40B4-BE49-F238E27FC236}">
                <a16:creationId xmlns:a16="http://schemas.microsoft.com/office/drawing/2014/main" id="{26806306-839A-A608-275F-618397927F6F}"/>
              </a:ext>
            </a:extLst>
          </p:cNvPr>
          <p:cNvSpPr txBox="1"/>
          <p:nvPr/>
        </p:nvSpPr>
        <p:spPr>
          <a:xfrm>
            <a:off x="626533" y="440267"/>
            <a:ext cx="6163734" cy="307777"/>
          </a:xfrm>
          <a:prstGeom prst="rect">
            <a:avLst/>
          </a:prstGeom>
          <a:noFill/>
        </p:spPr>
        <p:txBody>
          <a:bodyPr wrap="square" rtlCol="0">
            <a:spAutoFit/>
          </a:bodyPr>
          <a:lstStyle/>
          <a:p>
            <a:r>
              <a:rPr lang="en-IN" dirty="0">
                <a:highlight>
                  <a:srgbClr val="C0C0C0"/>
                </a:highlight>
              </a:rPr>
              <a:t>Training and Testing</a:t>
            </a:r>
          </a:p>
        </p:txBody>
      </p:sp>
      <p:sp>
        <p:nvSpPr>
          <p:cNvPr id="10" name="Rectangle 9">
            <a:extLst>
              <a:ext uri="{FF2B5EF4-FFF2-40B4-BE49-F238E27FC236}">
                <a16:creationId xmlns:a16="http://schemas.microsoft.com/office/drawing/2014/main" id="{8E16DF1F-E061-9FC5-AEB3-95FF087988E8}"/>
              </a:ext>
            </a:extLst>
          </p:cNvPr>
          <p:cNvSpPr/>
          <p:nvPr/>
        </p:nvSpPr>
        <p:spPr>
          <a:xfrm>
            <a:off x="482600" y="4148667"/>
            <a:ext cx="7628467"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i="1" dirty="0"/>
              <a:t>Training and testing via logistic regression is done</a:t>
            </a:r>
          </a:p>
        </p:txBody>
      </p:sp>
    </p:spTree>
    <p:extLst>
      <p:ext uri="{BB962C8B-B14F-4D97-AF65-F5344CB8AC3E}">
        <p14:creationId xmlns:p14="http://schemas.microsoft.com/office/powerpoint/2010/main" val="641605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64CC24-EE6B-D743-6554-3D469A0068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5" name="TextBox 4">
            <a:extLst>
              <a:ext uri="{FF2B5EF4-FFF2-40B4-BE49-F238E27FC236}">
                <a16:creationId xmlns:a16="http://schemas.microsoft.com/office/drawing/2014/main" id="{18B9A5C4-2664-5FF9-976D-C3038F5F8050}"/>
              </a:ext>
            </a:extLst>
          </p:cNvPr>
          <p:cNvSpPr txBox="1"/>
          <p:nvPr/>
        </p:nvSpPr>
        <p:spPr>
          <a:xfrm>
            <a:off x="821267" y="321733"/>
            <a:ext cx="4758266" cy="307777"/>
          </a:xfrm>
          <a:prstGeom prst="rect">
            <a:avLst/>
          </a:prstGeom>
          <a:noFill/>
        </p:spPr>
        <p:txBody>
          <a:bodyPr wrap="square" rtlCol="0">
            <a:spAutoFit/>
          </a:bodyPr>
          <a:lstStyle/>
          <a:p>
            <a:r>
              <a:rPr lang="en-IN" b="1" dirty="0">
                <a:highlight>
                  <a:srgbClr val="C0C0C0"/>
                </a:highlight>
              </a:rPr>
              <a:t>Confusion matrix</a:t>
            </a:r>
          </a:p>
        </p:txBody>
      </p:sp>
      <p:pic>
        <p:nvPicPr>
          <p:cNvPr id="7" name="Picture 6">
            <a:extLst>
              <a:ext uri="{FF2B5EF4-FFF2-40B4-BE49-F238E27FC236}">
                <a16:creationId xmlns:a16="http://schemas.microsoft.com/office/drawing/2014/main" id="{6CD8CA58-06E5-4FEE-F18E-72E4A58D16E3}"/>
              </a:ext>
            </a:extLst>
          </p:cNvPr>
          <p:cNvPicPr>
            <a:picLocks noChangeAspect="1"/>
          </p:cNvPicPr>
          <p:nvPr/>
        </p:nvPicPr>
        <p:blipFill>
          <a:blip r:embed="rId2"/>
          <a:stretch>
            <a:fillRect/>
          </a:stretch>
        </p:blipFill>
        <p:spPr>
          <a:xfrm>
            <a:off x="590464" y="821159"/>
            <a:ext cx="3340272" cy="4216508"/>
          </a:xfrm>
          <a:prstGeom prst="rect">
            <a:avLst/>
          </a:prstGeom>
        </p:spPr>
      </p:pic>
      <p:sp>
        <p:nvSpPr>
          <p:cNvPr id="8" name="Rectangle 7">
            <a:extLst>
              <a:ext uri="{FF2B5EF4-FFF2-40B4-BE49-F238E27FC236}">
                <a16:creationId xmlns:a16="http://schemas.microsoft.com/office/drawing/2014/main" id="{826D7A2A-7E0D-0DB5-18F7-6972A96CB226}"/>
              </a:ext>
            </a:extLst>
          </p:cNvPr>
          <p:cNvSpPr/>
          <p:nvPr/>
        </p:nvSpPr>
        <p:spPr>
          <a:xfrm>
            <a:off x="5494867" y="541867"/>
            <a:ext cx="3276600" cy="44365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l"/>
            <a:r>
              <a:rPr lang="en-US" b="1" i="0" dirty="0">
                <a:effectLst/>
                <a:latin typeface="-apple-system"/>
              </a:rPr>
              <a:t>A confusion matrix can help evaluate the accuracy of the classification model, by looking at the following metrics:</a:t>
            </a:r>
          </a:p>
          <a:p>
            <a:pPr marL="285750" indent="-285750" algn="l">
              <a:buFont typeface="Wingdings" panose="05000000000000000000" pitchFamily="2" charset="2"/>
              <a:buChar char="Ø"/>
            </a:pPr>
            <a:r>
              <a:rPr lang="en-US" b="1" i="0" dirty="0">
                <a:effectLst/>
                <a:latin typeface="-apple-system"/>
              </a:rPr>
              <a:t>True Positive (TP): the number of correctly predicted positive samples</a:t>
            </a:r>
          </a:p>
          <a:p>
            <a:pPr marL="285750" indent="-285750" algn="l">
              <a:buFont typeface="Wingdings" panose="05000000000000000000" pitchFamily="2" charset="2"/>
              <a:buChar char="Ø"/>
            </a:pPr>
            <a:r>
              <a:rPr lang="en-US" b="1" i="0" dirty="0">
                <a:effectLst/>
                <a:latin typeface="-apple-system"/>
              </a:rPr>
              <a:t>False Positive (FP): the number of incorrectly predicted positive samples</a:t>
            </a:r>
          </a:p>
          <a:p>
            <a:pPr marL="285750" indent="-285750" algn="l">
              <a:buFont typeface="Wingdings" panose="05000000000000000000" pitchFamily="2" charset="2"/>
              <a:buChar char="Ø"/>
            </a:pPr>
            <a:r>
              <a:rPr lang="en-US" b="1" i="0" dirty="0">
                <a:effectLst/>
                <a:latin typeface="-apple-system"/>
              </a:rPr>
              <a:t>True Negative (TN): the number of correctly predicted negative samples</a:t>
            </a:r>
          </a:p>
          <a:p>
            <a:pPr marL="285750" indent="-285750" algn="l">
              <a:buFont typeface="Wingdings" panose="05000000000000000000" pitchFamily="2" charset="2"/>
              <a:buChar char="Ø"/>
            </a:pPr>
            <a:r>
              <a:rPr lang="en-US" b="1" i="0" dirty="0">
                <a:effectLst/>
                <a:latin typeface="-apple-system"/>
              </a:rPr>
              <a:t>False Negative (FN): the number of incorrectly predicted negative samples</a:t>
            </a:r>
          </a:p>
          <a:p>
            <a:pPr algn="l"/>
            <a:r>
              <a:rPr lang="en-US" b="1" i="0" dirty="0">
                <a:effectLst/>
                <a:latin typeface="-apple-system"/>
              </a:rPr>
              <a:t>From these metrics, we can derive other evaluation metrics such as precision, recall, and F1-score.</a:t>
            </a:r>
          </a:p>
          <a:p>
            <a:pPr algn="ctr"/>
            <a:endParaRPr lang="en-IN" dirty="0"/>
          </a:p>
        </p:txBody>
      </p:sp>
      <p:cxnSp>
        <p:nvCxnSpPr>
          <p:cNvPr id="10" name="Straight Arrow Connector 9">
            <a:extLst>
              <a:ext uri="{FF2B5EF4-FFF2-40B4-BE49-F238E27FC236}">
                <a16:creationId xmlns:a16="http://schemas.microsoft.com/office/drawing/2014/main" id="{08964337-3FCF-6955-2A79-1F58636202A9}"/>
              </a:ext>
            </a:extLst>
          </p:cNvPr>
          <p:cNvCxnSpPr/>
          <p:nvPr/>
        </p:nvCxnSpPr>
        <p:spPr>
          <a:xfrm flipH="1">
            <a:off x="4572000" y="2760133"/>
            <a:ext cx="6519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8659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4A88DD-8BE1-A9F7-5EFA-B761E617AC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5" name="TextBox 4">
            <a:extLst>
              <a:ext uri="{FF2B5EF4-FFF2-40B4-BE49-F238E27FC236}">
                <a16:creationId xmlns:a16="http://schemas.microsoft.com/office/drawing/2014/main" id="{4A8949E2-496D-BED9-DC59-91602107087D}"/>
              </a:ext>
            </a:extLst>
          </p:cNvPr>
          <p:cNvSpPr txBox="1"/>
          <p:nvPr/>
        </p:nvSpPr>
        <p:spPr>
          <a:xfrm>
            <a:off x="719667" y="372533"/>
            <a:ext cx="5477933" cy="307777"/>
          </a:xfrm>
          <a:prstGeom prst="rect">
            <a:avLst/>
          </a:prstGeom>
          <a:noFill/>
        </p:spPr>
        <p:txBody>
          <a:bodyPr wrap="square" rtlCol="0">
            <a:spAutoFit/>
          </a:bodyPr>
          <a:lstStyle/>
          <a:p>
            <a:r>
              <a:rPr lang="en-IN" b="1" dirty="0">
                <a:highlight>
                  <a:srgbClr val="C0C0C0"/>
                </a:highlight>
              </a:rPr>
              <a:t>Classification report of the model.</a:t>
            </a:r>
          </a:p>
        </p:txBody>
      </p:sp>
      <p:pic>
        <p:nvPicPr>
          <p:cNvPr id="7" name="Picture 6">
            <a:extLst>
              <a:ext uri="{FF2B5EF4-FFF2-40B4-BE49-F238E27FC236}">
                <a16:creationId xmlns:a16="http://schemas.microsoft.com/office/drawing/2014/main" id="{ECB92329-34E3-0BA2-5846-9E4CEF9790DC}"/>
              </a:ext>
            </a:extLst>
          </p:cNvPr>
          <p:cNvPicPr>
            <a:picLocks noChangeAspect="1"/>
          </p:cNvPicPr>
          <p:nvPr/>
        </p:nvPicPr>
        <p:blipFill>
          <a:blip r:embed="rId2"/>
          <a:stretch>
            <a:fillRect/>
          </a:stretch>
        </p:blipFill>
        <p:spPr>
          <a:xfrm>
            <a:off x="698300" y="928108"/>
            <a:ext cx="3873699" cy="1949550"/>
          </a:xfrm>
          <a:prstGeom prst="rect">
            <a:avLst/>
          </a:prstGeom>
        </p:spPr>
      </p:pic>
      <p:sp>
        <p:nvSpPr>
          <p:cNvPr id="8" name="Rectangle 7">
            <a:extLst>
              <a:ext uri="{FF2B5EF4-FFF2-40B4-BE49-F238E27FC236}">
                <a16:creationId xmlns:a16="http://schemas.microsoft.com/office/drawing/2014/main" id="{87A4CFAF-A7F1-94B8-B1DA-1021EE2CC894}"/>
              </a:ext>
            </a:extLst>
          </p:cNvPr>
          <p:cNvSpPr/>
          <p:nvPr/>
        </p:nvSpPr>
        <p:spPr>
          <a:xfrm>
            <a:off x="423333" y="3175000"/>
            <a:ext cx="8390467" cy="17441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lgn="l">
              <a:buFont typeface="Wingdings" panose="05000000000000000000" pitchFamily="2" charset="2"/>
              <a:buChar char="Ø"/>
            </a:pPr>
            <a:r>
              <a:rPr lang="en-US" sz="1200" b="1" i="1" dirty="0">
                <a:effectLst/>
              </a:rPr>
              <a:t>Precision: TP / (TP + FP) measures the accuracy of the positive predictions.</a:t>
            </a:r>
          </a:p>
          <a:p>
            <a:pPr marL="285750" indent="-285750" algn="l">
              <a:buFont typeface="Wingdings" panose="05000000000000000000" pitchFamily="2" charset="2"/>
              <a:buChar char="Ø"/>
            </a:pPr>
            <a:r>
              <a:rPr lang="en-US" sz="1200" b="1" i="1" dirty="0">
                <a:effectLst/>
              </a:rPr>
              <a:t>Recall: TP / (TP + FN) measures the ability of the classifier to correctly identify the positive samples.</a:t>
            </a:r>
          </a:p>
          <a:p>
            <a:pPr marL="285750" indent="-285750" algn="l">
              <a:buFont typeface="Wingdings" panose="05000000000000000000" pitchFamily="2" charset="2"/>
              <a:buChar char="Ø"/>
            </a:pPr>
            <a:r>
              <a:rPr lang="en-US" sz="1200" b="1" i="1" dirty="0">
                <a:effectLst/>
              </a:rPr>
              <a:t>F1-score: 2 * (precision * recall) / (precision + recall) is the harmonic mean of precision and recall.</a:t>
            </a:r>
          </a:p>
          <a:p>
            <a:pPr marL="285750" indent="-285750" algn="l">
              <a:buFont typeface="Wingdings" panose="05000000000000000000" pitchFamily="2" charset="2"/>
              <a:buChar char="Ø"/>
            </a:pPr>
            <a:r>
              <a:rPr lang="en-US" sz="1200" b="1" i="1" dirty="0">
                <a:solidFill>
                  <a:srgbClr val="374151"/>
                </a:solidFill>
                <a:effectLst/>
              </a:rPr>
              <a:t>Macro-average Recall = (Recall1 + Recall2 + ... + </a:t>
            </a:r>
            <a:r>
              <a:rPr lang="en-US" sz="1200" b="1" i="1" dirty="0" err="1">
                <a:solidFill>
                  <a:srgbClr val="374151"/>
                </a:solidFill>
                <a:effectLst/>
              </a:rPr>
              <a:t>RecallN</a:t>
            </a:r>
            <a:r>
              <a:rPr lang="en-US" sz="1200" b="1" i="1" dirty="0">
                <a:solidFill>
                  <a:srgbClr val="374151"/>
                </a:solidFill>
                <a:effectLst/>
              </a:rPr>
              <a:t>) / N</a:t>
            </a:r>
            <a:endParaRPr lang="en-US" sz="1200" b="1" i="1" dirty="0">
              <a:solidFill>
                <a:srgbClr val="374151"/>
              </a:solidFill>
            </a:endParaRPr>
          </a:p>
          <a:p>
            <a:pPr marL="285750" indent="-285750" algn="l">
              <a:buFont typeface="Wingdings" panose="05000000000000000000" pitchFamily="2" charset="2"/>
              <a:buChar char="Ø"/>
            </a:pPr>
            <a:r>
              <a:rPr lang="en-US" sz="1200" b="1" i="1" dirty="0">
                <a:effectLst/>
              </a:rPr>
              <a:t>Accuracy = (TP + TN) / (TP + TN + FP + FN)</a:t>
            </a:r>
          </a:p>
          <a:p>
            <a:pPr marL="285750" indent="-285750" algn="l">
              <a:buFont typeface="Wingdings" panose="05000000000000000000" pitchFamily="2" charset="2"/>
              <a:buChar char="Ø"/>
            </a:pPr>
            <a:r>
              <a:rPr lang="en-US" sz="1200" b="1" i="1" dirty="0">
                <a:solidFill>
                  <a:srgbClr val="374151"/>
                </a:solidFill>
                <a:effectLst/>
              </a:rPr>
              <a:t>Weighted-average Recall = (Recall1 * Support1 + Recall2 * Support2 + ... + </a:t>
            </a:r>
            <a:r>
              <a:rPr lang="en-US" sz="1200" b="1" i="1" dirty="0" err="1">
                <a:solidFill>
                  <a:srgbClr val="374151"/>
                </a:solidFill>
                <a:effectLst/>
              </a:rPr>
              <a:t>RecallN</a:t>
            </a:r>
            <a:r>
              <a:rPr lang="en-US" sz="1200" b="1" i="1" dirty="0">
                <a:solidFill>
                  <a:srgbClr val="374151"/>
                </a:solidFill>
                <a:effectLst/>
              </a:rPr>
              <a:t> * </a:t>
            </a:r>
            <a:r>
              <a:rPr lang="en-US" sz="1200" b="1" i="1" dirty="0" err="1">
                <a:solidFill>
                  <a:srgbClr val="374151"/>
                </a:solidFill>
                <a:effectLst/>
              </a:rPr>
              <a:t>SupportN</a:t>
            </a:r>
            <a:r>
              <a:rPr lang="en-US" sz="1200" b="1" i="1" dirty="0">
                <a:solidFill>
                  <a:srgbClr val="374151"/>
                </a:solidFill>
                <a:effectLst/>
              </a:rPr>
              <a:t>) / Total Support</a:t>
            </a:r>
            <a:endParaRPr lang="en-US" sz="1200" b="1" i="1" dirty="0">
              <a:solidFill>
                <a:srgbClr val="374151"/>
              </a:solidFill>
            </a:endParaRPr>
          </a:p>
          <a:p>
            <a:pPr marL="285750" indent="-285750" algn="l">
              <a:buFont typeface="Wingdings" panose="05000000000000000000" pitchFamily="2" charset="2"/>
              <a:buChar char="Ø"/>
            </a:pPr>
            <a:r>
              <a:rPr lang="en-US" sz="1200" b="1" i="1" dirty="0">
                <a:solidFill>
                  <a:srgbClr val="374151"/>
                </a:solidFill>
              </a:rPr>
              <a:t>Support= total number of instances in that class</a:t>
            </a:r>
            <a:endParaRPr lang="en-US" sz="1200" b="1" i="1" dirty="0">
              <a:effectLst/>
            </a:endParaRPr>
          </a:p>
          <a:p>
            <a:pPr algn="ctr"/>
            <a:endParaRPr lang="en-IN" sz="1200" b="1" i="1" dirty="0"/>
          </a:p>
        </p:txBody>
      </p:sp>
      <p:sp>
        <p:nvSpPr>
          <p:cNvPr id="3" name="Rectangle 2">
            <a:extLst>
              <a:ext uri="{FF2B5EF4-FFF2-40B4-BE49-F238E27FC236}">
                <a16:creationId xmlns:a16="http://schemas.microsoft.com/office/drawing/2014/main" id="{7E1808E1-2551-76BD-BEE5-8303703EC358}"/>
              </a:ext>
            </a:extLst>
          </p:cNvPr>
          <p:cNvSpPr/>
          <p:nvPr/>
        </p:nvSpPr>
        <p:spPr>
          <a:xfrm>
            <a:off x="6653719" y="330201"/>
            <a:ext cx="2405974" cy="22415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Ø"/>
            </a:pPr>
            <a:r>
              <a:rPr lang="en-IN" sz="1100" b="1" i="1" dirty="0"/>
              <a:t>Accuracy-Tells us how often our classifier is right</a:t>
            </a:r>
          </a:p>
          <a:p>
            <a:pPr marL="285750" indent="-285750">
              <a:buFont typeface="Wingdings" panose="05000000000000000000" pitchFamily="2" charset="2"/>
              <a:buChar char="Ø"/>
            </a:pPr>
            <a:r>
              <a:rPr lang="en-IN" sz="1100" b="1" i="1" dirty="0"/>
              <a:t>Precision – Tells us how often is the positive value right.</a:t>
            </a:r>
          </a:p>
          <a:p>
            <a:pPr marL="285750" indent="-285750">
              <a:buFont typeface="Wingdings" panose="05000000000000000000" pitchFamily="2" charset="2"/>
              <a:buChar char="Ø"/>
            </a:pPr>
            <a:r>
              <a:rPr lang="en-IN" sz="1100" b="1" i="1" dirty="0"/>
              <a:t>Recall- How often can the model predict the correct positive values.</a:t>
            </a:r>
          </a:p>
          <a:p>
            <a:pPr marL="285750" indent="-285750">
              <a:buFont typeface="Wingdings" panose="05000000000000000000" pitchFamily="2" charset="2"/>
              <a:buChar char="Ø"/>
            </a:pPr>
            <a:r>
              <a:rPr lang="en-IN" sz="1100" b="1" i="1" dirty="0"/>
              <a:t>F1- score : How many times can you take precession and recall under consideration</a:t>
            </a:r>
          </a:p>
          <a:p>
            <a:pPr algn="ctr"/>
            <a:endParaRPr lang="en-IN" sz="1100" dirty="0"/>
          </a:p>
        </p:txBody>
      </p:sp>
    </p:spTree>
    <p:extLst>
      <p:ext uri="{BB962C8B-B14F-4D97-AF65-F5344CB8AC3E}">
        <p14:creationId xmlns:p14="http://schemas.microsoft.com/office/powerpoint/2010/main" val="313760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1918176" y="380988"/>
            <a:ext cx="3210713" cy="483887"/>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0" tIns="0" rIns="0" bIns="0" anchor="t" anchorCtr="0">
            <a:noAutofit/>
          </a:bodyPr>
          <a:lstStyle/>
          <a:p>
            <a:pPr marL="0" lvl="0" indent="0" algn="l" rtl="0">
              <a:spcBef>
                <a:spcPts val="0"/>
              </a:spcBef>
              <a:spcAft>
                <a:spcPts val="0"/>
              </a:spcAft>
              <a:buNone/>
            </a:pPr>
            <a:r>
              <a:rPr lang="en-IN" sz="2000" dirty="0">
                <a:solidFill>
                  <a:schemeClr val="tx1">
                    <a:lumMod val="50000"/>
                  </a:schemeClr>
                </a:solidFill>
                <a:latin typeface="Lucida Bright" panose="02040602050505020304" pitchFamily="18" charset="0"/>
              </a:rPr>
              <a:t>               </a:t>
            </a:r>
            <a:br>
              <a:rPr lang="en-IN" sz="2000" dirty="0">
                <a:solidFill>
                  <a:schemeClr val="tx1">
                    <a:lumMod val="50000"/>
                  </a:schemeClr>
                </a:solidFill>
                <a:latin typeface="Lucida Bright" panose="02040602050505020304" pitchFamily="18" charset="0"/>
              </a:rPr>
            </a:br>
            <a:r>
              <a:rPr lang="en-IN" sz="2000" dirty="0">
                <a:solidFill>
                  <a:schemeClr val="tx1">
                    <a:lumMod val="50000"/>
                  </a:schemeClr>
                </a:solidFill>
                <a:latin typeface="Lucida Bright" panose="02040602050505020304" pitchFamily="18" charset="0"/>
              </a:rPr>
              <a:t>      DATA DICTONARY</a:t>
            </a:r>
            <a:endParaRPr sz="2000" dirty="0">
              <a:solidFill>
                <a:schemeClr val="tx1">
                  <a:lumMod val="50000"/>
                </a:schemeClr>
              </a:solidFill>
              <a:latin typeface="Lucida Bright" panose="02040602050505020304" pitchFamily="18" charset="0"/>
            </a:endParaRPr>
          </a:p>
        </p:txBody>
      </p:sp>
      <p:sp>
        <p:nvSpPr>
          <p:cNvPr id="346" name="Google Shape;346;p13"/>
          <p:cNvSpPr txBox="1">
            <a:spLocks noGrp="1"/>
          </p:cNvSpPr>
          <p:nvPr>
            <p:ph type="body" idx="2"/>
          </p:nvPr>
        </p:nvSpPr>
        <p:spPr>
          <a:xfrm>
            <a:off x="457200" y="4265975"/>
            <a:ext cx="8229600" cy="620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1200" dirty="0">
              <a:solidFill>
                <a:schemeClr val="accent3"/>
              </a:solidFill>
            </a:endParaRPr>
          </a:p>
          <a:p>
            <a:pPr marL="0" lvl="0" indent="0" algn="l" rtl="0">
              <a:spcBef>
                <a:spcPts val="0"/>
              </a:spcBef>
              <a:spcAft>
                <a:spcPts val="0"/>
              </a:spcAft>
              <a:buNone/>
            </a:pPr>
            <a:endParaRPr sz="1200" dirty="0">
              <a:solidFill>
                <a:schemeClr val="accent3"/>
              </a:solidFill>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348" name="Google Shape;348;p13"/>
          <p:cNvGrpSpPr/>
          <p:nvPr/>
        </p:nvGrpSpPr>
        <p:grpSpPr>
          <a:xfrm>
            <a:off x="6792685" y="133481"/>
            <a:ext cx="1942814" cy="1571566"/>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TextBox 3">
            <a:extLst>
              <a:ext uri="{FF2B5EF4-FFF2-40B4-BE49-F238E27FC236}">
                <a16:creationId xmlns:a16="http://schemas.microsoft.com/office/drawing/2014/main" id="{D9E34E9D-B054-1AA4-0361-7F251009805F}"/>
              </a:ext>
            </a:extLst>
          </p:cNvPr>
          <p:cNvSpPr txBox="1"/>
          <p:nvPr/>
        </p:nvSpPr>
        <p:spPr>
          <a:xfrm>
            <a:off x="457200" y="1235025"/>
            <a:ext cx="6651908" cy="3816429"/>
          </a:xfrm>
          <a:prstGeom prst="rect">
            <a:avLst/>
          </a:prstGeom>
          <a:noFill/>
        </p:spPr>
        <p:txBody>
          <a:bodyPr wrap="square" rtlCol="0">
            <a:spAutoFit/>
          </a:bodyPr>
          <a:lstStyle/>
          <a:p>
            <a:pPr marL="285750" indent="-285750">
              <a:buFont typeface="Wingdings" panose="05000000000000000000" pitchFamily="2" charset="2"/>
              <a:buChar char="q"/>
            </a:pPr>
            <a:r>
              <a:rPr lang="en-IN" sz="1100" b="1" dirty="0" err="1"/>
              <a:t>months_as_customer</a:t>
            </a:r>
            <a:r>
              <a:rPr lang="en-IN" sz="1100" b="1" dirty="0"/>
              <a:t>- </a:t>
            </a:r>
            <a:r>
              <a:rPr lang="en-IN" sz="1100" i="1" dirty="0"/>
              <a:t>Number of months the customer is in relation with the insurance company.</a:t>
            </a:r>
          </a:p>
          <a:p>
            <a:pPr marL="285750" indent="-285750">
              <a:buFont typeface="Wingdings" panose="05000000000000000000" pitchFamily="2" charset="2"/>
              <a:buChar char="q"/>
            </a:pPr>
            <a:r>
              <a:rPr lang="en-IN" sz="1100" b="1" i="1" dirty="0"/>
              <a:t>Age-</a:t>
            </a:r>
            <a:r>
              <a:rPr lang="en-IN" sz="1100" i="1" dirty="0"/>
              <a:t>Age of the policy holder.</a:t>
            </a:r>
          </a:p>
          <a:p>
            <a:pPr marL="285750" indent="-285750">
              <a:buFont typeface="Wingdings" panose="05000000000000000000" pitchFamily="2" charset="2"/>
              <a:buChar char="q"/>
            </a:pPr>
            <a:r>
              <a:rPr lang="en-IN" sz="1100" b="1" dirty="0" err="1"/>
              <a:t>policy_number</a:t>
            </a:r>
            <a:r>
              <a:rPr lang="en-IN" sz="1100" b="1" dirty="0"/>
              <a:t>-</a:t>
            </a:r>
            <a:r>
              <a:rPr lang="en-IN" sz="1100" dirty="0"/>
              <a:t>Policy number of the customer.</a:t>
            </a:r>
          </a:p>
          <a:p>
            <a:pPr marL="285750" indent="-285750">
              <a:buFont typeface="Wingdings" panose="05000000000000000000" pitchFamily="2" charset="2"/>
              <a:buChar char="q"/>
            </a:pPr>
            <a:r>
              <a:rPr lang="en-IN" sz="1100" b="1" dirty="0" err="1"/>
              <a:t>policy_bind_date</a:t>
            </a:r>
            <a:r>
              <a:rPr lang="en-IN" sz="1100" b="1" dirty="0"/>
              <a:t>-</a:t>
            </a:r>
            <a:r>
              <a:rPr lang="en-IN" sz="1100" dirty="0"/>
              <a:t>The</a:t>
            </a:r>
            <a:r>
              <a:rPr lang="en-IN" sz="1100" b="1" dirty="0"/>
              <a:t> </a:t>
            </a:r>
            <a:r>
              <a:rPr lang="en-IN" sz="1100" dirty="0"/>
              <a:t>date on which policy is issued to the customer</a:t>
            </a:r>
          </a:p>
          <a:p>
            <a:pPr marL="285750" indent="-285750">
              <a:buFont typeface="Wingdings" panose="05000000000000000000" pitchFamily="2" charset="2"/>
              <a:buChar char="q"/>
            </a:pPr>
            <a:r>
              <a:rPr lang="en-IN" sz="1100" b="1" dirty="0" err="1"/>
              <a:t>policy_state</a:t>
            </a:r>
            <a:r>
              <a:rPr lang="en-IN" sz="1100" b="1" dirty="0"/>
              <a:t>-</a:t>
            </a:r>
            <a:r>
              <a:rPr lang="en-IN" sz="1100" dirty="0"/>
              <a:t>State of the policy holder</a:t>
            </a:r>
            <a:endParaRPr lang="en-IN" sz="1100" b="1" dirty="0"/>
          </a:p>
          <a:p>
            <a:pPr marL="285750" indent="-285750">
              <a:buFont typeface="Wingdings" panose="05000000000000000000" pitchFamily="2" charset="2"/>
              <a:buChar char="q"/>
            </a:pPr>
            <a:r>
              <a:rPr lang="en-IN" sz="1100" b="1" dirty="0" err="1"/>
              <a:t>policy_</a:t>
            </a:r>
            <a:r>
              <a:rPr lang="en-IN" sz="1100" b="1" dirty="0" err="1">
                <a:solidFill>
                  <a:schemeClr val="tx1">
                    <a:lumMod val="50000"/>
                  </a:schemeClr>
                </a:solidFill>
                <a:latin typeface="+mn-lt"/>
              </a:rPr>
              <a:t>csl</a:t>
            </a:r>
            <a:r>
              <a:rPr lang="en-IN" sz="1100" b="1" dirty="0">
                <a:solidFill>
                  <a:schemeClr val="tx1">
                    <a:lumMod val="50000"/>
                  </a:schemeClr>
                </a:solidFill>
                <a:latin typeface="+mn-lt"/>
              </a:rPr>
              <a:t>-</a:t>
            </a:r>
            <a:r>
              <a:rPr lang="en-US" sz="1100" b="0" i="0" dirty="0">
                <a:solidFill>
                  <a:schemeClr val="tx1">
                    <a:lumMod val="50000"/>
                  </a:schemeClr>
                </a:solidFill>
                <a:effectLst/>
                <a:latin typeface="+mn-lt"/>
              </a:rPr>
              <a:t> CSL is an insurance policy limit that covers bodily injury and property damage claims in a single maximum amount, regardless of their type [200/500]</a:t>
            </a:r>
          </a:p>
          <a:p>
            <a:pPr marL="285750" indent="-285750">
              <a:buFont typeface="Wingdings" panose="05000000000000000000" pitchFamily="2" charset="2"/>
              <a:buChar char="q"/>
            </a:pPr>
            <a:r>
              <a:rPr lang="en-IN" sz="1100" b="1" dirty="0" err="1">
                <a:solidFill>
                  <a:schemeClr val="tx2">
                    <a:lumMod val="10000"/>
                  </a:schemeClr>
                </a:solidFill>
                <a:latin typeface="+mn-lt"/>
              </a:rPr>
              <a:t>policy_deductable</a:t>
            </a:r>
            <a:r>
              <a:rPr lang="en-US" sz="1100" b="1" dirty="0">
                <a:solidFill>
                  <a:schemeClr val="tx2">
                    <a:lumMod val="10000"/>
                  </a:schemeClr>
                </a:solidFill>
                <a:latin typeface="+mn-lt"/>
              </a:rPr>
              <a:t>-</a:t>
            </a:r>
            <a:r>
              <a:rPr lang="en-US" sz="1100" b="1" i="0" dirty="0">
                <a:solidFill>
                  <a:schemeClr val="tx2">
                    <a:lumMod val="10000"/>
                  </a:schemeClr>
                </a:solidFill>
                <a:effectLst/>
                <a:latin typeface="+mn-lt"/>
              </a:rPr>
              <a:t> </a:t>
            </a:r>
            <a:r>
              <a:rPr lang="en-US" sz="1100" b="0" i="0" dirty="0">
                <a:solidFill>
                  <a:schemeClr val="tx2">
                    <a:lumMod val="10000"/>
                  </a:schemeClr>
                </a:solidFill>
                <a:effectLst/>
                <a:latin typeface="+mn-lt"/>
              </a:rPr>
              <a:t>Policy deductible in insurance is the amount you pay out of pocket before your insurance coverage begins</a:t>
            </a:r>
          </a:p>
          <a:p>
            <a:pPr marL="285750" indent="-285750">
              <a:buFont typeface="Wingdings" panose="05000000000000000000" pitchFamily="2" charset="2"/>
              <a:buChar char="q"/>
            </a:pPr>
            <a:r>
              <a:rPr lang="en-US" sz="1100" b="1" dirty="0" err="1">
                <a:solidFill>
                  <a:schemeClr val="tx1">
                    <a:lumMod val="50000"/>
                  </a:schemeClr>
                </a:solidFill>
                <a:latin typeface="+mn-lt"/>
              </a:rPr>
              <a:t>Policy_annual</a:t>
            </a:r>
            <a:r>
              <a:rPr lang="en-US" sz="1100" b="1" dirty="0">
                <a:solidFill>
                  <a:schemeClr val="tx1">
                    <a:lumMod val="50000"/>
                  </a:schemeClr>
                </a:solidFill>
                <a:latin typeface="+mn-lt"/>
              </a:rPr>
              <a:t>_ premium</a:t>
            </a:r>
            <a:r>
              <a:rPr lang="en-US" sz="1100" b="1" dirty="0">
                <a:solidFill>
                  <a:srgbClr val="374151"/>
                </a:solidFill>
                <a:latin typeface="+mn-lt"/>
              </a:rPr>
              <a:t>-</a:t>
            </a:r>
            <a:r>
              <a:rPr lang="en-US" sz="1100" b="0" i="0" dirty="0">
                <a:solidFill>
                  <a:srgbClr val="374151"/>
                </a:solidFill>
                <a:effectLst/>
                <a:latin typeface="+mn-lt"/>
              </a:rPr>
              <a:t>Policy annual premium is the total cost of insurance coverage for one year, paid in installments. Factors such as coverage type, level, deductible, risk profile, and underwriting policies determine the premium</a:t>
            </a:r>
          </a:p>
          <a:p>
            <a:pPr marL="285750" indent="-285750">
              <a:buFont typeface="Wingdings" panose="05000000000000000000" pitchFamily="2" charset="2"/>
              <a:buChar char="q"/>
            </a:pPr>
            <a:r>
              <a:rPr lang="en-IN" sz="1100" b="1" dirty="0" err="1">
                <a:latin typeface="+mn-lt"/>
              </a:rPr>
              <a:t>umbrella_limit</a:t>
            </a:r>
            <a:r>
              <a:rPr lang="en-IN" sz="1100" b="1" dirty="0">
                <a:latin typeface="+mn-lt"/>
              </a:rPr>
              <a:t>-</a:t>
            </a:r>
            <a:r>
              <a:rPr lang="en-US" sz="1100" b="0" i="0" dirty="0">
                <a:solidFill>
                  <a:srgbClr val="374151"/>
                </a:solidFill>
                <a:effectLst/>
                <a:latin typeface="+mn-lt"/>
              </a:rPr>
              <a:t>An umbrella limit is a type of insurance policy that provides additional coverage above and beyond the limits of an individual's primary insurance policies</a:t>
            </a:r>
          </a:p>
          <a:p>
            <a:pPr marL="285750" indent="-285750">
              <a:buFont typeface="Wingdings" panose="05000000000000000000" pitchFamily="2" charset="2"/>
              <a:buChar char="q"/>
            </a:pPr>
            <a:r>
              <a:rPr lang="en-IN" sz="1100" b="1" dirty="0" err="1">
                <a:solidFill>
                  <a:schemeClr val="tx2">
                    <a:lumMod val="10000"/>
                  </a:schemeClr>
                </a:solidFill>
                <a:latin typeface="+mn-lt"/>
              </a:rPr>
              <a:t>insured_zip</a:t>
            </a:r>
            <a:r>
              <a:rPr lang="en-US" sz="1100" b="1" dirty="0">
                <a:solidFill>
                  <a:srgbClr val="374151"/>
                </a:solidFill>
                <a:latin typeface="+mn-lt"/>
              </a:rPr>
              <a:t>-</a:t>
            </a:r>
            <a:r>
              <a:rPr lang="en-US" sz="1100" dirty="0">
                <a:solidFill>
                  <a:srgbClr val="374151"/>
                </a:solidFill>
                <a:latin typeface="+mn-lt"/>
              </a:rPr>
              <a:t>Zip code of the customer.</a:t>
            </a:r>
          </a:p>
          <a:p>
            <a:pPr marL="285750" indent="-285750">
              <a:buFont typeface="Wingdings" panose="05000000000000000000" pitchFamily="2" charset="2"/>
              <a:buChar char="q"/>
            </a:pPr>
            <a:r>
              <a:rPr lang="en-US" sz="1100" b="1" dirty="0" err="1">
                <a:solidFill>
                  <a:srgbClr val="374151"/>
                </a:solidFill>
                <a:latin typeface="+mn-lt"/>
              </a:rPr>
              <a:t>insured_sex</a:t>
            </a:r>
            <a:r>
              <a:rPr lang="en-US" sz="1100" b="1" dirty="0">
                <a:solidFill>
                  <a:srgbClr val="374151"/>
                </a:solidFill>
                <a:latin typeface="+mn-lt"/>
              </a:rPr>
              <a:t>-</a:t>
            </a:r>
            <a:r>
              <a:rPr lang="en-US" sz="1100" dirty="0">
                <a:solidFill>
                  <a:srgbClr val="374151"/>
                </a:solidFill>
                <a:latin typeface="+mn-lt"/>
              </a:rPr>
              <a:t>Gender of the policy holder.</a:t>
            </a:r>
          </a:p>
          <a:p>
            <a:pPr marL="285750" indent="-285750">
              <a:buFont typeface="Wingdings" panose="05000000000000000000" pitchFamily="2" charset="2"/>
              <a:buChar char="q"/>
            </a:pPr>
            <a:r>
              <a:rPr lang="en-US" sz="1100" b="1" dirty="0" err="1">
                <a:solidFill>
                  <a:srgbClr val="374151"/>
                </a:solidFill>
                <a:latin typeface="+mn-lt"/>
              </a:rPr>
              <a:t>insured_education_level</a:t>
            </a:r>
            <a:r>
              <a:rPr lang="en-US" sz="1100" b="1" dirty="0">
                <a:solidFill>
                  <a:srgbClr val="374151"/>
                </a:solidFill>
                <a:latin typeface="+mn-lt"/>
              </a:rPr>
              <a:t>-</a:t>
            </a:r>
            <a:r>
              <a:rPr lang="en-US" sz="1100" dirty="0">
                <a:solidFill>
                  <a:srgbClr val="374151"/>
                </a:solidFill>
                <a:latin typeface="+mn-lt"/>
              </a:rPr>
              <a:t>Education level of the policy holder.</a:t>
            </a:r>
          </a:p>
          <a:p>
            <a:pPr marL="285750" indent="-285750">
              <a:buFont typeface="Wingdings" panose="05000000000000000000" pitchFamily="2" charset="2"/>
              <a:buChar char="q"/>
            </a:pPr>
            <a:r>
              <a:rPr lang="en-US" sz="1100" b="1" dirty="0" err="1">
                <a:solidFill>
                  <a:srgbClr val="374151"/>
                </a:solidFill>
                <a:latin typeface="+mn-lt"/>
              </a:rPr>
              <a:t>insured_occupation</a:t>
            </a:r>
            <a:r>
              <a:rPr lang="en-US" sz="1100" b="1" dirty="0">
                <a:solidFill>
                  <a:srgbClr val="374151"/>
                </a:solidFill>
                <a:latin typeface="+mn-lt"/>
              </a:rPr>
              <a:t>-</a:t>
            </a:r>
            <a:r>
              <a:rPr lang="en-US" sz="1100" dirty="0">
                <a:solidFill>
                  <a:srgbClr val="374151"/>
                </a:solidFill>
                <a:latin typeface="+mn-lt"/>
              </a:rPr>
              <a:t>Occupation of the policy holder</a:t>
            </a:r>
            <a:r>
              <a:rPr lang="en-US" sz="1100" b="1" dirty="0">
                <a:solidFill>
                  <a:srgbClr val="374151"/>
                </a:solidFill>
                <a:latin typeface="+mn-lt"/>
              </a:rPr>
              <a:t>.</a:t>
            </a:r>
          </a:p>
          <a:p>
            <a:pPr marL="285750" indent="-285750">
              <a:buFont typeface="Wingdings" panose="05000000000000000000" pitchFamily="2" charset="2"/>
              <a:buChar char="q"/>
            </a:pPr>
            <a:r>
              <a:rPr lang="en-US" sz="1100" b="1" dirty="0" err="1">
                <a:solidFill>
                  <a:srgbClr val="374151"/>
                </a:solidFill>
                <a:latin typeface="+mn-lt"/>
              </a:rPr>
              <a:t>insured_hobbies</a:t>
            </a:r>
            <a:r>
              <a:rPr lang="en-US" sz="1100" b="1" dirty="0">
                <a:solidFill>
                  <a:srgbClr val="374151"/>
                </a:solidFill>
                <a:latin typeface="+mn-lt"/>
              </a:rPr>
              <a:t>-</a:t>
            </a:r>
            <a:r>
              <a:rPr lang="en-US" sz="1100" dirty="0">
                <a:solidFill>
                  <a:srgbClr val="374151"/>
                </a:solidFill>
                <a:latin typeface="+mn-lt"/>
              </a:rPr>
              <a:t>Hobbies of the policy holder</a:t>
            </a:r>
          </a:p>
          <a:p>
            <a:pPr marL="285750" indent="-285750">
              <a:buFont typeface="Wingdings" panose="05000000000000000000" pitchFamily="2" charset="2"/>
              <a:buChar char="q"/>
            </a:pPr>
            <a:r>
              <a:rPr lang="en-US" sz="1100" b="1" dirty="0" err="1">
                <a:solidFill>
                  <a:srgbClr val="374151"/>
                </a:solidFill>
                <a:latin typeface="+mn-lt"/>
              </a:rPr>
              <a:t>insured_relationship</a:t>
            </a:r>
            <a:r>
              <a:rPr lang="en-US" sz="1100" b="1" dirty="0">
                <a:solidFill>
                  <a:srgbClr val="374151"/>
                </a:solidFill>
                <a:latin typeface="+mn-lt"/>
              </a:rPr>
              <a:t>-</a:t>
            </a:r>
            <a:r>
              <a:rPr lang="en-US" sz="1100" dirty="0">
                <a:solidFill>
                  <a:srgbClr val="374151"/>
                </a:solidFill>
                <a:latin typeface="+mn-lt"/>
              </a:rPr>
              <a:t>The relationship between the policy holder and the insured person or property.</a:t>
            </a:r>
          </a:p>
          <a:p>
            <a:pPr marL="285750" indent="-285750">
              <a:buFont typeface="Wingdings" panose="05000000000000000000" pitchFamily="2" charset="2"/>
              <a:buChar char="q"/>
            </a:pPr>
            <a:endParaRPr lang="en-IN" sz="1100" dirty="0">
              <a:solidFill>
                <a:schemeClr val="tx2">
                  <a:lumMod val="10000"/>
                </a:schemeClr>
              </a:solidFill>
              <a:latin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94C0A9-8739-306B-8EFB-6943F23749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TextBox 4">
            <a:extLst>
              <a:ext uri="{FF2B5EF4-FFF2-40B4-BE49-F238E27FC236}">
                <a16:creationId xmlns:a16="http://schemas.microsoft.com/office/drawing/2014/main" id="{C05A1DD8-707C-3471-F354-891EF459F5CB}"/>
              </a:ext>
            </a:extLst>
          </p:cNvPr>
          <p:cNvSpPr txBox="1"/>
          <p:nvPr/>
        </p:nvSpPr>
        <p:spPr>
          <a:xfrm>
            <a:off x="414867" y="364067"/>
            <a:ext cx="5892800" cy="307777"/>
          </a:xfrm>
          <a:prstGeom prst="rect">
            <a:avLst/>
          </a:prstGeom>
          <a:noFill/>
        </p:spPr>
        <p:txBody>
          <a:bodyPr wrap="square" rtlCol="0">
            <a:spAutoFit/>
          </a:bodyPr>
          <a:lstStyle/>
          <a:p>
            <a:r>
              <a:rPr lang="en-IN" b="1" dirty="0">
                <a:highlight>
                  <a:srgbClr val="C0C0C0"/>
                </a:highlight>
              </a:rPr>
              <a:t>Visualization of the confusion matrix.</a:t>
            </a:r>
          </a:p>
        </p:txBody>
      </p:sp>
      <p:pic>
        <p:nvPicPr>
          <p:cNvPr id="7" name="Picture 6">
            <a:extLst>
              <a:ext uri="{FF2B5EF4-FFF2-40B4-BE49-F238E27FC236}">
                <a16:creationId xmlns:a16="http://schemas.microsoft.com/office/drawing/2014/main" id="{4B9A5465-2759-6C81-8C03-9107C3614964}"/>
              </a:ext>
            </a:extLst>
          </p:cNvPr>
          <p:cNvPicPr>
            <a:picLocks noChangeAspect="1"/>
          </p:cNvPicPr>
          <p:nvPr/>
        </p:nvPicPr>
        <p:blipFill>
          <a:blip r:embed="rId2"/>
          <a:stretch>
            <a:fillRect/>
          </a:stretch>
        </p:blipFill>
        <p:spPr>
          <a:xfrm>
            <a:off x="414867" y="877339"/>
            <a:ext cx="7112366" cy="730288"/>
          </a:xfrm>
          <a:prstGeom prst="rect">
            <a:avLst/>
          </a:prstGeom>
        </p:spPr>
      </p:pic>
      <p:pic>
        <p:nvPicPr>
          <p:cNvPr id="9219" name="Picture 3">
            <a:extLst>
              <a:ext uri="{FF2B5EF4-FFF2-40B4-BE49-F238E27FC236}">
                <a16:creationId xmlns:a16="http://schemas.microsoft.com/office/drawing/2014/main" id="{EA21028A-D3A0-B560-F52A-A78378699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67" y="1607627"/>
            <a:ext cx="4334933" cy="339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539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41</a:t>
            </a:fld>
            <a:endParaRPr/>
          </a:p>
        </p:txBody>
      </p:sp>
      <p:sp>
        <p:nvSpPr>
          <p:cNvPr id="8" name="TextBox 7">
            <a:extLst>
              <a:ext uri="{FF2B5EF4-FFF2-40B4-BE49-F238E27FC236}">
                <a16:creationId xmlns:a16="http://schemas.microsoft.com/office/drawing/2014/main" id="{6A151AE3-8490-BF52-486D-C103DB51DABA}"/>
              </a:ext>
            </a:extLst>
          </p:cNvPr>
          <p:cNvSpPr txBox="1"/>
          <p:nvPr/>
        </p:nvSpPr>
        <p:spPr>
          <a:xfrm>
            <a:off x="567267" y="364067"/>
            <a:ext cx="5003800" cy="307777"/>
          </a:xfrm>
          <a:prstGeom prst="rect">
            <a:avLst/>
          </a:prstGeom>
          <a:noFill/>
        </p:spPr>
        <p:txBody>
          <a:bodyPr wrap="square" rtlCol="0">
            <a:spAutoFit/>
          </a:bodyPr>
          <a:lstStyle/>
          <a:p>
            <a:r>
              <a:rPr lang="en-IN" b="1" dirty="0">
                <a:highlight>
                  <a:srgbClr val="C0C0C0"/>
                </a:highlight>
              </a:rPr>
              <a:t>LOG LOSS</a:t>
            </a:r>
          </a:p>
        </p:txBody>
      </p:sp>
      <p:pic>
        <p:nvPicPr>
          <p:cNvPr id="10" name="Picture 9">
            <a:extLst>
              <a:ext uri="{FF2B5EF4-FFF2-40B4-BE49-F238E27FC236}">
                <a16:creationId xmlns:a16="http://schemas.microsoft.com/office/drawing/2014/main" id="{0C325BC0-F92B-C1C5-65B2-16B8300881B3}"/>
              </a:ext>
            </a:extLst>
          </p:cNvPr>
          <p:cNvPicPr>
            <a:picLocks noChangeAspect="1"/>
          </p:cNvPicPr>
          <p:nvPr/>
        </p:nvPicPr>
        <p:blipFill>
          <a:blip r:embed="rId3"/>
          <a:stretch>
            <a:fillRect/>
          </a:stretch>
        </p:blipFill>
        <p:spPr>
          <a:xfrm>
            <a:off x="567267" y="916911"/>
            <a:ext cx="3530781" cy="939848"/>
          </a:xfrm>
          <a:prstGeom prst="rect">
            <a:avLst/>
          </a:prstGeom>
        </p:spPr>
      </p:pic>
      <p:sp>
        <p:nvSpPr>
          <p:cNvPr id="11" name="Rectangle 10">
            <a:extLst>
              <a:ext uri="{FF2B5EF4-FFF2-40B4-BE49-F238E27FC236}">
                <a16:creationId xmlns:a16="http://schemas.microsoft.com/office/drawing/2014/main" id="{A95E081A-8B13-DB26-929F-E4BEF66DA460}"/>
              </a:ext>
            </a:extLst>
          </p:cNvPr>
          <p:cNvSpPr/>
          <p:nvPr/>
        </p:nvSpPr>
        <p:spPr>
          <a:xfrm>
            <a:off x="389467" y="2717800"/>
            <a:ext cx="8259558" cy="21674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i="1" dirty="0"/>
              <a:t>It measures the difference between the predicted probability distribution of the model and the true probability distribution of the actual data.</a:t>
            </a:r>
          </a:p>
          <a:p>
            <a:pPr algn="ctr"/>
            <a:r>
              <a:rPr lang="en-US" b="1" i="1" dirty="0"/>
              <a:t>The log loss value ranges between 0 and infinity, where a lower value indicates better performance of the model. A perfect model would have a log loss of 0, meaning that it correctly predicts the class of every instance in the dataset.</a:t>
            </a:r>
            <a:endParaRPr lang="en-IN" b="1"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13CBAF-A4C9-FFEE-DEF3-9D72702C17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6" name="TextBox 5">
            <a:extLst>
              <a:ext uri="{FF2B5EF4-FFF2-40B4-BE49-F238E27FC236}">
                <a16:creationId xmlns:a16="http://schemas.microsoft.com/office/drawing/2014/main" id="{45AD8225-91DF-ED94-37EC-3CFF931EDFCE}"/>
              </a:ext>
            </a:extLst>
          </p:cNvPr>
          <p:cNvSpPr txBox="1"/>
          <p:nvPr/>
        </p:nvSpPr>
        <p:spPr>
          <a:xfrm>
            <a:off x="558800" y="330200"/>
            <a:ext cx="5486400" cy="307777"/>
          </a:xfrm>
          <a:prstGeom prst="rect">
            <a:avLst/>
          </a:prstGeom>
          <a:noFill/>
        </p:spPr>
        <p:txBody>
          <a:bodyPr wrap="square" rtlCol="0">
            <a:spAutoFit/>
          </a:bodyPr>
          <a:lstStyle/>
          <a:p>
            <a:r>
              <a:rPr lang="en-IN" b="1" dirty="0">
                <a:highlight>
                  <a:srgbClr val="C0C0C0"/>
                </a:highlight>
              </a:rPr>
              <a:t>Random forest</a:t>
            </a:r>
          </a:p>
        </p:txBody>
      </p:sp>
      <p:pic>
        <p:nvPicPr>
          <p:cNvPr id="8" name="Picture 7">
            <a:extLst>
              <a:ext uri="{FF2B5EF4-FFF2-40B4-BE49-F238E27FC236}">
                <a16:creationId xmlns:a16="http://schemas.microsoft.com/office/drawing/2014/main" id="{C0FD9B92-4EF9-7825-84C9-D5419A6723BE}"/>
              </a:ext>
            </a:extLst>
          </p:cNvPr>
          <p:cNvPicPr>
            <a:picLocks noChangeAspect="1"/>
          </p:cNvPicPr>
          <p:nvPr/>
        </p:nvPicPr>
        <p:blipFill>
          <a:blip r:embed="rId2"/>
          <a:stretch>
            <a:fillRect/>
          </a:stretch>
        </p:blipFill>
        <p:spPr>
          <a:xfrm>
            <a:off x="558800" y="850631"/>
            <a:ext cx="5683542" cy="4254719"/>
          </a:xfrm>
          <a:prstGeom prst="rect">
            <a:avLst/>
          </a:prstGeom>
        </p:spPr>
      </p:pic>
      <p:sp>
        <p:nvSpPr>
          <p:cNvPr id="3" name="Rectangle 2">
            <a:extLst>
              <a:ext uri="{FF2B5EF4-FFF2-40B4-BE49-F238E27FC236}">
                <a16:creationId xmlns:a16="http://schemas.microsoft.com/office/drawing/2014/main" id="{58537CA5-B8A8-B6CB-22EA-EE8EF37AB706}"/>
              </a:ext>
            </a:extLst>
          </p:cNvPr>
          <p:cNvSpPr/>
          <p:nvPr/>
        </p:nvSpPr>
        <p:spPr>
          <a:xfrm>
            <a:off x="6653719" y="330201"/>
            <a:ext cx="2405974" cy="22415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Wingdings" panose="05000000000000000000" pitchFamily="2" charset="2"/>
              <a:buChar char="Ø"/>
            </a:pPr>
            <a:r>
              <a:rPr lang="en-IN" sz="1100" b="1" i="1" dirty="0"/>
              <a:t>Accuracy-Tells us how often our classifier is right</a:t>
            </a:r>
          </a:p>
          <a:p>
            <a:pPr marL="285750" indent="-285750">
              <a:buFont typeface="Wingdings" panose="05000000000000000000" pitchFamily="2" charset="2"/>
              <a:buChar char="Ø"/>
            </a:pPr>
            <a:r>
              <a:rPr lang="en-IN" sz="1100" b="1" i="1" dirty="0"/>
              <a:t>Precision – Tells us how often is the positive value right.</a:t>
            </a:r>
          </a:p>
          <a:p>
            <a:pPr marL="285750" indent="-285750">
              <a:buFont typeface="Wingdings" panose="05000000000000000000" pitchFamily="2" charset="2"/>
              <a:buChar char="Ø"/>
            </a:pPr>
            <a:r>
              <a:rPr lang="en-IN" sz="1100" b="1" i="1" dirty="0"/>
              <a:t>Recall- How often can the model predict the correct positive values.</a:t>
            </a:r>
          </a:p>
          <a:p>
            <a:pPr marL="285750" indent="-285750">
              <a:buFont typeface="Wingdings" panose="05000000000000000000" pitchFamily="2" charset="2"/>
              <a:buChar char="Ø"/>
            </a:pPr>
            <a:r>
              <a:rPr lang="en-IN" sz="1100" b="1" i="1" dirty="0"/>
              <a:t>F1- score : How many times can you take precession and recall under consideration</a:t>
            </a:r>
          </a:p>
          <a:p>
            <a:pPr algn="ctr"/>
            <a:endParaRPr lang="en-IN" sz="1100" dirty="0"/>
          </a:p>
        </p:txBody>
      </p:sp>
    </p:spTree>
    <p:extLst>
      <p:ext uri="{BB962C8B-B14F-4D97-AF65-F5344CB8AC3E}">
        <p14:creationId xmlns:p14="http://schemas.microsoft.com/office/powerpoint/2010/main" val="986798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18A6D3-2E16-35C3-A07C-2B02F3476D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4" name="TextBox 3">
            <a:extLst>
              <a:ext uri="{FF2B5EF4-FFF2-40B4-BE49-F238E27FC236}">
                <a16:creationId xmlns:a16="http://schemas.microsoft.com/office/drawing/2014/main" id="{88B31919-29B3-A883-0A35-BA992BEFA960}"/>
              </a:ext>
            </a:extLst>
          </p:cNvPr>
          <p:cNvSpPr txBox="1"/>
          <p:nvPr/>
        </p:nvSpPr>
        <p:spPr>
          <a:xfrm>
            <a:off x="474133" y="321733"/>
            <a:ext cx="5190067" cy="307777"/>
          </a:xfrm>
          <a:prstGeom prst="rect">
            <a:avLst/>
          </a:prstGeom>
          <a:noFill/>
        </p:spPr>
        <p:txBody>
          <a:bodyPr wrap="square" rtlCol="0">
            <a:spAutoFit/>
          </a:bodyPr>
          <a:lstStyle/>
          <a:p>
            <a:r>
              <a:rPr lang="en-IN" b="1" dirty="0">
                <a:highlight>
                  <a:srgbClr val="C0C0C0"/>
                </a:highlight>
              </a:rPr>
              <a:t>Random forest confusion matrix</a:t>
            </a:r>
          </a:p>
        </p:txBody>
      </p:sp>
      <p:pic>
        <p:nvPicPr>
          <p:cNvPr id="6" name="Picture 5">
            <a:extLst>
              <a:ext uri="{FF2B5EF4-FFF2-40B4-BE49-F238E27FC236}">
                <a16:creationId xmlns:a16="http://schemas.microsoft.com/office/drawing/2014/main" id="{CC08AB40-396A-B445-7C4C-4EB888E69566}"/>
              </a:ext>
            </a:extLst>
          </p:cNvPr>
          <p:cNvPicPr>
            <a:picLocks noChangeAspect="1"/>
          </p:cNvPicPr>
          <p:nvPr/>
        </p:nvPicPr>
        <p:blipFill>
          <a:blip r:embed="rId2"/>
          <a:stretch>
            <a:fillRect/>
          </a:stretch>
        </p:blipFill>
        <p:spPr>
          <a:xfrm>
            <a:off x="313266" y="803218"/>
            <a:ext cx="3626036" cy="2216264"/>
          </a:xfrm>
          <a:prstGeom prst="rect">
            <a:avLst/>
          </a:prstGeom>
        </p:spPr>
      </p:pic>
      <p:pic>
        <p:nvPicPr>
          <p:cNvPr id="14338" name="Picture 2">
            <a:extLst>
              <a:ext uri="{FF2B5EF4-FFF2-40B4-BE49-F238E27FC236}">
                <a16:creationId xmlns:a16="http://schemas.microsoft.com/office/drawing/2014/main" id="{EC813AD1-6EB1-52B9-DB89-517EAFDFC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248" y="542374"/>
            <a:ext cx="4780677" cy="38602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2BB1197-A69E-3A67-812B-05F90CEC6EC3}"/>
              </a:ext>
            </a:extLst>
          </p:cNvPr>
          <p:cNvSpPr txBox="1"/>
          <p:nvPr/>
        </p:nvSpPr>
        <p:spPr>
          <a:xfrm>
            <a:off x="474133" y="3488267"/>
            <a:ext cx="3166534" cy="307777"/>
          </a:xfrm>
          <a:prstGeom prst="rect">
            <a:avLst/>
          </a:prstGeom>
          <a:noFill/>
        </p:spPr>
        <p:txBody>
          <a:bodyPr wrap="square" rtlCol="0">
            <a:spAutoFit/>
          </a:bodyPr>
          <a:lstStyle/>
          <a:p>
            <a:r>
              <a:rPr lang="en-IN" b="1" i="1" dirty="0">
                <a:highlight>
                  <a:srgbClr val="00FFFF"/>
                </a:highlight>
              </a:rPr>
              <a:t>In matrix form</a:t>
            </a:r>
          </a:p>
        </p:txBody>
      </p:sp>
      <p:sp>
        <p:nvSpPr>
          <p:cNvPr id="8" name="TextBox 7">
            <a:extLst>
              <a:ext uri="{FF2B5EF4-FFF2-40B4-BE49-F238E27FC236}">
                <a16:creationId xmlns:a16="http://schemas.microsoft.com/office/drawing/2014/main" id="{D4B03E05-2A20-A646-32AE-EDFDEAA37D6A}"/>
              </a:ext>
            </a:extLst>
          </p:cNvPr>
          <p:cNvSpPr txBox="1"/>
          <p:nvPr/>
        </p:nvSpPr>
        <p:spPr>
          <a:xfrm>
            <a:off x="4817533" y="4741333"/>
            <a:ext cx="3831492" cy="307777"/>
          </a:xfrm>
          <a:prstGeom prst="rect">
            <a:avLst/>
          </a:prstGeom>
          <a:noFill/>
        </p:spPr>
        <p:txBody>
          <a:bodyPr wrap="square" rtlCol="0">
            <a:spAutoFit/>
          </a:bodyPr>
          <a:lstStyle/>
          <a:p>
            <a:r>
              <a:rPr lang="en-IN" b="1" i="1" dirty="0">
                <a:highlight>
                  <a:srgbClr val="00FFFF"/>
                </a:highlight>
              </a:rPr>
              <a:t>Data visualization</a:t>
            </a:r>
          </a:p>
        </p:txBody>
      </p:sp>
    </p:spTree>
    <p:extLst>
      <p:ext uri="{BB962C8B-B14F-4D97-AF65-F5344CB8AC3E}">
        <p14:creationId xmlns:p14="http://schemas.microsoft.com/office/powerpoint/2010/main" val="3895942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44</a:t>
            </a:fld>
            <a:endParaRPr/>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0E609BEA-1A32-B556-B95E-EC3456B94528}"/>
              </a:ext>
            </a:extLst>
          </p:cNvPr>
          <p:cNvSpPr/>
          <p:nvPr/>
        </p:nvSpPr>
        <p:spPr>
          <a:xfrm>
            <a:off x="460443" y="583660"/>
            <a:ext cx="4270045" cy="412599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i="0" dirty="0">
                <a:solidFill>
                  <a:srgbClr val="374151"/>
                </a:solidFill>
                <a:effectLst/>
              </a:rPr>
              <a:t>Confusion Matrix</a:t>
            </a:r>
            <a:r>
              <a:rPr lang="en-US" b="0" i="0" dirty="0">
                <a:solidFill>
                  <a:srgbClr val="374151"/>
                </a:solidFill>
                <a:effectLst/>
                <a:latin typeface="Söhne"/>
              </a:rPr>
              <a:t>:</a:t>
            </a:r>
          </a:p>
          <a:p>
            <a:r>
              <a:rPr lang="en-US" b="0" i="1" dirty="0">
                <a:solidFill>
                  <a:srgbClr val="374151"/>
                </a:solidFill>
                <a:effectLst/>
                <a:latin typeface="Söhne"/>
              </a:rPr>
              <a:t> Random forest tends to have a higher true positive rate and true negative rate, and a lower false positive rate and false negative rate compared to logistic regression. This means that random forest is better at identifying both positive and negative cases correctly, while making fewer mistakes in terms of misclassifying positive cases as negative, and vice versa.</a:t>
            </a:r>
          </a:p>
          <a:p>
            <a:r>
              <a:rPr lang="en-US" b="1" dirty="0">
                <a:solidFill>
                  <a:srgbClr val="374151"/>
                </a:solidFill>
              </a:rPr>
              <a:t> Accuracy: </a:t>
            </a:r>
            <a:endParaRPr lang="en-US" b="0" i="0" dirty="0">
              <a:solidFill>
                <a:srgbClr val="374151"/>
              </a:solidFill>
              <a:effectLst/>
              <a:latin typeface="Söhne"/>
            </a:endParaRPr>
          </a:p>
          <a:p>
            <a:pPr algn="l"/>
            <a:r>
              <a:rPr lang="en-US" b="0" i="1" dirty="0">
                <a:solidFill>
                  <a:srgbClr val="374151"/>
                </a:solidFill>
                <a:effectLst/>
                <a:latin typeface="Söhne"/>
              </a:rPr>
              <a:t>Random forest tends to have higher accuracy than logistic regression, especially when dealing with complex datasets with many features and non-linear relationships between the features and the target variable.</a:t>
            </a:r>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 name="Google Shape;348;p13">
            <a:extLst>
              <a:ext uri="{FF2B5EF4-FFF2-40B4-BE49-F238E27FC236}">
                <a16:creationId xmlns:a16="http://schemas.microsoft.com/office/drawing/2014/main" id="{6F2A5F09-70EC-300E-563B-E5E33E634890}"/>
              </a:ext>
            </a:extLst>
          </p:cNvPr>
          <p:cNvGrpSpPr/>
          <p:nvPr/>
        </p:nvGrpSpPr>
        <p:grpSpPr>
          <a:xfrm>
            <a:off x="6934661" y="305360"/>
            <a:ext cx="1942814" cy="1571566"/>
            <a:chOff x="6986665" y="3298709"/>
            <a:chExt cx="1817809" cy="1077669"/>
          </a:xfrm>
        </p:grpSpPr>
        <p:sp>
          <p:nvSpPr>
            <p:cNvPr id="3" name="Google Shape;349;p13">
              <a:extLst>
                <a:ext uri="{FF2B5EF4-FFF2-40B4-BE49-F238E27FC236}">
                  <a16:creationId xmlns:a16="http://schemas.microsoft.com/office/drawing/2014/main" id="{3803E2CA-DDDB-C220-2FC9-6C80660F322A}"/>
                </a:ext>
              </a:extLst>
            </p:cNvPr>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350;p13">
              <a:extLst>
                <a:ext uri="{FF2B5EF4-FFF2-40B4-BE49-F238E27FC236}">
                  <a16:creationId xmlns:a16="http://schemas.microsoft.com/office/drawing/2014/main" id="{749BBC7D-1A27-C098-8B65-B112EDD406D6}"/>
                </a:ext>
              </a:extLst>
            </p:cNvPr>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51;p13">
              <a:extLst>
                <a:ext uri="{FF2B5EF4-FFF2-40B4-BE49-F238E27FC236}">
                  <a16:creationId xmlns:a16="http://schemas.microsoft.com/office/drawing/2014/main" id="{066D4841-8DC0-80B1-A08F-381CB7E84B6D}"/>
                </a:ext>
              </a:extLst>
            </p:cNvPr>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352;p13">
              <a:extLst>
                <a:ext uri="{FF2B5EF4-FFF2-40B4-BE49-F238E27FC236}">
                  <a16:creationId xmlns:a16="http://schemas.microsoft.com/office/drawing/2014/main" id="{D2A5D4B3-344D-8C0D-4A9A-4B737A8007A3}"/>
                </a:ext>
              </a:extLst>
            </p:cNvPr>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353;p13">
              <a:extLst>
                <a:ext uri="{FF2B5EF4-FFF2-40B4-BE49-F238E27FC236}">
                  <a16:creationId xmlns:a16="http://schemas.microsoft.com/office/drawing/2014/main" id="{EF1C1C01-BFBB-067D-5C83-166D5769B6C6}"/>
                </a:ext>
              </a:extLst>
            </p:cNvPr>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54;p13">
              <a:extLst>
                <a:ext uri="{FF2B5EF4-FFF2-40B4-BE49-F238E27FC236}">
                  <a16:creationId xmlns:a16="http://schemas.microsoft.com/office/drawing/2014/main" id="{6927FF6D-7A57-6288-A1BA-093F24E9FA02}"/>
                </a:ext>
              </a:extLst>
            </p:cNvPr>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55;p13">
              <a:extLst>
                <a:ext uri="{FF2B5EF4-FFF2-40B4-BE49-F238E27FC236}">
                  <a16:creationId xmlns:a16="http://schemas.microsoft.com/office/drawing/2014/main" id="{9FA1B559-0F77-BE84-42BE-157C720A5724}"/>
                </a:ext>
              </a:extLst>
            </p:cNvPr>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56;p13">
              <a:extLst>
                <a:ext uri="{FF2B5EF4-FFF2-40B4-BE49-F238E27FC236}">
                  <a16:creationId xmlns:a16="http://schemas.microsoft.com/office/drawing/2014/main" id="{7FDD44F9-6468-22F6-BB58-F555B6E506EA}"/>
                </a:ext>
              </a:extLst>
            </p:cNvPr>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357;p13">
              <a:extLst>
                <a:ext uri="{FF2B5EF4-FFF2-40B4-BE49-F238E27FC236}">
                  <a16:creationId xmlns:a16="http://schemas.microsoft.com/office/drawing/2014/main" id="{67341AD2-2C9C-FFC1-A561-79299F35BC27}"/>
                </a:ext>
              </a:extLst>
            </p:cNvPr>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358;p13">
              <a:extLst>
                <a:ext uri="{FF2B5EF4-FFF2-40B4-BE49-F238E27FC236}">
                  <a16:creationId xmlns:a16="http://schemas.microsoft.com/office/drawing/2014/main" id="{69FFC1D3-7E97-C673-FB43-A11F0B1397DD}"/>
                </a:ext>
              </a:extLst>
            </p:cNvPr>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 name="Google Shape;359;p13">
              <a:extLst>
                <a:ext uri="{FF2B5EF4-FFF2-40B4-BE49-F238E27FC236}">
                  <a16:creationId xmlns:a16="http://schemas.microsoft.com/office/drawing/2014/main" id="{58F96BA8-09A6-34C7-BE45-0A0163AFFDC4}"/>
                </a:ext>
              </a:extLst>
            </p:cNvPr>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60;p13">
              <a:extLst>
                <a:ext uri="{FF2B5EF4-FFF2-40B4-BE49-F238E27FC236}">
                  <a16:creationId xmlns:a16="http://schemas.microsoft.com/office/drawing/2014/main" id="{1F5F82CE-EED3-6101-2F41-587C820282FB}"/>
                </a:ext>
              </a:extLst>
            </p:cNvPr>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61;p13">
              <a:extLst>
                <a:ext uri="{FF2B5EF4-FFF2-40B4-BE49-F238E27FC236}">
                  <a16:creationId xmlns:a16="http://schemas.microsoft.com/office/drawing/2014/main" id="{13ED6762-E6A4-AEAF-00E8-6378CF824B64}"/>
                </a:ext>
              </a:extLst>
            </p:cNvPr>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362;p13">
              <a:extLst>
                <a:ext uri="{FF2B5EF4-FFF2-40B4-BE49-F238E27FC236}">
                  <a16:creationId xmlns:a16="http://schemas.microsoft.com/office/drawing/2014/main" id="{2E1A1778-3F00-35E4-0D58-F156A1332AE2}"/>
                </a:ext>
              </a:extLst>
            </p:cNvPr>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363;p13">
              <a:extLst>
                <a:ext uri="{FF2B5EF4-FFF2-40B4-BE49-F238E27FC236}">
                  <a16:creationId xmlns:a16="http://schemas.microsoft.com/office/drawing/2014/main" id="{BC56843A-B497-F027-3906-D1D99DFDC075}"/>
                </a:ext>
              </a:extLst>
            </p:cNvPr>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364;p13">
              <a:extLst>
                <a:ext uri="{FF2B5EF4-FFF2-40B4-BE49-F238E27FC236}">
                  <a16:creationId xmlns:a16="http://schemas.microsoft.com/office/drawing/2014/main" id="{8C48C0CD-B853-3D6C-0000-F68D5B7B4042}"/>
                </a:ext>
              </a:extLst>
            </p:cNvPr>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365;p13">
              <a:extLst>
                <a:ext uri="{FF2B5EF4-FFF2-40B4-BE49-F238E27FC236}">
                  <a16:creationId xmlns:a16="http://schemas.microsoft.com/office/drawing/2014/main" id="{8C81CD5C-C1D3-B92E-46BA-6709E00C7971}"/>
                </a:ext>
              </a:extLst>
            </p:cNvPr>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366;p13">
              <a:extLst>
                <a:ext uri="{FF2B5EF4-FFF2-40B4-BE49-F238E27FC236}">
                  <a16:creationId xmlns:a16="http://schemas.microsoft.com/office/drawing/2014/main" id="{339476DF-3EF9-4205-DE59-7A515D0DFF0B}"/>
                </a:ext>
              </a:extLst>
            </p:cNvPr>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367;p13">
              <a:extLst>
                <a:ext uri="{FF2B5EF4-FFF2-40B4-BE49-F238E27FC236}">
                  <a16:creationId xmlns:a16="http://schemas.microsoft.com/office/drawing/2014/main" id="{723BF6D2-374F-8102-7F0A-AE41DB36E4E7}"/>
                </a:ext>
              </a:extLst>
            </p:cNvPr>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368;p13">
              <a:extLst>
                <a:ext uri="{FF2B5EF4-FFF2-40B4-BE49-F238E27FC236}">
                  <a16:creationId xmlns:a16="http://schemas.microsoft.com/office/drawing/2014/main" id="{333F8BE2-44D4-9EFD-2BF1-9143F38C6306}"/>
                </a:ext>
              </a:extLst>
            </p:cNvPr>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369;p13">
              <a:extLst>
                <a:ext uri="{FF2B5EF4-FFF2-40B4-BE49-F238E27FC236}">
                  <a16:creationId xmlns:a16="http://schemas.microsoft.com/office/drawing/2014/main" id="{E2601D18-9F2B-71BF-D626-F9B1C4169664}"/>
                </a:ext>
              </a:extLst>
            </p:cNvPr>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370;p13">
              <a:extLst>
                <a:ext uri="{FF2B5EF4-FFF2-40B4-BE49-F238E27FC236}">
                  <a16:creationId xmlns:a16="http://schemas.microsoft.com/office/drawing/2014/main" id="{5CEBD331-DA2F-B98B-C15E-691DEE10EEF0}"/>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371;p13">
              <a:extLst>
                <a:ext uri="{FF2B5EF4-FFF2-40B4-BE49-F238E27FC236}">
                  <a16:creationId xmlns:a16="http://schemas.microsoft.com/office/drawing/2014/main" id="{01CB8D18-3E69-1C18-7A22-A1E42322D510}"/>
                </a:ext>
              </a:extLst>
            </p:cNvPr>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372;p13">
              <a:extLst>
                <a:ext uri="{FF2B5EF4-FFF2-40B4-BE49-F238E27FC236}">
                  <a16:creationId xmlns:a16="http://schemas.microsoft.com/office/drawing/2014/main" id="{9FC87A08-275A-3590-7306-1EFBA7B07C48}"/>
                </a:ext>
              </a:extLst>
            </p:cNvPr>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373;p13">
              <a:extLst>
                <a:ext uri="{FF2B5EF4-FFF2-40B4-BE49-F238E27FC236}">
                  <a16:creationId xmlns:a16="http://schemas.microsoft.com/office/drawing/2014/main" id="{22370330-21BB-2917-D855-7BFAFB13B845}"/>
                </a:ext>
              </a:extLst>
            </p:cNvPr>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374;p13">
              <a:extLst>
                <a:ext uri="{FF2B5EF4-FFF2-40B4-BE49-F238E27FC236}">
                  <a16:creationId xmlns:a16="http://schemas.microsoft.com/office/drawing/2014/main" id="{B184C139-ADBE-D52F-8A08-0689E59778C3}"/>
                </a:ext>
              </a:extLst>
            </p:cNvPr>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 name="Google Shape;343;p13">
            <a:extLst>
              <a:ext uri="{FF2B5EF4-FFF2-40B4-BE49-F238E27FC236}">
                <a16:creationId xmlns:a16="http://schemas.microsoft.com/office/drawing/2014/main" id="{F3CE19F4-1FBF-D59B-6F29-0000A6EA0845}"/>
              </a:ext>
            </a:extLst>
          </p:cNvPr>
          <p:cNvSpPr txBox="1">
            <a:spLocks noGrp="1"/>
          </p:cNvSpPr>
          <p:nvPr>
            <p:ph type="title"/>
          </p:nvPr>
        </p:nvSpPr>
        <p:spPr>
          <a:xfrm>
            <a:off x="1918176" y="380988"/>
            <a:ext cx="3210713" cy="483887"/>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0" tIns="0" rIns="0" bIns="0" anchor="t" anchorCtr="0">
            <a:noAutofit/>
          </a:bodyPr>
          <a:lstStyle/>
          <a:p>
            <a:pPr marL="0" lvl="0" indent="0" algn="l" rtl="0">
              <a:spcBef>
                <a:spcPts val="0"/>
              </a:spcBef>
              <a:spcAft>
                <a:spcPts val="0"/>
              </a:spcAft>
              <a:buNone/>
            </a:pPr>
            <a:r>
              <a:rPr lang="en-IN" sz="2000" dirty="0">
                <a:solidFill>
                  <a:schemeClr val="tx1">
                    <a:lumMod val="50000"/>
                  </a:schemeClr>
                </a:solidFill>
                <a:latin typeface="Lucida Bright" panose="02040602050505020304" pitchFamily="18" charset="0"/>
              </a:rPr>
              <a:t>               </a:t>
            </a:r>
            <a:br>
              <a:rPr lang="en-IN" sz="2000" dirty="0">
                <a:solidFill>
                  <a:schemeClr val="tx1">
                    <a:lumMod val="50000"/>
                  </a:schemeClr>
                </a:solidFill>
                <a:latin typeface="Lucida Bright" panose="02040602050505020304" pitchFamily="18" charset="0"/>
              </a:rPr>
            </a:br>
            <a:r>
              <a:rPr lang="en-IN" sz="2000" dirty="0">
                <a:solidFill>
                  <a:schemeClr val="tx1">
                    <a:lumMod val="50000"/>
                  </a:schemeClr>
                </a:solidFill>
                <a:latin typeface="Lucida Bright" panose="02040602050505020304" pitchFamily="18" charset="0"/>
              </a:rPr>
              <a:t>      DATA DICTONARY</a:t>
            </a:r>
            <a:endParaRPr sz="2000" dirty="0">
              <a:solidFill>
                <a:schemeClr val="tx1">
                  <a:lumMod val="50000"/>
                </a:schemeClr>
              </a:solidFill>
              <a:latin typeface="Lucida Bright" panose="02040602050505020304" pitchFamily="18" charset="0"/>
            </a:endParaRPr>
          </a:p>
        </p:txBody>
      </p:sp>
      <p:sp>
        <p:nvSpPr>
          <p:cNvPr id="30" name="TextBox 29">
            <a:extLst>
              <a:ext uri="{FF2B5EF4-FFF2-40B4-BE49-F238E27FC236}">
                <a16:creationId xmlns:a16="http://schemas.microsoft.com/office/drawing/2014/main" id="{7CF1513F-2AEF-B0CC-A3FA-95C0451B372E}"/>
              </a:ext>
            </a:extLst>
          </p:cNvPr>
          <p:cNvSpPr txBox="1"/>
          <p:nvPr/>
        </p:nvSpPr>
        <p:spPr>
          <a:xfrm>
            <a:off x="543140" y="1197372"/>
            <a:ext cx="6512032" cy="4293483"/>
          </a:xfrm>
          <a:prstGeom prst="rect">
            <a:avLst/>
          </a:prstGeom>
          <a:noFill/>
        </p:spPr>
        <p:txBody>
          <a:bodyPr wrap="square" rtlCol="0">
            <a:spAutoFit/>
          </a:bodyPr>
          <a:lstStyle/>
          <a:p>
            <a:pPr marL="285750" indent="-285750">
              <a:buFont typeface="Wingdings" panose="05000000000000000000" pitchFamily="2" charset="2"/>
              <a:buChar char="q"/>
            </a:pPr>
            <a:r>
              <a:rPr lang="en-IN" sz="1100" b="1" dirty="0"/>
              <a:t>capital-gains-</a:t>
            </a:r>
            <a:r>
              <a:rPr lang="en-US" sz="2000" dirty="0">
                <a:solidFill>
                  <a:srgbClr val="374151"/>
                </a:solidFill>
                <a:latin typeface="Söhne"/>
              </a:rPr>
              <a:t> </a:t>
            </a:r>
            <a:r>
              <a:rPr lang="en-US" sz="1100" dirty="0">
                <a:solidFill>
                  <a:srgbClr val="374151"/>
                </a:solidFill>
                <a:latin typeface="+mn-lt"/>
              </a:rPr>
              <a:t>I</a:t>
            </a:r>
            <a:r>
              <a:rPr lang="en-US" sz="1100" b="0" i="0" dirty="0">
                <a:solidFill>
                  <a:srgbClr val="374151"/>
                </a:solidFill>
                <a:effectLst/>
                <a:latin typeface="+mn-lt"/>
              </a:rPr>
              <a:t>nsurance policies may offer investment options, such as whole life insurance policies or variable annuities, which can generate capital gains if the underlying investments appreciate in value. In such cases, the capital gains may be subject to taxation, and it is important to consult with tax professionals for guidance on tax implications.</a:t>
            </a:r>
          </a:p>
          <a:p>
            <a:pPr marL="285750" indent="-285750">
              <a:buFont typeface="Wingdings" panose="05000000000000000000" pitchFamily="2" charset="2"/>
              <a:buChar char="q"/>
            </a:pPr>
            <a:r>
              <a:rPr lang="en-IN" sz="1100" b="1" dirty="0"/>
              <a:t>Capital-loss-</a:t>
            </a:r>
            <a:r>
              <a:rPr lang="en-IN" sz="1100" dirty="0"/>
              <a:t>When insurance offer investment options, like full life insurance, the company might suffer a loss due to providing extra </a:t>
            </a:r>
            <a:r>
              <a:rPr lang="en-IN" sz="1100" dirty="0" err="1"/>
              <a:t>aminities</a:t>
            </a:r>
            <a:r>
              <a:rPr lang="en-IN" sz="1100" dirty="0"/>
              <a:t>.</a:t>
            </a:r>
          </a:p>
          <a:p>
            <a:pPr marL="285750" indent="-285750">
              <a:buFont typeface="Wingdings" panose="05000000000000000000" pitchFamily="2" charset="2"/>
              <a:buChar char="q"/>
            </a:pPr>
            <a:r>
              <a:rPr lang="en-IN" sz="1100" b="1" dirty="0" err="1"/>
              <a:t>incident_date</a:t>
            </a:r>
            <a:r>
              <a:rPr lang="en-IN" sz="1100" b="1" dirty="0"/>
              <a:t>-</a:t>
            </a:r>
            <a:r>
              <a:rPr lang="en-IN" sz="1100" dirty="0"/>
              <a:t>The date on which the incident took place.</a:t>
            </a:r>
          </a:p>
          <a:p>
            <a:pPr marL="285750" indent="-285750">
              <a:buFont typeface="Wingdings" panose="05000000000000000000" pitchFamily="2" charset="2"/>
              <a:buChar char="q"/>
            </a:pPr>
            <a:r>
              <a:rPr lang="en-IN" sz="1100" b="1" dirty="0" err="1"/>
              <a:t>incident_type</a:t>
            </a:r>
            <a:r>
              <a:rPr lang="en-IN" sz="1100" b="1" dirty="0"/>
              <a:t>-</a:t>
            </a:r>
            <a:r>
              <a:rPr lang="en-IN" sz="1100" dirty="0"/>
              <a:t>Type of automobile accident.</a:t>
            </a:r>
          </a:p>
          <a:p>
            <a:pPr marL="285750" indent="-285750">
              <a:buFont typeface="Wingdings" panose="05000000000000000000" pitchFamily="2" charset="2"/>
              <a:buChar char="q"/>
            </a:pPr>
            <a:r>
              <a:rPr lang="en-IN" sz="1100" b="1" dirty="0" err="1"/>
              <a:t>collision_type</a:t>
            </a:r>
            <a:r>
              <a:rPr lang="en-IN" sz="1100" b="1" dirty="0"/>
              <a:t>- </a:t>
            </a:r>
            <a:r>
              <a:rPr lang="en-IN" sz="1100" dirty="0"/>
              <a:t>Type of collision during the automobile accident.</a:t>
            </a:r>
          </a:p>
          <a:p>
            <a:pPr marL="285750" indent="-285750">
              <a:buFont typeface="Wingdings" panose="05000000000000000000" pitchFamily="2" charset="2"/>
              <a:buChar char="q"/>
            </a:pPr>
            <a:r>
              <a:rPr lang="en-IN" sz="1100" b="1" dirty="0" err="1"/>
              <a:t>incident_severity</a:t>
            </a:r>
            <a:r>
              <a:rPr lang="en-IN" sz="1100" b="1" dirty="0"/>
              <a:t>-If </a:t>
            </a:r>
            <a:r>
              <a:rPr lang="en-IN" sz="1100" dirty="0"/>
              <a:t>the incident is serious or not.</a:t>
            </a:r>
          </a:p>
          <a:p>
            <a:pPr marL="285750" indent="-285750">
              <a:buFont typeface="Wingdings" panose="05000000000000000000" pitchFamily="2" charset="2"/>
              <a:buChar char="q"/>
            </a:pPr>
            <a:r>
              <a:rPr lang="en-IN" sz="1100" b="1" dirty="0" err="1"/>
              <a:t>authorities_contacted</a:t>
            </a:r>
            <a:r>
              <a:rPr lang="en-IN" sz="1100" b="1" dirty="0"/>
              <a:t>- </a:t>
            </a:r>
            <a:r>
              <a:rPr lang="en-IN" sz="1100" dirty="0"/>
              <a:t>If police were informed about the incident</a:t>
            </a:r>
          </a:p>
          <a:p>
            <a:pPr marL="285750" indent="-285750">
              <a:buFont typeface="Wingdings" panose="05000000000000000000" pitchFamily="2" charset="2"/>
              <a:buChar char="q"/>
            </a:pPr>
            <a:r>
              <a:rPr lang="en-US" sz="1100" b="1" dirty="0" err="1"/>
              <a:t>incident_hour_of_the_day</a:t>
            </a:r>
            <a:r>
              <a:rPr lang="en-US" sz="1100" b="1" dirty="0"/>
              <a:t>-</a:t>
            </a:r>
            <a:r>
              <a:rPr lang="en-US" sz="1100" dirty="0"/>
              <a:t>On which hour of the day the incident took place</a:t>
            </a:r>
          </a:p>
          <a:p>
            <a:pPr marL="285750" indent="-285750">
              <a:buFont typeface="Wingdings" panose="05000000000000000000" pitchFamily="2" charset="2"/>
              <a:buChar char="q"/>
            </a:pPr>
            <a:r>
              <a:rPr lang="en-IN" sz="1100" b="1" dirty="0">
                <a:latin typeface="+mn-lt"/>
              </a:rPr>
              <a:t>Total-claim-amount</a:t>
            </a:r>
            <a:r>
              <a:rPr lang="en-IN" sz="1100" dirty="0">
                <a:latin typeface="+mn-lt"/>
              </a:rPr>
              <a:t>-</a:t>
            </a:r>
            <a:r>
              <a:rPr lang="en-US" sz="1100" b="0" i="0" dirty="0">
                <a:solidFill>
                  <a:srgbClr val="374151"/>
                </a:solidFill>
                <a:effectLst/>
                <a:latin typeface="+mn-lt"/>
              </a:rPr>
              <a:t>Total claim amount is the total amount of money that an insurance policyholder is entitled to receive from their insurance company for a covered loss.</a:t>
            </a:r>
          </a:p>
          <a:p>
            <a:pPr marL="285750" indent="-285750">
              <a:buFont typeface="Wingdings" panose="05000000000000000000" pitchFamily="2" charset="2"/>
              <a:buChar char="q"/>
            </a:pPr>
            <a:r>
              <a:rPr lang="en-US" sz="1100" b="1" dirty="0" err="1">
                <a:solidFill>
                  <a:srgbClr val="374151"/>
                </a:solidFill>
                <a:latin typeface="+mn-lt"/>
              </a:rPr>
              <a:t>Injury_claim</a:t>
            </a:r>
            <a:r>
              <a:rPr lang="en-US" sz="1100" dirty="0">
                <a:solidFill>
                  <a:srgbClr val="374151"/>
                </a:solidFill>
                <a:latin typeface="+mn-lt"/>
              </a:rPr>
              <a:t>-The amount the policy holder is entitled to receive to claim for the injury he faced.</a:t>
            </a:r>
          </a:p>
          <a:p>
            <a:pPr marL="285750" indent="-285750">
              <a:buFont typeface="Wingdings" panose="05000000000000000000" pitchFamily="2" charset="2"/>
              <a:buChar char="q"/>
            </a:pPr>
            <a:r>
              <a:rPr lang="en-IN" sz="1100" b="1" dirty="0" err="1"/>
              <a:t>property_claim</a:t>
            </a:r>
            <a:r>
              <a:rPr lang="en-IN" sz="1100" b="1" dirty="0"/>
              <a:t>-</a:t>
            </a:r>
            <a:r>
              <a:rPr lang="en-US" sz="1100" dirty="0">
                <a:solidFill>
                  <a:srgbClr val="374151"/>
                </a:solidFill>
                <a:latin typeface="Söhne"/>
              </a:rPr>
              <a:t>Injury-claim-The amount the policy holder is entitled to receive to claim for the damaged the property had.</a:t>
            </a:r>
            <a:endParaRPr lang="en-IN" sz="1100" dirty="0">
              <a:solidFill>
                <a:srgbClr val="374151"/>
              </a:solidFill>
              <a:latin typeface="Söhne"/>
            </a:endParaRPr>
          </a:p>
          <a:p>
            <a:pPr marL="285750" indent="-285750">
              <a:buFont typeface="Wingdings" panose="05000000000000000000" pitchFamily="2" charset="2"/>
              <a:buChar char="q"/>
            </a:pPr>
            <a:r>
              <a:rPr lang="en-IN" sz="1100" b="1" dirty="0" err="1"/>
              <a:t>vehicle_claim</a:t>
            </a:r>
            <a:r>
              <a:rPr lang="en-IN" sz="1100" b="1" dirty="0"/>
              <a:t>-</a:t>
            </a:r>
            <a:r>
              <a:rPr lang="en-US" sz="1100" dirty="0">
                <a:solidFill>
                  <a:srgbClr val="374151"/>
                </a:solidFill>
                <a:latin typeface="Söhne"/>
              </a:rPr>
              <a:t>Injury-claim-The amount the policy holder is entitled to receive to claim for the damaged on the vehicle.</a:t>
            </a:r>
          </a:p>
          <a:p>
            <a:pPr marL="285750" indent="-285750">
              <a:buFont typeface="Wingdings" panose="05000000000000000000" pitchFamily="2" charset="2"/>
              <a:buChar char="q"/>
            </a:pPr>
            <a:r>
              <a:rPr lang="en-IN" sz="1100" b="1" dirty="0" err="1"/>
              <a:t>fraud_reported</a:t>
            </a:r>
            <a:r>
              <a:rPr lang="en-US" sz="1100" b="1" dirty="0">
                <a:solidFill>
                  <a:srgbClr val="374151"/>
                </a:solidFill>
                <a:latin typeface="Söhne"/>
              </a:rPr>
              <a:t>- </a:t>
            </a:r>
            <a:r>
              <a:rPr lang="en-US" sz="1100" dirty="0">
                <a:solidFill>
                  <a:srgbClr val="374151"/>
                </a:solidFill>
                <a:latin typeface="Söhne"/>
              </a:rPr>
              <a:t>If fraud is reported or not.</a:t>
            </a:r>
            <a:endParaRPr lang="en-IN" sz="1100" dirty="0"/>
          </a:p>
          <a:p>
            <a:endParaRPr lang="en-IN" sz="1100" dirty="0">
              <a:latin typeface="+mn-lt"/>
            </a:endParaRPr>
          </a:p>
          <a:p>
            <a:pPr marL="285750" indent="-285750">
              <a:buFont typeface="Wingdings" panose="05000000000000000000" pitchFamily="2" charset="2"/>
              <a:buChar char="q"/>
            </a:pPr>
            <a:endParaRPr lang="en-IN" sz="1100" dirty="0"/>
          </a:p>
          <a:p>
            <a:pPr marL="285750" indent="-285750">
              <a:buFont typeface="Wingdings" panose="05000000000000000000" pitchFamily="2" charset="2"/>
              <a:buChar char="q"/>
            </a:pPr>
            <a:endParaRPr lang="en-US" sz="1100" b="0" i="0" dirty="0">
              <a:solidFill>
                <a:srgbClr val="374151"/>
              </a:solidFill>
              <a:effectLst/>
              <a:latin typeface="+mn-lt"/>
            </a:endParaRPr>
          </a:p>
          <a:p>
            <a:pPr marL="285750" indent="-285750">
              <a:buFont typeface="Wingdings" panose="05000000000000000000" pitchFamily="2" charset="2"/>
              <a:buChar char="q"/>
            </a:pPr>
            <a:endParaRPr lang="en-IN" sz="11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extBox 2">
            <a:extLst>
              <a:ext uri="{FF2B5EF4-FFF2-40B4-BE49-F238E27FC236}">
                <a16:creationId xmlns:a16="http://schemas.microsoft.com/office/drawing/2014/main" id="{300BE024-FF5D-9559-FC7F-AF5686F0EB7D}"/>
              </a:ext>
            </a:extLst>
          </p:cNvPr>
          <p:cNvSpPr txBox="1"/>
          <p:nvPr/>
        </p:nvSpPr>
        <p:spPr>
          <a:xfrm>
            <a:off x="563765" y="460638"/>
            <a:ext cx="3526972" cy="307777"/>
          </a:xfrm>
          <a:prstGeom prst="rect">
            <a:avLst/>
          </a:prstGeom>
          <a:noFill/>
        </p:spPr>
        <p:txBody>
          <a:bodyPr wrap="square" rtlCol="0">
            <a:spAutoFit/>
          </a:bodyPr>
          <a:lstStyle/>
          <a:p>
            <a:r>
              <a:rPr lang="en-IN" dirty="0">
                <a:highlight>
                  <a:srgbClr val="C0C0C0"/>
                </a:highlight>
              </a:rPr>
              <a:t>DATA TYPES OF THE COLUMNS.</a:t>
            </a:r>
          </a:p>
        </p:txBody>
      </p:sp>
      <p:pic>
        <p:nvPicPr>
          <p:cNvPr id="5" name="Picture 4">
            <a:extLst>
              <a:ext uri="{FF2B5EF4-FFF2-40B4-BE49-F238E27FC236}">
                <a16:creationId xmlns:a16="http://schemas.microsoft.com/office/drawing/2014/main" id="{A2996BF7-1A59-C2E7-4020-B16FF0D5D8AA}"/>
              </a:ext>
            </a:extLst>
          </p:cNvPr>
          <p:cNvPicPr>
            <a:picLocks noChangeAspect="1"/>
          </p:cNvPicPr>
          <p:nvPr/>
        </p:nvPicPr>
        <p:blipFill>
          <a:blip r:embed="rId3"/>
          <a:stretch>
            <a:fillRect/>
          </a:stretch>
        </p:blipFill>
        <p:spPr>
          <a:xfrm>
            <a:off x="563765" y="768415"/>
            <a:ext cx="4250238" cy="4222686"/>
          </a:xfrm>
          <a:prstGeom prst="rect">
            <a:avLst/>
          </a:prstGeom>
        </p:spPr>
      </p:pic>
      <p:sp>
        <p:nvSpPr>
          <p:cNvPr id="2" name="Rectangle 1">
            <a:extLst>
              <a:ext uri="{FF2B5EF4-FFF2-40B4-BE49-F238E27FC236}">
                <a16:creationId xmlns:a16="http://schemas.microsoft.com/office/drawing/2014/main" id="{4B3B523B-56A5-5160-0C44-B26BF908F694}"/>
              </a:ext>
            </a:extLst>
          </p:cNvPr>
          <p:cNvSpPr/>
          <p:nvPr/>
        </p:nvSpPr>
        <p:spPr>
          <a:xfrm>
            <a:off x="5823626" y="992221"/>
            <a:ext cx="2600527" cy="17120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Helps us understand if a column is numerical or categorical and makes the data exploration and pipelining easy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extLst>
              <a:ext uri="{FF2B5EF4-FFF2-40B4-BE49-F238E27FC236}">
                <a16:creationId xmlns:a16="http://schemas.microsoft.com/office/drawing/2014/main" id="{3040F587-1A58-492F-78D2-91692697A46B}"/>
              </a:ext>
            </a:extLst>
          </p:cNvPr>
          <p:cNvPicPr>
            <a:picLocks noChangeAspect="1"/>
          </p:cNvPicPr>
          <p:nvPr/>
        </p:nvPicPr>
        <p:blipFill>
          <a:blip r:embed="rId3"/>
          <a:stretch>
            <a:fillRect/>
          </a:stretch>
        </p:blipFill>
        <p:spPr>
          <a:xfrm>
            <a:off x="543810" y="550016"/>
            <a:ext cx="4591286" cy="4477236"/>
          </a:xfrm>
          <a:prstGeom prst="rect">
            <a:avLst/>
          </a:prstGeom>
        </p:spPr>
      </p:pic>
      <p:sp>
        <p:nvSpPr>
          <p:cNvPr id="7" name="TextBox 6">
            <a:extLst>
              <a:ext uri="{FF2B5EF4-FFF2-40B4-BE49-F238E27FC236}">
                <a16:creationId xmlns:a16="http://schemas.microsoft.com/office/drawing/2014/main" id="{8BF15D68-ADAB-7C2F-2BC7-86F6CE4EAEE6}"/>
              </a:ext>
            </a:extLst>
          </p:cNvPr>
          <p:cNvSpPr txBox="1"/>
          <p:nvPr/>
        </p:nvSpPr>
        <p:spPr>
          <a:xfrm>
            <a:off x="501889" y="116878"/>
            <a:ext cx="4860758" cy="307777"/>
          </a:xfrm>
          <a:prstGeom prst="rect">
            <a:avLst/>
          </a:prstGeom>
          <a:noFill/>
        </p:spPr>
        <p:txBody>
          <a:bodyPr wrap="square" rtlCol="0">
            <a:spAutoFit/>
          </a:bodyPr>
          <a:lstStyle/>
          <a:p>
            <a:r>
              <a:rPr lang="en-IN" dirty="0"/>
              <a:t>UNIQUE VALUES OF THE COLUMNS</a:t>
            </a:r>
          </a:p>
        </p:txBody>
      </p:sp>
      <p:sp>
        <p:nvSpPr>
          <p:cNvPr id="2" name="Rectangle 1">
            <a:extLst>
              <a:ext uri="{FF2B5EF4-FFF2-40B4-BE49-F238E27FC236}">
                <a16:creationId xmlns:a16="http://schemas.microsoft.com/office/drawing/2014/main" id="{68FDB581-0852-7247-038A-5D96A8EB705A}"/>
              </a:ext>
            </a:extLst>
          </p:cNvPr>
          <p:cNvSpPr/>
          <p:nvPr/>
        </p:nvSpPr>
        <p:spPr>
          <a:xfrm>
            <a:off x="5810655" y="693906"/>
            <a:ext cx="3060971" cy="14721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1000" b="1" dirty="0"/>
              <a:t>FINDING UNIQUE COLUMS HELPS A LOT IN DATA EXPLORATION:</a:t>
            </a:r>
          </a:p>
          <a:p>
            <a:pPr marL="285750" indent="-285750">
              <a:buFont typeface="Arial" panose="020B0604020202020204" pitchFamily="34" charset="0"/>
              <a:buChar char="•"/>
            </a:pPr>
            <a:r>
              <a:rPr lang="en-IN" sz="1200" dirty="0"/>
              <a:t>It is easier to find null values.</a:t>
            </a:r>
          </a:p>
          <a:p>
            <a:pPr marL="285750" indent="-285750">
              <a:buFont typeface="Arial" panose="020B0604020202020204" pitchFamily="34" charset="0"/>
              <a:buChar char="•"/>
            </a:pPr>
            <a:r>
              <a:rPr lang="en-IN" sz="1200" dirty="0"/>
              <a:t>It also helps in data validation if there are any duplicate values present or not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BB3871B-31A8-D4EB-5789-37BA9CFCC6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9" name="TextBox 8">
            <a:extLst>
              <a:ext uri="{FF2B5EF4-FFF2-40B4-BE49-F238E27FC236}">
                <a16:creationId xmlns:a16="http://schemas.microsoft.com/office/drawing/2014/main" id="{5D53C684-1170-FB10-E0F9-A16135746EAE}"/>
              </a:ext>
            </a:extLst>
          </p:cNvPr>
          <p:cNvSpPr txBox="1"/>
          <p:nvPr/>
        </p:nvSpPr>
        <p:spPr>
          <a:xfrm>
            <a:off x="412511" y="302508"/>
            <a:ext cx="2124433" cy="307777"/>
          </a:xfrm>
          <a:prstGeom prst="rect">
            <a:avLst/>
          </a:prstGeom>
          <a:noFill/>
        </p:spPr>
        <p:txBody>
          <a:bodyPr wrap="square" rtlCol="0">
            <a:spAutoFit/>
          </a:bodyPr>
          <a:lstStyle/>
          <a:p>
            <a:r>
              <a:rPr lang="en-IN" dirty="0"/>
              <a:t>Describe the data frame </a:t>
            </a:r>
          </a:p>
        </p:txBody>
      </p:sp>
      <p:pic>
        <p:nvPicPr>
          <p:cNvPr id="11" name="Picture 10">
            <a:extLst>
              <a:ext uri="{FF2B5EF4-FFF2-40B4-BE49-F238E27FC236}">
                <a16:creationId xmlns:a16="http://schemas.microsoft.com/office/drawing/2014/main" id="{856309DD-E575-2E58-2CFE-712CDADA4024}"/>
              </a:ext>
            </a:extLst>
          </p:cNvPr>
          <p:cNvPicPr>
            <a:picLocks noChangeAspect="1"/>
          </p:cNvPicPr>
          <p:nvPr/>
        </p:nvPicPr>
        <p:blipFill>
          <a:blip r:embed="rId2"/>
          <a:stretch>
            <a:fillRect/>
          </a:stretch>
        </p:blipFill>
        <p:spPr>
          <a:xfrm>
            <a:off x="319303" y="872038"/>
            <a:ext cx="7147152" cy="4023096"/>
          </a:xfrm>
          <a:prstGeom prst="rect">
            <a:avLst/>
          </a:prstGeom>
        </p:spPr>
      </p:pic>
      <p:sp>
        <p:nvSpPr>
          <p:cNvPr id="12" name="TextBox 11">
            <a:extLst>
              <a:ext uri="{FF2B5EF4-FFF2-40B4-BE49-F238E27FC236}">
                <a16:creationId xmlns:a16="http://schemas.microsoft.com/office/drawing/2014/main" id="{05495E0B-8AC3-CE96-C9FD-99B9C0B8AD29}"/>
              </a:ext>
            </a:extLst>
          </p:cNvPr>
          <p:cNvSpPr txBox="1"/>
          <p:nvPr/>
        </p:nvSpPr>
        <p:spPr>
          <a:xfrm>
            <a:off x="7679585" y="928150"/>
            <a:ext cx="1333786" cy="3754874"/>
          </a:xfrm>
          <a:prstGeom prst="rect">
            <a:avLst/>
          </a:prstGeom>
          <a:noFill/>
        </p:spPr>
        <p:txBody>
          <a:bodyPr wrap="square" rtlCol="0">
            <a:spAutoFit/>
          </a:bodyPr>
          <a:lstStyle/>
          <a:p>
            <a:r>
              <a:rPr lang="en-US" i="1" dirty="0" err="1"/>
              <a:t>descibes</a:t>
            </a:r>
            <a:r>
              <a:rPr lang="en-US" i="1" dirty="0"/>
              <a:t> the given data frame by providing count, </a:t>
            </a:r>
            <a:r>
              <a:rPr lang="en-US" i="1" dirty="0" err="1"/>
              <a:t>mean,standard</a:t>
            </a:r>
            <a:r>
              <a:rPr lang="en-US" i="1" dirty="0"/>
              <a:t> deviation and other parameters which helps us understand the data better and check how we can pre process a model for a specific task.</a:t>
            </a:r>
            <a:endParaRPr lang="en-IN" i="1" dirty="0"/>
          </a:p>
        </p:txBody>
      </p:sp>
    </p:spTree>
    <p:extLst>
      <p:ext uri="{BB962C8B-B14F-4D97-AF65-F5344CB8AC3E}">
        <p14:creationId xmlns:p14="http://schemas.microsoft.com/office/powerpoint/2010/main" val="316265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923A9A-31E0-4EF1-83AF-4C42EB9676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026" name="Picture 2">
            <a:extLst>
              <a:ext uri="{FF2B5EF4-FFF2-40B4-BE49-F238E27FC236}">
                <a16:creationId xmlns:a16="http://schemas.microsoft.com/office/drawing/2014/main" id="{55691F3B-6838-453B-43DB-4029D25E8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08" y="1560667"/>
            <a:ext cx="4826382" cy="34865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9A98E4F-7485-A33F-B815-9712BDD3840E}"/>
              </a:ext>
            </a:extLst>
          </p:cNvPr>
          <p:cNvPicPr>
            <a:picLocks noChangeAspect="1"/>
          </p:cNvPicPr>
          <p:nvPr/>
        </p:nvPicPr>
        <p:blipFill>
          <a:blip r:embed="rId3"/>
          <a:stretch>
            <a:fillRect/>
          </a:stretch>
        </p:blipFill>
        <p:spPr>
          <a:xfrm>
            <a:off x="275008" y="650740"/>
            <a:ext cx="8491041" cy="596931"/>
          </a:xfrm>
          <a:prstGeom prst="rect">
            <a:avLst/>
          </a:prstGeom>
        </p:spPr>
      </p:pic>
      <p:sp>
        <p:nvSpPr>
          <p:cNvPr id="9" name="TextBox 8">
            <a:extLst>
              <a:ext uri="{FF2B5EF4-FFF2-40B4-BE49-F238E27FC236}">
                <a16:creationId xmlns:a16="http://schemas.microsoft.com/office/drawing/2014/main" id="{C8E63ECF-7B02-10BF-C040-77F514ADC8A2}"/>
              </a:ext>
            </a:extLst>
          </p:cNvPr>
          <p:cNvSpPr txBox="1"/>
          <p:nvPr/>
        </p:nvSpPr>
        <p:spPr>
          <a:xfrm>
            <a:off x="5603278" y="1705047"/>
            <a:ext cx="3045747" cy="1169551"/>
          </a:xfrm>
          <a:prstGeom prst="rect">
            <a:avLst/>
          </a:prstGeom>
          <a:noFill/>
        </p:spPr>
        <p:txBody>
          <a:bodyPr wrap="square" rtlCol="0">
            <a:spAutoFit/>
          </a:bodyPr>
          <a:lstStyle/>
          <a:p>
            <a:r>
              <a:rPr lang="en-IN" b="1" dirty="0"/>
              <a:t>Grouping the fraud reported with respect to </a:t>
            </a:r>
            <a:r>
              <a:rPr lang="en-IN" b="1" dirty="0" err="1"/>
              <a:t>total_claim_amount</a:t>
            </a:r>
            <a:r>
              <a:rPr lang="en-IN" b="1" dirty="0"/>
              <a:t>-</a:t>
            </a:r>
          </a:p>
          <a:p>
            <a:r>
              <a:rPr lang="en-US" i="1" dirty="0"/>
              <a:t> </a:t>
            </a:r>
            <a:endParaRPr lang="en-IN" b="1" dirty="0"/>
          </a:p>
          <a:p>
            <a:endParaRPr lang="en-IN" b="1" dirty="0"/>
          </a:p>
          <a:p>
            <a:endParaRPr lang="en-IN" dirty="0"/>
          </a:p>
        </p:txBody>
      </p:sp>
      <p:sp>
        <p:nvSpPr>
          <p:cNvPr id="10" name="TextBox 9">
            <a:extLst>
              <a:ext uri="{FF2B5EF4-FFF2-40B4-BE49-F238E27FC236}">
                <a16:creationId xmlns:a16="http://schemas.microsoft.com/office/drawing/2014/main" id="{15F65B70-B5BF-1B35-759B-7B60E6210E27}"/>
              </a:ext>
            </a:extLst>
          </p:cNvPr>
          <p:cNvSpPr txBox="1"/>
          <p:nvPr/>
        </p:nvSpPr>
        <p:spPr>
          <a:xfrm>
            <a:off x="364385" y="268132"/>
            <a:ext cx="4358869" cy="307777"/>
          </a:xfrm>
          <a:prstGeom prst="rect">
            <a:avLst/>
          </a:prstGeom>
          <a:noFill/>
        </p:spPr>
        <p:txBody>
          <a:bodyPr wrap="square" rtlCol="0">
            <a:spAutoFit/>
          </a:bodyPr>
          <a:lstStyle/>
          <a:p>
            <a:r>
              <a:rPr lang="en-IN" dirty="0"/>
              <a:t>PICTORIAL REPRESENTATION</a:t>
            </a:r>
          </a:p>
        </p:txBody>
      </p:sp>
      <p:sp>
        <p:nvSpPr>
          <p:cNvPr id="2" name="Rectangle 1">
            <a:extLst>
              <a:ext uri="{FF2B5EF4-FFF2-40B4-BE49-F238E27FC236}">
                <a16:creationId xmlns:a16="http://schemas.microsoft.com/office/drawing/2014/main" id="{F76DF26F-B122-2F84-E38B-CDE3AC37CE18}"/>
              </a:ext>
            </a:extLst>
          </p:cNvPr>
          <p:cNvSpPr/>
          <p:nvPr/>
        </p:nvSpPr>
        <p:spPr>
          <a:xfrm>
            <a:off x="5466945" y="2457855"/>
            <a:ext cx="3638980" cy="19520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From this we can identify that count of fraud reported with total claim amount is almost similar.</a:t>
            </a:r>
          </a:p>
          <a:p>
            <a:pPr algn="ctr"/>
            <a:r>
              <a:rPr lang="en-IN" dirty="0"/>
              <a:t>Maximum value for the fraud reported with respect to total claim is also similar .Fraud too place irrespective of the claim amount being high or low.</a:t>
            </a:r>
          </a:p>
        </p:txBody>
      </p:sp>
    </p:spTree>
    <p:extLst>
      <p:ext uri="{BB962C8B-B14F-4D97-AF65-F5344CB8AC3E}">
        <p14:creationId xmlns:p14="http://schemas.microsoft.com/office/powerpoint/2010/main" val="1540857773"/>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9395</TotalTime>
  <Words>2480</Words>
  <Application>Microsoft Office PowerPoint</Application>
  <PresentationFormat>On-screen Show (16:9)</PresentationFormat>
  <Paragraphs>216</Paragraphs>
  <Slides>44</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5" baseType="lpstr">
      <vt:lpstr>Raleway Thin</vt:lpstr>
      <vt:lpstr>Arial</vt:lpstr>
      <vt:lpstr>-apple-system</vt:lpstr>
      <vt:lpstr>Barlow</vt:lpstr>
      <vt:lpstr>Söhne</vt:lpstr>
      <vt:lpstr>Calibri</vt:lpstr>
      <vt:lpstr>Barlow Light</vt:lpstr>
      <vt:lpstr>Wingdings</vt:lpstr>
      <vt:lpstr>Lucida Bright</vt:lpstr>
      <vt:lpstr>Gaoler template</vt:lpstr>
      <vt:lpstr>Microsoft Excel Worksheet</vt:lpstr>
      <vt:lpstr>FRAUD DETECTION MODEL FOR INSURANCE CLAIMS</vt:lpstr>
      <vt:lpstr>PowerPoint Presentation</vt:lpstr>
      <vt:lpstr>PowerPoint Presentation</vt:lpstr>
      <vt:lpstr>                      DATA DICTONARY</vt:lpstr>
      <vt:lpstr>                      DATA DICTONARY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USING LOGISTIC REGRESSION IN INSURANCE CLAIMS</dc:title>
  <dc:creator>Pradeepthi Sundhara</dc:creator>
  <cp:lastModifiedBy>Pradeepthi Sundhara</cp:lastModifiedBy>
  <cp:revision>5</cp:revision>
  <dcterms:modified xsi:type="dcterms:W3CDTF">2023-04-01T15:22:53Z</dcterms:modified>
</cp:coreProperties>
</file>