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64C4-85C8-A5BE-8E45-D2BAF2074F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C5B576-7330-2822-DCBF-BBF5FE097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6E4F35-2E59-1A87-FF70-B4BC6437DD03}"/>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A6CCB602-0052-5528-668E-695AEFAC6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3FF34-96FE-4949-7331-A5EF69E344F5}"/>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315285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FAC0-84DA-C3CB-3AC2-AFFFA5D49C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F711F-18C1-621E-F515-DDF6CD4D8A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5CDF0-8B76-5E7C-8CA1-D837C2D14E38}"/>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E772BDBA-ED73-176C-179F-EAB165B00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D224F-B548-9DF7-E034-5D0662C3D351}"/>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276789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2C045-9B22-58D3-9742-34D2F5CD3C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4ED16D-DA9F-0027-62AC-AF4C1ABAD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D18C8-51D1-9129-2563-306494B363E0}"/>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4984F82A-E438-752A-C040-CE1645854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1FA714-7B25-3805-2F33-DE0C624F779B}"/>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40179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9BCC-3472-3EC8-BD67-B318507E3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024365-632B-6D47-3D6D-217B73AD0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1BFB5-3B3E-FB27-8371-A204293DBCE3}"/>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915E133F-AA45-54E5-47A6-323DA84A0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68FE9-007C-17B0-425A-435BE080D035}"/>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91547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033E-CA94-EC64-2B0D-897E301D53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3B5DD4-A2EB-818A-208C-DA95B066B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F5A31-6CEE-CB06-EBAB-FD8DB005DE4E}"/>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81BE43A0-4AE3-D4E2-4D6D-422253062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9813D-F52D-AE50-091E-56D0A8F67F17}"/>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109652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103F-3C55-554D-AA9D-03FB60F393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60BB2B-6EA1-0B64-5229-A0A4DDB81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706F6A-7542-039A-94E4-73A445F9C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85AA43-1DF9-683C-D155-9ED65509DE36}"/>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6" name="Footer Placeholder 5">
            <a:extLst>
              <a:ext uri="{FF2B5EF4-FFF2-40B4-BE49-F238E27FC236}">
                <a16:creationId xmlns:a16="http://schemas.microsoft.com/office/drawing/2014/main" id="{66442082-569F-6BD7-18D7-56745E5415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0AD6C-9BF6-0CD3-B42F-B46A60DF647B}"/>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386217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676A-0F80-F574-4767-6C467F467A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BC1792-7622-EC2C-7FD8-8A84AB93C4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CF5C3C-C15D-E6A9-4747-0A0C670BD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9846BC-38B6-3D86-D8DA-618B83BE4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16CC4-8D83-5684-26A3-34A1AEE8D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98D5E-EC25-9886-7E44-13ED7954AFBF}"/>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8" name="Footer Placeholder 7">
            <a:extLst>
              <a:ext uri="{FF2B5EF4-FFF2-40B4-BE49-F238E27FC236}">
                <a16:creationId xmlns:a16="http://schemas.microsoft.com/office/drawing/2014/main" id="{AB1F2251-586B-6D17-94B7-59D4DE77BF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C0CAE-F66C-6046-4E83-88141DD822B8}"/>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277586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E174-B846-E10E-82D7-74020AD938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17F213-ED7A-8F40-CA7C-4FFE78F87A92}"/>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4" name="Footer Placeholder 3">
            <a:extLst>
              <a:ext uri="{FF2B5EF4-FFF2-40B4-BE49-F238E27FC236}">
                <a16:creationId xmlns:a16="http://schemas.microsoft.com/office/drawing/2014/main" id="{53238E13-3A31-75AA-7C2C-44392FD998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664F34-7AE7-87D1-B70B-8FD1F444041C}"/>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69514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A12A0-C4FB-9068-F060-E0359BFF43CB}"/>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3" name="Footer Placeholder 2">
            <a:extLst>
              <a:ext uri="{FF2B5EF4-FFF2-40B4-BE49-F238E27FC236}">
                <a16:creationId xmlns:a16="http://schemas.microsoft.com/office/drawing/2014/main" id="{BB9DBA9B-0FEE-B661-9552-3827B2875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D43B83-2397-51FA-20D7-D2F3CE80A2A2}"/>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418581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8092-7D50-E44B-6FB7-96D633415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2EF7F4-EB17-7EC2-26F3-5B24B086C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D05462-1AF9-D733-5960-2E3C1BFF6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985DF-713E-BE3D-F8CC-F0B5EAE9F26A}"/>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6" name="Footer Placeholder 5">
            <a:extLst>
              <a:ext uri="{FF2B5EF4-FFF2-40B4-BE49-F238E27FC236}">
                <a16:creationId xmlns:a16="http://schemas.microsoft.com/office/drawing/2014/main" id="{B07CE87B-3F8B-286E-4440-1562B5DE37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631A7F-AEF7-FC94-FA75-51AB24B6D362}"/>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101134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9F6A-FA90-C8B4-D234-068AE5191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0192ED-27CF-4F70-3C8B-0EB0B8AF7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C68679-95CC-639D-E542-153EC04CFC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B0140-DBD4-7B69-C2EB-5F9D439D06D1}"/>
              </a:ext>
            </a:extLst>
          </p:cNvPr>
          <p:cNvSpPr>
            <a:spLocks noGrp="1"/>
          </p:cNvSpPr>
          <p:nvPr>
            <p:ph type="dt" sz="half" idx="10"/>
          </p:nvPr>
        </p:nvSpPr>
        <p:spPr/>
        <p:txBody>
          <a:bodyPr/>
          <a:lstStyle/>
          <a:p>
            <a:fld id="{655606A4-5233-454B-B134-19561AA8F74E}" type="datetimeFigureOut">
              <a:rPr lang="en-IN" smtClean="0"/>
              <a:t>12-02-2024</a:t>
            </a:fld>
            <a:endParaRPr lang="en-IN"/>
          </a:p>
        </p:txBody>
      </p:sp>
      <p:sp>
        <p:nvSpPr>
          <p:cNvPr id="6" name="Footer Placeholder 5">
            <a:extLst>
              <a:ext uri="{FF2B5EF4-FFF2-40B4-BE49-F238E27FC236}">
                <a16:creationId xmlns:a16="http://schemas.microsoft.com/office/drawing/2014/main" id="{0EA0A0D5-1A6A-39A3-4F76-7E1E0B798D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3EBCB-B587-3081-36A9-84D6FFE1A581}"/>
              </a:ext>
            </a:extLst>
          </p:cNvPr>
          <p:cNvSpPr>
            <a:spLocks noGrp="1"/>
          </p:cNvSpPr>
          <p:nvPr>
            <p:ph type="sldNum" sz="quarter" idx="12"/>
          </p:nvPr>
        </p:nvSpPr>
        <p:spPr/>
        <p:txBody>
          <a:bodyPr/>
          <a:lstStyle/>
          <a:p>
            <a:fld id="{887E98F3-B06B-4867-ABF1-C8F578F092BD}" type="slidenum">
              <a:rPr lang="en-IN" smtClean="0"/>
              <a:t>‹#›</a:t>
            </a:fld>
            <a:endParaRPr lang="en-IN"/>
          </a:p>
        </p:txBody>
      </p:sp>
    </p:spTree>
    <p:extLst>
      <p:ext uri="{BB962C8B-B14F-4D97-AF65-F5344CB8AC3E}">
        <p14:creationId xmlns:p14="http://schemas.microsoft.com/office/powerpoint/2010/main" val="111174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9D413-646E-E0E4-A94F-C102CA2DE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640475-3761-402A-97D5-FBB3A1D70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1463B-9F2F-A107-8E90-36E916A9C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606A4-5233-454B-B134-19561AA8F74E}" type="datetimeFigureOut">
              <a:rPr lang="en-IN" smtClean="0"/>
              <a:t>12-02-2024</a:t>
            </a:fld>
            <a:endParaRPr lang="en-IN"/>
          </a:p>
        </p:txBody>
      </p:sp>
      <p:sp>
        <p:nvSpPr>
          <p:cNvPr id="5" name="Footer Placeholder 4">
            <a:extLst>
              <a:ext uri="{FF2B5EF4-FFF2-40B4-BE49-F238E27FC236}">
                <a16:creationId xmlns:a16="http://schemas.microsoft.com/office/drawing/2014/main" id="{2C5E802A-72F4-8DEE-C4CB-647283019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FB10BA-0545-74E7-150D-B258A543B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E98F3-B06B-4867-ABF1-C8F578F092BD}" type="slidenum">
              <a:rPr lang="en-IN" smtClean="0"/>
              <a:t>‹#›</a:t>
            </a:fld>
            <a:endParaRPr lang="en-IN"/>
          </a:p>
        </p:txBody>
      </p:sp>
    </p:spTree>
    <p:extLst>
      <p:ext uri="{BB962C8B-B14F-4D97-AF65-F5344CB8AC3E}">
        <p14:creationId xmlns:p14="http://schemas.microsoft.com/office/powerpoint/2010/main" val="388887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98AB27-4894-D462-2739-183D3937C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C0D3A11-E4B8-F203-4EF8-3CA59F99BD3D}"/>
              </a:ext>
            </a:extLst>
          </p:cNvPr>
          <p:cNvSpPr txBox="1"/>
          <p:nvPr/>
        </p:nvSpPr>
        <p:spPr>
          <a:xfrm>
            <a:off x="71120" y="2032000"/>
            <a:ext cx="7344747" cy="1938992"/>
          </a:xfrm>
          <a:prstGeom prst="rect">
            <a:avLst/>
          </a:prstGeom>
          <a:noFill/>
        </p:spPr>
        <p:txBody>
          <a:bodyPr wrap="square" rtlCol="0">
            <a:spAutoFit/>
          </a:bodyPr>
          <a:lstStyle/>
          <a:p>
            <a:r>
              <a:rPr lang="en-US" sz="6000" dirty="0">
                <a:solidFill>
                  <a:schemeClr val="bg1"/>
                </a:solidFill>
                <a:latin typeface="Algerian" panose="04020705040A02060702" pitchFamily="82" charset="0"/>
              </a:rPr>
              <a:t>MULTI-PROCESS</a:t>
            </a:r>
          </a:p>
          <a:p>
            <a:r>
              <a:rPr lang="en-US" sz="6000" dirty="0">
                <a:solidFill>
                  <a:schemeClr val="bg1"/>
                </a:solidFill>
                <a:latin typeface="Algerian" panose="04020705040A02060702" pitchFamily="82" charset="0"/>
              </a:rPr>
              <a:t>          SCHEDULING</a:t>
            </a:r>
            <a:r>
              <a:rPr lang="en-US" dirty="0"/>
              <a:t>..</a:t>
            </a:r>
            <a:endParaRPr lang="en-IN" dirty="0"/>
          </a:p>
        </p:txBody>
      </p:sp>
    </p:spTree>
    <p:extLst>
      <p:ext uri="{BB962C8B-B14F-4D97-AF65-F5344CB8AC3E}">
        <p14:creationId xmlns:p14="http://schemas.microsoft.com/office/powerpoint/2010/main" val="1899524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0EFC4-3AAB-9298-084E-34FA58D0D77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F4ECA9-1AA5-200F-2182-87B4D58D9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6CBFBE1-6D7E-8D70-AC3C-F2ABA9803BE6}"/>
              </a:ext>
            </a:extLst>
          </p:cNvPr>
          <p:cNvSpPr txBox="1"/>
          <p:nvPr/>
        </p:nvSpPr>
        <p:spPr>
          <a:xfrm>
            <a:off x="320040" y="335399"/>
            <a:ext cx="6146800" cy="1302921"/>
          </a:xfrm>
          <a:prstGeom prst="rect">
            <a:avLst/>
          </a:prstGeom>
          <a:noFill/>
        </p:spPr>
        <p:txBody>
          <a:bodyPr wrap="square">
            <a:spAutoFit/>
          </a:bodyPr>
          <a:lstStyle/>
          <a:p>
            <a:pPr rtl="0">
              <a:spcBef>
                <a:spcPts val="0"/>
              </a:spcBef>
              <a:spcAft>
                <a:spcPts val="800"/>
              </a:spcAft>
            </a:pPr>
            <a:r>
              <a:rPr lang="en-IN" sz="3600" b="1" i="0" u="none" strike="noStrike" dirty="0">
                <a:solidFill>
                  <a:srgbClr val="002060"/>
                </a:solidFill>
                <a:effectLst/>
                <a:latin typeface="Calibri" panose="020F0502020204030204" pitchFamily="34" charset="0"/>
              </a:rPr>
              <a:t>Virtualization and Threading</a:t>
            </a:r>
            <a:endParaRPr lang="en-IN" sz="3600" b="1" dirty="0">
              <a:solidFill>
                <a:srgbClr val="002060"/>
              </a:solidFill>
              <a:effectLst/>
            </a:endParaRPr>
          </a:p>
          <a:p>
            <a:br>
              <a:rPr lang="en-IN" dirty="0"/>
            </a:br>
            <a:endParaRPr lang="en-IN" dirty="0"/>
          </a:p>
        </p:txBody>
      </p:sp>
      <p:sp>
        <p:nvSpPr>
          <p:cNvPr id="6" name="TextBox 5">
            <a:extLst>
              <a:ext uri="{FF2B5EF4-FFF2-40B4-BE49-F238E27FC236}">
                <a16:creationId xmlns:a16="http://schemas.microsoft.com/office/drawing/2014/main" id="{C391590D-3505-35CB-41B3-CCE5B1EC23E5}"/>
              </a:ext>
            </a:extLst>
          </p:cNvPr>
          <p:cNvSpPr txBox="1"/>
          <p:nvPr/>
        </p:nvSpPr>
        <p:spPr>
          <a:xfrm>
            <a:off x="320040" y="1564700"/>
            <a:ext cx="11313160" cy="4154984"/>
          </a:xfrm>
          <a:prstGeom prst="rect">
            <a:avLst/>
          </a:prstGeom>
          <a:noFill/>
        </p:spPr>
        <p:txBody>
          <a:bodyPr wrap="square">
            <a:spAutoFit/>
          </a:bodyPr>
          <a:lstStyle/>
          <a:p>
            <a:pPr marL="857250" indent="-342900" rtl="0" fontAlgn="base">
              <a:spcBef>
                <a:spcPts val="0"/>
              </a:spcBef>
              <a:spcAft>
                <a:spcPts val="0"/>
              </a:spcAft>
              <a:buFont typeface="Wingdings" panose="05000000000000000000" pitchFamily="2" charset="2"/>
              <a:buChar char="v"/>
            </a:pPr>
            <a:r>
              <a:rPr lang="en-US" sz="2400" b="0" i="0" u="none" strike="noStrike" dirty="0">
                <a:solidFill>
                  <a:srgbClr val="000000"/>
                </a:solidFill>
                <a:effectLst/>
                <a:latin typeface="Calibri" panose="020F0502020204030204" pitchFamily="34" charset="0"/>
              </a:rPr>
              <a:t> Each guest operating system may be assigned for specific use cases, applications, or users, including time-sharing or real-time operation.</a:t>
            </a:r>
          </a:p>
          <a:p>
            <a:pPr marL="857250" indent="-342900" rtl="0" fontAlgn="base">
              <a:spcBef>
                <a:spcPts val="0"/>
              </a:spcBef>
              <a:spcAft>
                <a:spcPts val="0"/>
              </a:spcAft>
              <a:buFont typeface="Wingdings" panose="05000000000000000000" pitchFamily="2" charset="2"/>
              <a:buChar char="v"/>
            </a:pPr>
            <a:endParaRPr lang="en-US" sz="2400" b="0" i="0" u="none" strike="noStrike" dirty="0">
              <a:solidFill>
                <a:srgbClr val="000000"/>
              </a:solidFill>
              <a:effectLst/>
              <a:latin typeface="Calibri" panose="020F0502020204030204" pitchFamily="34" charset="0"/>
            </a:endParaRPr>
          </a:p>
          <a:p>
            <a:pPr marL="838200" indent="-342900" rtl="0" fontAlgn="base">
              <a:spcBef>
                <a:spcPts val="0"/>
              </a:spcBef>
              <a:spcAft>
                <a:spcPts val="0"/>
              </a:spcAft>
              <a:buFont typeface="Wingdings" panose="05000000000000000000" pitchFamily="2" charset="2"/>
              <a:buChar char="v"/>
            </a:pPr>
            <a:r>
              <a:rPr lang="en-US" sz="2400" b="0" i="0" u="none" strike="noStrike" dirty="0">
                <a:solidFill>
                  <a:srgbClr val="000000"/>
                </a:solidFill>
                <a:effectLst/>
                <a:latin typeface="Calibri" panose="020F0502020204030204" pitchFamily="34" charset="0"/>
              </a:rPr>
              <a:t> the virtual CPU might take more time than the time slice specified by the OS.</a:t>
            </a:r>
          </a:p>
          <a:p>
            <a:pPr marL="838200" indent="-342900" rtl="0" fontAlgn="base">
              <a:spcBef>
                <a:spcPts val="0"/>
              </a:spcBef>
              <a:spcAft>
                <a:spcPts val="0"/>
              </a:spcAft>
              <a:buFont typeface="Wingdings" panose="05000000000000000000" pitchFamily="2" charset="2"/>
              <a:buChar char="v"/>
            </a:pPr>
            <a:endParaRPr lang="en-US" sz="2400" b="0" i="0" u="none" strike="noStrike" dirty="0">
              <a:solidFill>
                <a:srgbClr val="000000"/>
              </a:solidFill>
              <a:effectLst/>
              <a:latin typeface="Calibri" panose="020F0502020204030204" pitchFamily="34" charset="0"/>
            </a:endParaRPr>
          </a:p>
          <a:p>
            <a:pPr marL="857250" indent="-342900" rtl="0" fontAlgn="base">
              <a:spcBef>
                <a:spcPts val="0"/>
              </a:spcBef>
              <a:spcAft>
                <a:spcPts val="0"/>
              </a:spcAft>
              <a:buFont typeface="Wingdings" panose="05000000000000000000" pitchFamily="2" charset="2"/>
              <a:buChar char="v"/>
            </a:pPr>
            <a:r>
              <a:rPr lang="en-US" sz="2400" b="0" i="0" u="none" strike="noStrike" dirty="0">
                <a:solidFill>
                  <a:srgbClr val="000000"/>
                </a:solidFill>
                <a:effectLst/>
                <a:latin typeface="Calibri" panose="020F0502020204030204" pitchFamily="34" charset="0"/>
              </a:rPr>
              <a:t> individual virtualized operating systems receive only a portion of the available CPU cycles, even though they believe they are receiving all cycles and scheduling all of those cycles.</a:t>
            </a:r>
          </a:p>
          <a:p>
            <a:pPr marL="857250" indent="-342900" rtl="0" fontAlgn="base">
              <a:spcBef>
                <a:spcPts val="0"/>
              </a:spcBef>
              <a:spcAft>
                <a:spcPts val="0"/>
              </a:spcAft>
              <a:buFont typeface="Wingdings" panose="05000000000000000000" pitchFamily="2" charset="2"/>
              <a:buChar char="v"/>
            </a:pPr>
            <a:endParaRPr lang="en-US" sz="2400" b="0" i="0" u="none" strike="noStrike" dirty="0">
              <a:solidFill>
                <a:srgbClr val="000000"/>
              </a:solidFill>
              <a:effectLst/>
              <a:latin typeface="Calibri" panose="020F0502020204030204" pitchFamily="34" charset="0"/>
            </a:endParaRPr>
          </a:p>
          <a:p>
            <a:pPr marL="342900" indent="-342900" rtl="0" fontAlgn="base">
              <a:spcBef>
                <a:spcPts val="0"/>
              </a:spcBef>
              <a:spcAft>
                <a:spcPts val="800"/>
              </a:spcAft>
              <a:buFont typeface="Wingdings" panose="05000000000000000000" pitchFamily="2" charset="2"/>
              <a:buChar char="v"/>
            </a:pPr>
            <a:r>
              <a:rPr lang="en-US" sz="2400" b="0" i="0" u="none" strike="noStrike" dirty="0">
                <a:solidFill>
                  <a:srgbClr val="000000"/>
                </a:solidFill>
                <a:effectLst/>
                <a:latin typeface="Calibri" panose="020F0502020204030204" pitchFamily="34" charset="0"/>
              </a:rPr>
              <a:t>       Virtualizations can thus undo the good scheduling algorithm efforts of the operating systems within virtual machines.</a:t>
            </a:r>
          </a:p>
        </p:txBody>
      </p:sp>
    </p:spTree>
    <p:extLst>
      <p:ext uri="{BB962C8B-B14F-4D97-AF65-F5344CB8AC3E}">
        <p14:creationId xmlns:p14="http://schemas.microsoft.com/office/powerpoint/2010/main" val="313942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120E1-E76A-16B1-34BF-71B5814A19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B7C6CE4-CA57-AD1E-2170-3C315FDDF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83440" cy="6858000"/>
          </a:xfrm>
          <a:prstGeom prst="rect">
            <a:avLst/>
          </a:prstGeom>
        </p:spPr>
      </p:pic>
      <p:sp>
        <p:nvSpPr>
          <p:cNvPr id="2" name="TextBox 1">
            <a:extLst>
              <a:ext uri="{FF2B5EF4-FFF2-40B4-BE49-F238E27FC236}">
                <a16:creationId xmlns:a16="http://schemas.microsoft.com/office/drawing/2014/main" id="{DF48855A-76AD-47D5-DB97-4598754F59A8}"/>
              </a:ext>
            </a:extLst>
          </p:cNvPr>
          <p:cNvSpPr txBox="1"/>
          <p:nvPr/>
        </p:nvSpPr>
        <p:spPr>
          <a:xfrm>
            <a:off x="5161280" y="2611120"/>
            <a:ext cx="5522666" cy="1323439"/>
          </a:xfrm>
          <a:prstGeom prst="rect">
            <a:avLst/>
          </a:prstGeom>
          <a:noFill/>
        </p:spPr>
        <p:txBody>
          <a:bodyPr wrap="none" rtlCol="0">
            <a:spAutoFit/>
          </a:bodyPr>
          <a:lstStyle/>
          <a:p>
            <a:r>
              <a:rPr lang="en-IN" sz="8000" dirty="0">
                <a:solidFill>
                  <a:srgbClr val="002060"/>
                </a:solidFill>
                <a:latin typeface="Berlin Sans FB" panose="020E0602020502020306" pitchFamily="34" charset="0"/>
              </a:rPr>
              <a:t>Thank You…</a:t>
            </a:r>
          </a:p>
        </p:txBody>
      </p:sp>
    </p:spTree>
    <p:extLst>
      <p:ext uri="{BB962C8B-B14F-4D97-AF65-F5344CB8AC3E}">
        <p14:creationId xmlns:p14="http://schemas.microsoft.com/office/powerpoint/2010/main" val="252426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F2ED70-73F8-D0D4-45D0-B1AF3FDA9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29120"/>
          </a:xfrm>
          <a:prstGeom prst="rect">
            <a:avLst/>
          </a:prstGeom>
        </p:spPr>
      </p:pic>
      <p:sp>
        <p:nvSpPr>
          <p:cNvPr id="7" name="TextBox 6">
            <a:extLst>
              <a:ext uri="{FF2B5EF4-FFF2-40B4-BE49-F238E27FC236}">
                <a16:creationId xmlns:a16="http://schemas.microsoft.com/office/drawing/2014/main" id="{9DD90038-C839-8ED0-C23F-689E03B98AD4}"/>
              </a:ext>
            </a:extLst>
          </p:cNvPr>
          <p:cNvSpPr txBox="1"/>
          <p:nvPr/>
        </p:nvSpPr>
        <p:spPr>
          <a:xfrm>
            <a:off x="377072" y="1151650"/>
            <a:ext cx="11576115" cy="5406608"/>
          </a:xfrm>
          <a:prstGeom prst="rect">
            <a:avLst/>
          </a:prstGeom>
          <a:noFill/>
        </p:spPr>
        <p:txBody>
          <a:bodyPr wrap="square">
            <a:spAutoFit/>
          </a:bodyPr>
          <a:lstStyle/>
          <a:p>
            <a:pPr algn="just" rtl="0">
              <a:spcBef>
                <a:spcPts val="0"/>
              </a:spcBef>
              <a:spcAft>
                <a:spcPts val="800"/>
              </a:spcAft>
            </a:pPr>
            <a:r>
              <a:rPr lang="en-US" sz="2800" b="1" i="0" u="none" strike="noStrike" dirty="0">
                <a:solidFill>
                  <a:srgbClr val="333333"/>
                </a:solidFill>
                <a:effectLst/>
                <a:latin typeface="Quattrocento Sans" panose="020B0502050000020003" pitchFamily="34" charset="0"/>
              </a:rPr>
              <a:t>- Multiple processor scheduling manages more than one processor in a tightly coupled environment.</a:t>
            </a:r>
          </a:p>
          <a:p>
            <a:pPr algn="just" rtl="0">
              <a:spcBef>
                <a:spcPts val="0"/>
              </a:spcBef>
              <a:spcAft>
                <a:spcPts val="800"/>
              </a:spcAft>
            </a:pPr>
            <a:r>
              <a:rPr lang="en-US" sz="2800" b="1" i="0" u="none" strike="noStrike" dirty="0">
                <a:solidFill>
                  <a:srgbClr val="333333"/>
                </a:solidFill>
                <a:effectLst/>
                <a:latin typeface="Quattrocento Sans" panose="020B0502050000020003" pitchFamily="34" charset="0"/>
              </a:rPr>
              <a:t>- Identical processors communicate closely, sharing common resources like buses and memory.</a:t>
            </a:r>
          </a:p>
          <a:p>
            <a:pPr algn="just" rtl="0">
              <a:spcBef>
                <a:spcPts val="0"/>
              </a:spcBef>
              <a:spcAft>
                <a:spcPts val="800"/>
              </a:spcAft>
            </a:pPr>
            <a:r>
              <a:rPr lang="en-US" sz="2800" b="1" i="0" u="none" strike="noStrike" dirty="0">
                <a:solidFill>
                  <a:srgbClr val="333333"/>
                </a:solidFill>
                <a:effectLst/>
                <a:latin typeface="Quattrocento Sans" panose="020B0502050000020003" pitchFamily="34" charset="0"/>
              </a:rPr>
              <a:t>- Used for high-computational tasks like satellite operations and weather forecasting.</a:t>
            </a:r>
          </a:p>
          <a:p>
            <a:pPr algn="just" rtl="0">
              <a:spcBef>
                <a:spcPts val="0"/>
              </a:spcBef>
              <a:spcAft>
                <a:spcPts val="800"/>
              </a:spcAft>
            </a:pPr>
            <a:r>
              <a:rPr lang="en-US" sz="2800" b="1" i="0" u="none" strike="noStrike" dirty="0">
                <a:solidFill>
                  <a:srgbClr val="333333"/>
                </a:solidFill>
                <a:effectLst/>
                <a:latin typeface="Quattrocento Sans" panose="020B0502050000020003" pitchFamily="34" charset="0"/>
              </a:rPr>
              <a:t>- Enables simultaneous task execution, boosting overall system efficiency.</a:t>
            </a:r>
          </a:p>
          <a:p>
            <a:pPr algn="just" rtl="0">
              <a:spcBef>
                <a:spcPts val="0"/>
              </a:spcBef>
              <a:spcAft>
                <a:spcPts val="800"/>
              </a:spcAft>
            </a:pPr>
            <a:r>
              <a:rPr lang="en-US" sz="2800" b="1" i="0" u="none" strike="noStrike" dirty="0">
                <a:solidFill>
                  <a:srgbClr val="333333"/>
                </a:solidFill>
                <a:effectLst/>
                <a:latin typeface="Quattrocento Sans" panose="020B0502050000020003" pitchFamily="34" charset="0"/>
              </a:rPr>
              <a:t>- Systems may be heterogeneous or homogeneous, with special scheduling constraints like private buses for specific CPUs.</a:t>
            </a:r>
          </a:p>
          <a:p>
            <a:br>
              <a:rPr lang="en-US" sz="2000" dirty="0"/>
            </a:br>
            <a:br>
              <a:rPr lang="en-US" sz="2000" dirty="0"/>
            </a:br>
            <a:endParaRPr lang="en-IN" sz="2000" dirty="0"/>
          </a:p>
        </p:txBody>
      </p:sp>
    </p:spTree>
    <p:extLst>
      <p:ext uri="{BB962C8B-B14F-4D97-AF65-F5344CB8AC3E}">
        <p14:creationId xmlns:p14="http://schemas.microsoft.com/office/powerpoint/2010/main" val="20605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A5D8D87-7644-1BB8-22F8-9A7EF41C3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extBox 14">
            <a:extLst>
              <a:ext uri="{FF2B5EF4-FFF2-40B4-BE49-F238E27FC236}">
                <a16:creationId xmlns:a16="http://schemas.microsoft.com/office/drawing/2014/main" id="{7DDE8C8F-086B-81DC-1785-85ECA13ED009}"/>
              </a:ext>
            </a:extLst>
          </p:cNvPr>
          <p:cNvSpPr txBox="1"/>
          <p:nvPr/>
        </p:nvSpPr>
        <p:spPr>
          <a:xfrm>
            <a:off x="71120" y="245120"/>
            <a:ext cx="9550400" cy="1318310"/>
          </a:xfrm>
          <a:prstGeom prst="rect">
            <a:avLst/>
          </a:prstGeom>
          <a:noFill/>
        </p:spPr>
        <p:txBody>
          <a:bodyPr wrap="square">
            <a:spAutoFit/>
          </a:bodyPr>
          <a:lstStyle/>
          <a:p>
            <a:pPr algn="just" rtl="0">
              <a:spcBef>
                <a:spcPts val="1400"/>
              </a:spcBef>
              <a:spcAft>
                <a:spcPts val="1400"/>
              </a:spcAft>
            </a:pPr>
            <a:r>
              <a:rPr lang="en-US" sz="3200" b="1" i="0" u="none" strike="noStrike" dirty="0">
                <a:solidFill>
                  <a:schemeClr val="accent1">
                    <a:lumMod val="50000"/>
                  </a:schemeClr>
                </a:solidFill>
                <a:effectLst/>
                <a:latin typeface="Helvetica Neue"/>
              </a:rPr>
              <a:t>Approaches to Multiple Processor Scheduling</a:t>
            </a:r>
            <a:endParaRPr lang="en-US" sz="3200" b="1" dirty="0">
              <a:solidFill>
                <a:schemeClr val="accent1">
                  <a:lumMod val="50000"/>
                </a:schemeClr>
              </a:solidFill>
              <a:effectLst/>
            </a:endParaRPr>
          </a:p>
          <a:p>
            <a:br>
              <a:rPr lang="en-US" dirty="0">
                <a:solidFill>
                  <a:schemeClr val="accent1">
                    <a:lumMod val="50000"/>
                  </a:schemeClr>
                </a:solidFill>
              </a:rPr>
            </a:br>
            <a:endParaRPr lang="en-IN" dirty="0">
              <a:solidFill>
                <a:schemeClr val="accent1">
                  <a:lumMod val="50000"/>
                </a:schemeClr>
              </a:solidFill>
            </a:endParaRPr>
          </a:p>
        </p:txBody>
      </p:sp>
      <p:sp>
        <p:nvSpPr>
          <p:cNvPr id="17" name="TextBox 16">
            <a:extLst>
              <a:ext uri="{FF2B5EF4-FFF2-40B4-BE49-F238E27FC236}">
                <a16:creationId xmlns:a16="http://schemas.microsoft.com/office/drawing/2014/main" id="{C7B23AC9-27C5-BFD5-B8FC-310604F547A2}"/>
              </a:ext>
            </a:extLst>
          </p:cNvPr>
          <p:cNvSpPr txBox="1"/>
          <p:nvPr/>
        </p:nvSpPr>
        <p:spPr>
          <a:xfrm>
            <a:off x="71120" y="3741619"/>
            <a:ext cx="11694160" cy="2716128"/>
          </a:xfrm>
          <a:prstGeom prst="rect">
            <a:avLst/>
          </a:prstGeom>
          <a:noFill/>
        </p:spPr>
        <p:txBody>
          <a:bodyPr wrap="square">
            <a:spAutoFit/>
          </a:bodyPr>
          <a:lstStyle/>
          <a:p>
            <a:pPr algn="just" rtl="0" fontAlgn="base">
              <a:spcBef>
                <a:spcPts val="300"/>
              </a:spcBef>
              <a:spcAft>
                <a:spcPts val="0"/>
              </a:spcAft>
              <a:buFont typeface="+mj-lt"/>
              <a:buAutoNum type="arabicPeriod"/>
            </a:pPr>
            <a:r>
              <a:rPr lang="en-US" sz="2400" b="1" i="0" u="none" strike="noStrike" dirty="0">
                <a:solidFill>
                  <a:srgbClr val="C00000"/>
                </a:solidFill>
                <a:effectLst/>
                <a:latin typeface="Quattrocento Sans" panose="020B0502050000020003" pitchFamily="34" charset="0"/>
              </a:rPr>
              <a:t>Symmetric Multiprocessing: </a:t>
            </a:r>
            <a:r>
              <a:rPr lang="en-US" sz="2400" b="0" i="0" u="none" strike="noStrike" dirty="0">
                <a:solidFill>
                  <a:srgbClr val="000000"/>
                </a:solidFill>
                <a:effectLst/>
                <a:latin typeface="Quattrocento Sans" panose="020B0502050000020003" pitchFamily="34" charset="0"/>
              </a:rPr>
              <a:t>It is used where each processor is </a:t>
            </a:r>
            <a:r>
              <a:rPr lang="en-US" sz="2400" b="1" i="1" u="none" strike="noStrike" dirty="0">
                <a:solidFill>
                  <a:srgbClr val="0070C0"/>
                </a:solidFill>
                <a:effectLst/>
                <a:latin typeface="Quattrocento Sans" panose="020B0502050000020003" pitchFamily="34" charset="0"/>
              </a:rPr>
              <a:t>self-scheduling</a:t>
            </a:r>
            <a:r>
              <a:rPr lang="en-US" sz="2400" b="0" i="0" u="none" strike="noStrike" dirty="0">
                <a:solidFill>
                  <a:srgbClr val="0070C0"/>
                </a:solidFill>
                <a:effectLst/>
                <a:latin typeface="Quattrocento Sans" panose="020B0502050000020003" pitchFamily="34" charset="0"/>
              </a:rPr>
              <a:t>.</a:t>
            </a:r>
            <a:r>
              <a:rPr lang="en-US" sz="2400" b="0" i="0" u="none" strike="noStrike" dirty="0">
                <a:solidFill>
                  <a:srgbClr val="000000"/>
                </a:solidFill>
                <a:effectLst/>
                <a:latin typeface="Quattrocento Sans" panose="020B0502050000020003" pitchFamily="34" charset="0"/>
              </a:rPr>
              <a:t> All processes may be in a common ready queue, or each processor may have its private queue for ready processes. The scheduling proceeds further by having the scheduler for each processor examine the ready queue and select a process to execute.</a:t>
            </a:r>
          </a:p>
          <a:p>
            <a:pPr algn="just" rtl="0" fontAlgn="base">
              <a:spcBef>
                <a:spcPts val="300"/>
              </a:spcBef>
              <a:spcAft>
                <a:spcPts val="0"/>
              </a:spcAft>
            </a:pPr>
            <a:endParaRPr lang="en-US" sz="2400" b="0" i="0" u="none" strike="noStrike" dirty="0">
              <a:solidFill>
                <a:srgbClr val="000000"/>
              </a:solidFill>
              <a:effectLst/>
              <a:latin typeface="Quattrocento Sans" panose="020B0502050000020003" pitchFamily="34" charset="0"/>
            </a:endParaRPr>
          </a:p>
          <a:p>
            <a:r>
              <a:rPr lang="en-US" sz="2400" b="1" i="0" u="none" strike="noStrike" dirty="0">
                <a:solidFill>
                  <a:srgbClr val="C00000"/>
                </a:solidFill>
                <a:effectLst/>
                <a:latin typeface="Quattrocento Sans" panose="020B0502050000020003" pitchFamily="34" charset="0"/>
              </a:rPr>
              <a:t>2.Asymmetric Multiprocessing:</a:t>
            </a:r>
            <a:r>
              <a:rPr lang="en-US" sz="2400" b="0" i="0" u="none" strike="noStrike" dirty="0">
                <a:solidFill>
                  <a:srgbClr val="C00000"/>
                </a:solidFill>
                <a:effectLst/>
                <a:latin typeface="Quattrocento Sans" panose="020B0502050000020003" pitchFamily="34" charset="0"/>
              </a:rPr>
              <a:t> </a:t>
            </a:r>
            <a:r>
              <a:rPr lang="en-US" sz="2400" b="0" i="0" u="none" strike="noStrike" dirty="0">
                <a:solidFill>
                  <a:srgbClr val="000000"/>
                </a:solidFill>
                <a:effectLst/>
                <a:latin typeface="Quattrocento Sans" panose="020B0502050000020003" pitchFamily="34" charset="0"/>
              </a:rPr>
              <a:t>It is used when all the scheduling decisions and I/O processing are handled by a single processor called the </a:t>
            </a:r>
            <a:r>
              <a:rPr lang="en-US" sz="2400" b="1" i="1" u="none" strike="noStrike" dirty="0">
                <a:solidFill>
                  <a:srgbClr val="0070C0"/>
                </a:solidFill>
                <a:effectLst/>
                <a:latin typeface="Quattrocento Sans" panose="020B0502050000020003" pitchFamily="34" charset="0"/>
              </a:rPr>
              <a:t>Master Server</a:t>
            </a:r>
            <a:r>
              <a:rPr lang="en-US" sz="2400" b="0" i="0" u="none" strike="noStrike" dirty="0">
                <a:solidFill>
                  <a:srgbClr val="000000"/>
                </a:solidFill>
                <a:effectLst/>
                <a:latin typeface="Quattrocento Sans" panose="020B0502050000020003" pitchFamily="34" charset="0"/>
              </a:rPr>
              <a:t>. The other </a:t>
            </a:r>
            <a:endParaRPr lang="en-IN" sz="2400" dirty="0"/>
          </a:p>
        </p:txBody>
      </p:sp>
      <p:pic>
        <p:nvPicPr>
          <p:cNvPr id="1030" name="Picture 6" descr="Multiple Processors Scheduling in Operating System">
            <a:extLst>
              <a:ext uri="{FF2B5EF4-FFF2-40B4-BE49-F238E27FC236}">
                <a16:creationId xmlns:a16="http://schemas.microsoft.com/office/drawing/2014/main" id="{2CCB0C94-4010-0831-C98C-802C447DD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 y="843280"/>
            <a:ext cx="9702800" cy="2898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60F295-7791-384A-2BED-C5058137E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6D4220C1-47A8-3588-E012-66E5D9CAFDF6}"/>
              </a:ext>
            </a:extLst>
          </p:cNvPr>
          <p:cNvSpPr txBox="1"/>
          <p:nvPr/>
        </p:nvSpPr>
        <p:spPr>
          <a:xfrm>
            <a:off x="142240" y="854165"/>
            <a:ext cx="12486640" cy="830997"/>
          </a:xfrm>
          <a:prstGeom prst="rect">
            <a:avLst/>
          </a:prstGeom>
          <a:noFill/>
        </p:spPr>
        <p:txBody>
          <a:bodyPr wrap="square">
            <a:spAutoFit/>
          </a:bodyPr>
          <a:lstStyle/>
          <a:p>
            <a:r>
              <a:rPr lang="en-US" sz="2400" b="0" i="0" u="none" strike="noStrike" dirty="0">
                <a:solidFill>
                  <a:srgbClr val="333333"/>
                </a:solidFill>
                <a:effectLst/>
                <a:latin typeface="Quattrocento Sans" panose="020B0502050000020003" pitchFamily="34" charset="0"/>
              </a:rPr>
              <a:t>Processor Affinity means a process has an </a:t>
            </a:r>
            <a:r>
              <a:rPr lang="en-US" sz="2400" b="1" i="1" u="none" strike="noStrike" dirty="0">
                <a:solidFill>
                  <a:srgbClr val="333333"/>
                </a:solidFill>
                <a:effectLst/>
                <a:latin typeface="Quattrocento Sans" panose="020B0502050000020003" pitchFamily="34" charset="0"/>
              </a:rPr>
              <a:t>affinity</a:t>
            </a:r>
            <a:r>
              <a:rPr lang="en-US" sz="2400" b="0" i="0" u="none" strike="noStrike" dirty="0">
                <a:solidFill>
                  <a:srgbClr val="333333"/>
                </a:solidFill>
                <a:effectLst/>
                <a:latin typeface="Quattrocento Sans" panose="020B0502050000020003" pitchFamily="34" charset="0"/>
              </a:rPr>
              <a:t> for the processor on which it is currently running.</a:t>
            </a:r>
            <a:endParaRPr lang="en-IN" sz="2400" dirty="0"/>
          </a:p>
        </p:txBody>
      </p:sp>
      <p:sp>
        <p:nvSpPr>
          <p:cNvPr id="9" name="TextBox 8">
            <a:extLst>
              <a:ext uri="{FF2B5EF4-FFF2-40B4-BE49-F238E27FC236}">
                <a16:creationId xmlns:a16="http://schemas.microsoft.com/office/drawing/2014/main" id="{80252278-D9A8-D476-F87C-B9C179463EF7}"/>
              </a:ext>
            </a:extLst>
          </p:cNvPr>
          <p:cNvSpPr txBox="1"/>
          <p:nvPr/>
        </p:nvSpPr>
        <p:spPr>
          <a:xfrm>
            <a:off x="142240" y="159657"/>
            <a:ext cx="6197600" cy="1379865"/>
          </a:xfrm>
          <a:prstGeom prst="rect">
            <a:avLst/>
          </a:prstGeom>
          <a:noFill/>
        </p:spPr>
        <p:txBody>
          <a:bodyPr wrap="square">
            <a:spAutoFit/>
          </a:bodyPr>
          <a:lstStyle/>
          <a:p>
            <a:pPr algn="just" rtl="0">
              <a:spcBef>
                <a:spcPts val="1400"/>
              </a:spcBef>
              <a:spcAft>
                <a:spcPts val="1400"/>
              </a:spcAft>
            </a:pPr>
            <a:r>
              <a:rPr lang="en-IN" sz="3600" b="1" i="0" u="none" strike="noStrike" dirty="0">
                <a:solidFill>
                  <a:schemeClr val="accent1">
                    <a:lumMod val="50000"/>
                  </a:schemeClr>
                </a:solidFill>
                <a:effectLst/>
                <a:latin typeface="Helvetica Neue"/>
              </a:rPr>
              <a:t>Processor Affinity</a:t>
            </a:r>
            <a:endParaRPr lang="en-IN" sz="3600" b="1" dirty="0">
              <a:solidFill>
                <a:schemeClr val="accent1">
                  <a:lumMod val="50000"/>
                </a:schemeClr>
              </a:solidFill>
              <a:effectLst/>
            </a:endParaRPr>
          </a:p>
          <a:p>
            <a:br>
              <a:rPr lang="en-IN" dirty="0"/>
            </a:br>
            <a:endParaRPr lang="en-IN" dirty="0"/>
          </a:p>
        </p:txBody>
      </p:sp>
      <p:sp>
        <p:nvSpPr>
          <p:cNvPr id="11" name="TextBox 10">
            <a:extLst>
              <a:ext uri="{FF2B5EF4-FFF2-40B4-BE49-F238E27FC236}">
                <a16:creationId xmlns:a16="http://schemas.microsoft.com/office/drawing/2014/main" id="{4FED1C77-5948-5421-57E5-737397D6FB31}"/>
              </a:ext>
            </a:extLst>
          </p:cNvPr>
          <p:cNvSpPr txBox="1"/>
          <p:nvPr/>
        </p:nvSpPr>
        <p:spPr>
          <a:xfrm>
            <a:off x="193040" y="4435178"/>
            <a:ext cx="11805920" cy="2346796"/>
          </a:xfrm>
          <a:prstGeom prst="rect">
            <a:avLst/>
          </a:prstGeom>
          <a:noFill/>
        </p:spPr>
        <p:txBody>
          <a:bodyPr wrap="square">
            <a:spAutoFit/>
          </a:bodyPr>
          <a:lstStyle/>
          <a:p>
            <a:pPr algn="just" rtl="0" fontAlgn="base">
              <a:spcBef>
                <a:spcPts val="300"/>
              </a:spcBef>
              <a:spcAft>
                <a:spcPts val="0"/>
              </a:spcAft>
              <a:buFont typeface="+mj-lt"/>
              <a:buAutoNum type="arabicPeriod"/>
            </a:pPr>
            <a:r>
              <a:rPr lang="en-US" sz="2400" b="1" i="0" u="none" strike="noStrike" dirty="0">
                <a:solidFill>
                  <a:srgbClr val="C00000"/>
                </a:solidFill>
                <a:effectLst/>
                <a:latin typeface="Quattrocento Sans" panose="020B0502050000020003" pitchFamily="34" charset="0"/>
              </a:rPr>
              <a:t>Soft Affinity:</a:t>
            </a:r>
            <a:r>
              <a:rPr lang="en-US" sz="2400" b="0" i="0" u="none" strike="noStrike" dirty="0">
                <a:solidFill>
                  <a:srgbClr val="C00000"/>
                </a:solidFill>
                <a:effectLst/>
                <a:latin typeface="Quattrocento Sans" panose="020B0502050000020003" pitchFamily="34" charset="0"/>
              </a:rPr>
              <a:t> </a:t>
            </a:r>
            <a:r>
              <a:rPr lang="en-US" sz="2400" b="0" i="0" u="none" strike="noStrike" dirty="0">
                <a:solidFill>
                  <a:srgbClr val="000000"/>
                </a:solidFill>
                <a:effectLst/>
                <a:latin typeface="Quattrocento Sans" panose="020B0502050000020003" pitchFamily="34" charset="0"/>
              </a:rPr>
              <a:t>When an operating system has a policy of keeping a process running on the same processor but not guaranteeing it will do so, this situation is called soft affinity.</a:t>
            </a:r>
          </a:p>
          <a:p>
            <a:pPr algn="just" rtl="0" fontAlgn="base">
              <a:spcBef>
                <a:spcPts val="300"/>
              </a:spcBef>
              <a:spcAft>
                <a:spcPts val="0"/>
              </a:spcAft>
            </a:pPr>
            <a:endParaRPr lang="en-US" sz="2400" b="0" i="0" u="none" strike="noStrike" dirty="0">
              <a:solidFill>
                <a:srgbClr val="000000"/>
              </a:solidFill>
              <a:effectLst/>
              <a:latin typeface="Quattrocento Sans" panose="020B0502050000020003" pitchFamily="34" charset="0"/>
            </a:endParaRPr>
          </a:p>
          <a:p>
            <a:pPr algn="just" rtl="0" fontAlgn="base">
              <a:spcBef>
                <a:spcPts val="0"/>
              </a:spcBef>
              <a:spcAft>
                <a:spcPts val="1400"/>
              </a:spcAft>
              <a:buFont typeface="+mj-lt"/>
              <a:buAutoNum type="arabicPeriod"/>
            </a:pPr>
            <a:r>
              <a:rPr lang="en-US" sz="2400" b="1" i="0" u="none" strike="noStrike" dirty="0">
                <a:solidFill>
                  <a:srgbClr val="C00000"/>
                </a:solidFill>
                <a:effectLst/>
                <a:latin typeface="Quattrocento Sans" panose="020B0502050000020003" pitchFamily="34" charset="0"/>
              </a:rPr>
              <a:t>Hard Affinity:</a:t>
            </a:r>
            <a:r>
              <a:rPr lang="en-US" sz="2400" b="0" i="0" u="none" strike="noStrike" dirty="0">
                <a:solidFill>
                  <a:srgbClr val="C00000"/>
                </a:solidFill>
                <a:effectLst/>
                <a:latin typeface="Quattrocento Sans" panose="020B0502050000020003" pitchFamily="34" charset="0"/>
              </a:rPr>
              <a:t> </a:t>
            </a:r>
            <a:r>
              <a:rPr lang="en-US" sz="2400" b="0" i="0" u="none" strike="noStrike" dirty="0">
                <a:solidFill>
                  <a:srgbClr val="000000"/>
                </a:solidFill>
                <a:effectLst/>
                <a:latin typeface="Quattrocento Sans" panose="020B0502050000020003" pitchFamily="34" charset="0"/>
              </a:rPr>
              <a:t>Hard Affinity allows a process to specify a subset of processors on which it may run. Some Linux systems implement soft affinity and provide system calls like </a:t>
            </a:r>
            <a:r>
              <a:rPr lang="en-US" sz="2400" b="1" i="1" u="none" strike="noStrike" dirty="0" err="1">
                <a:solidFill>
                  <a:srgbClr val="0070C0"/>
                </a:solidFill>
                <a:effectLst/>
                <a:latin typeface="Quattrocento Sans" panose="020B0502050000020003" pitchFamily="34" charset="0"/>
              </a:rPr>
              <a:t>sched_setaffinity</a:t>
            </a:r>
            <a:r>
              <a:rPr lang="en-US" sz="2400" b="1" i="1" u="none" strike="noStrike" dirty="0">
                <a:solidFill>
                  <a:srgbClr val="0070C0"/>
                </a:solidFill>
                <a:effectLst/>
                <a:latin typeface="Quattrocento Sans" panose="020B0502050000020003" pitchFamily="34" charset="0"/>
              </a:rPr>
              <a:t>()</a:t>
            </a:r>
            <a:r>
              <a:rPr lang="en-US" sz="2400" b="0" i="0" u="none" strike="noStrike" dirty="0">
                <a:solidFill>
                  <a:srgbClr val="0070C0"/>
                </a:solidFill>
                <a:effectLst/>
                <a:latin typeface="Quattrocento Sans" panose="020B0502050000020003" pitchFamily="34" charset="0"/>
              </a:rPr>
              <a:t> </a:t>
            </a:r>
            <a:r>
              <a:rPr lang="en-US" sz="2400" b="0" i="0" u="none" strike="noStrike" dirty="0">
                <a:solidFill>
                  <a:srgbClr val="000000"/>
                </a:solidFill>
                <a:effectLst/>
                <a:latin typeface="Quattrocento Sans" panose="020B0502050000020003" pitchFamily="34" charset="0"/>
              </a:rPr>
              <a:t>that also support hard affinity.</a:t>
            </a:r>
          </a:p>
        </p:txBody>
      </p:sp>
      <p:pic>
        <p:nvPicPr>
          <p:cNvPr id="2050" name="Picture 2" descr="Multiple Processors Scheduling in Operating System">
            <a:extLst>
              <a:ext uri="{FF2B5EF4-FFF2-40B4-BE49-F238E27FC236}">
                <a16:creationId xmlns:a16="http://schemas.microsoft.com/office/drawing/2014/main" id="{6DC798FA-2EA0-D65E-C625-04D1B667A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920" y="1685162"/>
            <a:ext cx="814832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2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0385F3-1872-6598-4827-5EBC5FC86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4E8DCF23-AA2A-400D-D850-32B5A8E4275D}"/>
              </a:ext>
            </a:extLst>
          </p:cNvPr>
          <p:cNvSpPr txBox="1"/>
          <p:nvPr/>
        </p:nvSpPr>
        <p:spPr>
          <a:xfrm>
            <a:off x="111760" y="109240"/>
            <a:ext cx="6096000" cy="646331"/>
          </a:xfrm>
          <a:prstGeom prst="rect">
            <a:avLst/>
          </a:prstGeom>
          <a:noFill/>
        </p:spPr>
        <p:txBody>
          <a:bodyPr wrap="square">
            <a:spAutoFit/>
          </a:bodyPr>
          <a:lstStyle/>
          <a:p>
            <a:pPr algn="just" rtl="0">
              <a:spcBef>
                <a:spcPts val="1400"/>
              </a:spcBef>
              <a:spcAft>
                <a:spcPts val="1400"/>
              </a:spcAft>
            </a:pPr>
            <a:r>
              <a:rPr lang="en-IN" sz="3600" b="1" i="0" u="none" strike="noStrike" dirty="0">
                <a:solidFill>
                  <a:srgbClr val="002060"/>
                </a:solidFill>
                <a:effectLst/>
                <a:latin typeface="Helvetica Neue"/>
              </a:rPr>
              <a:t>Load Balancing</a:t>
            </a:r>
            <a:endParaRPr lang="en-IN" sz="3600" b="1" dirty="0">
              <a:solidFill>
                <a:srgbClr val="002060"/>
              </a:solidFill>
              <a:effectLst/>
            </a:endParaRPr>
          </a:p>
        </p:txBody>
      </p:sp>
      <p:sp>
        <p:nvSpPr>
          <p:cNvPr id="9" name="TextBox 8">
            <a:extLst>
              <a:ext uri="{FF2B5EF4-FFF2-40B4-BE49-F238E27FC236}">
                <a16:creationId xmlns:a16="http://schemas.microsoft.com/office/drawing/2014/main" id="{C4F72647-14A7-EBBC-B9A2-37CDA7A17D52}"/>
              </a:ext>
            </a:extLst>
          </p:cNvPr>
          <p:cNvSpPr txBox="1"/>
          <p:nvPr/>
        </p:nvSpPr>
        <p:spPr>
          <a:xfrm>
            <a:off x="218440" y="847011"/>
            <a:ext cx="11755120" cy="4947508"/>
          </a:xfrm>
          <a:prstGeom prst="rect">
            <a:avLst/>
          </a:prstGeom>
          <a:noFill/>
        </p:spPr>
        <p:txBody>
          <a:bodyPr wrap="square">
            <a:spAutoFit/>
          </a:bodyPr>
          <a:lstStyle/>
          <a:p>
            <a:pPr algn="just" rtl="0">
              <a:spcBef>
                <a:spcPts val="0"/>
              </a:spcBef>
              <a:spcAft>
                <a:spcPts val="800"/>
              </a:spcAft>
            </a:pPr>
            <a:r>
              <a:rPr lang="en-US" sz="2400" b="0" i="0" u="none" strike="noStrike" dirty="0">
                <a:solidFill>
                  <a:srgbClr val="333333"/>
                </a:solidFill>
                <a:effectLst/>
                <a:latin typeface="Quattrocento Sans" panose="020B0502050000020003" pitchFamily="34" charset="0"/>
              </a:rPr>
              <a:t>Load Balancing is the phenomenon that keeps the workload evenly distributed across all processors in an SMP system. Load balancing is necessary only on systems where each processor has its own private queue of a process that is eligible to execute.</a:t>
            </a:r>
          </a:p>
          <a:p>
            <a:pPr algn="just" rtl="0">
              <a:spcBef>
                <a:spcPts val="0"/>
              </a:spcBef>
              <a:spcAft>
                <a:spcPts val="800"/>
              </a:spcAft>
            </a:pPr>
            <a:endParaRPr lang="en-US" dirty="0">
              <a:solidFill>
                <a:srgbClr val="333333"/>
              </a:solidFill>
              <a:latin typeface="Quattrocento Sans" panose="020B0502050000020003" pitchFamily="34" charset="0"/>
            </a:endParaRPr>
          </a:p>
          <a:p>
            <a:pPr algn="just" rtl="0" fontAlgn="base">
              <a:spcBef>
                <a:spcPts val="300"/>
              </a:spcBef>
              <a:spcAft>
                <a:spcPts val="0"/>
              </a:spcAft>
            </a:pPr>
            <a:r>
              <a:rPr lang="en-US" b="1" dirty="0">
                <a:solidFill>
                  <a:srgbClr val="C00000"/>
                </a:solidFill>
                <a:latin typeface="Quattrocento Sans" panose="020B0502050000020003" pitchFamily="34" charset="0"/>
              </a:rPr>
              <a:t>1.</a:t>
            </a:r>
            <a:r>
              <a:rPr lang="en-US" sz="2400" b="1" i="0" u="none" strike="noStrike" dirty="0">
                <a:solidFill>
                  <a:srgbClr val="C00000"/>
                </a:solidFill>
                <a:effectLst/>
                <a:latin typeface="Quattrocento Sans" panose="020B0502050000020003" pitchFamily="34" charset="0"/>
              </a:rPr>
              <a:t>Push Migration:</a:t>
            </a:r>
            <a:r>
              <a:rPr lang="en-US" sz="2400" b="0" i="0" u="none" strike="noStrike" dirty="0">
                <a:solidFill>
                  <a:srgbClr val="C00000"/>
                </a:solidFill>
                <a:effectLst/>
                <a:latin typeface="Quattrocento Sans" panose="020B0502050000020003" pitchFamily="34" charset="0"/>
              </a:rPr>
              <a:t> </a:t>
            </a:r>
            <a:r>
              <a:rPr lang="en-US" sz="2400" b="0" i="0" u="none" strike="noStrike" dirty="0">
                <a:solidFill>
                  <a:srgbClr val="000000"/>
                </a:solidFill>
                <a:effectLst/>
                <a:latin typeface="Quattrocento Sans" panose="020B0502050000020003" pitchFamily="34" charset="0"/>
              </a:rPr>
              <a:t>In push migration, a task routinely checks the load on each processor. If it finds an imbalance, it evenly distributes the load on each processor by moving the processes from overloaded to idle or less busy processors.</a:t>
            </a:r>
          </a:p>
          <a:p>
            <a:pPr algn="just" rtl="0" fontAlgn="base">
              <a:spcBef>
                <a:spcPts val="300"/>
              </a:spcBef>
              <a:spcAft>
                <a:spcPts val="0"/>
              </a:spcAft>
            </a:pPr>
            <a:endParaRPr lang="en-US" sz="2400" b="0" i="0" u="none" strike="noStrike" dirty="0">
              <a:solidFill>
                <a:srgbClr val="000000"/>
              </a:solidFill>
              <a:effectLst/>
              <a:latin typeface="Quattrocento Sans" panose="020B0502050000020003" pitchFamily="34" charset="0"/>
            </a:endParaRPr>
          </a:p>
          <a:p>
            <a:pPr algn="just" rtl="0" fontAlgn="base">
              <a:spcBef>
                <a:spcPts val="300"/>
              </a:spcBef>
              <a:spcAft>
                <a:spcPts val="0"/>
              </a:spcAft>
            </a:pPr>
            <a:r>
              <a:rPr lang="en-US" sz="2400" b="1" dirty="0">
                <a:solidFill>
                  <a:srgbClr val="C00000"/>
                </a:solidFill>
                <a:latin typeface="Quattrocento Sans" panose="020B0502050000020003" pitchFamily="34" charset="0"/>
              </a:rPr>
              <a:t>2.</a:t>
            </a:r>
            <a:r>
              <a:rPr lang="en-US" sz="2400" b="1" i="0" u="none" strike="noStrike" dirty="0">
                <a:solidFill>
                  <a:srgbClr val="C00000"/>
                </a:solidFill>
                <a:effectLst/>
                <a:latin typeface="Quattrocento Sans" panose="020B0502050000020003" pitchFamily="34" charset="0"/>
              </a:rPr>
              <a:t>Pull </a:t>
            </a:r>
            <a:r>
              <a:rPr lang="en-US" sz="2400" b="1" i="0" u="none" strike="noStrike" dirty="0" err="1">
                <a:solidFill>
                  <a:srgbClr val="C00000"/>
                </a:solidFill>
                <a:effectLst/>
                <a:latin typeface="Quattrocento Sans" panose="020B0502050000020003" pitchFamily="34" charset="0"/>
              </a:rPr>
              <a:t>Migration:</a:t>
            </a:r>
            <a:r>
              <a:rPr lang="en-US" sz="2400" b="0" i="0" u="none" strike="noStrike" dirty="0" err="1">
                <a:solidFill>
                  <a:srgbClr val="000000"/>
                </a:solidFill>
                <a:effectLst/>
                <a:latin typeface="Quattrocento Sans" panose="020B0502050000020003" pitchFamily="34" charset="0"/>
              </a:rPr>
              <a:t>Pull</a:t>
            </a:r>
            <a:r>
              <a:rPr lang="en-US" sz="2400" b="0" i="0" u="none" strike="noStrike" dirty="0">
                <a:solidFill>
                  <a:srgbClr val="000000"/>
                </a:solidFill>
                <a:effectLst/>
                <a:latin typeface="Quattrocento Sans" panose="020B0502050000020003" pitchFamily="34" charset="0"/>
              </a:rPr>
              <a:t> Migration occurs when an idle processor pulls a waiting task from a busy processor for its execution.</a:t>
            </a:r>
          </a:p>
          <a:p>
            <a:pPr algn="just" rtl="0">
              <a:spcBef>
                <a:spcPts val="0"/>
              </a:spcBef>
              <a:spcAft>
                <a:spcPts val="800"/>
              </a:spcAft>
            </a:pPr>
            <a:endParaRPr lang="en-US" b="0" dirty="0">
              <a:effectLst/>
            </a:endParaRPr>
          </a:p>
          <a:p>
            <a:br>
              <a:rPr lang="en-US" dirty="0"/>
            </a:br>
            <a:endParaRPr lang="en-IN" dirty="0"/>
          </a:p>
        </p:txBody>
      </p:sp>
    </p:spTree>
    <p:extLst>
      <p:ext uri="{BB962C8B-B14F-4D97-AF65-F5344CB8AC3E}">
        <p14:creationId xmlns:p14="http://schemas.microsoft.com/office/powerpoint/2010/main" val="164709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C2A291-C589-929C-EBB8-3FD7F0F16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91B79510-8541-104F-1593-640FD888B2C4}"/>
              </a:ext>
            </a:extLst>
          </p:cNvPr>
          <p:cNvSpPr txBox="1"/>
          <p:nvPr/>
        </p:nvSpPr>
        <p:spPr>
          <a:xfrm>
            <a:off x="0" y="134367"/>
            <a:ext cx="11826240" cy="1318310"/>
          </a:xfrm>
          <a:prstGeom prst="rect">
            <a:avLst/>
          </a:prstGeom>
          <a:noFill/>
        </p:spPr>
        <p:txBody>
          <a:bodyPr wrap="square">
            <a:spAutoFit/>
          </a:bodyPr>
          <a:lstStyle/>
          <a:p>
            <a:pPr algn="just" rtl="0">
              <a:spcBef>
                <a:spcPts val="300"/>
              </a:spcBef>
              <a:spcAft>
                <a:spcPts val="1400"/>
              </a:spcAft>
            </a:pPr>
            <a:r>
              <a:rPr lang="en-US" sz="1100" b="0" i="0" u="none" strike="noStrike" dirty="0">
                <a:solidFill>
                  <a:srgbClr val="44546A"/>
                </a:solidFill>
                <a:effectLst/>
                <a:latin typeface="Bahnschrift SemiLight" panose="020B0502040204020203" pitchFamily="34" charset="0"/>
              </a:rPr>
              <a:t> </a:t>
            </a:r>
            <a:r>
              <a:rPr lang="en-US" sz="3200" b="1" i="0" u="none" strike="noStrike" dirty="0">
                <a:solidFill>
                  <a:srgbClr val="002060"/>
                </a:solidFill>
                <a:effectLst/>
                <a:latin typeface="Calibri" panose="020F0502020204030204" pitchFamily="34" charset="0"/>
              </a:rPr>
              <a:t>Scheduling algorithms used for multiple processors scheduling:</a:t>
            </a:r>
            <a:endParaRPr lang="en-US" sz="3200" b="1" dirty="0">
              <a:solidFill>
                <a:srgbClr val="002060"/>
              </a:solidFill>
              <a:effectLst/>
            </a:endParaRPr>
          </a:p>
          <a:p>
            <a:br>
              <a:rPr lang="en-US" dirty="0"/>
            </a:br>
            <a:endParaRPr lang="en-IN" dirty="0"/>
          </a:p>
        </p:txBody>
      </p:sp>
      <p:sp>
        <p:nvSpPr>
          <p:cNvPr id="9" name="TextBox 8">
            <a:extLst>
              <a:ext uri="{FF2B5EF4-FFF2-40B4-BE49-F238E27FC236}">
                <a16:creationId xmlns:a16="http://schemas.microsoft.com/office/drawing/2014/main" id="{C6F2F074-D2E1-120A-8112-57A01F4CFAD8}"/>
              </a:ext>
            </a:extLst>
          </p:cNvPr>
          <p:cNvSpPr txBox="1"/>
          <p:nvPr/>
        </p:nvSpPr>
        <p:spPr>
          <a:xfrm>
            <a:off x="-182880" y="1060544"/>
            <a:ext cx="12080240" cy="5293757"/>
          </a:xfrm>
          <a:prstGeom prst="rect">
            <a:avLst/>
          </a:prstGeom>
          <a:noFill/>
        </p:spPr>
        <p:txBody>
          <a:bodyPr wrap="square">
            <a:spAutoFit/>
          </a:bodyPr>
          <a:lstStyle/>
          <a:p>
            <a:pPr marL="628650" rtl="0" fontAlgn="base">
              <a:spcBef>
                <a:spcPts val="0"/>
              </a:spcBef>
              <a:spcAft>
                <a:spcPts val="0"/>
              </a:spcAft>
              <a:buFont typeface="Arial" panose="020B0604020202020204" pitchFamily="34" charset="0"/>
              <a:buChar char="•"/>
            </a:pPr>
            <a:r>
              <a:rPr lang="en-US" sz="2400" b="1" i="0" u="none" strike="noStrike" dirty="0">
                <a:solidFill>
                  <a:srgbClr val="C00000"/>
                </a:solidFill>
                <a:effectLst/>
                <a:latin typeface="Bahnschrift SemiLight" panose="020B0502040204020203" pitchFamily="34" charset="0"/>
              </a:rPr>
              <a:t>Static Scheduling:</a:t>
            </a:r>
            <a:r>
              <a:rPr lang="en-US" sz="2400" b="0" i="0" u="none" strike="noStrike" dirty="0">
                <a:solidFill>
                  <a:srgbClr val="C00000"/>
                </a:solidFill>
                <a:effectLst/>
                <a:latin typeface="Bahnschrift SemiLight" panose="020B0502040204020203" pitchFamily="34" charset="0"/>
              </a:rPr>
              <a:t> </a:t>
            </a:r>
            <a:r>
              <a:rPr lang="en-US" sz="2400" b="0" i="0" u="none" strike="noStrike" dirty="0">
                <a:solidFill>
                  <a:srgbClr val="44546A"/>
                </a:solidFill>
                <a:effectLst/>
                <a:latin typeface="Bahnschrift SemiLight" panose="020B0502040204020203" pitchFamily="34" charset="0"/>
              </a:rPr>
              <a:t>In this algorithm, each processor is assigned a fixed set of processes to execute. This approach is simple and easy to implement, but it may not utilize the processors efficiently, especially when the workload is not uniform.</a:t>
            </a:r>
          </a:p>
          <a:p>
            <a:pPr marL="628650" rtl="0" fontAlgn="base">
              <a:spcBef>
                <a:spcPts val="0"/>
              </a:spcBef>
              <a:spcAft>
                <a:spcPts val="0"/>
              </a:spcAft>
              <a:buFont typeface="Arial" panose="020B0604020202020204" pitchFamily="34" charset="0"/>
              <a:buChar char="•"/>
            </a:pPr>
            <a:endParaRPr lang="en-US" sz="2400" b="0" i="0" u="none" strike="noStrike" dirty="0">
              <a:solidFill>
                <a:srgbClr val="222222"/>
              </a:solidFill>
              <a:effectLst/>
              <a:latin typeface="Calibri" panose="020F0502020204030204" pitchFamily="34" charset="0"/>
            </a:endParaRPr>
          </a:p>
          <a:p>
            <a:pPr marL="1143000" indent="-285750" rtl="0">
              <a:spcBef>
                <a:spcPts val="0"/>
              </a:spcBef>
              <a:spcAft>
                <a:spcPts val="0"/>
              </a:spcAft>
              <a:buFont typeface="Arial" panose="020B0604020202020204" pitchFamily="34" charset="0"/>
              <a:buChar char="•"/>
            </a:pPr>
            <a:r>
              <a:rPr lang="en-US" sz="2400" b="1" i="0" u="none" strike="noStrike" dirty="0">
                <a:solidFill>
                  <a:srgbClr val="C00000"/>
                </a:solidFill>
                <a:effectLst/>
                <a:latin typeface="Bahnschrift SemiLight" panose="020B0502040204020203" pitchFamily="34" charset="0"/>
              </a:rPr>
              <a:t>Dynamic Scheduling:</a:t>
            </a:r>
            <a:r>
              <a:rPr lang="en-US" sz="2400" b="0" i="0" u="none" strike="noStrike" dirty="0">
                <a:solidFill>
                  <a:srgbClr val="C00000"/>
                </a:solidFill>
                <a:effectLst/>
                <a:latin typeface="Bahnschrift SemiLight" panose="020B0502040204020203" pitchFamily="34" charset="0"/>
              </a:rPr>
              <a:t> </a:t>
            </a:r>
            <a:r>
              <a:rPr lang="en-US" sz="2400" b="0" i="0" u="none" strike="noStrike" dirty="0">
                <a:solidFill>
                  <a:srgbClr val="44546A"/>
                </a:solidFill>
                <a:effectLst/>
                <a:latin typeface="Bahnschrift SemiLight" panose="020B0502040204020203" pitchFamily="34" charset="0"/>
              </a:rPr>
              <a:t>In this algorithm, the operating system dynamically assigns processes to available processors based on their priority and availability. This approach provides better utilization of resources and can handle varying workloads.</a:t>
            </a:r>
            <a:endParaRPr lang="en-US" sz="2400" b="0" i="0" u="none" strike="noStrike" dirty="0">
              <a:solidFill>
                <a:srgbClr val="222222"/>
              </a:solidFill>
              <a:effectLst/>
              <a:latin typeface="Calibri" panose="020F0502020204030204" pitchFamily="34" charset="0"/>
            </a:endParaRPr>
          </a:p>
          <a:p>
            <a:pPr marL="1143000" indent="-285750" rtl="0">
              <a:spcBef>
                <a:spcPts val="0"/>
              </a:spcBef>
              <a:spcAft>
                <a:spcPts val="0"/>
              </a:spcAft>
              <a:buFont typeface="Arial" panose="020B0604020202020204" pitchFamily="34" charset="0"/>
              <a:buChar char="•"/>
            </a:pPr>
            <a:br>
              <a:rPr lang="en-US" sz="1600" b="0" dirty="0">
                <a:effectLst/>
              </a:rPr>
            </a:br>
            <a:r>
              <a:rPr lang="en-US" sz="2400" b="1" i="0" u="none" strike="noStrike" dirty="0">
                <a:solidFill>
                  <a:srgbClr val="C00000"/>
                </a:solidFill>
                <a:effectLst/>
                <a:latin typeface="Bahnschrift SemiLight" panose="020B0502040204020203" pitchFamily="34" charset="0"/>
              </a:rPr>
              <a:t>Round Robin Scheduling:</a:t>
            </a:r>
            <a:r>
              <a:rPr lang="en-US" sz="2400" b="0" i="0" u="none" strike="noStrike" dirty="0">
                <a:solidFill>
                  <a:srgbClr val="C00000"/>
                </a:solidFill>
                <a:effectLst/>
                <a:latin typeface="Bahnschrift SemiLight" panose="020B0502040204020203" pitchFamily="34" charset="0"/>
              </a:rPr>
              <a:t> </a:t>
            </a:r>
            <a:r>
              <a:rPr lang="en-US" sz="2400" b="0" i="0" u="none" strike="noStrike" dirty="0">
                <a:solidFill>
                  <a:srgbClr val="44546A"/>
                </a:solidFill>
                <a:effectLst/>
                <a:latin typeface="Bahnschrift SemiLight" panose="020B0502040204020203" pitchFamily="34" charset="0"/>
              </a:rPr>
              <a:t>In this algorithm, each processor executes a process for a fixed time slice, and then it passes the processor to the next process in the queue. This approach ensures fairness and prevents any process from monopolizing the processor</a:t>
            </a:r>
            <a:r>
              <a:rPr lang="en-US" sz="1800" b="0" i="0" u="none" strike="noStrike" dirty="0">
                <a:solidFill>
                  <a:srgbClr val="44546A"/>
                </a:solidFill>
                <a:effectLst/>
                <a:latin typeface="Bahnschrift SemiLight" panose="020B0502040204020203" pitchFamily="34" charset="0"/>
              </a:rPr>
              <a:t>.</a:t>
            </a:r>
          </a:p>
          <a:p>
            <a:pPr marL="1143000" indent="-285750" rtl="0">
              <a:spcBef>
                <a:spcPts val="0"/>
              </a:spcBef>
              <a:spcAft>
                <a:spcPts val="0"/>
              </a:spcAft>
              <a:buFont typeface="Arial" panose="020B0604020202020204" pitchFamily="34" charset="0"/>
              <a:buChar char="•"/>
            </a:pPr>
            <a:endParaRPr lang="en-US" sz="1800" b="0" i="0" u="none" strike="noStrike" dirty="0">
              <a:solidFill>
                <a:srgbClr val="222222"/>
              </a:solidFill>
              <a:effectLst/>
              <a:latin typeface="Calibri" panose="020F0502020204030204" pitchFamily="34" charset="0"/>
            </a:endParaRPr>
          </a:p>
          <a:p>
            <a:pPr marL="628650" rtl="0" fontAlgn="base">
              <a:spcBef>
                <a:spcPts val="0"/>
              </a:spcBef>
              <a:spcAft>
                <a:spcPts val="0"/>
              </a:spcAft>
            </a:pPr>
            <a:endParaRPr lang="en-US" sz="1600" b="0" i="0" u="none" strike="noStrike"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32370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786BD-1444-A645-E15F-112B4DEAE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09120" cy="6858000"/>
          </a:xfrm>
          <a:prstGeom prst="rect">
            <a:avLst/>
          </a:prstGeom>
        </p:spPr>
      </p:pic>
      <p:sp>
        <p:nvSpPr>
          <p:cNvPr id="7" name="TextBox 6">
            <a:extLst>
              <a:ext uri="{FF2B5EF4-FFF2-40B4-BE49-F238E27FC236}">
                <a16:creationId xmlns:a16="http://schemas.microsoft.com/office/drawing/2014/main" id="{F4E39953-D79E-2FEC-27D5-75913328573D}"/>
              </a:ext>
            </a:extLst>
          </p:cNvPr>
          <p:cNvSpPr txBox="1"/>
          <p:nvPr/>
        </p:nvSpPr>
        <p:spPr>
          <a:xfrm>
            <a:off x="81280" y="1536174"/>
            <a:ext cx="11450320" cy="3785652"/>
          </a:xfrm>
          <a:prstGeom prst="rect">
            <a:avLst/>
          </a:prstGeom>
          <a:noFill/>
        </p:spPr>
        <p:txBody>
          <a:bodyPr wrap="square">
            <a:spAutoFit/>
          </a:bodyPr>
          <a:lstStyle/>
          <a:p>
            <a:pPr marL="628650" rtl="0" fontAlgn="base">
              <a:spcBef>
                <a:spcPts val="0"/>
              </a:spcBef>
              <a:spcAft>
                <a:spcPts val="0"/>
              </a:spcAft>
              <a:buFont typeface="Arial" panose="020B0604020202020204" pitchFamily="34" charset="0"/>
              <a:buChar char="•"/>
            </a:pPr>
            <a:r>
              <a:rPr lang="en-US" sz="2400" b="1" i="0" u="none" strike="noStrike" dirty="0">
                <a:solidFill>
                  <a:srgbClr val="C00000"/>
                </a:solidFill>
                <a:effectLst/>
                <a:latin typeface="Bahnschrift SemiLight" panose="020B0502040204020203" pitchFamily="34" charset="0"/>
              </a:rPr>
              <a:t>Priority Scheduling:</a:t>
            </a:r>
            <a:r>
              <a:rPr lang="en-US" sz="2400" b="0" i="0" u="none" strike="noStrike" dirty="0">
                <a:solidFill>
                  <a:srgbClr val="C00000"/>
                </a:solidFill>
                <a:effectLst/>
                <a:latin typeface="Bahnschrift SemiLight" panose="020B0502040204020203" pitchFamily="34" charset="0"/>
              </a:rPr>
              <a:t> </a:t>
            </a:r>
            <a:r>
              <a:rPr lang="en-US" sz="2400" b="0" i="0" u="none" strike="noStrike" dirty="0">
                <a:solidFill>
                  <a:srgbClr val="44546A"/>
                </a:solidFill>
                <a:effectLst/>
                <a:latin typeface="Bahnschrift SemiLight" panose="020B0502040204020203" pitchFamily="34" charset="0"/>
              </a:rPr>
              <a:t>In this algorithm, the operating system assigns priorities to processes based on their importance or urgency. The processor executes the process with the highest priority until it completes, and then it moves on to the next process in the queue.</a:t>
            </a:r>
          </a:p>
          <a:p>
            <a:pPr marL="628650" rtl="0" fontAlgn="base">
              <a:spcBef>
                <a:spcPts val="0"/>
              </a:spcBef>
              <a:spcAft>
                <a:spcPts val="0"/>
              </a:spcAft>
            </a:pPr>
            <a:endParaRPr lang="en-US" sz="2400" b="0" i="0" u="none" strike="noStrike" dirty="0">
              <a:solidFill>
                <a:srgbClr val="222222"/>
              </a:solidFill>
              <a:effectLst/>
              <a:latin typeface="Calibri" panose="020F0502020204030204" pitchFamily="34" charset="0"/>
            </a:endParaRPr>
          </a:p>
          <a:p>
            <a:pPr marL="628650" rtl="0" fontAlgn="base">
              <a:spcBef>
                <a:spcPts val="0"/>
              </a:spcBef>
              <a:spcAft>
                <a:spcPts val="800"/>
              </a:spcAft>
              <a:buFont typeface="Arial" panose="020B0604020202020204" pitchFamily="34" charset="0"/>
              <a:buChar char="•"/>
            </a:pPr>
            <a:r>
              <a:rPr lang="en-US" sz="2400" b="1" i="0" u="none" strike="noStrike" dirty="0">
                <a:solidFill>
                  <a:srgbClr val="C00000"/>
                </a:solidFill>
                <a:effectLst/>
                <a:latin typeface="Bahnschrift SemiLight" panose="020B0502040204020203" pitchFamily="34" charset="0"/>
              </a:rPr>
              <a:t>Load Balancing:</a:t>
            </a:r>
            <a:r>
              <a:rPr lang="en-US" sz="2400" b="0" i="0" u="none" strike="noStrike" dirty="0">
                <a:solidFill>
                  <a:srgbClr val="C00000"/>
                </a:solidFill>
                <a:effectLst/>
                <a:latin typeface="Bahnschrift SemiLight" panose="020B0502040204020203" pitchFamily="34" charset="0"/>
              </a:rPr>
              <a:t> </a:t>
            </a:r>
            <a:r>
              <a:rPr lang="en-US" sz="2400" b="0" i="0" u="none" strike="noStrike" dirty="0">
                <a:solidFill>
                  <a:srgbClr val="44546A"/>
                </a:solidFill>
                <a:effectLst/>
                <a:latin typeface="Bahnschrift SemiLight" panose="020B0502040204020203" pitchFamily="34" charset="0"/>
              </a:rPr>
              <a:t>In this algorithm, the operating system distributes the workload among the processors to ensure that each processor has a similar amount of work. This approach helps to prevent any processor from becoming overloaded, and it can improve the overall performance of the system.</a:t>
            </a:r>
            <a:endParaRPr lang="en-US" sz="2400" b="0" i="0" u="none" strike="noStrike"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5867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F5040-05B8-88AC-ED6F-7B43C41684A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C6229A-2927-7011-69C6-9227A5DBE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09120" cy="6858000"/>
          </a:xfrm>
          <a:prstGeom prst="rect">
            <a:avLst/>
          </a:prstGeom>
        </p:spPr>
      </p:pic>
      <p:sp>
        <p:nvSpPr>
          <p:cNvPr id="3" name="TextBox 2">
            <a:extLst>
              <a:ext uri="{FF2B5EF4-FFF2-40B4-BE49-F238E27FC236}">
                <a16:creationId xmlns:a16="http://schemas.microsoft.com/office/drawing/2014/main" id="{949A0410-CD19-C005-0EF2-3382EF86EF97}"/>
              </a:ext>
            </a:extLst>
          </p:cNvPr>
          <p:cNvSpPr txBox="1"/>
          <p:nvPr/>
        </p:nvSpPr>
        <p:spPr>
          <a:xfrm>
            <a:off x="314960" y="211604"/>
            <a:ext cx="10607040" cy="6288901"/>
          </a:xfrm>
          <a:prstGeom prst="rect">
            <a:avLst/>
          </a:prstGeom>
          <a:noFill/>
        </p:spPr>
        <p:txBody>
          <a:bodyPr wrap="square">
            <a:spAutoFit/>
          </a:bodyPr>
          <a:lstStyle/>
          <a:p>
            <a:pPr rtl="0">
              <a:spcBef>
                <a:spcPts val="0"/>
              </a:spcBef>
              <a:spcAft>
                <a:spcPts val="800"/>
              </a:spcAft>
            </a:pPr>
            <a:r>
              <a:rPr lang="en-US" sz="3600" b="1" i="0" u="none" strike="noStrike" dirty="0">
                <a:solidFill>
                  <a:srgbClr val="002060"/>
                </a:solidFill>
                <a:effectLst/>
                <a:latin typeface="Calibri" panose="020F0502020204030204" pitchFamily="34" charset="0"/>
              </a:rPr>
              <a:t>Multi-core Processors</a:t>
            </a:r>
            <a:endParaRPr lang="en-US" sz="3600" b="0" dirty="0">
              <a:solidFill>
                <a:srgbClr val="002060"/>
              </a:solidFill>
              <a:effectLst/>
            </a:endParaRPr>
          </a:p>
          <a:p>
            <a:pPr marL="381000" indent="-342900" rtl="0" fontAlgn="base">
              <a:spcBef>
                <a:spcPts val="0"/>
              </a:spcBef>
              <a:spcAft>
                <a:spcPts val="0"/>
              </a:spcAft>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 multiple processor cores are placed on the same physical chip.</a:t>
            </a:r>
          </a:p>
          <a:p>
            <a:pPr marL="381000" indent="-342900" rtl="0" fontAlgn="base">
              <a:spcBef>
                <a:spcPts val="0"/>
              </a:spcBef>
              <a:spcAft>
                <a:spcPts val="0"/>
              </a:spcAft>
              <a:buFont typeface="Wingdings" panose="05000000000000000000" pitchFamily="2" charset="2"/>
              <a:buChar char="ü"/>
            </a:pPr>
            <a:endParaRPr lang="en-US" sz="2400" b="0" i="0" u="none" strike="noStrike" dirty="0">
              <a:solidFill>
                <a:srgbClr val="000000"/>
              </a:solidFill>
              <a:effectLst/>
              <a:latin typeface="Calibri" panose="020F0502020204030204" pitchFamily="34" charset="0"/>
            </a:endParaRPr>
          </a:p>
          <a:p>
            <a:pPr marL="381000" indent="-342900" rtl="0" fontAlgn="base">
              <a:spcBef>
                <a:spcPts val="0"/>
              </a:spcBef>
              <a:spcAft>
                <a:spcPts val="0"/>
              </a:spcAft>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 Each core has a register set to maintain its architectural state and thus appears to   the operating system as a separate physical processor. </a:t>
            </a:r>
          </a:p>
          <a:p>
            <a:pPr marL="381000" indent="-342900" rtl="0" fontAlgn="base">
              <a:spcBef>
                <a:spcPts val="0"/>
              </a:spcBef>
              <a:spcAft>
                <a:spcPts val="0"/>
              </a:spcAft>
              <a:buFont typeface="Wingdings" panose="05000000000000000000" pitchFamily="2" charset="2"/>
              <a:buChar char="ü"/>
            </a:pPr>
            <a:endParaRPr lang="en-US" sz="2400" b="0" i="0" u="none" strike="noStrike" dirty="0">
              <a:solidFill>
                <a:srgbClr val="000000"/>
              </a:solidFill>
              <a:effectLst/>
              <a:latin typeface="Calibri" panose="020F0502020204030204" pitchFamily="34" charset="0"/>
            </a:endParaRPr>
          </a:p>
          <a:p>
            <a:pPr marL="342900" indent="-342900" rtl="0" fontAlgn="base">
              <a:spcBef>
                <a:spcPts val="0"/>
              </a:spcBef>
              <a:spcAft>
                <a:spcPts val="0"/>
              </a:spcAft>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 SMP systems that use multi-core processors –faster, less power consumption</a:t>
            </a:r>
          </a:p>
          <a:p>
            <a:pPr marL="342900" indent="-342900" rtl="0" fontAlgn="base">
              <a:spcBef>
                <a:spcPts val="0"/>
              </a:spcBef>
              <a:spcAft>
                <a:spcPts val="0"/>
              </a:spcAft>
              <a:buFont typeface="Wingdings" panose="05000000000000000000" pitchFamily="2" charset="2"/>
              <a:buChar char="ü"/>
            </a:pPr>
            <a:endParaRPr lang="en-US" sz="2400" b="0" i="0" u="none" strike="noStrike" dirty="0">
              <a:solidFill>
                <a:srgbClr val="000000"/>
              </a:solidFill>
              <a:effectLst/>
              <a:latin typeface="Calibri" panose="020F0502020204030204" pitchFamily="34" charset="0"/>
            </a:endParaRPr>
          </a:p>
          <a:p>
            <a:pPr marL="342900" indent="-342900" rtl="0" fontAlgn="base">
              <a:spcBef>
                <a:spcPts val="0"/>
              </a:spcBef>
              <a:spcAft>
                <a:spcPts val="0"/>
              </a:spcAft>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 complicates the scheduling problems. When the processor accesses memory, it spends a significant amount of time waiting for the data to become </a:t>
            </a:r>
            <a:r>
              <a:rPr lang="en-US" sz="2400" b="0" i="0" u="none" strike="noStrike" dirty="0" err="1">
                <a:solidFill>
                  <a:srgbClr val="000000"/>
                </a:solidFill>
                <a:effectLst/>
                <a:latin typeface="Calibri" panose="020F0502020204030204" pitchFamily="34" charset="0"/>
              </a:rPr>
              <a:t>available.This</a:t>
            </a:r>
            <a:r>
              <a:rPr lang="en-US" sz="2400" b="0" i="0" u="none" strike="noStrike" dirty="0">
                <a:solidFill>
                  <a:srgbClr val="000000"/>
                </a:solidFill>
                <a:effectLst/>
                <a:latin typeface="Calibri" panose="020F0502020204030204" pitchFamily="34" charset="0"/>
              </a:rPr>
              <a:t> is called a Memory stall. -cache miss</a:t>
            </a:r>
          </a:p>
          <a:p>
            <a:pPr marL="342900" indent="-342900" rtl="0" fontAlgn="base">
              <a:spcBef>
                <a:spcPts val="0"/>
              </a:spcBef>
              <a:spcAft>
                <a:spcPts val="0"/>
              </a:spcAft>
              <a:buFont typeface="Wingdings" panose="05000000000000000000" pitchFamily="2" charset="2"/>
              <a:buChar char="ü"/>
            </a:pPr>
            <a:endParaRPr lang="en-US" sz="2400" b="0" i="0" u="none" strike="noStrike" dirty="0">
              <a:solidFill>
                <a:srgbClr val="000000"/>
              </a:solidFill>
              <a:effectLst/>
              <a:latin typeface="Calibri" panose="020F0502020204030204" pitchFamily="34" charset="0"/>
            </a:endParaRPr>
          </a:p>
          <a:p>
            <a:pPr marL="381000" indent="-342900" rtl="0" fontAlgn="base">
              <a:spcBef>
                <a:spcPts val="0"/>
              </a:spcBef>
              <a:spcAft>
                <a:spcPts val="0"/>
              </a:spcAft>
              <a:buFont typeface="Wingdings" panose="05000000000000000000" pitchFamily="2" charset="2"/>
              <a:buChar char="ü"/>
            </a:pPr>
            <a:r>
              <a:rPr lang="en-US" sz="2400" b="0" i="0" u="none" strike="noStrike" dirty="0">
                <a:solidFill>
                  <a:srgbClr val="000000"/>
                </a:solidFill>
                <a:effectLst/>
                <a:latin typeface="Calibri" panose="020F0502020204030204" pitchFamily="34" charset="0"/>
              </a:rPr>
              <a:t> recent hardware designs have implemented multithreaded processor cores in which two or more hardware threads are assigned to each </a:t>
            </a:r>
            <a:r>
              <a:rPr lang="en-US" sz="2400" b="0" i="0" u="none" strike="noStrike" dirty="0" err="1">
                <a:solidFill>
                  <a:srgbClr val="000000"/>
                </a:solidFill>
                <a:effectLst/>
                <a:latin typeface="Calibri" panose="020F0502020204030204" pitchFamily="34" charset="0"/>
              </a:rPr>
              <a:t>core.Therefore</a:t>
            </a:r>
            <a:r>
              <a:rPr lang="en-US" sz="2400" b="0" i="0" u="none" strike="noStrike" dirty="0">
                <a:solidFill>
                  <a:srgbClr val="000000"/>
                </a:solidFill>
                <a:effectLst/>
                <a:latin typeface="Calibri" panose="020F0502020204030204" pitchFamily="34" charset="0"/>
              </a:rPr>
              <a:t> ,if one thread stalls while waiting for the memory, the core can switch to another thread.</a:t>
            </a:r>
          </a:p>
        </p:txBody>
      </p:sp>
    </p:spTree>
    <p:extLst>
      <p:ext uri="{BB962C8B-B14F-4D97-AF65-F5344CB8AC3E}">
        <p14:creationId xmlns:p14="http://schemas.microsoft.com/office/powerpoint/2010/main" val="358143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A578F-2924-7B0C-463E-304F6978683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154FF5-0334-1586-9386-227003749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13920" cy="6858000"/>
          </a:xfrm>
          <a:prstGeom prst="rect">
            <a:avLst/>
          </a:prstGeom>
        </p:spPr>
      </p:pic>
      <p:sp>
        <p:nvSpPr>
          <p:cNvPr id="3" name="TextBox 2">
            <a:extLst>
              <a:ext uri="{FF2B5EF4-FFF2-40B4-BE49-F238E27FC236}">
                <a16:creationId xmlns:a16="http://schemas.microsoft.com/office/drawing/2014/main" id="{BA0F3F14-2179-2087-D25D-3057BC29A69E}"/>
              </a:ext>
            </a:extLst>
          </p:cNvPr>
          <p:cNvSpPr txBox="1"/>
          <p:nvPr/>
        </p:nvSpPr>
        <p:spPr>
          <a:xfrm>
            <a:off x="182880" y="101719"/>
            <a:ext cx="6096000" cy="1856919"/>
          </a:xfrm>
          <a:prstGeom prst="rect">
            <a:avLst/>
          </a:prstGeom>
          <a:noFill/>
        </p:spPr>
        <p:txBody>
          <a:bodyPr wrap="square">
            <a:spAutoFit/>
          </a:bodyPr>
          <a:lstStyle/>
          <a:p>
            <a:pPr rtl="0">
              <a:spcBef>
                <a:spcPts val="0"/>
              </a:spcBef>
              <a:spcAft>
                <a:spcPts val="800"/>
              </a:spcAft>
            </a:pPr>
            <a:r>
              <a:rPr lang="en-IN" sz="3600" b="1" i="0" u="none" strike="noStrike" dirty="0">
                <a:solidFill>
                  <a:srgbClr val="002060"/>
                </a:solidFill>
                <a:effectLst/>
                <a:latin typeface="Calibri" panose="020F0502020204030204" pitchFamily="34" charset="0"/>
              </a:rPr>
              <a:t>Master-Slave Multiprocessor</a:t>
            </a:r>
            <a:endParaRPr lang="en-IN" sz="3600" b="1" dirty="0">
              <a:solidFill>
                <a:srgbClr val="002060"/>
              </a:solidFill>
              <a:effectLst/>
            </a:endParaRPr>
          </a:p>
          <a:p>
            <a:br>
              <a:rPr lang="en-IN" sz="3600" b="1" dirty="0">
                <a:solidFill>
                  <a:srgbClr val="002060"/>
                </a:solidFill>
              </a:rPr>
            </a:br>
            <a:endParaRPr lang="en-IN" sz="3600" b="1" dirty="0">
              <a:solidFill>
                <a:srgbClr val="002060"/>
              </a:solidFill>
            </a:endParaRPr>
          </a:p>
        </p:txBody>
      </p:sp>
      <p:sp>
        <p:nvSpPr>
          <p:cNvPr id="6" name="TextBox 5">
            <a:extLst>
              <a:ext uri="{FF2B5EF4-FFF2-40B4-BE49-F238E27FC236}">
                <a16:creationId xmlns:a16="http://schemas.microsoft.com/office/drawing/2014/main" id="{64845FB5-DBF7-D925-5B18-D56E5C25AB07}"/>
              </a:ext>
            </a:extLst>
          </p:cNvPr>
          <p:cNvSpPr txBox="1"/>
          <p:nvPr/>
        </p:nvSpPr>
        <p:spPr>
          <a:xfrm>
            <a:off x="0" y="783144"/>
            <a:ext cx="11927840" cy="6576159"/>
          </a:xfrm>
          <a:prstGeom prst="rect">
            <a:avLst/>
          </a:prstGeom>
          <a:noFill/>
        </p:spPr>
        <p:txBody>
          <a:bodyPr wrap="square">
            <a:spAutoFit/>
          </a:bodyPr>
          <a:lstStyle/>
          <a:p>
            <a:pPr marL="342900" indent="-342900" rtl="0">
              <a:spcBef>
                <a:spcPts val="0"/>
              </a:spcBef>
              <a:spcAft>
                <a:spcPts val="800"/>
              </a:spcAft>
              <a:buFont typeface="Wingdings" panose="05000000000000000000" pitchFamily="2" charset="2"/>
              <a:buChar char="q"/>
            </a:pPr>
            <a:r>
              <a:rPr lang="en-US" sz="2400" b="0" i="0" u="none" strike="noStrike" dirty="0">
                <a:solidFill>
                  <a:srgbClr val="000000"/>
                </a:solidFill>
                <a:effectLst/>
                <a:latin typeface="Calibri" panose="020F0502020204030204" pitchFamily="34" charset="0"/>
              </a:rPr>
              <a:t>In this model, one central processing unit works as a master and another as a slave.</a:t>
            </a:r>
          </a:p>
          <a:p>
            <a:pPr rtl="0">
              <a:spcBef>
                <a:spcPts val="0"/>
              </a:spcBef>
              <a:spcAft>
                <a:spcPts val="800"/>
              </a:spcAft>
            </a:pPr>
            <a:endParaRPr lang="en-US" sz="2400" b="0" dirty="0">
              <a:effectLst/>
            </a:endParaRPr>
          </a:p>
          <a:p>
            <a:pPr marL="342900" indent="-342900" rtl="0">
              <a:spcBef>
                <a:spcPts val="0"/>
              </a:spcBef>
              <a:spcAft>
                <a:spcPts val="800"/>
              </a:spcAft>
              <a:buFont typeface="Wingdings" panose="05000000000000000000" pitchFamily="2" charset="2"/>
              <a:buChar char="q"/>
            </a:pPr>
            <a:r>
              <a:rPr lang="en-US" sz="2400" b="0" i="0" u="none" strike="noStrike" dirty="0">
                <a:solidFill>
                  <a:srgbClr val="000000"/>
                </a:solidFill>
                <a:effectLst/>
                <a:latin typeface="Calibri" panose="020F0502020204030204" pitchFamily="34" charset="0"/>
              </a:rPr>
              <a:t>Everything maintained by the master.</a:t>
            </a:r>
          </a:p>
          <a:p>
            <a:pPr rtl="0">
              <a:spcBef>
                <a:spcPts val="0"/>
              </a:spcBef>
              <a:spcAft>
                <a:spcPts val="800"/>
              </a:spcAft>
            </a:pPr>
            <a:endParaRPr lang="en-US" sz="2400" b="0" dirty="0">
              <a:effectLst/>
            </a:endParaRPr>
          </a:p>
          <a:p>
            <a:pPr marL="342900" indent="-342900" rtl="0">
              <a:spcBef>
                <a:spcPts val="0"/>
              </a:spcBef>
              <a:spcAft>
                <a:spcPts val="800"/>
              </a:spcAft>
              <a:buFont typeface="Wingdings" panose="05000000000000000000" pitchFamily="2" charset="2"/>
              <a:buChar char="q"/>
            </a:pPr>
            <a:r>
              <a:rPr lang="en-US" sz="2400" b="0" i="0" u="none" strike="noStrike" dirty="0">
                <a:solidFill>
                  <a:srgbClr val="000000"/>
                </a:solidFill>
                <a:effectLst/>
                <a:latin typeface="Calibri" panose="020F0502020204030204" pitchFamily="34" charset="0"/>
              </a:rPr>
              <a:t>The master server runs the operating system process</a:t>
            </a:r>
          </a:p>
          <a:p>
            <a:pPr rtl="0">
              <a:spcBef>
                <a:spcPts val="0"/>
              </a:spcBef>
              <a:spcAft>
                <a:spcPts val="800"/>
              </a:spcAft>
            </a:pPr>
            <a:endParaRPr lang="en-US" sz="2400" b="0" dirty="0">
              <a:effectLst/>
            </a:endParaRPr>
          </a:p>
          <a:p>
            <a:pPr marL="342900" indent="-342900" rtl="0">
              <a:spcBef>
                <a:spcPts val="0"/>
              </a:spcBef>
              <a:spcAft>
                <a:spcPts val="800"/>
              </a:spcAft>
              <a:buFont typeface="Wingdings" panose="05000000000000000000" pitchFamily="2" charset="2"/>
              <a:buChar char="q"/>
            </a:pPr>
            <a:r>
              <a:rPr lang="en-US" sz="2400" dirty="0">
                <a:solidFill>
                  <a:srgbClr val="000000"/>
                </a:solidFill>
                <a:latin typeface="Calibri" panose="020F0502020204030204" pitchFamily="34" charset="0"/>
              </a:rPr>
              <a:t>T</a:t>
            </a:r>
            <a:r>
              <a:rPr lang="en-US" sz="2400" b="0" i="0" u="none" strike="noStrike" dirty="0">
                <a:solidFill>
                  <a:srgbClr val="000000"/>
                </a:solidFill>
                <a:effectLst/>
                <a:latin typeface="Calibri" panose="020F0502020204030204" pitchFamily="34" charset="0"/>
              </a:rPr>
              <a:t>he slave server runs the user processes.</a:t>
            </a:r>
          </a:p>
          <a:p>
            <a:pPr marL="342900" indent="-342900" rtl="0">
              <a:spcBef>
                <a:spcPts val="0"/>
              </a:spcBef>
              <a:spcAft>
                <a:spcPts val="800"/>
              </a:spcAft>
              <a:buFont typeface="Wingdings" panose="05000000000000000000" pitchFamily="2" charset="2"/>
              <a:buChar char="q"/>
            </a:pPr>
            <a:endParaRPr lang="en-US" sz="2400" b="0" i="0" u="none" strike="noStrike" dirty="0">
              <a:solidFill>
                <a:srgbClr val="000000"/>
              </a:solidFill>
              <a:effectLst/>
              <a:latin typeface="Calibri" panose="020F0502020204030204" pitchFamily="34" charset="0"/>
            </a:endParaRPr>
          </a:p>
          <a:p>
            <a:pPr marL="342900" indent="-342900" rtl="0">
              <a:spcBef>
                <a:spcPts val="0"/>
              </a:spcBef>
              <a:spcAft>
                <a:spcPts val="800"/>
              </a:spcAft>
              <a:buFont typeface="Wingdings" panose="05000000000000000000" pitchFamily="2" charset="2"/>
              <a:buChar char="q"/>
            </a:pPr>
            <a:r>
              <a:rPr lang="en-US" sz="2400" b="0" i="0" u="none" strike="noStrike" dirty="0">
                <a:solidFill>
                  <a:srgbClr val="000000"/>
                </a:solidFill>
                <a:effectLst/>
                <a:latin typeface="Calibri" panose="020F0502020204030204" pitchFamily="34" charset="0"/>
              </a:rPr>
              <a:t>The memory and input-output devices are shared among all the processors, and all the processors are connected to a common bus.</a:t>
            </a:r>
          </a:p>
          <a:p>
            <a:pPr marL="342900" indent="-342900" rtl="0">
              <a:spcBef>
                <a:spcPts val="0"/>
              </a:spcBef>
              <a:spcAft>
                <a:spcPts val="800"/>
              </a:spcAft>
              <a:buFont typeface="Wingdings" panose="05000000000000000000" pitchFamily="2" charset="2"/>
              <a:buChar char="q"/>
            </a:pPr>
            <a:endParaRPr lang="en-US" sz="2400" b="0" dirty="0">
              <a:effectLst/>
            </a:endParaRPr>
          </a:p>
          <a:p>
            <a:pPr marL="342900" indent="-342900" rtl="0">
              <a:spcBef>
                <a:spcPts val="0"/>
              </a:spcBef>
              <a:spcAft>
                <a:spcPts val="800"/>
              </a:spcAft>
              <a:buFont typeface="Wingdings" panose="05000000000000000000" pitchFamily="2" charset="2"/>
              <a:buChar char="q"/>
            </a:pPr>
            <a:r>
              <a:rPr lang="en-US" sz="2400" b="0" i="0" u="none" strike="noStrike" dirty="0">
                <a:solidFill>
                  <a:srgbClr val="000000"/>
                </a:solidFill>
                <a:effectLst/>
                <a:latin typeface="Calibri" panose="020F0502020204030204" pitchFamily="34" charset="0"/>
              </a:rPr>
              <a:t>This system is simple and reduces data sharing, so this system is called Asymmetric multiprocessing.</a:t>
            </a:r>
            <a:endParaRPr lang="en-US" sz="2400" b="0" dirty="0">
              <a:effectLst/>
            </a:endParaRPr>
          </a:p>
          <a:p>
            <a:br>
              <a:rPr lang="en-US" dirty="0"/>
            </a:br>
            <a:endParaRPr lang="en-IN" dirty="0"/>
          </a:p>
        </p:txBody>
      </p:sp>
    </p:spTree>
    <p:extLst>
      <p:ext uri="{BB962C8B-B14F-4D97-AF65-F5344CB8AC3E}">
        <p14:creationId xmlns:p14="http://schemas.microsoft.com/office/powerpoint/2010/main" val="985320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929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Bahnschrift SemiLight</vt:lpstr>
      <vt:lpstr>Berlin Sans FB</vt:lpstr>
      <vt:lpstr>Calibri</vt:lpstr>
      <vt:lpstr>Calibri Light</vt:lpstr>
      <vt:lpstr>Helvetica Neue</vt:lpstr>
      <vt:lpstr>Quattrocento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 C D</dc:creator>
  <cp:lastModifiedBy>Aleena Joseph</cp:lastModifiedBy>
  <cp:revision>3</cp:revision>
  <dcterms:created xsi:type="dcterms:W3CDTF">2024-02-12T12:20:14Z</dcterms:created>
  <dcterms:modified xsi:type="dcterms:W3CDTF">2024-02-12T14:30:49Z</dcterms:modified>
</cp:coreProperties>
</file>