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00" autoAdjust="0"/>
    <p:restoredTop sz="99500" autoAdjust="0"/>
  </p:normalViewPr>
  <p:slideViewPr>
    <p:cSldViewPr snapToGrid="0">
      <p:cViewPr varScale="1">
        <p:scale>
          <a:sx n="84" d="100"/>
          <a:sy n="84"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showMasterSp="0" type="title" preserve="1">
  <p:cSld name="标题幻灯片">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28" name="组合"/>
          <p:cNvGrpSpPr>
            <a:grpSpLocks xmlns:a="http://schemas.openxmlformats.org/drawingml/2006/main"/>
          </p:cNvGrpSpPr>
          <p:nvPr/>
        </p:nvGrpSpPr>
        <p:grpSpPr>
          <a:xfrm xmlns:a="http://schemas.openxmlformats.org/drawingml/2006/main">
            <a:off x="0" y="-8467"/>
            <a:ext cx="12192000" cy="6866468"/>
            <a:chOff x="0" y="-8467"/>
            <a:chExt cx="12192000" cy="6866468"/>
          </a:xfrm>
        </p:grpSpPr>
        <p:sp>
          <p:nvSpPr>
            <p:cNvPr id="18" name="曲线"/>
            <p:cNvSpPr>
              <a:spLocks xmlns:a="http://schemas.openxmlformats.org/drawingml/2006/main"/>
            </p:cNvSpPr>
            <p:nvPr/>
          </p:nvSpPr>
          <p:spPr>
            <a:xfrm xmlns:a="http://schemas.openxmlformats.org/drawingml/2006/main" rot="0">
              <a:off x="0" y="-7862"/>
              <a:ext cx="863600" cy="5698067"/>
            </a:xfrm>
            <a:custGeom xmlns:a="http://schemas.openxmlformats.org/drawingml/2006/main">
              <a:gdLst>
                <a:gd name="T1" fmla="*/ 0 w 21600"/>
                <a:gd name="T2" fmla="*/ 0 h 21600"/>
                <a:gd name="T3" fmla="*/ 21600 w 21600"/>
                <a:gd name="T4" fmla="*/ 21600 h 21600"/>
              </a:gdLst>
              <a:rect l="T1" t="T2" r="T3" b="T4"/>
              <a:pathLst>
                <a:path w="21600" h="21600">
                  <a:moveTo>
                    <a:pt x="0" y="32"/>
                  </a:moveTo>
                  <a:lnTo>
                    <a:pt x="21600" y="0"/>
                  </a:lnTo>
                  <a:lnTo>
                    <a:pt x="21600" y="64"/>
                  </a:lnTo>
                  <a:lnTo>
                    <a:pt x="0" y="21600"/>
                  </a:lnTo>
                  <a:lnTo>
                    <a:pt x="0" y="32"/>
                  </a:lnTo>
                  <a:close/>
                </a:path>
              </a:pathLst>
            </a:custGeom>
            <a:solidFill xmlns:a="http://schemas.openxmlformats.org/drawingml/2006/main">
              <a:srgbClr val="5FCBEF">
                <a:alpha val="70000"/>
              </a:srgbClr>
            </a:solidFill>
            <a:ln xmlns:a="http://schemas.openxmlformats.org/drawingml/2006/main" w="12700" cmpd="sng" cap="flat">
              <a:noFill/>
              <a:prstDash val="solid"/>
              <a:round/>
            </a:ln>
          </p:spPr>
        </p:sp>
        <p:sp>
          <p:nvSpPr>
            <p:cNvPr id="19"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20"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21"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22"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23"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24"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25"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26"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27"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grpSp>
      <p:sp>
        <p:nvSpPr>
          <p:cNvPr id="29" name="文本框"/>
          <p:cNvSpPr>
            <a:spLocks xmlns:a="http://schemas.openxmlformats.org/drawingml/2006/main" noGrp="1"/>
          </p:cNvSpPr>
          <p:nvPr>
            <p:ph type="ctrTitle"/>
          </p:nvPr>
        </p:nvSpPr>
        <p:spPr>
          <a:xfrm xmlns:a="http://schemas.openxmlformats.org/drawingml/2006/main" rot="0">
            <a:off x="1507067" y="2404534"/>
            <a:ext cx="7766935" cy="164630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r>
              <a:rPr lang="en-US" altLang="zh-CN" sz="5400" b="0" i="0" u="none" strike="noStrike" kern="1200" cap="none" spc="0" baseline="0">
                <a:solidFill>
                  <a:schemeClr val="accent1"/>
                </a:solidFill>
                <a:latin typeface="Trebuchet MS" pitchFamily="0" charset="0"/>
                <a:ea typeface="方正姚体" pitchFamily="0" charset="0"/>
                <a:cs typeface="Lucida Sans"/>
              </a:rPr>
              <a:t>Click to edit Master title style</a:t>
            </a:r>
            <a:endParaRPr lang="zh-CN" altLang="en-US" sz="5400" b="0" i="0" u="none" strike="noStrike" kern="1200" cap="none" spc="0" baseline="0">
              <a:solidFill>
                <a:schemeClr val="accent1"/>
              </a:solidFill>
              <a:latin typeface="Trebuchet MS" pitchFamily="0" charset="0"/>
              <a:ea typeface="方正姚体" pitchFamily="0" charset="0"/>
              <a:cs typeface="Lucida Sans"/>
            </a:endParaRPr>
          </a:p>
        </p:txBody>
      </p:sp>
      <p:sp>
        <p:nvSpPr>
          <p:cNvPr id="30" name="文本框"/>
          <p:cNvSpPr>
            <a:spLocks xmlns:a="http://schemas.openxmlformats.org/drawingml/2006/main" noGrp="1"/>
          </p:cNvSpPr>
          <p:nvPr>
            <p:ph type="subTitle" idx="1"/>
          </p:nvPr>
        </p:nvSpPr>
        <p:spPr>
          <a:xfrm xmlns:a="http://schemas.openxmlformats.org/drawingml/2006/main" rot="0">
            <a:off x="1507067" y="4050833"/>
            <a:ext cx="7766935" cy="10968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r">
              <a:lnSpc>
                <a:spcPct val="100000"/>
              </a:lnSpc>
              <a:spcBef>
                <a:spcPts val="1000"/>
              </a:spcBef>
              <a:spcAft>
                <a:spcPts val="0"/>
              </a:spcAft>
              <a:buNone/>
            </a:pPr>
            <a:r>
              <a:rPr lang="en-US" altLang="zh-CN" sz="1800" b="0" i="0" u="none" strike="noStrike" kern="1200" cap="none" spc="0" baseline="0">
                <a:solidFill>
                  <a:srgbClr val="808080"/>
                </a:solidFill>
                <a:latin typeface="Trebuchet MS" pitchFamily="0" charset="0"/>
                <a:ea typeface="华文新魏" pitchFamily="0" charset="0"/>
                <a:cs typeface="Lucida Sans"/>
              </a:rPr>
              <a:t>Click to edit Master subtitle style</a:t>
            </a:r>
            <a:endParaRPr lang="zh-CN" altLang="en-US" sz="1800" b="0" i="0" u="none" strike="noStrike" kern="1200" cap="none" spc="0" baseline="0">
              <a:solidFill>
                <a:srgbClr val="808080"/>
              </a:solidFill>
              <a:latin typeface="Trebuchet MS" pitchFamily="0" charset="0"/>
              <a:ea typeface="华文新魏" pitchFamily="0" charset="0"/>
              <a:cs typeface="Lucida Sans"/>
            </a:endParaRPr>
          </a:p>
        </p:txBody>
      </p:sp>
      <p:sp>
        <p:nvSpPr>
          <p:cNvPr id="31"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2"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3"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b="0" i="0" u="none" strike="noStrike" kern="1200" cap="none" spc="0" baseline="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694759917"/>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802832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4672266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51"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41"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42"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43"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44"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45"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46"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47"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48"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49"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50"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36" name="文本框"/>
          <p:cNvSpPr>
            <a:spLocks xmlns:a="http://schemas.openxmlformats.org/drawingml/2006/main" noGrp="1"/>
          </p:cNvSpPr>
          <p:nvPr>
            <p:ph type="title"/>
          </p:nvPr>
        </p:nvSpPr>
        <p:spPr>
          <a:xfrm xmlns:a="http://schemas.openxmlformats.org/drawingml/2006/main" rot="0">
            <a:off x="677335" y="2700867"/>
            <a:ext cx="8596668" cy="182658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a:r>
              <a:rPr lang="en-US" altLang="zh-CN" sz="4000" b="0" cap="none"/>
              <a:t>Click to edit Master title style</a:t>
            </a:r>
            <a:endParaRPr lang="zh-CN" altLang="en-US" sz="4000" b="0" cap="none"/>
          </a:p>
        </p:txBody>
      </p:sp>
      <p:sp>
        <p:nvSpPr>
          <p:cNvPr id="37" name="文本框"/>
          <p:cNvSpPr>
            <a:spLocks xmlns:a="http://schemas.openxmlformats.org/drawingml/2006/main" noGrp="1"/>
          </p:cNvSpPr>
          <p:nvPr>
            <p:ph type="body" idx="1"/>
          </p:nvPr>
        </p:nvSpPr>
        <p:spPr>
          <a:xfrm xmlns:a="http://schemas.openxmlformats.org/drawingml/2006/main" rot="0">
            <a:off x="677335" y="4527448"/>
            <a:ext cx="8596668" cy="8604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buNone/>
            </a:pPr>
            <a:r>
              <a:rPr lang="en-US" altLang="zh-CN" sz="2000">
                <a:solidFill>
                  <a:srgbClr val="808080"/>
                </a:solidFill>
              </a:rPr>
              <a:t>Edit Master text styles</a:t>
            </a:r>
            <a:endParaRPr lang="zh-CN" altLang="en-US" sz="2000">
              <a:solidFill>
                <a:srgbClr val="808080"/>
              </a:solidFill>
            </a:endParaRPr>
          </a:p>
        </p:txBody>
      </p:sp>
      <p:sp>
        <p:nvSpPr>
          <p:cNvPr id="38"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39"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40"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75566391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77"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67"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68"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69"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70"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71"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72"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73"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74"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75"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76"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64"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65"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66"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833064964"/>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95"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85"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86"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87"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88"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89"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90" name="曲线"/>
            <p:cNvSpPr>
              <a:spLocks xmlns:a="http://schemas.openxmlformats.org/drawingml/2006/main"/>
            </p:cNvSpPr>
            <p:nvPr/>
          </p:nvSpPr>
          <p:spPr>
            <a:xfrm xmlns:a="http://schemas.openxmlformats.org/drawingml/2006/main" rot="0">
              <a:off x="9334500" y="-8467"/>
              <a:ext cx="2854325"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91"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92"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93"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94"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80"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81" name="文本框"/>
          <p:cNvSpPr>
            <a:spLocks xmlns:a="http://schemas.openxmlformats.org/drawingml/2006/main" noGrp="1"/>
          </p:cNvSpPr>
          <p:nvPr>
            <p:ph type="body" idx="1"/>
          </p:nvPr>
        </p:nvSpPr>
        <p:spPr>
          <a:xfrm xmlns:a="http://schemas.openxmlformats.org/drawingml/2006/main" rot="0">
            <a:off x="677334" y="2160589"/>
            <a:ext cx="8596668" cy="388077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82"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83"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84"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56959815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5386143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6029699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3745652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9361756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1165229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2798980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195202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7477212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rot="0">
              <a:off x="9371012" y="0"/>
              <a:ext cx="1219200" cy="6858000"/>
            </a:xfrm>
            <a:prstGeom prst="line"/>
            <a:noFill/>
            <a:ln w="9525" cmpd="sng" cap="flat">
              <a:solidFill>
                <a:srgbClr val="5FCBEF">
                  <a:alpha val="70000"/>
                </a:srgbClr>
              </a:solidFill>
              <a:prstDash val="solid"/>
              <a:round/>
            </a:ln>
          </p:spPr>
        </p:sp>
        <p:sp>
          <p:nvSpPr>
            <p:cNvPr id="3" name="直线"/>
            <p:cNvSpPr>
              <a:spLocks/>
            </p:cNvSpPr>
            <p:nvPr/>
          </p:nvSpPr>
          <p:spPr>
            <a:xfrm flipH="1" rot="0">
              <a:off x="7425267" y="3681413"/>
              <a:ext cx="4763559" cy="3176587"/>
            </a:xfrm>
            <a:prstGeom prst="line"/>
            <a:noFill/>
            <a:ln w="9525" cmpd="sng" cap="flat">
              <a:solidFill>
                <a:srgbClr val="5FCBEF">
                  <a:alpha val="70000"/>
                </a:srgbClr>
              </a:solidFill>
              <a:prstDash val="solid"/>
              <a:round/>
            </a:ln>
          </p:spPr>
        </p:sp>
        <p:sp>
          <p:nvSpPr>
            <p:cNvPr id="4"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mpd="sng" cap="flat">
              <a:noFill/>
              <a:prstDash val="solid"/>
              <a:round/>
            </a:ln>
          </p:spPr>
        </p:sp>
        <p:sp>
          <p:nvSpPr>
            <p:cNvPr id="5"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mpd="sng" cap="flat">
              <a:noFill/>
              <a:prstDash val="solid"/>
              <a:round/>
            </a:ln>
          </p:spPr>
        </p:sp>
        <p:sp>
          <p:nvSpPr>
            <p:cNvPr id="6" name="等腰三角形"/>
            <p:cNvSpPr>
              <a:spLocks/>
            </p:cNvSpPr>
            <p:nvPr/>
          </p:nvSpPr>
          <p:spPr>
            <a:xfrm rot="0">
              <a:off x="8932333" y="3048000"/>
              <a:ext cx="3259667" cy="3810000"/>
            </a:xfrm>
            <a:prstGeom prst="triangle">
              <a:avLst>
                <a:gd name="adj" fmla="val 100000"/>
              </a:avLst>
            </a:prstGeom>
            <a:solidFill>
              <a:srgbClr val="17AEE3">
                <a:alpha val="66000"/>
              </a:srgbClr>
            </a:solidFill>
            <a:ln w="12700" cmpd="sng" cap="flat">
              <a:noFill/>
              <a:prstDash val="solid"/>
              <a:round/>
            </a:ln>
          </p:spPr>
        </p:sp>
        <p:sp>
          <p:nvSpPr>
            <p:cNvPr id="7" name="曲线"/>
            <p:cNvSpPr>
              <a:spLocks/>
            </p:cNvSpPr>
            <p:nvPr/>
          </p:nvSpPr>
          <p:spPr>
            <a:xfrm rot="0">
              <a:off x="9334500" y="-8467"/>
              <a:ext cx="2854325"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7" y="21599"/>
                  </a:lnTo>
                  <a:lnTo>
                    <a:pt x="0" y="0"/>
                  </a:lnTo>
                  <a:close/>
                </a:path>
              </a:pathLst>
            </a:custGeom>
            <a:solidFill>
              <a:srgbClr val="17AEE3">
                <a:alpha val="50000"/>
              </a:srgbClr>
            </a:solidFill>
            <a:ln w="12700" cmpd="sng" cap="flat">
              <a:noFill/>
              <a:prstDash val="solid"/>
              <a:round/>
            </a:ln>
          </p:spPr>
        </p:sp>
        <p:sp>
          <p:nvSpPr>
            <p:cNvPr id="8"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mpd="sng" cap="flat">
              <a:noFill/>
              <a:prstDash val="solid"/>
              <a:round/>
            </a:ln>
          </p:spPr>
        </p:sp>
        <p:sp>
          <p:nvSpPr>
            <p:cNvPr id="9"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2" y="21599"/>
                  </a:lnTo>
                  <a:lnTo>
                    <a:pt x="0" y="0"/>
                  </a:lnTo>
                  <a:close/>
                </a:path>
              </a:pathLst>
            </a:custGeom>
            <a:solidFill>
              <a:srgbClr val="226292">
                <a:alpha val="80000"/>
              </a:srgbClr>
            </a:solidFill>
            <a:ln w="12700" cmpd="sng" cap="flat">
              <a:noFill/>
              <a:prstDash val="solid"/>
              <a:round/>
            </a:ln>
          </p:spPr>
        </p:sp>
        <p:sp>
          <p:nvSpPr>
            <p:cNvPr id="10" name="等腰三角形"/>
            <p:cNvSpPr>
              <a:spLocks/>
            </p:cNvSpPr>
            <p:nvPr/>
          </p:nvSpPr>
          <p:spPr>
            <a:xfrm rot="0">
              <a:off x="10371666" y="3589866"/>
              <a:ext cx="1817159" cy="3268133"/>
            </a:xfrm>
            <a:prstGeom prst="triangle">
              <a:avLst>
                <a:gd name="adj" fmla="val 100000"/>
              </a:avLst>
            </a:prstGeom>
            <a:solidFill>
              <a:srgbClr val="17AEE3">
                <a:alpha val="66000"/>
              </a:srgbClr>
            </a:solidFill>
            <a:ln w="12700" cmpd="sng" cap="flat">
              <a:noFill/>
              <a:prstDash val="solid"/>
              <a:round/>
            </a:ln>
          </p:spPr>
        </p:sp>
        <p:sp>
          <p:nvSpPr>
            <p:cNvPr id="11" name="等腰三角形"/>
            <p:cNvSpPr>
              <a:spLocks/>
            </p:cNvSpPr>
            <p:nvPr/>
          </p:nvSpPr>
          <p:spPr>
            <a:xfrm rot="0">
              <a:off x="0" y="4013200"/>
              <a:ext cx="448732" cy="2844800"/>
            </a:xfrm>
            <a:prstGeom prst="triangle">
              <a:avLst>
                <a:gd name="adj" fmla="val 0"/>
              </a:avLst>
            </a:prstGeom>
            <a:solidFill>
              <a:srgbClr val="5FCBEF">
                <a:alpha val="70000"/>
              </a:srgbClr>
            </a:solidFill>
            <a:ln w="12700" cmpd="sng" cap="flat">
              <a:noFill/>
              <a:prstDash val="solid"/>
              <a:round/>
            </a:ln>
          </p:spPr>
        </p:sp>
      </p:grpSp>
      <p:sp>
        <p:nvSpPr>
          <p:cNvPr id="1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14"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dt" idx="2"/>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8/28/2024</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16" name="文本框"/>
          <p:cNvSpPr>
            <a:spLocks noGrp="1"/>
          </p:cNvSpPr>
          <p:nvPr>
            <p:ph type="ftr" idx="3"/>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7" name="文本框"/>
          <p:cNvSpPr>
            <a:spLocks noGrp="1"/>
          </p:cNvSpPr>
          <p:nvPr>
            <p:ph type="sldNum" idx="4"/>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208429668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algn="l" defTabSz="914400" eaLnBrk="1" fontAlgn="auto" latinLnBrk="0" hangingPunct="1">
        <a:spcBef>
          <a:spcPts val="0"/>
        </a:spcBef>
        <a:buNone/>
        <a:defRPr sz="3600" kern="1200">
          <a:solidFill>
            <a:schemeClr val="accent1"/>
          </a:solidFill>
          <a:latin typeface="Trebuchet MS" pitchFamily="0" charset="0"/>
          <a:ea typeface="方正姚体" pitchFamily="0" charset="0"/>
          <a:cs typeface="Trebuchet MS" pitchFamily="0"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marL="742950" indent="-285750" algn="l" defTabSz="914400" eaLnBrk="1" fontAlgn="auto" latinLnBrk="0" hangingPunct="1">
        <a:spcBef>
          <a:spcPts val="1000"/>
        </a:spcBef>
        <a:spcAft>
          <a:spcPts val="0"/>
        </a:spcAft>
        <a:buClr>
          <a:schemeClr val="accent1"/>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marL="1143000" indent="-228600" algn="l" defTabSz="914400" eaLnBrk="1" fontAlgn="auto" latinLnBrk="0" hangingPunct="1">
        <a:spcBef>
          <a:spcPts val="1000"/>
        </a:spcBef>
        <a:spcAft>
          <a:spcPts val="0"/>
        </a:spcAft>
        <a:buClr>
          <a:schemeClr val="accent1"/>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marL="16002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marL="20574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marL="25146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marL="29718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1.jpg"/><Relationship Id="rId2"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4" name="文本框"/>
          <p:cNvSpPr>
            <a:spLocks noGrp="1"/>
          </p:cNvSpPr>
          <p:nvPr>
            <p:ph type="ctrTitle"/>
          </p:nvPr>
        </p:nvSpPr>
        <p:spPr>
          <a:xfrm rot="0">
            <a:off x="1175763" y="549229"/>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tx1"/>
                </a:solidFill>
                <a:latin typeface="Times New Roman" pitchFamily="18" charset="0"/>
                <a:ea typeface="方正姚体" pitchFamily="0" charset="0"/>
                <a:cs typeface="Times New Roman" pitchFamily="18" charset="0"/>
              </a:rPr>
              <a:t>Employee Performance Analysis Using Excel</a:t>
            </a:r>
            <a:endParaRPr lang="zh-CN" altLang="en-US" sz="36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35" name="矩形"/>
          <p:cNvSpPr>
            <a:spLocks/>
          </p:cNvSpPr>
          <p:nvPr/>
        </p:nvSpPr>
        <p:spPr>
          <a:xfrm rot="0">
            <a:off x="2273905" y="3265714"/>
            <a:ext cx="7619998" cy="1901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PRESENTED BY:</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DEEPTHIKA.M</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REGISTERNO:</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asunm1475312214583</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DEPARTMENT:</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COMMERCE</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COLLEGE:</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SRI KANYAKA PARAMESWARI ARTS AND SCIENCE COLLEGE FOR WOMEN</a:t>
            </a: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84574185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5" name="矩形"/>
          <p:cNvSpPr>
            <a:spLocks/>
          </p:cNvSpPr>
          <p:nvPr/>
        </p:nvSpPr>
        <p:spPr>
          <a:xfrm rot="0">
            <a:off x="583095" y="598509"/>
            <a:ext cx="6944139"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rebuchet MS" pitchFamily="0" charset="0"/>
              </a:rPr>
              <a:t>RESULTS</a:t>
            </a:r>
            <a:endParaRPr lang="zh-CN" altLang="en-US" sz="3200" b="1" i="0" u="none" strike="noStrike" kern="1200" cap="none" spc="0" baseline="0">
              <a:solidFill>
                <a:schemeClr val="tx1"/>
              </a:solidFill>
              <a:latin typeface="Times New Roman" pitchFamily="18" charset="0"/>
              <a:ea typeface="华文新魏" pitchFamily="0" charset="0"/>
              <a:cs typeface="Trebuchet MS" pitchFamily="0" charset="0"/>
            </a:endParaRPr>
          </a:p>
        </p:txBody>
      </p:sp>
      <p:pic>
        <p:nvPicPr>
          <p:cNvPr id="113" name="图片"/>
          <p:cNvPicPr>
            <a:picLocks noChangeAspect="1"/>
          </p:cNvPicPr>
          <p:nvPr/>
        </p:nvPicPr>
        <p:blipFill>
          <a:blip r:embed="rId1" cstate="print"/>
          <a:stretch>
            <a:fillRect/>
          </a:stretch>
        </p:blipFill>
        <p:spPr>
          <a:xfrm rot="0">
            <a:off x="2209766" y="1295380"/>
            <a:ext cx="6345592" cy="5181521"/>
          </a:xfrm>
          <a:prstGeom prst="rect"/>
          <a:noFill/>
          <a:ln w="12700" cmpd="sng" cap="flat">
            <a:noFill/>
            <a:prstDash val="solid"/>
            <a:miter/>
          </a:ln>
        </p:spPr>
      </p:pic>
    </p:spTree>
    <p:extLst>
      <p:ext uri="{BB962C8B-B14F-4D97-AF65-F5344CB8AC3E}">
        <p14:creationId xmlns:p14="http://schemas.microsoft.com/office/powerpoint/2010/main" val="189696741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7" name="矩形"/>
          <p:cNvSpPr>
            <a:spLocks/>
          </p:cNvSpPr>
          <p:nvPr/>
        </p:nvSpPr>
        <p:spPr>
          <a:xfrm rot="0">
            <a:off x="596348" y="437321"/>
            <a:ext cx="565867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Times New Roman" pitchFamily="18" charset="0"/>
                <a:ea typeface="华文新魏" pitchFamily="0" charset="0"/>
                <a:cs typeface="Times New Roman" pitchFamily="18" charset="0"/>
              </a:rPr>
              <a:t>CONCLUSION</a:t>
            </a:r>
            <a:endParaRPr lang="zh-CN" altLang="en-US" sz="32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108" name="矩形"/>
          <p:cNvSpPr>
            <a:spLocks/>
          </p:cNvSpPr>
          <p:nvPr/>
        </p:nvSpPr>
        <p:spPr>
          <a:xfrm rot="0">
            <a:off x="1297213" y="1509769"/>
            <a:ext cx="7858882" cy="33394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702696993"/>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9" name="矩形"/>
          <p:cNvSpPr>
            <a:spLocks/>
          </p:cNvSpPr>
          <p:nvPr/>
        </p:nvSpPr>
        <p:spPr>
          <a:xfrm rot="0">
            <a:off x="799758" y="1354982"/>
            <a:ext cx="5499652" cy="6343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imes New Roman" pitchFamily="18" charset="0"/>
                <a:ea typeface="华文新魏" pitchFamily="0" charset="0"/>
                <a:cs typeface="Trebuchet MS" pitchFamily="0" charset="0"/>
              </a:rPr>
              <a:t>REFERENCE</a:t>
            </a:r>
            <a:endParaRPr lang="zh-CN" altLang="en-US" sz="36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
        <p:nvSpPr>
          <p:cNvPr id="110" name="矩形"/>
          <p:cNvSpPr>
            <a:spLocks/>
          </p:cNvSpPr>
          <p:nvPr/>
        </p:nvSpPr>
        <p:spPr>
          <a:xfrm rot="0">
            <a:off x="1307759" y="2644170"/>
            <a:ext cx="6102046" cy="1539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Dr.T .MEKALA</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ASSISSTANT PROFESSOR</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SRI KANAYAKA PARAMESWARI ARTS AND SCIENCE COLLEGE FOR WOMEN</a:t>
            </a:r>
            <a:endParaRPr lang="zh-CN" altLang="en-US" sz="24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Tree>
    <p:extLst>
      <p:ext uri="{BB962C8B-B14F-4D97-AF65-F5344CB8AC3E}">
        <p14:creationId xmlns:p14="http://schemas.microsoft.com/office/powerpoint/2010/main" val="160901850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452047" y="715617"/>
            <a:ext cx="8596668" cy="89635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400" b="1" i="0" u="none" strike="noStrike" kern="1200" cap="none" spc="0" baseline="0">
                <a:solidFill>
                  <a:schemeClr val="tx1"/>
                </a:solidFill>
                <a:latin typeface="Times New Roman" pitchFamily="18" charset="0"/>
                <a:ea typeface="方正姚体" pitchFamily="0" charset="0"/>
                <a:cs typeface="Times New Roman" pitchFamily="18" charset="0"/>
              </a:rPr>
              <a:t>PROJECT TITLE</a:t>
            </a:r>
            <a:endParaRPr lang="zh-CN" altLang="en-US" sz="44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53" name="饼形"/>
          <p:cNvSpPr>
            <a:spLocks/>
          </p:cNvSpPr>
          <p:nvPr/>
        </p:nvSpPr>
        <p:spPr>
          <a:xfrm rot="0">
            <a:off x="702365" y="2623929"/>
            <a:ext cx="1200329" cy="1200329"/>
          </a:xfrm>
          <a:prstGeom prst="pie">
            <a:avLst>
              <a:gd name="adj1" fmla="val 5400000"/>
              <a:gd name="adj2" fmla="val 16200000"/>
            </a:avLst>
          </a:prstGeom>
          <a:solidFill>
            <a:srgbClr val="5FC9EF"/>
          </a:solidFill>
          <a:ln w="19050" cmpd="sng" cap="rnd">
            <a:solidFill>
              <a:srgbClr val="FFFFFF"/>
            </a:solidFill>
            <a:prstDash val="solid"/>
            <a:round/>
          </a:ln>
        </p:spPr>
      </p:sp>
      <p:sp>
        <p:nvSpPr>
          <p:cNvPr id="54" name="矩形"/>
          <p:cNvSpPr>
            <a:spLocks/>
          </p:cNvSpPr>
          <p:nvPr/>
        </p:nvSpPr>
        <p:spPr>
          <a:xfrm rot="0">
            <a:off x="1302529" y="2623929"/>
            <a:ext cx="6768044" cy="1200329"/>
          </a:xfrm>
          <a:prstGeom prst="rect"/>
          <a:solidFill>
            <a:srgbClr val="FFFFFF">
              <a:alpha val="90000"/>
            </a:srgbClr>
          </a:solidFill>
          <a:ln w="19050" cmpd="sng" cap="rnd">
            <a:solidFill>
              <a:srgbClr val="5FC9EF"/>
            </a:solidFill>
            <a:prstDash val="solid"/>
            <a:round/>
          </a:ln>
        </p:spPr>
      </p:sp>
      <p:sp>
        <p:nvSpPr>
          <p:cNvPr id="55" name="矩形"/>
          <p:cNvSpPr>
            <a:spLocks/>
          </p:cNvSpPr>
          <p:nvPr/>
        </p:nvSpPr>
        <p:spPr>
          <a:xfrm rot="0">
            <a:off x="1302529" y="2623929"/>
            <a:ext cx="6768044" cy="1200329"/>
          </a:xfrm>
          <a:prstGeom prst="rect"/>
          <a:noFill/>
          <a:ln w="12700" cmpd="sng" cap="flat">
            <a:noFill/>
            <a:prstDash val="solid"/>
            <a:miter/>
          </a:ln>
        </p:spPr>
        <p:txBody>
          <a:bodyPr vert="horz" wrap="square" lIns="137160" tIns="137160" rIns="137160" bIns="137160" anchor="ctr" anchorCtr="0">
            <a:prstTxWarp prst="textNoShape"/>
          </a:bodyPr>
          <a:lstStyle/>
          <a:p>
            <a:pPr marL="0" indent="0" algn="ctr" defTabSz="1600200">
              <a:lnSpc>
                <a:spcPct val="90000"/>
              </a:lnSpc>
              <a:spcBef>
                <a:spcPts val="0"/>
              </a:spcBef>
              <a:spcAft>
                <a:spcPct val="35000"/>
              </a:spcAft>
              <a:buNone/>
            </a:pPr>
            <a:r>
              <a:rPr lang="en-US" altLang="zh-CN" sz="3600" b="0" i="0" u="none" strike="noStrike" kern="1200" cap="none" spc="0" baseline="0">
                <a:solidFill>
                  <a:schemeClr val="tx1"/>
                </a:solidFill>
                <a:latin typeface="Times New Roman" pitchFamily="18" charset="0"/>
                <a:ea typeface="华文新魏" pitchFamily="0" charset="0"/>
                <a:cs typeface="Trebuchet MS" pitchFamily="0" charset="0"/>
              </a:rPr>
              <a:t>Employee Performance Analysis Using Excel</a:t>
            </a:r>
            <a:endParaRPr lang="zh-CN" altLang="en-US" sz="36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Tree>
    <p:extLst>
      <p:ext uri="{BB962C8B-B14F-4D97-AF65-F5344CB8AC3E}">
        <p14:creationId xmlns:p14="http://schemas.microsoft.com/office/powerpoint/2010/main" val="53392346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6" name="文本框"/>
          <p:cNvSpPr>
            <a:spLocks noGrp="1"/>
          </p:cNvSpPr>
          <p:nvPr>
            <p:ph type="title"/>
          </p:nvPr>
        </p:nvSpPr>
        <p:spPr>
          <a:xfrm rot="0">
            <a:off x="491805" y="795130"/>
            <a:ext cx="8596668" cy="620035"/>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方正姚体" pitchFamily="0" charset="0"/>
                <a:cs typeface="Times New Roman" pitchFamily="18" charset="0"/>
              </a:rPr>
              <a:t>AGENDA</a:t>
            </a:r>
            <a:endParaRPr lang="zh-CN" altLang="en-US" sz="32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57" name="文本框"/>
          <p:cNvSpPr>
            <a:spLocks noGrp="1"/>
          </p:cNvSpPr>
          <p:nvPr>
            <p:ph type="body" idx="1"/>
          </p:nvPr>
        </p:nvSpPr>
        <p:spPr>
          <a:xfrm rot="0">
            <a:off x="1905688" y="2021709"/>
            <a:ext cx="5551186" cy="320345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1.Problem Statement</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2. Project Overview</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3.End Users</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4.Our Solution and Proposition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5. Dataset Description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6. Modelling Approach</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7. Results and Discussion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8.Conclusion</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58" name="直线"/>
          <p:cNvSpPr>
            <a:spLocks/>
          </p:cNvSpPr>
          <p:nvPr/>
        </p:nvSpPr>
        <p:spPr>
          <a:xfrm flipV="1" rot="0">
            <a:off x="1789043" y="1963151"/>
            <a:ext cx="4717774" cy="2"/>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
        <p:nvSpPr>
          <p:cNvPr id="59" name="直线"/>
          <p:cNvSpPr>
            <a:spLocks/>
          </p:cNvSpPr>
          <p:nvPr/>
        </p:nvSpPr>
        <p:spPr>
          <a:xfrm flipV="1" rot="0">
            <a:off x="1789043" y="5773151"/>
            <a:ext cx="4717774" cy="1"/>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
        <p:nvSpPr>
          <p:cNvPr id="60" name="直线"/>
          <p:cNvSpPr>
            <a:spLocks/>
          </p:cNvSpPr>
          <p:nvPr/>
        </p:nvSpPr>
        <p:spPr>
          <a:xfrm rot="0">
            <a:off x="1789043" y="1963151"/>
            <a:ext cx="0" cy="3810000"/>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
        <p:nvSpPr>
          <p:cNvPr id="61" name="直线"/>
          <p:cNvSpPr>
            <a:spLocks/>
          </p:cNvSpPr>
          <p:nvPr/>
        </p:nvSpPr>
        <p:spPr>
          <a:xfrm rot="0">
            <a:off x="6506817" y="1963151"/>
            <a:ext cx="0" cy="3810000"/>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Tree>
    <p:extLst>
      <p:ext uri="{BB962C8B-B14F-4D97-AF65-F5344CB8AC3E}">
        <p14:creationId xmlns:p14="http://schemas.microsoft.com/office/powerpoint/2010/main" val="208915546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438796" y="609752"/>
            <a:ext cx="8596668" cy="8604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方正姚体" pitchFamily="0" charset="0"/>
                <a:cs typeface="Times New Roman" pitchFamily="18" charset="0"/>
              </a:rPr>
              <a:t>PROBLEM STATEMENT</a:t>
            </a:r>
            <a:endParaRPr lang="zh-CN" altLang="en-US" sz="32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63" name="文本框"/>
          <p:cNvSpPr>
            <a:spLocks noGrp="1"/>
          </p:cNvSpPr>
          <p:nvPr>
            <p:ph type="body" idx="1"/>
          </p:nvPr>
        </p:nvSpPr>
        <p:spPr>
          <a:xfrm rot="0">
            <a:off x="1028097" y="1959429"/>
            <a:ext cx="8596668" cy="3367942"/>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100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47133493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8" name="矩形"/>
          <p:cNvSpPr>
            <a:spLocks/>
          </p:cNvSpPr>
          <p:nvPr/>
        </p:nvSpPr>
        <p:spPr>
          <a:xfrm rot="0">
            <a:off x="601961" y="453668"/>
            <a:ext cx="7142922"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imes New Roman" pitchFamily="18" charset="0"/>
              </a:rPr>
              <a:t>PROJECT OVERVIEW</a:t>
            </a:r>
            <a:endParaRPr lang="zh-CN" altLang="en-US" sz="32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79" name="矩形"/>
          <p:cNvSpPr>
            <a:spLocks/>
          </p:cNvSpPr>
          <p:nvPr/>
        </p:nvSpPr>
        <p:spPr>
          <a:xfrm rot="0">
            <a:off x="1356809" y="1273316"/>
            <a:ext cx="7678333" cy="515874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Analyze employee performance metrics to identify strengths, areas for improvement, and overall trends.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Implement PivotTables to summarize and categorize performance data.</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Compare individual employee performance against benchmarks or targets.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Analyze seasonal or project-specific performance variations. .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Design dashboards for easy visualization of performance metrics.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Share analysis results with management for decision-making.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36893715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6" name="矩形"/>
          <p:cNvSpPr>
            <a:spLocks/>
          </p:cNvSpPr>
          <p:nvPr/>
        </p:nvSpPr>
        <p:spPr>
          <a:xfrm rot="0">
            <a:off x="515573" y="790397"/>
            <a:ext cx="8865705" cy="5772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imes New Roman" pitchFamily="18" charset="0"/>
              </a:rPr>
              <a:t>WHO ARE THE END USERS?</a:t>
            </a:r>
            <a:endParaRPr lang="zh-CN" altLang="en-US" sz="32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97" name="矩形"/>
          <p:cNvSpPr>
            <a:spLocks/>
          </p:cNvSpPr>
          <p:nvPr/>
        </p:nvSpPr>
        <p:spPr>
          <a:xfrm rot="0">
            <a:off x="2174119" y="1212404"/>
            <a:ext cx="6292548" cy="6968491"/>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Human Resources Team</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Managers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Executives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Training and Development Teams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Compensation and Benefits Teams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6.    Performance Review Committees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98" name="矩形"/>
          <p:cNvSpPr>
            <a:spLocks/>
          </p:cNvSpPr>
          <p:nvPr/>
        </p:nvSpPr>
        <p:spPr>
          <a:xfrm rot="0">
            <a:off x="5187646" y="2514600"/>
            <a:ext cx="1828800" cy="1828800"/>
          </a:xfrm>
          <a:prstGeom prst="rect"/>
          <a:noFill/>
          <a:ln w="12700" cmpd="sng" cap="flat">
            <a:noFill/>
            <a:prstDash val="solid"/>
            <a:miter/>
          </a:ln>
        </p:spPr>
      </p:sp>
    </p:spTree>
    <p:extLst>
      <p:ext uri="{BB962C8B-B14F-4D97-AF65-F5344CB8AC3E}">
        <p14:creationId xmlns:p14="http://schemas.microsoft.com/office/powerpoint/2010/main" val="110021702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9" name="矩形"/>
          <p:cNvSpPr>
            <a:spLocks/>
          </p:cNvSpPr>
          <p:nvPr/>
        </p:nvSpPr>
        <p:spPr>
          <a:xfrm rot="0">
            <a:off x="225287" y="291548"/>
            <a:ext cx="9037983" cy="52322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18" charset="0"/>
                <a:ea typeface="华文新魏" pitchFamily="0" charset="0"/>
                <a:cs typeface="Times New Roman" pitchFamily="18" charset="0"/>
              </a:rPr>
              <a:t>OUR SOLUTION AND ITS VALUE PROPOSITION</a:t>
            </a:r>
            <a:endParaRPr lang="zh-CN" altLang="en-US" sz="28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100" name="矩形"/>
          <p:cNvSpPr>
            <a:spLocks/>
          </p:cNvSpPr>
          <p:nvPr/>
        </p:nvSpPr>
        <p:spPr>
          <a:xfrm rot="0">
            <a:off x="1182229" y="1164460"/>
            <a:ext cx="7393293" cy="5701665"/>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F</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l</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exibility</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to adapt the analysis to different roles, departments, or performance criteria, ensuring relevance and accuracy in evaluations</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Solution Data-driven analysis that support performance reviews, promotions, compensation decisions, and targeted training.</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Solutions The ability to analyze both current and historical performance data, with periodic updates to keep information.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Value Proposition Saves time and reduces the risk of human error, ensuring consistent and reliable reporting across the organization.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Value Proposition Ensures the tool evolves with the organization's needs, staying relevant and effective in a dynamic work environment.</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43691598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1" name="矩形"/>
          <p:cNvSpPr>
            <a:spLocks/>
          </p:cNvSpPr>
          <p:nvPr/>
        </p:nvSpPr>
        <p:spPr>
          <a:xfrm rot="0">
            <a:off x="417759" y="627373"/>
            <a:ext cx="8004314"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rebuchet MS" pitchFamily="0" charset="0"/>
              </a:rPr>
              <a:t>DATASET DESCRIPTION</a:t>
            </a:r>
            <a:endParaRPr lang="zh-CN" altLang="en-US" sz="3200" b="1" i="0" u="none" strike="noStrike" kern="1200" cap="none" spc="0" baseline="0">
              <a:solidFill>
                <a:schemeClr val="tx1"/>
              </a:solidFill>
              <a:latin typeface="Times New Roman" pitchFamily="18" charset="0"/>
              <a:ea typeface="华文新魏" pitchFamily="0" charset="0"/>
              <a:cs typeface="Trebuchet MS" pitchFamily="0" charset="0"/>
            </a:endParaRPr>
          </a:p>
        </p:txBody>
      </p:sp>
      <p:sp>
        <p:nvSpPr>
          <p:cNvPr id="102" name="矩形"/>
          <p:cNvSpPr>
            <a:spLocks/>
          </p:cNvSpPr>
          <p:nvPr/>
        </p:nvSpPr>
        <p:spPr>
          <a:xfrm rot="0">
            <a:off x="1012844" y="1603513"/>
            <a:ext cx="7699514" cy="39300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EMPLOYEE ID</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Unique identifier for each employee in the    organization.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FIRST NAME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first name of the employee.</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PAY ZONE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pay zone or salary band to which the employee's compensation falls.</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DEPARTMENT TYPE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broader category or type of department the employee's work is associated with.</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CURRENT EMPLOYEE RATING</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current rating or evaluation of the employee's overall performance.</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81048126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3" name="矩形"/>
          <p:cNvSpPr>
            <a:spLocks/>
          </p:cNvSpPr>
          <p:nvPr/>
        </p:nvSpPr>
        <p:spPr>
          <a:xfrm rot="0">
            <a:off x="543338" y="320213"/>
            <a:ext cx="6520070"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rebuchet MS" pitchFamily="0" charset="0"/>
              </a:rPr>
              <a:t>MODELLING</a:t>
            </a:r>
            <a:endParaRPr lang="zh-CN" altLang="en-US" sz="3200" b="1" i="0" u="none" strike="noStrike" kern="1200" cap="none" spc="0" baseline="0">
              <a:solidFill>
                <a:schemeClr val="tx1"/>
              </a:solidFill>
              <a:latin typeface="Times New Roman" pitchFamily="18" charset="0"/>
              <a:ea typeface="华文新魏" pitchFamily="0" charset="0"/>
              <a:cs typeface="Trebuchet MS" pitchFamily="0" charset="0"/>
            </a:endParaRPr>
          </a:p>
        </p:txBody>
      </p:sp>
      <p:sp>
        <p:nvSpPr>
          <p:cNvPr id="104" name="矩形"/>
          <p:cNvSpPr>
            <a:spLocks/>
          </p:cNvSpPr>
          <p:nvPr/>
        </p:nvSpPr>
        <p:spPr>
          <a:xfrm rot="0">
            <a:off x="1303261" y="1166842"/>
            <a:ext cx="7538354" cy="5158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DATA SET</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Kaggle</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Employee dataset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FEATURE </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SELECTION: Slicer, Conditional Formatting, </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Designin</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g</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DATA CLEANING Missing values, Irrelevant data, Correct Errors, Remove Unnecessary Columns and Rows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PIVOT TABLE: Employee ID, First Name, Performance Score.</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CHART: Report of Employee Performance based on their Current Ratings is resented as Column Chart</a:t>
            </a:r>
            <a:endParaRPr lang="zh-CN" altLang="en-US" sz="24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Tree>
    <p:extLst>
      <p:ext uri="{BB962C8B-B14F-4D97-AF65-F5344CB8AC3E}">
        <p14:creationId xmlns:p14="http://schemas.microsoft.com/office/powerpoint/2010/main" val="423943774"/>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335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root</cp:lastModifiedBy>
  <cp:revision>30</cp:revision>
  <dcterms:created xsi:type="dcterms:W3CDTF">2024-08-21T00:32:52Z</dcterms:created>
  <dcterms:modified xsi:type="dcterms:W3CDTF">2024-08-28T03:20:13Z</dcterms:modified>
</cp:coreProperties>
</file>