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8" r:id="rId5"/>
    <p:sldId id="259" r:id="rId6"/>
    <p:sldId id="273" r:id="rId7"/>
    <p:sldId id="262" r:id="rId8"/>
    <p:sldId id="263" r:id="rId9"/>
    <p:sldId id="272" r:id="rId10"/>
    <p:sldId id="274" r:id="rId11"/>
    <p:sldId id="275" r:id="rId12"/>
    <p:sldId id="276" r:id="rId13"/>
    <p:sldId id="277" r:id="rId14"/>
    <p:sldId id="278" r:id="rId15"/>
    <p:sldId id="279" r:id="rId16"/>
    <p:sldId id="280" r:id="rId17"/>
    <p:sldId id="281" r:id="rId18"/>
    <p:sldId id="282" r:id="rId19"/>
    <p:sldId id="283" r:id="rId20"/>
    <p:sldId id="284" r:id="rId21"/>
    <p:sldId id="269" r:id="rId22"/>
    <p:sldId id="271" r:id="rId2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5033" autoAdjust="0"/>
  </p:normalViewPr>
  <p:slideViewPr>
    <p:cSldViewPr>
      <p:cViewPr varScale="1">
        <p:scale>
          <a:sx n="78" d="100"/>
          <a:sy n="78" d="100"/>
        </p:scale>
        <p:origin x="155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132A76-E44A-404D-9654-B459AD5BA79D}" type="datetimeFigureOut">
              <a:rPr lang="en-IN" smtClean="0"/>
              <a:t>20-04-2025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AEE99C-3FE6-44F0-B61C-87D0D6169B18}" type="slidenum">
              <a:rPr lang="en-IN" smtClean="0"/>
              <a:t>‹#›</a:t>
            </a:fld>
            <a:endParaRPr lang="en-IN"/>
          </a:p>
        </p:txBody>
      </p:sp>
    </p:spTree>
    <p:extLst>
      <p:ext uri="{BB962C8B-B14F-4D97-AF65-F5344CB8AC3E}">
        <p14:creationId xmlns:p14="http://schemas.microsoft.com/office/powerpoint/2010/main" val="335454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1</a:t>
            </a:fld>
            <a:endParaRPr lang="en-IN"/>
          </a:p>
        </p:txBody>
      </p:sp>
    </p:spTree>
    <p:extLst>
      <p:ext uri="{BB962C8B-B14F-4D97-AF65-F5344CB8AC3E}">
        <p14:creationId xmlns:p14="http://schemas.microsoft.com/office/powerpoint/2010/main" val="318178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329178" y="461899"/>
            <a:ext cx="2487929"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613357"/>
            <a:ext cx="7647940" cy="376047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llowshaw/Lung-Cancer-Prediction-using-CNN-and-Transfer-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95400"/>
            <a:ext cx="7239000" cy="875240"/>
          </a:xfrm>
          <a:prstGeom prst="rect">
            <a:avLst/>
          </a:prstGeom>
        </p:spPr>
        <p:txBody>
          <a:bodyPr vert="horz" wrap="square" lIns="0" tIns="13335" rIns="0" bIns="0" rtlCol="0">
            <a:spAutoFit/>
          </a:bodyPr>
          <a:lstStyle/>
          <a:p>
            <a:pPr marL="269875" marR="5080" indent="-257810" algn="ctr">
              <a:lnSpc>
                <a:spcPct val="100000"/>
              </a:lnSpc>
              <a:spcBef>
                <a:spcPts val="105"/>
              </a:spcBef>
            </a:pPr>
            <a:r>
              <a:rPr lang="en-US" sz="2800" b="1" dirty="0">
                <a:solidFill>
                  <a:srgbClr val="000000"/>
                </a:solidFill>
                <a:effectLst/>
                <a:latin typeface="TimesNewRomanPS-BoldMT"/>
              </a:rPr>
              <a:t>        </a:t>
            </a:r>
            <a:r>
              <a:rPr lang="en-US" sz="2800" b="1" dirty="0" err="1">
                <a:solidFill>
                  <a:srgbClr val="000000"/>
                </a:solidFill>
                <a:latin typeface="TimesNewRomanPS-BoldMT"/>
              </a:rPr>
              <a:t>SecureShe</a:t>
            </a:r>
            <a:r>
              <a:rPr lang="en-US" sz="2800" b="1" dirty="0">
                <a:solidFill>
                  <a:srgbClr val="000000"/>
                </a:solidFill>
                <a:latin typeface="TimesNewRomanPS-BoldMT"/>
              </a:rPr>
              <a:t>-Real Time Women Safety </a:t>
            </a:r>
            <a:br>
              <a:rPr lang="en-US" sz="2800" b="1" dirty="0">
                <a:solidFill>
                  <a:srgbClr val="000000"/>
                </a:solidFill>
                <a:latin typeface="TimesNewRomanPS-BoldMT"/>
              </a:rPr>
            </a:br>
            <a:r>
              <a:rPr lang="en-US" sz="2800" b="1" dirty="0">
                <a:solidFill>
                  <a:srgbClr val="000000"/>
                </a:solidFill>
                <a:latin typeface="TimesNewRomanPS-BoldMT"/>
              </a:rPr>
              <a:t>Alert System</a:t>
            </a:r>
            <a:endParaRPr sz="2800" b="1" u="sng" spc="-10" dirty="0">
              <a:uFill>
                <a:solidFill>
                  <a:srgbClr val="000000"/>
                </a:solidFill>
              </a:uFill>
              <a:latin typeface="+mn-lt"/>
              <a:hlinkClick r:id="rId3"/>
            </a:endParaRPr>
          </a:p>
        </p:txBody>
      </p:sp>
      <p:sp>
        <p:nvSpPr>
          <p:cNvPr id="18" name="object 18"/>
          <p:cNvSpPr txBox="1"/>
          <p:nvPr/>
        </p:nvSpPr>
        <p:spPr>
          <a:xfrm>
            <a:off x="838200" y="2514600"/>
            <a:ext cx="7620000" cy="4471480"/>
          </a:xfrm>
          <a:prstGeom prst="rect">
            <a:avLst/>
          </a:prstGeom>
        </p:spPr>
        <p:txBody>
          <a:bodyPr vert="horz" wrap="square" lIns="0" tIns="12700" rIns="0" bIns="0" rtlCol="0">
            <a:spAutoFit/>
          </a:bodyPr>
          <a:lstStyle/>
          <a:p>
            <a:pPr marL="2293620">
              <a:lnSpc>
                <a:spcPct val="100000"/>
              </a:lnSpc>
              <a:spcBef>
                <a:spcPts val="100"/>
              </a:spcBef>
            </a:pPr>
            <a:r>
              <a:rPr sz="2700" b="1" dirty="0">
                <a:latin typeface="Calibri"/>
                <a:cs typeface="Calibri"/>
              </a:rPr>
              <a:t>Project</a:t>
            </a:r>
            <a:r>
              <a:rPr sz="2700" b="1" spc="-55" dirty="0">
                <a:latin typeface="Calibri"/>
                <a:cs typeface="Calibri"/>
              </a:rPr>
              <a:t> </a:t>
            </a:r>
            <a:r>
              <a:rPr lang="en-US" sz="2700" b="1" dirty="0">
                <a:latin typeface="Calibri"/>
                <a:cs typeface="Calibri"/>
              </a:rPr>
              <a:t>batch</a:t>
            </a:r>
            <a:r>
              <a:rPr lang="en-US" sz="2700" b="1" spc="-60" dirty="0">
                <a:latin typeface="Calibri"/>
                <a:cs typeface="Calibri"/>
              </a:rPr>
              <a:t> </a:t>
            </a:r>
            <a:r>
              <a:rPr lang="en-US" sz="2700" b="1" dirty="0">
                <a:latin typeface="Calibri"/>
                <a:cs typeface="Calibri"/>
              </a:rPr>
              <a:t>No:</a:t>
            </a:r>
            <a:r>
              <a:rPr lang="en-US" sz="2700" b="1" spc="-50" dirty="0">
                <a:latin typeface="Calibri"/>
                <a:cs typeface="Calibri"/>
              </a:rPr>
              <a:t> </a:t>
            </a:r>
            <a:r>
              <a:rPr lang="en-US" sz="2700" b="1" spc="-20" dirty="0">
                <a:latin typeface="Calibri"/>
                <a:cs typeface="Calibri"/>
              </a:rPr>
              <a:t>A-</a:t>
            </a:r>
            <a:r>
              <a:rPr lang="en-US" sz="2700" b="1" spc="-50" dirty="0">
                <a:latin typeface="Calibri"/>
                <a:cs typeface="Calibri"/>
              </a:rPr>
              <a:t>3</a:t>
            </a:r>
            <a:endParaRPr lang="en-US" sz="2700" b="1" dirty="0">
              <a:latin typeface="Calibri"/>
              <a:cs typeface="Calibri"/>
            </a:endParaRPr>
          </a:p>
          <a:p>
            <a:pPr marL="12700">
              <a:lnSpc>
                <a:spcPct val="100000"/>
              </a:lnSpc>
              <a:spcBef>
                <a:spcPts val="2775"/>
              </a:spcBef>
              <a:tabLst>
                <a:tab pos="4441190" algn="l"/>
              </a:tabLst>
            </a:pPr>
            <a:r>
              <a:rPr lang="en-US" sz="2000" b="1" dirty="0">
                <a:latin typeface="Calibri"/>
                <a:cs typeface="Calibri"/>
              </a:rPr>
              <a:t>PROJECT</a:t>
            </a:r>
            <a:r>
              <a:rPr lang="en-US" sz="2000" b="1" spc="-95" dirty="0">
                <a:latin typeface="Calibri"/>
                <a:cs typeface="Calibri"/>
              </a:rPr>
              <a:t> </a:t>
            </a:r>
            <a:r>
              <a:rPr lang="en-US" sz="2000" b="1" spc="-25" dirty="0">
                <a:latin typeface="Calibri"/>
                <a:cs typeface="Calibri"/>
              </a:rPr>
              <a:t>BY:                                                                P</a:t>
            </a:r>
            <a:r>
              <a:rPr lang="en-US" sz="2000" b="1" dirty="0">
                <a:latin typeface="Calibri"/>
                <a:cs typeface="Calibri"/>
              </a:rPr>
              <a:t>ROJECT</a:t>
            </a:r>
            <a:r>
              <a:rPr lang="en-US" sz="2000" b="1" spc="-100" dirty="0">
                <a:latin typeface="Calibri"/>
                <a:cs typeface="Calibri"/>
              </a:rPr>
              <a:t> </a:t>
            </a:r>
            <a:r>
              <a:rPr lang="en-US" sz="2000" b="1" spc="-10" dirty="0">
                <a:latin typeface="Calibri"/>
                <a:cs typeface="Calibri"/>
              </a:rPr>
              <a:t>GUIDE:</a:t>
            </a:r>
            <a:endParaRPr lang="en-US" sz="2000" dirty="0">
              <a:latin typeface="Calibri"/>
              <a:cs typeface="Calibri"/>
            </a:endParaRPr>
          </a:p>
          <a:p>
            <a:pPr marL="12700" marR="5080">
              <a:lnSpc>
                <a:spcPts val="4800"/>
              </a:lnSpc>
              <a:spcBef>
                <a:spcPts val="560"/>
              </a:spcBef>
              <a:tabLst>
                <a:tab pos="4810760" algn="l"/>
              </a:tabLst>
            </a:pPr>
            <a:r>
              <a:rPr lang="en-IN" sz="2000" dirty="0"/>
              <a:t> TL  : M. Sai Deepthi(21BQ1A6142) </a:t>
            </a:r>
            <a:r>
              <a:rPr sz="2000" dirty="0">
                <a:latin typeface="Calibri"/>
                <a:cs typeface="Calibri"/>
              </a:rPr>
              <a:t>	</a:t>
            </a:r>
            <a:r>
              <a:rPr sz="2000" spc="-30" dirty="0" err="1">
                <a:latin typeface="Calibri"/>
                <a:cs typeface="Calibri"/>
              </a:rPr>
              <a:t>M</a:t>
            </a:r>
            <a:r>
              <a:rPr lang="en-US" sz="2000" spc="-30" dirty="0" err="1">
                <a:latin typeface="Calibri"/>
                <a:cs typeface="Calibri"/>
              </a:rPr>
              <a:t>rs.N</a:t>
            </a:r>
            <a:r>
              <a:rPr lang="en-US" sz="2000" spc="-30" dirty="0">
                <a:latin typeface="Calibri"/>
                <a:cs typeface="Calibri"/>
              </a:rPr>
              <a:t>. Nalini Krupa</a:t>
            </a:r>
          </a:p>
          <a:p>
            <a:pPr marL="12700" marR="5080">
              <a:lnSpc>
                <a:spcPts val="4800"/>
              </a:lnSpc>
              <a:spcBef>
                <a:spcPts val="560"/>
              </a:spcBef>
              <a:tabLst>
                <a:tab pos="4810760" algn="l"/>
              </a:tabLst>
            </a:pPr>
            <a:r>
              <a:rPr lang="en-IN" sz="2000" dirty="0"/>
              <a:t>TM1: </a:t>
            </a:r>
            <a:r>
              <a:rPr lang="en-IN" sz="2000" dirty="0" err="1"/>
              <a:t>C.Leela</a:t>
            </a:r>
            <a:r>
              <a:rPr lang="en-IN" sz="2000" dirty="0"/>
              <a:t> Manjunath( 21BQ1A6115)</a:t>
            </a:r>
          </a:p>
          <a:p>
            <a:pPr marL="12700" marR="5080">
              <a:lnSpc>
                <a:spcPts val="4800"/>
              </a:lnSpc>
              <a:spcBef>
                <a:spcPts val="560"/>
              </a:spcBef>
              <a:tabLst>
                <a:tab pos="4810760" algn="l"/>
              </a:tabLst>
            </a:pPr>
            <a:r>
              <a:rPr lang="en-IN" sz="2000" dirty="0"/>
              <a:t>TM2: </a:t>
            </a:r>
            <a:r>
              <a:rPr lang="en-IN" sz="2000" dirty="0" err="1"/>
              <a:t>N.Prasanna</a:t>
            </a:r>
            <a:r>
              <a:rPr lang="en-IN" sz="2000" dirty="0"/>
              <a:t> Kumar (22BQ5A6104) </a:t>
            </a:r>
          </a:p>
          <a:p>
            <a:pPr marL="12700" marR="5080">
              <a:lnSpc>
                <a:spcPts val="4800"/>
              </a:lnSpc>
              <a:spcBef>
                <a:spcPts val="560"/>
              </a:spcBef>
              <a:tabLst>
                <a:tab pos="4810760" algn="l"/>
              </a:tabLst>
            </a:pPr>
            <a:r>
              <a:rPr lang="en-IN" sz="2000" dirty="0"/>
              <a:t>TM3: M. Revanth ( 21BQ1A6140) </a:t>
            </a:r>
          </a:p>
          <a:p>
            <a:pPr marL="12700" marR="5080">
              <a:lnSpc>
                <a:spcPts val="4800"/>
              </a:lnSpc>
              <a:spcBef>
                <a:spcPts val="560"/>
              </a:spcBef>
              <a:tabLst>
                <a:tab pos="4810760" algn="l"/>
              </a:tabLst>
            </a:pPr>
            <a:endParaRPr lang="it-IT" sz="2000" dirty="0">
              <a:latin typeface="Calibri"/>
              <a:cs typeface="Calibri"/>
            </a:endParaRPr>
          </a:p>
        </p:txBody>
      </p:sp>
      <p:sp>
        <p:nvSpPr>
          <p:cNvPr id="7" name="Rectangle 6">
            <a:extLst>
              <a:ext uri="{FF2B5EF4-FFF2-40B4-BE49-F238E27FC236}">
                <a16:creationId xmlns:a16="http://schemas.microsoft.com/office/drawing/2014/main" id="{7651F719-F3B1-A726-4A89-A888427A526D}"/>
              </a:ext>
            </a:extLst>
          </p:cNvPr>
          <p:cNvSpPr/>
          <p:nvPr/>
        </p:nvSpPr>
        <p:spPr>
          <a:xfrm>
            <a:off x="0" y="0"/>
            <a:ext cx="9144000" cy="103432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5FB93A-1735-1ACF-3703-F0B37A3952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4990"/>
            <a:ext cx="5801193" cy="1019331"/>
          </a:xfrm>
          <a:prstGeom prst="rect">
            <a:avLst/>
          </a:prstGeom>
          <a:noFill/>
          <a:ln>
            <a:noFill/>
          </a:ln>
        </p:spPr>
      </p:pic>
      <p:sp>
        <p:nvSpPr>
          <p:cNvPr id="8" name="TextBox 7">
            <a:extLst>
              <a:ext uri="{FF2B5EF4-FFF2-40B4-BE49-F238E27FC236}">
                <a16:creationId xmlns:a16="http://schemas.microsoft.com/office/drawing/2014/main" id="{F5F9C4AC-5936-4A7B-471D-13D6BBA36269}"/>
              </a:ext>
            </a:extLst>
          </p:cNvPr>
          <p:cNvSpPr txBox="1"/>
          <p:nvPr/>
        </p:nvSpPr>
        <p:spPr>
          <a:xfrm>
            <a:off x="5944738" y="-3858"/>
            <a:ext cx="3048000" cy="923330"/>
          </a:xfrm>
          <a:prstGeom prst="rect">
            <a:avLst/>
          </a:prstGeom>
          <a:noFill/>
        </p:spPr>
        <p:txBody>
          <a:bodyPr wrap="square" rtlCol="0">
            <a:spAutoFit/>
          </a:bodyPr>
          <a:lstStyle/>
          <a:p>
            <a:pPr algn="l"/>
            <a:r>
              <a:rPr lang="en-US" dirty="0">
                <a:solidFill>
                  <a:schemeClr val="bg1"/>
                </a:solidFill>
                <a:latin typeface="Times New Roman" panose="02020603050405020304" pitchFamily="18" charset="0"/>
                <a:cs typeface="Times New Roman" panose="02020603050405020304" pitchFamily="18" charset="0"/>
              </a:rPr>
              <a:t>DEPARTMENT OF AIML (AIM) – IV-II Sem Project Review</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lantUML Diagram">
            <a:extLst>
              <a:ext uri="{FF2B5EF4-FFF2-40B4-BE49-F238E27FC236}">
                <a16:creationId xmlns:a16="http://schemas.microsoft.com/office/drawing/2014/main" id="{7B371782-19E9-8312-DA5F-471F0F37DD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057400" y="-685800"/>
            <a:ext cx="5029200" cy="8382000"/>
          </a:xfrm>
          <a:prstGeom prst="rect">
            <a:avLst/>
          </a:prstGeom>
          <a:noFill/>
          <a:ln>
            <a:noFill/>
          </a:ln>
        </p:spPr>
      </p:pic>
      <p:sp>
        <p:nvSpPr>
          <p:cNvPr id="7" name="TextBox 6">
            <a:extLst>
              <a:ext uri="{FF2B5EF4-FFF2-40B4-BE49-F238E27FC236}">
                <a16:creationId xmlns:a16="http://schemas.microsoft.com/office/drawing/2014/main" id="{A64A4A3C-EC26-A704-68EA-ED5D9B9732E4}"/>
              </a:ext>
            </a:extLst>
          </p:cNvPr>
          <p:cNvSpPr txBox="1"/>
          <p:nvPr/>
        </p:nvSpPr>
        <p:spPr>
          <a:xfrm>
            <a:off x="3276600" y="381000"/>
            <a:ext cx="2590800" cy="707886"/>
          </a:xfrm>
          <a:prstGeom prst="rect">
            <a:avLst/>
          </a:prstGeom>
          <a:noFill/>
        </p:spPr>
        <p:txBody>
          <a:bodyPr wrap="square" rtlCol="0">
            <a:spAutoFit/>
          </a:bodyPr>
          <a:lstStyle/>
          <a:p>
            <a:r>
              <a:rPr lang="en-US" sz="4000" b="1" dirty="0">
                <a:latin typeface="+mn-lt"/>
              </a:rPr>
              <a:t>Algorithm</a:t>
            </a:r>
            <a:endParaRPr lang="en-IN" sz="4000" b="1" dirty="0">
              <a:latin typeface="+mn-lt"/>
            </a:endParaRPr>
          </a:p>
        </p:txBody>
      </p:sp>
    </p:spTree>
    <p:extLst>
      <p:ext uri="{BB962C8B-B14F-4D97-AF65-F5344CB8AC3E}">
        <p14:creationId xmlns:p14="http://schemas.microsoft.com/office/powerpoint/2010/main" val="59404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B7A269-6CCE-4968-0DE3-0419550697ED}"/>
              </a:ext>
            </a:extLst>
          </p:cNvPr>
          <p:cNvSpPr>
            <a:spLocks noGrp="1"/>
          </p:cNvSpPr>
          <p:nvPr>
            <p:ph type="body" idx="1"/>
          </p:nvPr>
        </p:nvSpPr>
        <p:spPr>
          <a:xfrm>
            <a:off x="609600" y="533401"/>
            <a:ext cx="8077200" cy="5943600"/>
          </a:xfrm>
        </p:spPr>
        <p:txBody>
          <a:bodyPr/>
          <a:lstStyle/>
          <a:p>
            <a:pPr>
              <a:spcAft>
                <a:spcPts val="800"/>
              </a:spcAft>
              <a:buNone/>
              <a:tabLst>
                <a:tab pos="389382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800" b="1" kern="100" dirty="0">
                <a:effectLst/>
                <a:latin typeface="+mn-lt"/>
                <a:ea typeface="Calibri" panose="020F0502020204030204" pitchFamily="34" charset="0"/>
                <a:cs typeface="Times New Roman" panose="02020603050405020304" pitchFamily="18" charset="0"/>
              </a:rPr>
              <a:t>. Input Layer – CCTV/Camera Feed</a:t>
            </a:r>
            <a:endParaRPr lang="en-IN" sz="1800" kern="100" dirty="0">
              <a:effectLst/>
              <a:latin typeface="+mn-lt"/>
              <a:ea typeface="Calibri" panose="020F0502020204030204" pitchFamily="34" charset="0"/>
              <a:cs typeface="Times New Roman" panose="02020603050405020304" pitchFamily="18" charset="0"/>
            </a:endParaRP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The system begins with live video input from surveillance cameras or CCTV.</a:t>
            </a: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Frames are extracted in real-time for analysis.</a:t>
            </a:r>
          </a:p>
          <a:p>
            <a:pPr>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2. Pre-processing Module</a:t>
            </a:r>
            <a:endParaRPr lang="en-IN" sz="1800" kern="100" dirty="0">
              <a:effectLst/>
              <a:latin typeface="+mn-lt"/>
              <a:ea typeface="Calibri" panose="020F0502020204030204" pitchFamily="34" charset="0"/>
              <a:cs typeface="Times New Roman" panose="02020603050405020304" pitchFamily="18" charset="0"/>
            </a:endParaRP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Captured frames undergo resizing, normalization, and </a:t>
            </a:r>
            <a:r>
              <a:rPr lang="en-IN" sz="1800" kern="100" dirty="0" err="1">
                <a:effectLst/>
                <a:latin typeface="+mn-lt"/>
                <a:ea typeface="Calibri" panose="020F0502020204030204" pitchFamily="34" charset="0"/>
                <a:cs typeface="Times New Roman" panose="02020603050405020304" pitchFamily="18" charset="0"/>
              </a:rPr>
              <a:t>color</a:t>
            </a:r>
            <a:r>
              <a:rPr lang="en-IN" sz="1800" kern="100" dirty="0">
                <a:effectLst/>
                <a:latin typeface="+mn-lt"/>
                <a:ea typeface="Calibri" panose="020F0502020204030204" pitchFamily="34" charset="0"/>
                <a:cs typeface="Times New Roman" panose="02020603050405020304" pitchFamily="18" charset="0"/>
              </a:rPr>
              <a:t> space conversion</a:t>
            </a:r>
          </a:p>
          <a:p>
            <a:pPr lvl="0">
              <a:spcAft>
                <a:spcPts val="800"/>
              </a:spcAft>
              <a:buSzPts val="1000"/>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a:t>
            </a:r>
            <a:r>
              <a:rPr lang="en-IN" sz="1800" kern="100" dirty="0">
                <a:effectLst/>
                <a:latin typeface="+mn-lt"/>
                <a:ea typeface="Calibri" panose="020F0502020204030204" pitchFamily="34" charset="0"/>
                <a:cs typeface="Times New Roman" panose="02020603050405020304" pitchFamily="18" charset="0"/>
              </a:rPr>
              <a:t>   (if needed) to prepare for model input.</a:t>
            </a: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Frame data is formatted for YOLOv11 and </a:t>
            </a:r>
            <a:r>
              <a:rPr lang="en-IN" sz="1800" kern="100" dirty="0" err="1">
                <a:effectLst/>
                <a:latin typeface="+mn-lt"/>
                <a:ea typeface="Calibri" panose="020F0502020204030204" pitchFamily="34" charset="0"/>
                <a:cs typeface="Times New Roman" panose="02020603050405020304" pitchFamily="18" charset="0"/>
              </a:rPr>
              <a:t>MediaPipe</a:t>
            </a:r>
            <a:r>
              <a:rPr lang="en-IN" sz="1800" kern="100" dirty="0">
                <a:effectLst/>
                <a:latin typeface="+mn-lt"/>
                <a:ea typeface="Calibri" panose="020F0502020204030204" pitchFamily="34" charset="0"/>
                <a:cs typeface="Times New Roman" panose="02020603050405020304" pitchFamily="18" charset="0"/>
              </a:rPr>
              <a:t> processing.</a:t>
            </a:r>
          </a:p>
          <a:p>
            <a:pPr>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3. Detection &amp; Recognition Modules</a:t>
            </a:r>
            <a:endParaRPr lang="en-IN" sz="1800" kern="100" dirty="0">
              <a:effectLst/>
              <a:latin typeface="+mn-lt"/>
              <a:ea typeface="Calibri" panose="020F0502020204030204" pitchFamily="34" charset="0"/>
              <a:cs typeface="Times New Roman" panose="02020603050405020304" pitchFamily="18" charset="0"/>
            </a:endParaRPr>
          </a:p>
          <a:p>
            <a:pPr>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    a. YOLOv11 Gender Detection Model</a:t>
            </a:r>
            <a:endParaRPr lang="en-IN" sz="1800" kern="100" dirty="0">
              <a:effectLst/>
              <a:latin typeface="+mn-lt"/>
              <a:ea typeface="Calibri" panose="020F0502020204030204" pitchFamily="34" charset="0"/>
              <a:cs typeface="Times New Roman" panose="02020603050405020304" pitchFamily="18" charset="0"/>
            </a:endParaRP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YOLOv11 is used for object detection and gender classification.</a:t>
            </a: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Each detected person is classified as Male, Female, or Background.</a:t>
            </a: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Bounding boxes and class labels are overlaid on frames.</a:t>
            </a:r>
          </a:p>
          <a:p>
            <a:pPr>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   b. </a:t>
            </a:r>
            <a:r>
              <a:rPr lang="en-IN" sz="1800" b="1" kern="100" dirty="0" err="1">
                <a:effectLst/>
                <a:latin typeface="+mn-lt"/>
                <a:ea typeface="Calibri" panose="020F0502020204030204" pitchFamily="34" charset="0"/>
                <a:cs typeface="Times New Roman" panose="02020603050405020304" pitchFamily="18" charset="0"/>
              </a:rPr>
              <a:t>MediaPipe</a:t>
            </a:r>
            <a:r>
              <a:rPr lang="en-IN" sz="1800" b="1" kern="100" dirty="0">
                <a:effectLst/>
                <a:latin typeface="+mn-lt"/>
                <a:ea typeface="Calibri" panose="020F0502020204030204" pitchFamily="34" charset="0"/>
                <a:cs typeface="Times New Roman" panose="02020603050405020304" pitchFamily="18" charset="0"/>
              </a:rPr>
              <a:t> Gesture Recognition</a:t>
            </a:r>
            <a:endParaRPr lang="en-IN" sz="1800" kern="100" dirty="0">
              <a:effectLst/>
              <a:latin typeface="+mn-lt"/>
              <a:ea typeface="Calibri" panose="020F0502020204030204" pitchFamily="34" charset="0"/>
              <a:cs typeface="Times New Roman" panose="02020603050405020304" pitchFamily="18" charset="0"/>
            </a:endParaRPr>
          </a:p>
          <a:p>
            <a:pPr lvl="0">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a:t>
            </a:r>
            <a:r>
              <a:rPr lang="en-IN" sz="1800" kern="100" dirty="0" err="1">
                <a:effectLst/>
                <a:latin typeface="+mn-lt"/>
                <a:ea typeface="Calibri" panose="020F0502020204030204" pitchFamily="34" charset="0"/>
                <a:cs typeface="Times New Roman" panose="02020603050405020304" pitchFamily="18" charset="0"/>
              </a:rPr>
              <a:t>MediaPipe</a:t>
            </a:r>
            <a:r>
              <a:rPr lang="en-IN" sz="1800" kern="100" dirty="0">
                <a:effectLst/>
                <a:latin typeface="+mn-lt"/>
                <a:ea typeface="Calibri" panose="020F0502020204030204" pitchFamily="34" charset="0"/>
                <a:cs typeface="Times New Roman" panose="02020603050405020304" pitchFamily="18" charset="0"/>
              </a:rPr>
              <a:t> processes the same frames to detect 21 hand landmarks.</a:t>
            </a:r>
          </a:p>
          <a:p>
            <a:pPr>
              <a:spcAft>
                <a:spcPts val="800"/>
              </a:spcAft>
              <a:buSzPts val="1000"/>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a:t>
            </a:r>
            <a:r>
              <a:rPr lang="en-IN" sz="1800" kern="100" dirty="0">
                <a:effectLst/>
                <a:latin typeface="+mn-lt"/>
                <a:ea typeface="Calibri" panose="020F0502020204030204" pitchFamily="34" charset="0"/>
                <a:cs typeface="Times New Roman" panose="02020603050405020304" pitchFamily="18" charset="0"/>
              </a:rPr>
              <a:t>It </a:t>
            </a:r>
            <a:r>
              <a:rPr lang="en-IN" sz="1800" kern="100" dirty="0" err="1">
                <a:effectLst/>
                <a:latin typeface="+mn-lt"/>
                <a:ea typeface="Calibri" panose="020F0502020204030204" pitchFamily="34" charset="0"/>
                <a:cs typeface="Times New Roman" panose="02020603050405020304" pitchFamily="18" charset="0"/>
              </a:rPr>
              <a:t>analyzes</a:t>
            </a:r>
            <a:r>
              <a:rPr lang="en-IN" sz="1800" kern="100" dirty="0">
                <a:effectLst/>
                <a:latin typeface="+mn-lt"/>
                <a:ea typeface="Calibri" panose="020F0502020204030204" pitchFamily="34" charset="0"/>
                <a:cs typeface="Times New Roman" panose="02020603050405020304" pitchFamily="18" charset="0"/>
              </a:rPr>
              <a:t> the hand posture to identify specific SOS gestures (e.g., hand wave or</a:t>
            </a:r>
          </a:p>
          <a:p>
            <a:pPr>
              <a:spcAft>
                <a:spcPts val="800"/>
              </a:spcAft>
              <a:buSzPts val="1000"/>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a:t>
            </a:r>
            <a:r>
              <a:rPr lang="en-IN" sz="1800" kern="100" dirty="0">
                <a:effectLst/>
                <a:latin typeface="+mn-lt"/>
                <a:ea typeface="Calibri" panose="020F0502020204030204" pitchFamily="34" charset="0"/>
                <a:cs typeface="Times New Roman" panose="02020603050405020304" pitchFamily="18" charset="0"/>
              </a:rPr>
              <a:t>  specific finger positioning).</a:t>
            </a:r>
          </a:p>
          <a:p>
            <a:pPr lvl="0">
              <a:spcAft>
                <a:spcPts val="800"/>
              </a:spcAft>
              <a:buSzPts val="1000"/>
              <a:tabLst>
                <a:tab pos="457200" algn="l"/>
                <a:tab pos="3893820" algn="l"/>
              </a:tabLst>
            </a:pPr>
            <a:endParaRPr lang="en-IN" sz="1800" kern="100" dirty="0">
              <a:effectLst/>
              <a:latin typeface="+mn-lt"/>
              <a:ea typeface="Calibri" panose="020F0502020204030204" pitchFamily="34" charset="0"/>
              <a:cs typeface="Times New Roman" panose="02020603050405020304" pitchFamily="18" charset="0"/>
            </a:endParaRPr>
          </a:p>
          <a:p>
            <a:pPr lvl="0">
              <a:spcAft>
                <a:spcPts val="800"/>
              </a:spcAft>
              <a:buSzPts val="1000"/>
              <a:tabLst>
                <a:tab pos="457200" algn="l"/>
                <a:tab pos="3893820" algn="l"/>
              </a:tabLst>
            </a:pPr>
            <a:endParaRPr lang="en-IN" sz="1800" kern="100" dirty="0">
              <a:effectLst/>
              <a:latin typeface="+mn-lt"/>
              <a:ea typeface="Calibri" panose="020F0502020204030204" pitchFamily="34" charset="0"/>
              <a:cs typeface="Times New Roman" panose="02020603050405020304" pitchFamily="18" charset="0"/>
            </a:endParaRPr>
          </a:p>
          <a:p>
            <a:pPr>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65188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0C80ED-9E89-942F-86B7-3ACBF949E39E}"/>
              </a:ext>
            </a:extLst>
          </p:cNvPr>
          <p:cNvSpPr>
            <a:spLocks noGrp="1"/>
          </p:cNvSpPr>
          <p:nvPr>
            <p:ph type="body" idx="1"/>
          </p:nvPr>
        </p:nvSpPr>
        <p:spPr>
          <a:xfrm>
            <a:off x="381000" y="457201"/>
            <a:ext cx="8458200" cy="6458178"/>
          </a:xfrm>
        </p:spPr>
        <p:txBody>
          <a:bodyPr/>
          <a:lstStyle/>
          <a:p>
            <a:pPr algn="just">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4. Analytical Logic Layer</a:t>
            </a:r>
            <a:endParaRPr lang="en-IN" sz="1800" kern="100" dirty="0">
              <a:effectLst/>
              <a:latin typeface="+mn-lt"/>
              <a:ea typeface="Calibri" panose="020F0502020204030204" pitchFamily="34" charset="0"/>
              <a:cs typeface="Times New Roman" panose="02020603050405020304" pitchFamily="18" charset="0"/>
            </a:endParaRPr>
          </a:p>
          <a:p>
            <a:pPr algn="just">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    a. Lone Female Detection</a:t>
            </a:r>
            <a:endParaRPr lang="en-IN" sz="1800" kern="100" dirty="0">
              <a:effectLst/>
              <a:latin typeface="+mn-lt"/>
              <a:ea typeface="Calibri" panose="020F0502020204030204" pitchFamily="34" charset="0"/>
              <a:cs typeface="Times New Roman" panose="02020603050405020304" pitchFamily="18" charset="0"/>
            </a:endParaRPr>
          </a:p>
          <a:p>
            <a:pPr lvl="0" algn="just">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Counts the number of males and females in the frame.</a:t>
            </a:r>
          </a:p>
          <a:p>
            <a:pPr lvl="0" algn="just">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If only one female is surrounded by multiple males, the system flags it as a</a:t>
            </a:r>
          </a:p>
          <a:p>
            <a:pPr lvl="0" algn="just">
              <a:spcAft>
                <a:spcPts val="800"/>
              </a:spcAft>
              <a:buSzPts val="1000"/>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a:t>
            </a:r>
            <a:r>
              <a:rPr lang="en-IN" sz="1800" kern="100" dirty="0">
                <a:effectLst/>
                <a:latin typeface="+mn-lt"/>
                <a:ea typeface="Calibri" panose="020F0502020204030204" pitchFamily="34" charset="0"/>
                <a:cs typeface="Times New Roman" panose="02020603050405020304" pitchFamily="18" charset="0"/>
              </a:rPr>
              <a:t>critical situation.</a:t>
            </a:r>
          </a:p>
          <a:p>
            <a:pPr algn="just">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    b. SOS Gesture Trigger</a:t>
            </a:r>
            <a:endParaRPr lang="en-IN" sz="1800" kern="100" dirty="0">
              <a:effectLst/>
              <a:latin typeface="+mn-lt"/>
              <a:ea typeface="Calibri" panose="020F0502020204030204" pitchFamily="34" charset="0"/>
              <a:cs typeface="Times New Roman" panose="02020603050405020304" pitchFamily="18" charset="0"/>
            </a:endParaRPr>
          </a:p>
          <a:p>
            <a:pPr lvl="0" algn="just">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If an SOS gesture is detected, it acts as a manual trigger for sending alerts,</a:t>
            </a:r>
          </a:p>
          <a:p>
            <a:pPr lvl="0" algn="just">
              <a:spcAft>
                <a:spcPts val="800"/>
              </a:spcAft>
              <a:buSzPts val="1000"/>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a:t>
            </a:r>
            <a:r>
              <a:rPr lang="en-IN" sz="1800" kern="100" dirty="0">
                <a:effectLst/>
                <a:latin typeface="+mn-lt"/>
                <a:ea typeface="Calibri" panose="020F0502020204030204" pitchFamily="34" charset="0"/>
                <a:cs typeface="Times New Roman" panose="02020603050405020304" pitchFamily="18" charset="0"/>
              </a:rPr>
              <a:t> even without group logic detection.</a:t>
            </a:r>
          </a:p>
          <a:p>
            <a:pPr algn="just">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5. Alert &amp; Communication Module</a:t>
            </a:r>
            <a:endParaRPr lang="en-IN" sz="1800" kern="100" dirty="0">
              <a:effectLst/>
              <a:latin typeface="+mn-lt"/>
              <a:ea typeface="Calibri" panose="020F0502020204030204" pitchFamily="34" charset="0"/>
              <a:cs typeface="Times New Roman" panose="02020603050405020304" pitchFamily="18" charset="0"/>
            </a:endParaRPr>
          </a:p>
          <a:p>
            <a:pPr algn="just">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     a. Telegram Bot API Integration</a:t>
            </a:r>
            <a:endParaRPr lang="en-IN" sz="1800" kern="100" dirty="0">
              <a:effectLst/>
              <a:latin typeface="+mn-lt"/>
              <a:ea typeface="Calibri" panose="020F0502020204030204" pitchFamily="34" charset="0"/>
              <a:cs typeface="Times New Roman" panose="02020603050405020304" pitchFamily="18" charset="0"/>
            </a:endParaRPr>
          </a:p>
          <a:p>
            <a:pPr lvl="0" algn="just">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The system captures the current frame and sends a real-time alert via Telegram.</a:t>
            </a:r>
          </a:p>
          <a:p>
            <a:pPr lvl="0" algn="just">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The message includes the captured image, alert type, and optionally location or</a:t>
            </a:r>
          </a:p>
          <a:p>
            <a:pPr lvl="0" algn="just">
              <a:spcAft>
                <a:spcPts val="800"/>
              </a:spcAft>
              <a:buSzPts val="1000"/>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a:t>
            </a:r>
            <a:r>
              <a:rPr lang="en-IN" sz="1800" kern="100" dirty="0">
                <a:effectLst/>
                <a:latin typeface="+mn-lt"/>
                <a:ea typeface="Calibri" panose="020F0502020204030204" pitchFamily="34" charset="0"/>
                <a:cs typeface="Times New Roman" panose="02020603050405020304" pitchFamily="18" charset="0"/>
              </a:rPr>
              <a:t> timestamp.</a:t>
            </a:r>
          </a:p>
          <a:p>
            <a:pPr algn="just">
              <a:spcAft>
                <a:spcPts val="800"/>
              </a:spcAft>
              <a:buNone/>
              <a:tabLst>
                <a:tab pos="3893820" algn="l"/>
              </a:tabLst>
            </a:pPr>
            <a:r>
              <a:rPr lang="en-IN" sz="1800" b="1" kern="100" dirty="0">
                <a:effectLst/>
                <a:latin typeface="+mn-lt"/>
                <a:ea typeface="Calibri" panose="020F0502020204030204" pitchFamily="34" charset="0"/>
                <a:cs typeface="Times New Roman" panose="02020603050405020304" pitchFamily="18" charset="0"/>
              </a:rPr>
              <a:t>6. Output &amp; Storage</a:t>
            </a:r>
            <a:endParaRPr lang="en-IN" sz="1800" kern="100" dirty="0">
              <a:effectLst/>
              <a:latin typeface="+mn-lt"/>
              <a:ea typeface="Calibri" panose="020F0502020204030204" pitchFamily="34" charset="0"/>
              <a:cs typeface="Times New Roman" panose="02020603050405020304" pitchFamily="18" charset="0"/>
            </a:endParaRPr>
          </a:p>
          <a:p>
            <a:pPr lvl="0" algn="just">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Alert frames can be stored locally or in a cloud database for future review.</a:t>
            </a:r>
          </a:p>
          <a:p>
            <a:pPr lvl="0" algn="just">
              <a:spcAft>
                <a:spcPts val="800"/>
              </a:spcAft>
              <a:buSzPts val="1000"/>
              <a:tabLst>
                <a:tab pos="457200" algn="l"/>
                <a:tab pos="3893820" algn="l"/>
              </a:tabLst>
            </a:pPr>
            <a:r>
              <a:rPr lang="en-IN" sz="1800" kern="100" dirty="0">
                <a:effectLst/>
                <a:latin typeface="+mn-lt"/>
                <a:ea typeface="Calibri" panose="020F0502020204030204" pitchFamily="34" charset="0"/>
                <a:cs typeface="Times New Roman" panose="02020603050405020304" pitchFamily="18" charset="0"/>
              </a:rPr>
              <a:t>         Logs of alerts and detected events are maintained for audit trails.</a:t>
            </a:r>
          </a:p>
          <a:p>
            <a:endParaRPr lang="en-IN" dirty="0"/>
          </a:p>
        </p:txBody>
      </p:sp>
    </p:spTree>
    <p:extLst>
      <p:ext uri="{BB962C8B-B14F-4D97-AF65-F5344CB8AC3E}">
        <p14:creationId xmlns:p14="http://schemas.microsoft.com/office/powerpoint/2010/main" val="421902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960B-AEAE-F18B-5FCA-2A2F9AE25E6F}"/>
              </a:ext>
            </a:extLst>
          </p:cNvPr>
          <p:cNvSpPr>
            <a:spLocks noGrp="1"/>
          </p:cNvSpPr>
          <p:nvPr>
            <p:ph type="title"/>
          </p:nvPr>
        </p:nvSpPr>
        <p:spPr>
          <a:xfrm>
            <a:off x="2667000" y="461899"/>
            <a:ext cx="3150107" cy="615553"/>
          </a:xfrm>
        </p:spPr>
        <p:txBody>
          <a:bodyPr/>
          <a:lstStyle/>
          <a:p>
            <a:r>
              <a:rPr lang="en-US" sz="4000" b="1" dirty="0">
                <a:latin typeface="+mn-lt"/>
              </a:rPr>
              <a:t>Visualization</a:t>
            </a:r>
            <a:endParaRPr lang="en-IN" sz="4000" b="1" dirty="0">
              <a:latin typeface="+mn-lt"/>
            </a:endParaRPr>
          </a:p>
        </p:txBody>
      </p:sp>
      <p:pic>
        <p:nvPicPr>
          <p:cNvPr id="4" name="Picture 3">
            <a:extLst>
              <a:ext uri="{FF2B5EF4-FFF2-40B4-BE49-F238E27FC236}">
                <a16:creationId xmlns:a16="http://schemas.microsoft.com/office/drawing/2014/main" id="{F879F398-7469-E1B4-FE5B-4747A78C157C}"/>
              </a:ext>
            </a:extLst>
          </p:cNvPr>
          <p:cNvPicPr>
            <a:picLocks noChangeAspect="1"/>
          </p:cNvPicPr>
          <p:nvPr/>
        </p:nvPicPr>
        <p:blipFill>
          <a:blip r:embed="rId2"/>
          <a:stretch>
            <a:fillRect/>
          </a:stretch>
        </p:blipFill>
        <p:spPr>
          <a:xfrm>
            <a:off x="1066800" y="1371600"/>
            <a:ext cx="7162800" cy="4648200"/>
          </a:xfrm>
          <a:prstGeom prst="rect">
            <a:avLst/>
          </a:prstGeom>
        </p:spPr>
      </p:pic>
      <p:sp>
        <p:nvSpPr>
          <p:cNvPr id="5" name="TextBox 4">
            <a:extLst>
              <a:ext uri="{FF2B5EF4-FFF2-40B4-BE49-F238E27FC236}">
                <a16:creationId xmlns:a16="http://schemas.microsoft.com/office/drawing/2014/main" id="{1293CCBF-1AC0-6D2E-E089-1EAD9F365622}"/>
              </a:ext>
            </a:extLst>
          </p:cNvPr>
          <p:cNvSpPr txBox="1"/>
          <p:nvPr/>
        </p:nvSpPr>
        <p:spPr>
          <a:xfrm>
            <a:off x="4114800" y="6096000"/>
            <a:ext cx="1828800" cy="369332"/>
          </a:xfrm>
          <a:prstGeom prst="rect">
            <a:avLst/>
          </a:prstGeom>
          <a:noFill/>
        </p:spPr>
        <p:txBody>
          <a:bodyPr wrap="square" rtlCol="0">
            <a:spAutoFit/>
          </a:bodyPr>
          <a:lstStyle/>
          <a:p>
            <a:r>
              <a:rPr lang="en-US" dirty="0"/>
              <a:t>Display Page</a:t>
            </a:r>
            <a:endParaRPr lang="en-IN" dirty="0"/>
          </a:p>
        </p:txBody>
      </p:sp>
    </p:spTree>
    <p:extLst>
      <p:ext uri="{BB962C8B-B14F-4D97-AF65-F5344CB8AC3E}">
        <p14:creationId xmlns:p14="http://schemas.microsoft.com/office/powerpoint/2010/main" val="323065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36D5-91C3-303B-4BB7-6DBE30EA5FFC}"/>
              </a:ext>
            </a:extLst>
          </p:cNvPr>
          <p:cNvSpPr>
            <a:spLocks noGrp="1"/>
          </p:cNvSpPr>
          <p:nvPr>
            <p:ph type="title"/>
          </p:nvPr>
        </p:nvSpPr>
        <p:spPr>
          <a:xfrm>
            <a:off x="2286000" y="461899"/>
            <a:ext cx="4191000" cy="984885"/>
          </a:xfrm>
        </p:spPr>
        <p:txBody>
          <a:bodyPr/>
          <a:lstStyle/>
          <a:p>
            <a:r>
              <a:rPr lang="en-US" sz="3200" b="1" dirty="0"/>
              <a:t>Safe Gesture Detection</a:t>
            </a:r>
            <a:endParaRPr lang="en-IN" sz="3200" b="1" dirty="0"/>
          </a:p>
        </p:txBody>
      </p:sp>
      <p:pic>
        <p:nvPicPr>
          <p:cNvPr id="4" name="Picture 3">
            <a:extLst>
              <a:ext uri="{FF2B5EF4-FFF2-40B4-BE49-F238E27FC236}">
                <a16:creationId xmlns:a16="http://schemas.microsoft.com/office/drawing/2014/main" id="{77A3F5A0-2181-4B7B-E51F-B69311FAB026}"/>
              </a:ext>
            </a:extLst>
          </p:cNvPr>
          <p:cNvPicPr>
            <a:picLocks noChangeAspect="1"/>
          </p:cNvPicPr>
          <p:nvPr/>
        </p:nvPicPr>
        <p:blipFill>
          <a:blip r:embed="rId2"/>
          <a:stretch>
            <a:fillRect/>
          </a:stretch>
        </p:blipFill>
        <p:spPr>
          <a:xfrm>
            <a:off x="1447800" y="1371600"/>
            <a:ext cx="6248399" cy="4267200"/>
          </a:xfrm>
          <a:prstGeom prst="rect">
            <a:avLst/>
          </a:prstGeom>
        </p:spPr>
      </p:pic>
    </p:spTree>
    <p:extLst>
      <p:ext uri="{BB962C8B-B14F-4D97-AF65-F5344CB8AC3E}">
        <p14:creationId xmlns:p14="http://schemas.microsoft.com/office/powerpoint/2010/main" val="66303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B130-CFD0-DA8D-AB0C-E3DFC2C0D056}"/>
              </a:ext>
            </a:extLst>
          </p:cNvPr>
          <p:cNvSpPr>
            <a:spLocks noGrp="1"/>
          </p:cNvSpPr>
          <p:nvPr>
            <p:ph type="title"/>
          </p:nvPr>
        </p:nvSpPr>
        <p:spPr>
          <a:xfrm>
            <a:off x="1295400" y="461899"/>
            <a:ext cx="5867400" cy="984885"/>
          </a:xfrm>
        </p:spPr>
        <p:txBody>
          <a:bodyPr/>
          <a:lstStyle/>
          <a:p>
            <a:r>
              <a:rPr lang="en-IN" sz="3200" b="1" dirty="0">
                <a:effectLst/>
                <a:latin typeface="Times New Roman" panose="02020603050405020304" pitchFamily="18" charset="0"/>
                <a:ea typeface="Calibri" panose="020F0502020204030204" pitchFamily="34" charset="0"/>
              </a:rPr>
              <a:t>More Men than Female Detection</a:t>
            </a:r>
            <a:endParaRPr lang="en-IN" sz="3200" b="1" dirty="0"/>
          </a:p>
        </p:txBody>
      </p:sp>
      <p:pic>
        <p:nvPicPr>
          <p:cNvPr id="4" name="Picture 3">
            <a:extLst>
              <a:ext uri="{FF2B5EF4-FFF2-40B4-BE49-F238E27FC236}">
                <a16:creationId xmlns:a16="http://schemas.microsoft.com/office/drawing/2014/main" id="{22113D23-FB5D-7C42-D8BB-28E08524EC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79562"/>
            <a:ext cx="3810000" cy="3698875"/>
          </a:xfrm>
          <a:prstGeom prst="rect">
            <a:avLst/>
          </a:prstGeom>
          <a:noFill/>
          <a:ln>
            <a:noFill/>
          </a:ln>
        </p:spPr>
      </p:pic>
      <p:pic>
        <p:nvPicPr>
          <p:cNvPr id="5" name="Picture 4">
            <a:extLst>
              <a:ext uri="{FF2B5EF4-FFF2-40B4-BE49-F238E27FC236}">
                <a16:creationId xmlns:a16="http://schemas.microsoft.com/office/drawing/2014/main" id="{3A9FB785-0583-F0A6-9135-42D9FEB38FE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600200"/>
            <a:ext cx="4191000" cy="3657600"/>
          </a:xfrm>
          <a:prstGeom prst="rect">
            <a:avLst/>
          </a:prstGeom>
          <a:noFill/>
          <a:ln>
            <a:noFill/>
          </a:ln>
        </p:spPr>
      </p:pic>
      <p:sp>
        <p:nvSpPr>
          <p:cNvPr id="6" name="TextBox 5">
            <a:extLst>
              <a:ext uri="{FF2B5EF4-FFF2-40B4-BE49-F238E27FC236}">
                <a16:creationId xmlns:a16="http://schemas.microsoft.com/office/drawing/2014/main" id="{F9F092A6-D724-EAB3-D130-F23F59654F8A}"/>
              </a:ext>
            </a:extLst>
          </p:cNvPr>
          <p:cNvSpPr txBox="1"/>
          <p:nvPr/>
        </p:nvSpPr>
        <p:spPr>
          <a:xfrm>
            <a:off x="2057400" y="5410200"/>
            <a:ext cx="838200" cy="369332"/>
          </a:xfrm>
          <a:prstGeom prst="rect">
            <a:avLst/>
          </a:prstGeom>
          <a:noFill/>
        </p:spPr>
        <p:txBody>
          <a:bodyPr wrap="square" rtlCol="0">
            <a:spAutoFit/>
          </a:bodyPr>
          <a:lstStyle/>
          <a:p>
            <a:r>
              <a:rPr lang="en-US" dirty="0"/>
              <a:t>Input</a:t>
            </a:r>
            <a:endParaRPr lang="en-IN" dirty="0"/>
          </a:p>
        </p:txBody>
      </p:sp>
      <p:sp>
        <p:nvSpPr>
          <p:cNvPr id="7" name="TextBox 6">
            <a:extLst>
              <a:ext uri="{FF2B5EF4-FFF2-40B4-BE49-F238E27FC236}">
                <a16:creationId xmlns:a16="http://schemas.microsoft.com/office/drawing/2014/main" id="{D605055C-E8AC-5D4A-6926-BE6093FCF46E}"/>
              </a:ext>
            </a:extLst>
          </p:cNvPr>
          <p:cNvSpPr txBox="1"/>
          <p:nvPr/>
        </p:nvSpPr>
        <p:spPr>
          <a:xfrm>
            <a:off x="6096000" y="5334000"/>
            <a:ext cx="990600" cy="381000"/>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333741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E6F6-1942-459D-576C-A5C91C49A24A}"/>
              </a:ext>
            </a:extLst>
          </p:cNvPr>
          <p:cNvSpPr>
            <a:spLocks noGrp="1"/>
          </p:cNvSpPr>
          <p:nvPr>
            <p:ph type="title"/>
          </p:nvPr>
        </p:nvSpPr>
        <p:spPr>
          <a:xfrm>
            <a:off x="1600200" y="381000"/>
            <a:ext cx="5562600" cy="492443"/>
          </a:xfrm>
        </p:spPr>
        <p:txBody>
          <a:bodyPr/>
          <a:lstStyle/>
          <a:p>
            <a:r>
              <a:rPr lang="en-IN" sz="3200" b="1" dirty="0">
                <a:effectLst/>
                <a:latin typeface="+mn-lt"/>
                <a:ea typeface="Calibri" panose="020F0502020204030204" pitchFamily="34" charset="0"/>
              </a:rPr>
              <a:t>Alone Female Detection at Night</a:t>
            </a:r>
            <a:endParaRPr lang="en-IN" sz="3200" b="1" dirty="0">
              <a:latin typeface="+mn-lt"/>
            </a:endParaRPr>
          </a:p>
        </p:txBody>
      </p:sp>
      <p:pic>
        <p:nvPicPr>
          <p:cNvPr id="4" name="Picture 3">
            <a:extLst>
              <a:ext uri="{FF2B5EF4-FFF2-40B4-BE49-F238E27FC236}">
                <a16:creationId xmlns:a16="http://schemas.microsoft.com/office/drawing/2014/main" id="{3A1CECDE-AAE3-D4CF-73EB-4D190187CB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371600"/>
            <a:ext cx="4038600" cy="3733800"/>
          </a:xfrm>
          <a:prstGeom prst="rect">
            <a:avLst/>
          </a:prstGeom>
          <a:noFill/>
          <a:ln>
            <a:noFill/>
          </a:ln>
        </p:spPr>
      </p:pic>
      <p:pic>
        <p:nvPicPr>
          <p:cNvPr id="5" name="Picture 4">
            <a:extLst>
              <a:ext uri="{FF2B5EF4-FFF2-40B4-BE49-F238E27FC236}">
                <a16:creationId xmlns:a16="http://schemas.microsoft.com/office/drawing/2014/main" id="{1140601C-A898-C7A4-20E9-6937D7F4DD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1371599"/>
            <a:ext cx="3581400" cy="3733801"/>
          </a:xfrm>
          <a:prstGeom prst="rect">
            <a:avLst/>
          </a:prstGeom>
          <a:noFill/>
          <a:ln>
            <a:noFill/>
          </a:ln>
        </p:spPr>
      </p:pic>
      <p:sp>
        <p:nvSpPr>
          <p:cNvPr id="6" name="TextBox 5">
            <a:extLst>
              <a:ext uri="{FF2B5EF4-FFF2-40B4-BE49-F238E27FC236}">
                <a16:creationId xmlns:a16="http://schemas.microsoft.com/office/drawing/2014/main" id="{C8326088-9EF1-2811-60FA-F8EF97534D3F}"/>
              </a:ext>
            </a:extLst>
          </p:cNvPr>
          <p:cNvSpPr txBox="1"/>
          <p:nvPr/>
        </p:nvSpPr>
        <p:spPr>
          <a:xfrm>
            <a:off x="2133600" y="5257800"/>
            <a:ext cx="914400" cy="381000"/>
          </a:xfrm>
          <a:prstGeom prst="rect">
            <a:avLst/>
          </a:prstGeom>
          <a:noFill/>
        </p:spPr>
        <p:txBody>
          <a:bodyPr wrap="square" rtlCol="0">
            <a:spAutoFit/>
          </a:bodyPr>
          <a:lstStyle/>
          <a:p>
            <a:r>
              <a:rPr lang="en-US" dirty="0"/>
              <a:t>Input</a:t>
            </a:r>
            <a:endParaRPr lang="en-IN" dirty="0"/>
          </a:p>
        </p:txBody>
      </p:sp>
      <p:sp>
        <p:nvSpPr>
          <p:cNvPr id="7" name="TextBox 6">
            <a:extLst>
              <a:ext uri="{FF2B5EF4-FFF2-40B4-BE49-F238E27FC236}">
                <a16:creationId xmlns:a16="http://schemas.microsoft.com/office/drawing/2014/main" id="{86F67FC1-7A74-B68E-E58C-0B146C4978D6}"/>
              </a:ext>
            </a:extLst>
          </p:cNvPr>
          <p:cNvSpPr txBox="1"/>
          <p:nvPr/>
        </p:nvSpPr>
        <p:spPr>
          <a:xfrm>
            <a:off x="6324600" y="5257800"/>
            <a:ext cx="1752600" cy="369332"/>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107345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8703-870B-3B0C-27B0-70F3ECABE96B}"/>
              </a:ext>
            </a:extLst>
          </p:cNvPr>
          <p:cNvSpPr>
            <a:spLocks noGrp="1"/>
          </p:cNvSpPr>
          <p:nvPr>
            <p:ph type="title"/>
          </p:nvPr>
        </p:nvSpPr>
        <p:spPr>
          <a:xfrm>
            <a:off x="2286000" y="461899"/>
            <a:ext cx="4495800" cy="492443"/>
          </a:xfrm>
        </p:spPr>
        <p:txBody>
          <a:bodyPr/>
          <a:lstStyle/>
          <a:p>
            <a:r>
              <a:rPr lang="en-IN" sz="1800" dirty="0">
                <a:effectLst/>
                <a:latin typeface="Times New Roman" panose="02020603050405020304" pitchFamily="18" charset="0"/>
                <a:ea typeface="Calibri" panose="020F0502020204030204" pitchFamily="34" charset="0"/>
              </a:rPr>
              <a:t> </a:t>
            </a:r>
            <a:r>
              <a:rPr lang="en-IN" sz="3200" b="1" dirty="0">
                <a:effectLst/>
                <a:latin typeface="+mn-lt"/>
                <a:ea typeface="Calibri" panose="020F0502020204030204" pitchFamily="34" charset="0"/>
              </a:rPr>
              <a:t>Pistol Weapon Detection</a:t>
            </a:r>
            <a:endParaRPr lang="en-IN" sz="3200" b="1" dirty="0">
              <a:latin typeface="+mn-lt"/>
            </a:endParaRPr>
          </a:p>
        </p:txBody>
      </p:sp>
      <p:pic>
        <p:nvPicPr>
          <p:cNvPr id="4" name="Picture 3">
            <a:extLst>
              <a:ext uri="{FF2B5EF4-FFF2-40B4-BE49-F238E27FC236}">
                <a16:creationId xmlns:a16="http://schemas.microsoft.com/office/drawing/2014/main" id="{49B0D1F9-3FCC-2BFB-FC46-1F6EE0D9D8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514157"/>
            <a:ext cx="3962399" cy="3829685"/>
          </a:xfrm>
          <a:prstGeom prst="rect">
            <a:avLst/>
          </a:prstGeom>
          <a:noFill/>
          <a:ln>
            <a:noFill/>
          </a:ln>
        </p:spPr>
      </p:pic>
      <p:pic>
        <p:nvPicPr>
          <p:cNvPr id="5" name="Picture 4">
            <a:extLst>
              <a:ext uri="{FF2B5EF4-FFF2-40B4-BE49-F238E27FC236}">
                <a16:creationId xmlns:a16="http://schemas.microsoft.com/office/drawing/2014/main" id="{12E7FC6F-D899-6811-D5A7-D028224098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520825"/>
            <a:ext cx="3581400" cy="3816350"/>
          </a:xfrm>
          <a:prstGeom prst="rect">
            <a:avLst/>
          </a:prstGeom>
          <a:noFill/>
          <a:ln>
            <a:noFill/>
          </a:ln>
        </p:spPr>
      </p:pic>
      <p:sp>
        <p:nvSpPr>
          <p:cNvPr id="6" name="TextBox 5">
            <a:extLst>
              <a:ext uri="{FF2B5EF4-FFF2-40B4-BE49-F238E27FC236}">
                <a16:creationId xmlns:a16="http://schemas.microsoft.com/office/drawing/2014/main" id="{C8EBDA5F-411E-4F96-5D86-D0C3DA8FE521}"/>
              </a:ext>
            </a:extLst>
          </p:cNvPr>
          <p:cNvSpPr txBox="1"/>
          <p:nvPr/>
        </p:nvSpPr>
        <p:spPr>
          <a:xfrm>
            <a:off x="2286000" y="5486400"/>
            <a:ext cx="2133600" cy="369332"/>
          </a:xfrm>
          <a:prstGeom prst="rect">
            <a:avLst/>
          </a:prstGeom>
          <a:noFill/>
        </p:spPr>
        <p:txBody>
          <a:bodyPr wrap="square" rtlCol="0">
            <a:spAutoFit/>
          </a:bodyPr>
          <a:lstStyle/>
          <a:p>
            <a:r>
              <a:rPr lang="en-US" dirty="0"/>
              <a:t>Input</a:t>
            </a:r>
            <a:endParaRPr lang="en-IN" dirty="0"/>
          </a:p>
        </p:txBody>
      </p:sp>
      <p:sp>
        <p:nvSpPr>
          <p:cNvPr id="7" name="TextBox 6">
            <a:extLst>
              <a:ext uri="{FF2B5EF4-FFF2-40B4-BE49-F238E27FC236}">
                <a16:creationId xmlns:a16="http://schemas.microsoft.com/office/drawing/2014/main" id="{CDE6942D-B020-36D0-FC89-7210AB036D23}"/>
              </a:ext>
            </a:extLst>
          </p:cNvPr>
          <p:cNvSpPr txBox="1"/>
          <p:nvPr/>
        </p:nvSpPr>
        <p:spPr>
          <a:xfrm>
            <a:off x="6324600" y="5486400"/>
            <a:ext cx="1828800" cy="369332"/>
          </a:xfrm>
          <a:prstGeom prst="rect">
            <a:avLst/>
          </a:prstGeom>
          <a:noFill/>
        </p:spPr>
        <p:txBody>
          <a:bodyPr wrap="square" rtlCol="0">
            <a:spAutoFit/>
          </a:bodyPr>
          <a:lstStyle/>
          <a:p>
            <a:r>
              <a:rPr lang="en-US" dirty="0"/>
              <a:t>Output</a:t>
            </a:r>
            <a:endParaRPr lang="en-IN" dirty="0"/>
          </a:p>
        </p:txBody>
      </p:sp>
    </p:spTree>
    <p:extLst>
      <p:ext uri="{BB962C8B-B14F-4D97-AF65-F5344CB8AC3E}">
        <p14:creationId xmlns:p14="http://schemas.microsoft.com/office/powerpoint/2010/main" val="171433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87C6-8540-0B89-8776-DEFEBE4526EB}"/>
              </a:ext>
            </a:extLst>
          </p:cNvPr>
          <p:cNvSpPr>
            <a:spLocks noGrp="1"/>
          </p:cNvSpPr>
          <p:nvPr>
            <p:ph type="title"/>
          </p:nvPr>
        </p:nvSpPr>
        <p:spPr>
          <a:xfrm>
            <a:off x="2438400" y="461899"/>
            <a:ext cx="4038600" cy="492443"/>
          </a:xfrm>
        </p:spPr>
        <p:txBody>
          <a:bodyPr/>
          <a:lstStyle/>
          <a:p>
            <a:r>
              <a:rPr lang="en-IN" sz="3200" b="1" dirty="0">
                <a:effectLst/>
                <a:latin typeface="+mn-lt"/>
                <a:ea typeface="Calibri" panose="020F0502020204030204" pitchFamily="34" charset="0"/>
              </a:rPr>
              <a:t>SoS Gesture Detection</a:t>
            </a:r>
            <a:endParaRPr lang="en-IN" sz="3200" b="1" dirty="0">
              <a:latin typeface="+mn-lt"/>
            </a:endParaRPr>
          </a:p>
        </p:txBody>
      </p:sp>
      <p:pic>
        <p:nvPicPr>
          <p:cNvPr id="4" name="Picture 3">
            <a:extLst>
              <a:ext uri="{FF2B5EF4-FFF2-40B4-BE49-F238E27FC236}">
                <a16:creationId xmlns:a16="http://schemas.microsoft.com/office/drawing/2014/main" id="{59B54B8D-80B8-3FE5-88A2-AB4F01078C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1" y="1447800"/>
            <a:ext cx="6629400" cy="4343400"/>
          </a:xfrm>
          <a:prstGeom prst="rect">
            <a:avLst/>
          </a:prstGeom>
          <a:noFill/>
          <a:ln>
            <a:noFill/>
          </a:ln>
        </p:spPr>
      </p:pic>
    </p:spTree>
    <p:extLst>
      <p:ext uri="{BB962C8B-B14F-4D97-AF65-F5344CB8AC3E}">
        <p14:creationId xmlns:p14="http://schemas.microsoft.com/office/powerpoint/2010/main" val="1945569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E196-4698-7A87-357E-1A781B949C3F}"/>
              </a:ext>
            </a:extLst>
          </p:cNvPr>
          <p:cNvSpPr>
            <a:spLocks noGrp="1"/>
          </p:cNvSpPr>
          <p:nvPr>
            <p:ph type="title"/>
          </p:nvPr>
        </p:nvSpPr>
        <p:spPr>
          <a:xfrm>
            <a:off x="1295400" y="461899"/>
            <a:ext cx="6019800" cy="615553"/>
          </a:xfrm>
        </p:spPr>
        <p:txBody>
          <a:bodyPr/>
          <a:lstStyle/>
          <a:p>
            <a:r>
              <a:rPr lang="en-US" sz="4000" dirty="0">
                <a:latin typeface="+mn-lt"/>
              </a:rPr>
              <a:t>    </a:t>
            </a:r>
            <a:r>
              <a:rPr lang="en-US" sz="4000" b="1" dirty="0">
                <a:latin typeface="+mn-lt"/>
              </a:rPr>
              <a:t>Software Requirements</a:t>
            </a:r>
            <a:endParaRPr lang="en-IN" sz="4000" b="1" dirty="0">
              <a:latin typeface="+mn-lt"/>
            </a:endParaRPr>
          </a:p>
        </p:txBody>
      </p:sp>
      <p:sp>
        <p:nvSpPr>
          <p:cNvPr id="3" name="Text Placeholder 2">
            <a:extLst>
              <a:ext uri="{FF2B5EF4-FFF2-40B4-BE49-F238E27FC236}">
                <a16:creationId xmlns:a16="http://schemas.microsoft.com/office/drawing/2014/main" id="{7FA6C6A0-9D59-F36B-2336-2BF6D443A348}"/>
              </a:ext>
            </a:extLst>
          </p:cNvPr>
          <p:cNvSpPr>
            <a:spLocks noGrp="1"/>
          </p:cNvSpPr>
          <p:nvPr>
            <p:ph type="body" idx="1"/>
          </p:nvPr>
        </p:nvSpPr>
        <p:spPr>
          <a:xfrm>
            <a:off x="609600" y="1219200"/>
            <a:ext cx="7574280" cy="5441693"/>
          </a:xfrm>
        </p:spPr>
        <p:txBody>
          <a:bodyPr/>
          <a:lstStyle/>
          <a:p>
            <a:pPr marL="342900" lvl="0" indent="-342900" algn="just">
              <a:lnSpc>
                <a:spcPct val="150000"/>
              </a:lnSpc>
              <a:spcAft>
                <a:spcPts val="800"/>
              </a:spcAft>
              <a:buSzPts val="1000"/>
              <a:buFont typeface="Symbol" panose="05050102010706020507" pitchFamily="18" charset="2"/>
              <a:buChar char=""/>
              <a:tabLst>
                <a:tab pos="457200" algn="l"/>
                <a:tab pos="389382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Windows/Linux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389382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Python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 pos="389382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Libraries &amp; Frameworks: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 pos="389382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OpenCV (video processing)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 pos="389382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TensorFlow/</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(AI model training)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 pos="389382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YOLOv11 (gender and weapon detection)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 pos="3893820" algn="l"/>
              </a:tabLst>
            </a:pP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Mediapipe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(gesture recognition)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 pos="389382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Flask(Web Framework)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Courier New" panose="02070309020205020404" pitchFamily="49" charset="0"/>
              <a:buChar char="o"/>
              <a:tabLst>
                <a:tab pos="914400" algn="l"/>
                <a:tab pos="3893820" algn="l"/>
              </a:tabLs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Telegram API (alert notifications)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710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457200"/>
            <a:ext cx="2487929" cy="629018"/>
          </a:xfrm>
          <a:prstGeom prst="rect">
            <a:avLst/>
          </a:prstGeom>
        </p:spPr>
        <p:txBody>
          <a:bodyPr vert="horz" wrap="square" lIns="0" tIns="13335" rIns="0" bIns="0" rtlCol="0">
            <a:spAutoFit/>
          </a:bodyPr>
          <a:lstStyle/>
          <a:p>
            <a:pPr marL="12700">
              <a:lnSpc>
                <a:spcPct val="100000"/>
              </a:lnSpc>
              <a:spcBef>
                <a:spcPts val="105"/>
              </a:spcBef>
            </a:pPr>
            <a:r>
              <a:rPr sz="4000" b="1" spc="-10" dirty="0"/>
              <a:t>C</a:t>
            </a:r>
            <a:r>
              <a:rPr lang="en-US" sz="4000" b="1" spc="-10" dirty="0"/>
              <a:t>ontents</a:t>
            </a:r>
            <a:endParaRPr sz="4000" b="1" spc="-10" dirty="0"/>
          </a:p>
        </p:txBody>
      </p:sp>
      <p:sp>
        <p:nvSpPr>
          <p:cNvPr id="3" name="object 3"/>
          <p:cNvSpPr txBox="1"/>
          <p:nvPr/>
        </p:nvSpPr>
        <p:spPr>
          <a:xfrm>
            <a:off x="1066800" y="1219200"/>
            <a:ext cx="4495800" cy="4740400"/>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5600" algn="l"/>
              </a:tabLst>
            </a:pPr>
            <a:r>
              <a:rPr sz="2400" spc="-10" dirty="0">
                <a:latin typeface="+mn-lt"/>
                <a:cs typeface="Calibri"/>
              </a:rPr>
              <a:t>Abstract</a:t>
            </a:r>
            <a:endParaRPr lang="en-US" sz="2400" spc="-10" dirty="0">
              <a:latin typeface="+mn-lt"/>
              <a:cs typeface="Calibri"/>
            </a:endParaRPr>
          </a:p>
          <a:p>
            <a:pPr marL="355600" indent="-342900">
              <a:lnSpc>
                <a:spcPct val="100000"/>
              </a:lnSpc>
              <a:spcBef>
                <a:spcPts val="865"/>
              </a:spcBef>
              <a:buFont typeface="Arial MT"/>
              <a:buChar char="•"/>
              <a:tabLst>
                <a:tab pos="355600" algn="l"/>
              </a:tabLst>
            </a:pPr>
            <a:r>
              <a:rPr lang="en-IN" sz="2400" spc="-10" dirty="0">
                <a:latin typeface="+mn-lt"/>
                <a:cs typeface="Calibri"/>
              </a:rPr>
              <a:t>Introduction</a:t>
            </a:r>
            <a:endParaRPr sz="2400" dirty="0">
              <a:latin typeface="+mn-lt"/>
              <a:cs typeface="Calibri"/>
            </a:endParaRPr>
          </a:p>
          <a:p>
            <a:pPr marL="355600" indent="-342900">
              <a:lnSpc>
                <a:spcPct val="100000"/>
              </a:lnSpc>
              <a:spcBef>
                <a:spcPts val="770"/>
              </a:spcBef>
              <a:buFont typeface="Arial MT"/>
              <a:buChar char="•"/>
              <a:tabLst>
                <a:tab pos="355600" algn="l"/>
              </a:tabLst>
            </a:pPr>
            <a:r>
              <a:rPr sz="2400" dirty="0">
                <a:latin typeface="+mn-lt"/>
                <a:cs typeface="Calibri"/>
              </a:rPr>
              <a:t>Existing</a:t>
            </a:r>
            <a:r>
              <a:rPr sz="2400" spc="-100" dirty="0">
                <a:latin typeface="+mn-lt"/>
                <a:cs typeface="Calibri"/>
              </a:rPr>
              <a:t> </a:t>
            </a:r>
            <a:r>
              <a:rPr sz="2400" spc="-10" dirty="0">
                <a:latin typeface="+mn-lt"/>
                <a:cs typeface="Calibri"/>
              </a:rPr>
              <a:t>system</a:t>
            </a:r>
            <a:endParaRPr sz="2400" dirty="0">
              <a:latin typeface="+mn-lt"/>
              <a:cs typeface="Calibri"/>
            </a:endParaRPr>
          </a:p>
          <a:p>
            <a:pPr marL="355600" indent="-342900">
              <a:lnSpc>
                <a:spcPct val="100000"/>
              </a:lnSpc>
              <a:spcBef>
                <a:spcPts val="770"/>
              </a:spcBef>
              <a:buFont typeface="Arial MT"/>
              <a:buChar char="•"/>
              <a:tabLst>
                <a:tab pos="355600" algn="l"/>
              </a:tabLst>
            </a:pPr>
            <a:r>
              <a:rPr sz="2400" dirty="0">
                <a:latin typeface="+mn-lt"/>
                <a:cs typeface="Calibri"/>
              </a:rPr>
              <a:t>Proposed</a:t>
            </a:r>
            <a:r>
              <a:rPr sz="2400" spc="-100" dirty="0">
                <a:latin typeface="+mn-lt"/>
                <a:cs typeface="Calibri"/>
              </a:rPr>
              <a:t> </a:t>
            </a:r>
            <a:r>
              <a:rPr sz="2400" spc="-20" dirty="0">
                <a:latin typeface="+mn-lt"/>
                <a:cs typeface="Calibri"/>
              </a:rPr>
              <a:t>system</a:t>
            </a:r>
            <a:endParaRPr lang="en-US" sz="2400" spc="-20" dirty="0">
              <a:latin typeface="+mn-lt"/>
              <a:cs typeface="Calibri"/>
            </a:endParaRPr>
          </a:p>
          <a:p>
            <a:pPr marL="355600" indent="-342900">
              <a:lnSpc>
                <a:spcPct val="100000"/>
              </a:lnSpc>
              <a:spcBef>
                <a:spcPts val="770"/>
              </a:spcBef>
              <a:buFont typeface="Arial MT"/>
              <a:buChar char="•"/>
              <a:tabLst>
                <a:tab pos="355600" algn="l"/>
              </a:tabLst>
            </a:pPr>
            <a:r>
              <a:rPr lang="en-US" sz="2400" dirty="0">
                <a:latin typeface="+mn-lt"/>
                <a:cs typeface="Calibri"/>
              </a:rPr>
              <a:t>Architecture</a:t>
            </a:r>
          </a:p>
          <a:p>
            <a:pPr marL="355600" indent="-342900">
              <a:lnSpc>
                <a:spcPct val="100000"/>
              </a:lnSpc>
              <a:spcBef>
                <a:spcPts val="770"/>
              </a:spcBef>
              <a:buFont typeface="Arial MT"/>
              <a:buChar char="•"/>
              <a:tabLst>
                <a:tab pos="355600" algn="l"/>
              </a:tabLst>
            </a:pPr>
            <a:r>
              <a:rPr lang="en-US" sz="2400" dirty="0">
                <a:latin typeface="+mn-lt"/>
                <a:cs typeface="Calibri"/>
              </a:rPr>
              <a:t>Algorithm</a:t>
            </a:r>
            <a:endParaRPr sz="2400" dirty="0">
              <a:latin typeface="+mn-lt"/>
              <a:cs typeface="Calibri"/>
            </a:endParaRPr>
          </a:p>
          <a:p>
            <a:pPr marL="355600" indent="-342900">
              <a:lnSpc>
                <a:spcPct val="100000"/>
              </a:lnSpc>
              <a:spcBef>
                <a:spcPts val="770"/>
              </a:spcBef>
              <a:buFont typeface="Arial MT"/>
              <a:buChar char="•"/>
              <a:tabLst>
                <a:tab pos="355600" algn="l"/>
              </a:tabLst>
            </a:pPr>
            <a:r>
              <a:rPr lang="en-IN" sz="2400" spc="-10" dirty="0">
                <a:latin typeface="+mn-lt"/>
                <a:cs typeface="Calibri"/>
              </a:rPr>
              <a:t>Visualization</a:t>
            </a:r>
          </a:p>
          <a:p>
            <a:pPr marL="355600" indent="-342900">
              <a:lnSpc>
                <a:spcPct val="100000"/>
              </a:lnSpc>
              <a:spcBef>
                <a:spcPts val="770"/>
              </a:spcBef>
              <a:buFont typeface="Arial MT"/>
              <a:buChar char="•"/>
              <a:tabLst>
                <a:tab pos="355600" algn="l"/>
              </a:tabLst>
            </a:pPr>
            <a:r>
              <a:rPr lang="en-IN" sz="2400" spc="-10" dirty="0">
                <a:latin typeface="+mn-lt"/>
                <a:cs typeface="Calibri"/>
              </a:rPr>
              <a:t>Software Requirements</a:t>
            </a:r>
          </a:p>
          <a:p>
            <a:pPr marL="355600" indent="-342900">
              <a:lnSpc>
                <a:spcPct val="100000"/>
              </a:lnSpc>
              <a:spcBef>
                <a:spcPts val="770"/>
              </a:spcBef>
              <a:buFont typeface="Arial MT"/>
              <a:buChar char="•"/>
              <a:tabLst>
                <a:tab pos="355600" algn="l"/>
              </a:tabLst>
            </a:pPr>
            <a:r>
              <a:rPr lang="en-IN" sz="2400" spc="-10" dirty="0">
                <a:latin typeface="+mn-lt"/>
                <a:cs typeface="Calibri"/>
              </a:rPr>
              <a:t>Hardware Requirements</a:t>
            </a:r>
            <a:endParaRPr lang="en-IN" sz="2400" dirty="0">
              <a:latin typeface="+mn-lt"/>
              <a:cs typeface="Calibri"/>
            </a:endParaRPr>
          </a:p>
          <a:p>
            <a:pPr marL="355600" indent="-342900">
              <a:lnSpc>
                <a:spcPct val="100000"/>
              </a:lnSpc>
              <a:spcBef>
                <a:spcPts val="770"/>
              </a:spcBef>
              <a:buFont typeface="Arial MT"/>
              <a:buChar char="•"/>
              <a:tabLst>
                <a:tab pos="355600" algn="l"/>
              </a:tabLst>
            </a:pPr>
            <a:r>
              <a:rPr lang="en-IN" sz="2400" spc="-10" dirty="0">
                <a:latin typeface="+mn-lt"/>
                <a:cs typeface="Calibri"/>
              </a:rPr>
              <a:t>Applications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A98-1210-E43A-10EB-E0FCF0646D30}"/>
              </a:ext>
            </a:extLst>
          </p:cNvPr>
          <p:cNvSpPr>
            <a:spLocks noGrp="1"/>
          </p:cNvSpPr>
          <p:nvPr>
            <p:ph type="title"/>
          </p:nvPr>
        </p:nvSpPr>
        <p:spPr>
          <a:xfrm>
            <a:off x="1371600" y="461899"/>
            <a:ext cx="5715000" cy="615553"/>
          </a:xfrm>
        </p:spPr>
        <p:txBody>
          <a:bodyPr/>
          <a:lstStyle/>
          <a:p>
            <a:r>
              <a:rPr lang="en-US" sz="4000" b="1" dirty="0">
                <a:latin typeface="+mn-lt"/>
              </a:rPr>
              <a:t>Hardware Requirements</a:t>
            </a:r>
            <a:endParaRPr lang="en-IN" sz="4000" b="1" dirty="0">
              <a:latin typeface="+mn-lt"/>
            </a:endParaRPr>
          </a:p>
        </p:txBody>
      </p:sp>
      <p:sp>
        <p:nvSpPr>
          <p:cNvPr id="3" name="Text Placeholder 2">
            <a:extLst>
              <a:ext uri="{FF2B5EF4-FFF2-40B4-BE49-F238E27FC236}">
                <a16:creationId xmlns:a16="http://schemas.microsoft.com/office/drawing/2014/main" id="{5640491D-FA85-424E-C9C0-14BA0545B013}"/>
              </a:ext>
            </a:extLst>
          </p:cNvPr>
          <p:cNvSpPr>
            <a:spLocks noGrp="1"/>
          </p:cNvSpPr>
          <p:nvPr>
            <p:ph type="body" idx="1"/>
          </p:nvPr>
        </p:nvSpPr>
        <p:spPr>
          <a:xfrm>
            <a:off x="990600" y="1143000"/>
            <a:ext cx="7193280" cy="6950621"/>
          </a:xfrm>
        </p:spPr>
        <p:txBody>
          <a:bodyPr/>
          <a:lstStyle/>
          <a:p>
            <a:pPr marL="342900" lvl="0" indent="-342900" algn="just">
              <a:lnSpc>
                <a:spcPct val="150000"/>
              </a:lnSpc>
              <a:spcAft>
                <a:spcPts val="800"/>
              </a:spcAft>
              <a:buFont typeface="+mj-lt"/>
              <a:buAutoNum type="arabicPeriod"/>
              <a:tabLst>
                <a:tab pos="457200" algn="l"/>
                <a:tab pos="3893820" algn="l"/>
              </a:tabLst>
            </a:pPr>
            <a:r>
              <a:rPr lang="en-IN" sz="1800" b="1" kern="100" dirty="0">
                <a:effectLst/>
                <a:latin typeface="+mn-lt"/>
                <a:ea typeface="Calibri" panose="020F0502020204030204" pitchFamily="34" charset="0"/>
                <a:cs typeface="Times New Roman" panose="02020603050405020304" pitchFamily="18" charset="0"/>
              </a:rPr>
              <a:t>Processor:</a:t>
            </a:r>
            <a:r>
              <a:rPr lang="en-IN" sz="1800" kern="100" dirty="0">
                <a:effectLst/>
                <a:latin typeface="+mn-lt"/>
                <a:ea typeface="Calibri" panose="020F0502020204030204" pitchFamily="34" charset="0"/>
                <a:cs typeface="Times New Roman" panose="02020603050405020304" pitchFamily="18" charset="0"/>
              </a:rPr>
              <a:t> Intel i5/i7 or equivalent (AMD </a:t>
            </a:r>
            <a:r>
              <a:rPr lang="en-IN" sz="1800" kern="100" dirty="0" err="1">
                <a:effectLst/>
                <a:latin typeface="+mn-lt"/>
                <a:ea typeface="Calibri" panose="020F0502020204030204" pitchFamily="34" charset="0"/>
                <a:cs typeface="Times New Roman" panose="02020603050405020304" pitchFamily="18" charset="0"/>
              </a:rPr>
              <a:t>Ryzen</a:t>
            </a:r>
            <a:r>
              <a:rPr lang="en-IN" sz="1800" kern="100" dirty="0">
                <a:effectLst/>
                <a:latin typeface="+mn-lt"/>
                <a:ea typeface="Calibri" panose="020F0502020204030204" pitchFamily="34" charset="0"/>
                <a:cs typeface="Times New Roman" panose="02020603050405020304" pitchFamily="18" charset="0"/>
              </a:rPr>
              <a:t> 5/7)</a:t>
            </a:r>
          </a:p>
          <a:p>
            <a:pPr marL="342900" lvl="0" indent="-342900" algn="just">
              <a:lnSpc>
                <a:spcPct val="150000"/>
              </a:lnSpc>
              <a:spcAft>
                <a:spcPts val="800"/>
              </a:spcAft>
              <a:buFont typeface="+mj-lt"/>
              <a:buAutoNum type="arabicPeriod"/>
              <a:tabLst>
                <a:tab pos="457200" algn="l"/>
                <a:tab pos="3893820" algn="l"/>
              </a:tabLst>
            </a:pPr>
            <a:r>
              <a:rPr lang="en-IN" sz="1800" b="1" kern="100" dirty="0">
                <a:effectLst/>
                <a:latin typeface="+mn-lt"/>
                <a:ea typeface="Calibri" panose="020F0502020204030204" pitchFamily="34" charset="0"/>
                <a:cs typeface="Times New Roman" panose="02020603050405020304" pitchFamily="18" charset="0"/>
              </a:rPr>
              <a:t>RAM:</a:t>
            </a:r>
            <a:r>
              <a:rPr lang="en-IN" sz="1800" kern="100" dirty="0">
                <a:effectLst/>
                <a:latin typeface="+mn-lt"/>
                <a:ea typeface="Calibri" panose="020F0502020204030204" pitchFamily="34" charset="0"/>
                <a:cs typeface="Times New Roman" panose="02020603050405020304" pitchFamily="18" charset="0"/>
              </a:rPr>
              <a:t> Minimum 16GB (32GB recommended)</a:t>
            </a:r>
          </a:p>
          <a:p>
            <a:pPr marL="342900" lvl="0" indent="-342900" algn="just">
              <a:lnSpc>
                <a:spcPct val="150000"/>
              </a:lnSpc>
              <a:spcAft>
                <a:spcPts val="800"/>
              </a:spcAft>
              <a:buFont typeface="+mj-lt"/>
              <a:buAutoNum type="arabicPeriod"/>
              <a:tabLst>
                <a:tab pos="457200" algn="l"/>
                <a:tab pos="3893820" algn="l"/>
              </a:tabLst>
            </a:pPr>
            <a:r>
              <a:rPr lang="en-IN" sz="1800" b="1" kern="100" dirty="0">
                <a:effectLst/>
                <a:latin typeface="+mn-lt"/>
                <a:ea typeface="Calibri" panose="020F0502020204030204" pitchFamily="34" charset="0"/>
                <a:cs typeface="Times New Roman" panose="02020603050405020304" pitchFamily="18" charset="0"/>
              </a:rPr>
              <a:t>Cameras:</a:t>
            </a:r>
            <a:r>
              <a:rPr lang="en-IN" sz="1800" kern="100" dirty="0">
                <a:effectLst/>
                <a:latin typeface="+mn-lt"/>
                <a:ea typeface="Calibri" panose="020F0502020204030204" pitchFamily="34" charset="0"/>
                <a:cs typeface="Times New Roman" panose="02020603050405020304" pitchFamily="18" charset="0"/>
              </a:rPr>
              <a:t> High-resolution CCTV or IP cameras</a:t>
            </a:r>
          </a:p>
          <a:p>
            <a:r>
              <a:rPr lang="en-US" sz="1800" b="1" dirty="0"/>
              <a:t>       Webcam or IP Camera</a:t>
            </a:r>
            <a:endParaRPr lang="en-US" sz="1800" dirty="0"/>
          </a:p>
          <a:p>
            <a:pPr marL="742950" lvl="1" indent="-285750">
              <a:buFont typeface="Arial" panose="020B0604020202020204" pitchFamily="34" charset="0"/>
              <a:buChar char="•"/>
            </a:pPr>
            <a:r>
              <a:rPr lang="en-US" dirty="0"/>
              <a:t>Resolution: </a:t>
            </a:r>
            <a:r>
              <a:rPr lang="en-US" b="1" dirty="0"/>
              <a:t>1080p (Full HD)</a:t>
            </a:r>
            <a:r>
              <a:rPr lang="en-US" dirty="0"/>
              <a:t> for accurate detection</a:t>
            </a:r>
          </a:p>
          <a:p>
            <a:pPr marL="742950" lvl="1" indent="-285750">
              <a:buFont typeface="Arial" panose="020B0604020202020204" pitchFamily="34" charset="0"/>
              <a:buChar char="•"/>
            </a:pPr>
            <a:r>
              <a:rPr lang="en-US" dirty="0"/>
              <a:t>Frame Rate: </a:t>
            </a:r>
            <a:r>
              <a:rPr lang="en-US" b="1" dirty="0"/>
              <a:t>30 FPS or higher</a:t>
            </a:r>
            <a:endParaRPr lang="en-US" dirty="0"/>
          </a:p>
          <a:p>
            <a:pPr marL="742950" lvl="1" indent="-285750">
              <a:buFont typeface="Arial" panose="020B0604020202020204" pitchFamily="34" charset="0"/>
              <a:buChar char="•"/>
            </a:pPr>
            <a:r>
              <a:rPr lang="en-US" b="1" dirty="0"/>
              <a:t>Night Vision / IR support</a:t>
            </a:r>
            <a:r>
              <a:rPr lang="en-US" dirty="0"/>
              <a:t> is highly recommended for low-light conditions</a:t>
            </a:r>
            <a:endParaRPr lang="en-IN" sz="1800" kern="100" dirty="0">
              <a:effectLst/>
              <a:latin typeface="+mn-lt"/>
              <a:ea typeface="Calibri" panose="020F0502020204030204" pitchFamily="34" charset="0"/>
              <a:cs typeface="Times New Roman" panose="02020603050405020304" pitchFamily="18" charset="0"/>
            </a:endParaRPr>
          </a:p>
          <a:p>
            <a:pPr marL="342900" lvl="0" indent="-342900" algn="just">
              <a:lnSpc>
                <a:spcPct val="150000"/>
              </a:lnSpc>
              <a:spcAft>
                <a:spcPts val="800"/>
              </a:spcAft>
              <a:buAutoNum type="arabicPeriod" startAt="4"/>
              <a:tabLst>
                <a:tab pos="457200" algn="l"/>
                <a:tab pos="3893820" algn="l"/>
              </a:tabLst>
            </a:pPr>
            <a:r>
              <a:rPr lang="en-IN" sz="1800" b="1" kern="100" dirty="0">
                <a:effectLst/>
                <a:latin typeface="+mn-lt"/>
                <a:ea typeface="Calibri" panose="020F0502020204030204" pitchFamily="34" charset="0"/>
                <a:cs typeface="Times New Roman" panose="02020603050405020304" pitchFamily="18" charset="0"/>
              </a:rPr>
              <a:t>Storage:</a:t>
            </a:r>
            <a:r>
              <a:rPr lang="en-IN" sz="1800" kern="100" dirty="0">
                <a:effectLst/>
                <a:latin typeface="+mn-lt"/>
                <a:ea typeface="Calibri" panose="020F0502020204030204" pitchFamily="34" charset="0"/>
                <a:cs typeface="Times New Roman" panose="02020603050405020304" pitchFamily="18" charset="0"/>
              </a:rPr>
              <a:t> SSD with at least 1TB capacity</a:t>
            </a:r>
          </a:p>
          <a:p>
            <a:pPr marL="342900" lvl="0" indent="-342900" algn="just">
              <a:lnSpc>
                <a:spcPct val="150000"/>
              </a:lnSpc>
              <a:spcAft>
                <a:spcPts val="800"/>
              </a:spcAft>
              <a:buAutoNum type="arabicPeriod" startAt="4"/>
              <a:tabLst>
                <a:tab pos="457200" algn="l"/>
                <a:tab pos="3893820" algn="l"/>
              </a:tabLst>
            </a:pPr>
            <a:r>
              <a:rPr lang="en-IN" sz="1800" b="1" kern="100" dirty="0">
                <a:effectLst/>
                <a:latin typeface="+mn-lt"/>
                <a:ea typeface="Calibri" panose="020F0502020204030204" pitchFamily="34" charset="0"/>
                <a:cs typeface="Times New Roman" panose="02020603050405020304" pitchFamily="18" charset="0"/>
              </a:rPr>
              <a:t>Network Connectivity:</a:t>
            </a:r>
            <a:r>
              <a:rPr lang="en-IN" sz="1800" kern="100" dirty="0">
                <a:effectLst/>
                <a:latin typeface="+mn-lt"/>
                <a:ea typeface="Calibri" panose="020F0502020204030204" pitchFamily="34" charset="0"/>
                <a:cs typeface="Times New Roman" panose="02020603050405020304" pitchFamily="18" charset="0"/>
              </a:rPr>
              <a:t> Stable internet connection.</a:t>
            </a:r>
          </a:p>
          <a:p>
            <a:pPr lvl="0" algn="just">
              <a:lnSpc>
                <a:spcPct val="150000"/>
              </a:lnSpc>
              <a:spcAft>
                <a:spcPts val="800"/>
              </a:spcAft>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a:t>
            </a:r>
            <a:r>
              <a:rPr lang="en-IN" sz="1800" b="1" kern="100" dirty="0">
                <a:latin typeface="+mn-lt"/>
                <a:ea typeface="Calibri" panose="020F0502020204030204" pitchFamily="34" charset="0"/>
                <a:cs typeface="Times New Roman" panose="02020603050405020304" pitchFamily="18" charset="0"/>
              </a:rPr>
              <a:t>Required for:</a:t>
            </a:r>
          </a:p>
          <a:p>
            <a:pPr lvl="0" algn="just">
              <a:lnSpc>
                <a:spcPct val="150000"/>
              </a:lnSpc>
              <a:spcAft>
                <a:spcPts val="800"/>
              </a:spcAft>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Telegram Bot </a:t>
            </a:r>
            <a:r>
              <a:rPr lang="en-IN" sz="1800" kern="100" dirty="0" err="1">
                <a:latin typeface="+mn-lt"/>
                <a:ea typeface="Calibri" panose="020F0502020204030204" pitchFamily="34" charset="0"/>
                <a:cs typeface="Times New Roman" panose="02020603050405020304" pitchFamily="18" charset="0"/>
              </a:rPr>
              <a:t>Ingtegration</a:t>
            </a:r>
            <a:endParaRPr lang="en-IN" sz="1800" kern="100" dirty="0">
              <a:latin typeface="+mn-lt"/>
              <a:ea typeface="Calibri" panose="020F0502020204030204" pitchFamily="34" charset="0"/>
              <a:cs typeface="Times New Roman" panose="02020603050405020304" pitchFamily="18" charset="0"/>
            </a:endParaRPr>
          </a:p>
          <a:p>
            <a:pPr lvl="0" algn="just">
              <a:lnSpc>
                <a:spcPct val="150000"/>
              </a:lnSpc>
              <a:spcAft>
                <a:spcPts val="800"/>
              </a:spcAft>
              <a:tabLst>
                <a:tab pos="457200" algn="l"/>
                <a:tab pos="3893820" algn="l"/>
              </a:tabLst>
            </a:pPr>
            <a:r>
              <a:rPr lang="en-IN" sz="1800" kern="100" dirty="0">
                <a:latin typeface="+mn-lt"/>
                <a:ea typeface="Calibri" panose="020F0502020204030204" pitchFamily="34" charset="0"/>
                <a:cs typeface="Times New Roman" panose="02020603050405020304" pitchFamily="18" charset="0"/>
              </a:rPr>
              <a:t>                 Live alerts and </a:t>
            </a:r>
            <a:r>
              <a:rPr lang="en-IN" sz="1800" kern="100" dirty="0" err="1">
                <a:latin typeface="+mn-lt"/>
                <a:ea typeface="Calibri" panose="020F0502020204030204" pitchFamily="34" charset="0"/>
                <a:cs typeface="Times New Roman" panose="02020603050405020304" pitchFamily="18" charset="0"/>
              </a:rPr>
              <a:t>GeolocationAPI</a:t>
            </a:r>
            <a:r>
              <a:rPr lang="en-IN" sz="1800" kern="100" dirty="0">
                <a:latin typeface="+mn-lt"/>
                <a:ea typeface="Calibri" panose="020F0502020204030204" pitchFamily="34" charset="0"/>
                <a:cs typeface="Times New Roman" panose="02020603050405020304" pitchFamily="18" charset="0"/>
              </a:rPr>
              <a:t>(</a:t>
            </a:r>
            <a:r>
              <a:rPr lang="en-IN" sz="1800" kern="100" dirty="0" err="1">
                <a:latin typeface="+mn-lt"/>
                <a:ea typeface="Calibri" panose="020F0502020204030204" pitchFamily="34" charset="0"/>
                <a:cs typeface="Times New Roman" panose="02020603050405020304" pitchFamily="18" charset="0"/>
              </a:rPr>
              <a:t>geopy</a:t>
            </a:r>
            <a:r>
              <a:rPr lang="en-IN" sz="1800" kern="100" dirty="0">
                <a:latin typeface="+mn-lt"/>
                <a:ea typeface="Calibri" panose="020F0502020204030204" pitchFamily="34" charset="0"/>
                <a:cs typeface="Times New Roman" panose="02020603050405020304" pitchFamily="18" charset="0"/>
              </a:rPr>
              <a:t> + </a:t>
            </a:r>
            <a:r>
              <a:rPr lang="en-IN" sz="1800" kern="100" dirty="0" err="1">
                <a:latin typeface="+mn-lt"/>
                <a:ea typeface="Calibri" panose="020F0502020204030204" pitchFamily="34" charset="0"/>
                <a:cs typeface="Times New Roman" panose="02020603050405020304" pitchFamily="18" charset="0"/>
              </a:rPr>
              <a:t>Nominatim</a:t>
            </a:r>
            <a:r>
              <a:rPr lang="en-IN" sz="1800" kern="100" dirty="0">
                <a:latin typeface="+mn-lt"/>
                <a:ea typeface="Calibri" panose="020F0502020204030204" pitchFamily="34" charset="0"/>
                <a:cs typeface="Times New Roman" panose="02020603050405020304" pitchFamily="18" charset="0"/>
              </a:rPr>
              <a:t>)</a:t>
            </a:r>
          </a:p>
          <a:p>
            <a:pPr marL="342900" lvl="0" indent="-342900" algn="just">
              <a:lnSpc>
                <a:spcPct val="150000"/>
              </a:lnSpc>
              <a:spcAft>
                <a:spcPts val="800"/>
              </a:spcAft>
              <a:buAutoNum type="arabicPeriod" startAt="4"/>
              <a:tabLst>
                <a:tab pos="457200" algn="l"/>
                <a:tab pos="3893820" algn="l"/>
              </a:tabLst>
            </a:pPr>
            <a:endParaRPr lang="en-IN" sz="1800" kern="100" dirty="0">
              <a:effectLst/>
              <a:latin typeface="+mn-lt"/>
              <a:ea typeface="Calibri" panose="020F0502020204030204" pitchFamily="34" charset="0"/>
              <a:cs typeface="Times New Roman" panose="02020603050405020304" pitchFamily="18" charset="0"/>
            </a:endParaRPr>
          </a:p>
          <a:p>
            <a:pPr marL="342900" lvl="0" indent="-342900" algn="just">
              <a:lnSpc>
                <a:spcPct val="150000"/>
              </a:lnSpc>
              <a:spcAft>
                <a:spcPts val="800"/>
              </a:spcAft>
              <a:buAutoNum type="arabicPeriod" startAt="4"/>
              <a:tabLst>
                <a:tab pos="457200" algn="l"/>
                <a:tab pos="3893820" algn="l"/>
              </a:tabLst>
            </a:pPr>
            <a:endParaRPr lang="en-IN" sz="1800" kern="100" dirty="0">
              <a:effectLst/>
              <a:latin typeface="+mn-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277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2B57-B838-33F6-47E7-5EA9DA4C04D8}"/>
              </a:ext>
            </a:extLst>
          </p:cNvPr>
          <p:cNvSpPr>
            <a:spLocks noGrp="1"/>
          </p:cNvSpPr>
          <p:nvPr>
            <p:ph type="title"/>
          </p:nvPr>
        </p:nvSpPr>
        <p:spPr>
          <a:xfrm>
            <a:off x="3200400" y="457200"/>
            <a:ext cx="2362200" cy="492443"/>
          </a:xfrm>
        </p:spPr>
        <p:txBody>
          <a:bodyPr/>
          <a:lstStyle/>
          <a:p>
            <a:pPr algn="ctr"/>
            <a:r>
              <a:rPr lang="en-US" sz="3200" b="1" dirty="0"/>
              <a:t>Applications</a:t>
            </a:r>
            <a:endParaRPr lang="en-IN" sz="3200" b="1" dirty="0"/>
          </a:p>
        </p:txBody>
      </p:sp>
      <p:sp>
        <p:nvSpPr>
          <p:cNvPr id="3" name="Text Placeholder 2">
            <a:extLst>
              <a:ext uri="{FF2B5EF4-FFF2-40B4-BE49-F238E27FC236}">
                <a16:creationId xmlns:a16="http://schemas.microsoft.com/office/drawing/2014/main" id="{479D7352-956A-F190-B139-26276925A55E}"/>
              </a:ext>
            </a:extLst>
          </p:cNvPr>
          <p:cNvSpPr>
            <a:spLocks noGrp="1"/>
          </p:cNvSpPr>
          <p:nvPr>
            <p:ph type="body" idx="1"/>
          </p:nvPr>
        </p:nvSpPr>
        <p:spPr>
          <a:xfrm>
            <a:off x="457200" y="990600"/>
            <a:ext cx="8077200" cy="5358518"/>
          </a:xfrm>
        </p:spPr>
        <p:txBody>
          <a:bodyPr/>
          <a:lstStyle/>
          <a:p>
            <a:pPr algn="just">
              <a:lnSpc>
                <a:spcPct val="150000"/>
              </a:lnSpc>
            </a:pPr>
            <a:r>
              <a:rPr lang="en-US" sz="1800" b="1" dirty="0">
                <a:latin typeface="+mn-lt"/>
              </a:rPr>
              <a:t>Applications of Women Safety Analytics</a:t>
            </a:r>
          </a:p>
          <a:p>
            <a:pPr algn="just">
              <a:lnSpc>
                <a:spcPct val="150000"/>
              </a:lnSpc>
            </a:pPr>
            <a:r>
              <a:rPr lang="en-US" sz="1800" b="1" dirty="0">
                <a:latin typeface="+mn-lt"/>
              </a:rPr>
              <a:t>Public Space Monitoring </a:t>
            </a:r>
            <a:r>
              <a:rPr lang="en-US" sz="1800" dirty="0">
                <a:latin typeface="+mn-lt"/>
              </a:rPr>
              <a:t>– Enhances safety in public areas like parks, streets, bus stops, and railway stations by detecting potential threats in real time.</a:t>
            </a:r>
          </a:p>
          <a:p>
            <a:pPr algn="just">
              <a:lnSpc>
                <a:spcPct val="150000"/>
              </a:lnSpc>
            </a:pPr>
            <a:r>
              <a:rPr lang="en-US" sz="1800" b="1" dirty="0">
                <a:latin typeface="+mn-lt"/>
              </a:rPr>
              <a:t>Smart City Integration </a:t>
            </a:r>
            <a:r>
              <a:rPr lang="en-US" sz="1800" dirty="0">
                <a:latin typeface="+mn-lt"/>
              </a:rPr>
              <a:t>– Can be integrated with smart city infrastructure to provide automated surveillance and quick emergency responses.</a:t>
            </a:r>
          </a:p>
          <a:p>
            <a:pPr algn="just">
              <a:lnSpc>
                <a:spcPct val="150000"/>
              </a:lnSpc>
            </a:pPr>
            <a:r>
              <a:rPr lang="en-US" sz="1800" b="1" dirty="0">
                <a:latin typeface="+mn-lt"/>
              </a:rPr>
              <a:t>Law Enforcement Assistance </a:t>
            </a:r>
            <a:r>
              <a:rPr lang="en-US" sz="1800" dirty="0">
                <a:latin typeface="+mn-lt"/>
              </a:rPr>
              <a:t>– Helps police and security agencies by providing real-time alerts and location-based analytics for faster intervention.</a:t>
            </a:r>
          </a:p>
          <a:p>
            <a:pPr algn="just">
              <a:lnSpc>
                <a:spcPct val="150000"/>
              </a:lnSpc>
            </a:pPr>
            <a:r>
              <a:rPr lang="en-US" sz="1800" b="1" dirty="0">
                <a:latin typeface="+mn-lt"/>
              </a:rPr>
              <a:t>Corporate &amp; Workplace Safety </a:t>
            </a:r>
            <a:r>
              <a:rPr lang="en-US" sz="1800" dirty="0">
                <a:latin typeface="+mn-lt"/>
              </a:rPr>
              <a:t>– Ensures a safer environment in offices, IT parks, and workplaces by monitoring gender distribution and detecting distress situations.</a:t>
            </a:r>
          </a:p>
          <a:p>
            <a:pPr algn="just">
              <a:lnSpc>
                <a:spcPct val="150000"/>
              </a:lnSpc>
            </a:pPr>
            <a:r>
              <a:rPr lang="en-US" sz="1800" b="1" dirty="0">
                <a:latin typeface="+mn-lt"/>
              </a:rPr>
              <a:t>Educational Institutions </a:t>
            </a:r>
            <a:r>
              <a:rPr lang="en-US" sz="1800" dirty="0">
                <a:latin typeface="+mn-lt"/>
              </a:rPr>
              <a:t>– Enhances security in schools, colleges, and universities by identifying unsafe situations and improving campus safety.</a:t>
            </a:r>
          </a:p>
          <a:p>
            <a:pPr algn="just">
              <a:lnSpc>
                <a:spcPct val="150000"/>
              </a:lnSpc>
            </a:pPr>
            <a:r>
              <a:rPr lang="en-US" sz="1800" b="1" dirty="0">
                <a:latin typeface="+mn-lt"/>
              </a:rPr>
              <a:t>Public Transport Safety </a:t>
            </a:r>
            <a:r>
              <a:rPr lang="en-US" sz="1800" dirty="0">
                <a:latin typeface="+mn-lt"/>
              </a:rPr>
              <a:t>– Monitors bus stands, metro stations, and inside public transport to detect distress situations and alert authorities.</a:t>
            </a:r>
          </a:p>
        </p:txBody>
      </p:sp>
    </p:spTree>
    <p:extLst>
      <p:ext uri="{BB962C8B-B14F-4D97-AF65-F5344CB8AC3E}">
        <p14:creationId xmlns:p14="http://schemas.microsoft.com/office/powerpoint/2010/main" val="3074303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9C7-6D20-1CCE-5276-72C8A69A9361}"/>
              </a:ext>
            </a:extLst>
          </p:cNvPr>
          <p:cNvSpPr>
            <a:spLocks noGrp="1"/>
          </p:cNvSpPr>
          <p:nvPr>
            <p:ph type="title"/>
          </p:nvPr>
        </p:nvSpPr>
        <p:spPr>
          <a:xfrm>
            <a:off x="266700" y="2743200"/>
            <a:ext cx="8610600" cy="1752600"/>
          </a:xfrm>
        </p:spPr>
        <p:txBody>
          <a:bodyPr/>
          <a:lstStyle/>
          <a:p>
            <a:r>
              <a:rPr lang="en-IN" sz="10000" b="1" dirty="0">
                <a:latin typeface="Arial Black" panose="020B0A04020102020204" pitchFamily="34" charset="0"/>
              </a:rPr>
              <a:t>THANK YOU</a:t>
            </a:r>
          </a:p>
        </p:txBody>
      </p:sp>
    </p:spTree>
    <p:extLst>
      <p:ext uri="{BB962C8B-B14F-4D97-AF65-F5344CB8AC3E}">
        <p14:creationId xmlns:p14="http://schemas.microsoft.com/office/powerpoint/2010/main" val="192635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81000"/>
            <a:ext cx="2487929" cy="629018"/>
          </a:xfrm>
          <a:prstGeom prst="rect">
            <a:avLst/>
          </a:prstGeom>
        </p:spPr>
        <p:txBody>
          <a:bodyPr vert="horz" wrap="square" lIns="0" tIns="13335" rIns="0" bIns="0" rtlCol="0">
            <a:spAutoFit/>
          </a:bodyPr>
          <a:lstStyle/>
          <a:p>
            <a:pPr marL="297180">
              <a:lnSpc>
                <a:spcPct val="100000"/>
              </a:lnSpc>
              <a:spcBef>
                <a:spcPts val="105"/>
              </a:spcBef>
            </a:pPr>
            <a:r>
              <a:rPr sz="4000" b="1" spc="-20" dirty="0"/>
              <a:t>Abstract</a:t>
            </a:r>
          </a:p>
        </p:txBody>
      </p:sp>
      <p:sp>
        <p:nvSpPr>
          <p:cNvPr id="5" name="TextBox 4">
            <a:extLst>
              <a:ext uri="{FF2B5EF4-FFF2-40B4-BE49-F238E27FC236}">
                <a16:creationId xmlns:a16="http://schemas.microsoft.com/office/drawing/2014/main" id="{6269B2D7-ABFE-5753-FDFE-8308BE1FFB06}"/>
              </a:ext>
            </a:extLst>
          </p:cNvPr>
          <p:cNvSpPr txBox="1"/>
          <p:nvPr/>
        </p:nvSpPr>
        <p:spPr>
          <a:xfrm>
            <a:off x="2286000" y="3244334"/>
            <a:ext cx="457200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id="{CDA43D24-D5D7-FFF9-46C9-3F1B00DAB3F8}"/>
              </a:ext>
            </a:extLst>
          </p:cNvPr>
          <p:cNvSpPr txBox="1"/>
          <p:nvPr/>
        </p:nvSpPr>
        <p:spPr>
          <a:xfrm>
            <a:off x="457200" y="1066800"/>
            <a:ext cx="8382000" cy="5078313"/>
          </a:xfrm>
          <a:prstGeom prst="rect">
            <a:avLst/>
          </a:prstGeom>
          <a:noFill/>
        </p:spPr>
        <p:txBody>
          <a:bodyPr wrap="square" rtlCol="0">
            <a:spAutoFit/>
          </a:bodyPr>
          <a:lstStyle/>
          <a:p>
            <a:pPr algn="just">
              <a:buNone/>
            </a:pPr>
            <a:r>
              <a:rPr lang="en-US" dirty="0" err="1">
                <a:latin typeface="+mn-lt"/>
              </a:rPr>
              <a:t>SecureShe</a:t>
            </a:r>
            <a:r>
              <a:rPr lang="en-US" dirty="0">
                <a:latin typeface="+mn-lt"/>
              </a:rPr>
              <a:t>-Real Time Women Safety Alert System is an advanced AI-powered surveillance solution designed to proactively enhance women's safety in public spaces. Leveraging the power of computer vision, deep learning, and gesture recognition, the system offers real-time monitoring to detect and prevent potentially dangerous situations. Unlike traditional safety systems that rely on reactive measures or victim-initiated alerts, this solution provides continuous, automated surveillance with a specific focus on women’s safety.</a:t>
            </a:r>
          </a:p>
          <a:p>
            <a:pPr algn="just">
              <a:buNone/>
            </a:pPr>
            <a:endParaRPr lang="en-US" dirty="0">
              <a:latin typeface="+mn-lt"/>
            </a:endParaRPr>
          </a:p>
          <a:p>
            <a:pPr algn="just">
              <a:buNone/>
            </a:pPr>
            <a:r>
              <a:rPr lang="en-US" dirty="0">
                <a:latin typeface="+mn-lt"/>
              </a:rPr>
              <a:t>Key functionalities include person detection combined with gender classification, enabling accurate analysis of gender distribution in monitored areas. The system can detect high-risk scenarios such as a lone woman during nighttime or a woman surrounded by multiple men, which often indicate vulnerability. Additionally, it recognizes distress gestures (such as SOS signals) and identifies the presence of weapons, triggering immediate alerts to law enforcement for rapid intervention.</a:t>
            </a:r>
          </a:p>
          <a:p>
            <a:pPr algn="just">
              <a:buNone/>
            </a:pPr>
            <a:endParaRPr lang="en-US" dirty="0">
              <a:latin typeface="+mn-lt"/>
            </a:endParaRPr>
          </a:p>
          <a:p>
            <a:pPr algn="just"/>
            <a:r>
              <a:rPr lang="en-US" dirty="0">
                <a:latin typeface="+mn-lt"/>
              </a:rPr>
              <a:t>By offering predictive analytics and real-time threat detection, Women Safety Analytics transforms public safety from a reactive to a proactive model, empowering authorities to prevent incidents before they escalate and ensuring safer environments for women.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70AA-B34F-FEC6-A3ED-510BEDE9ADC5}"/>
              </a:ext>
            </a:extLst>
          </p:cNvPr>
          <p:cNvSpPr>
            <a:spLocks noGrp="1"/>
          </p:cNvSpPr>
          <p:nvPr>
            <p:ph type="title"/>
          </p:nvPr>
        </p:nvSpPr>
        <p:spPr>
          <a:xfrm>
            <a:off x="2438400" y="381000"/>
            <a:ext cx="3962400" cy="615553"/>
          </a:xfrm>
        </p:spPr>
        <p:txBody>
          <a:bodyPr/>
          <a:lstStyle/>
          <a:p>
            <a:pPr algn="ctr"/>
            <a:r>
              <a:rPr lang="en-US" sz="4000" b="1" dirty="0"/>
              <a:t>Introduction</a:t>
            </a:r>
            <a:endParaRPr lang="en-IN" sz="4000" b="1" dirty="0"/>
          </a:p>
        </p:txBody>
      </p:sp>
      <p:sp>
        <p:nvSpPr>
          <p:cNvPr id="3" name="Text Placeholder 2">
            <a:extLst>
              <a:ext uri="{FF2B5EF4-FFF2-40B4-BE49-F238E27FC236}">
                <a16:creationId xmlns:a16="http://schemas.microsoft.com/office/drawing/2014/main" id="{357F72F0-C4DE-5EEF-B570-4FD2AE158D16}"/>
              </a:ext>
            </a:extLst>
          </p:cNvPr>
          <p:cNvSpPr>
            <a:spLocks noGrp="1"/>
          </p:cNvSpPr>
          <p:nvPr>
            <p:ph type="body" idx="1"/>
          </p:nvPr>
        </p:nvSpPr>
        <p:spPr>
          <a:xfrm>
            <a:off x="609600" y="1232116"/>
            <a:ext cx="7696200" cy="4685385"/>
          </a:xfrm>
        </p:spPr>
        <p:txBody>
          <a:bodyPr/>
          <a:lstStyle/>
          <a:p>
            <a:pPr algn="just">
              <a:lnSpc>
                <a:spcPct val="107000"/>
              </a:lnSpc>
              <a:spcAft>
                <a:spcPts val="800"/>
              </a:spcAft>
            </a:pPr>
            <a:r>
              <a:rPr lang="en-IN" sz="1800" kern="100" dirty="0">
                <a:effectLst/>
                <a:latin typeface="+mn-lt"/>
                <a:ea typeface="Calibri" panose="020F0502020204030204" pitchFamily="34" charset="0"/>
                <a:cs typeface="Gautami" panose="020B0502040204020203" pitchFamily="34" charset="0"/>
              </a:rPr>
              <a:t>Women Safety Analytics is a cutting-edge, AI-powered solution that leverages real-time monitoring to detect and prevent potential threats to women's safety. By incorporating computer vision, deep learning, and gesture recognition technologies, this software continuously analyses environments to detect suspicious or unsafe situations, particularly for women. It employs a combination of person detection, gender classification, anomaly detection, and predictive analytics to identify potential threats and trigger timely alerts.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kern="100" dirty="0">
                <a:effectLst/>
                <a:latin typeface="+mn-lt"/>
                <a:ea typeface="Calibri" panose="020F0502020204030204" pitchFamily="34" charset="0"/>
                <a:cs typeface="Gautami" panose="020B0502040204020203" pitchFamily="34" charset="0"/>
              </a:rPr>
              <a:t>The system will monitor public spaces, streets, and other critical areas to count the number of men and women present, providing insights into gender distribution patterns at specific times and locations. It is designed to identify risky situations such as a lone woman at night, a woman surrounded by men, or unusual gestures indicating distress. By offering real-time data and early alerts, Women Safety Analytics empowers law enforcement to respond swiftly and prevent potential incidents before they escalate.</a:t>
            </a:r>
          </a:p>
          <a:p>
            <a:pPr marL="285750" indent="-285750" algn="just">
              <a:lnSpc>
                <a:spcPct val="150000"/>
              </a:lnSpc>
              <a:buFont typeface="Arial" panose="020B0604020202020204" pitchFamily="34" charset="0"/>
              <a:buChar char="•"/>
            </a:pPr>
            <a:endParaRPr lang="en-IN" sz="1600" dirty="0">
              <a:latin typeface="+mn-lt"/>
            </a:endParaRPr>
          </a:p>
        </p:txBody>
      </p:sp>
    </p:spTree>
    <p:extLst>
      <p:ext uri="{BB962C8B-B14F-4D97-AF65-F5344CB8AC3E}">
        <p14:creationId xmlns:p14="http://schemas.microsoft.com/office/powerpoint/2010/main" val="30403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305" y="457200"/>
            <a:ext cx="3501390" cy="629018"/>
          </a:xfrm>
          <a:prstGeom prst="rect">
            <a:avLst/>
          </a:prstGeom>
        </p:spPr>
        <p:txBody>
          <a:bodyPr vert="horz" wrap="square" lIns="0" tIns="13335" rIns="0" bIns="0" rtlCol="0">
            <a:spAutoFit/>
          </a:bodyPr>
          <a:lstStyle/>
          <a:p>
            <a:pPr marL="12700">
              <a:lnSpc>
                <a:spcPct val="100000"/>
              </a:lnSpc>
              <a:spcBef>
                <a:spcPts val="105"/>
              </a:spcBef>
            </a:pPr>
            <a:r>
              <a:rPr sz="4000" b="1" dirty="0"/>
              <a:t>Existing</a:t>
            </a:r>
            <a:r>
              <a:rPr sz="4000" b="1" spc="-135" dirty="0"/>
              <a:t> </a:t>
            </a:r>
            <a:r>
              <a:rPr sz="4000" b="1" spc="-10" dirty="0"/>
              <a:t>System</a:t>
            </a:r>
          </a:p>
        </p:txBody>
      </p:sp>
      <p:sp>
        <p:nvSpPr>
          <p:cNvPr id="4" name="TextBox 3">
            <a:extLst>
              <a:ext uri="{FF2B5EF4-FFF2-40B4-BE49-F238E27FC236}">
                <a16:creationId xmlns:a16="http://schemas.microsoft.com/office/drawing/2014/main" id="{B9DCA0F3-2BA4-294E-0D48-8F7DB78FB238}"/>
              </a:ext>
            </a:extLst>
          </p:cNvPr>
          <p:cNvSpPr txBox="1"/>
          <p:nvPr/>
        </p:nvSpPr>
        <p:spPr>
          <a:xfrm>
            <a:off x="685800" y="1371600"/>
            <a:ext cx="7696200" cy="4627229"/>
          </a:xfrm>
          <a:prstGeom prst="rect">
            <a:avLst/>
          </a:prstGeom>
          <a:noFill/>
        </p:spPr>
        <p:txBody>
          <a:bodyPr wrap="square" rtlCol="0">
            <a:spAutoFit/>
          </a:bodyPr>
          <a:lstStyle/>
          <a:p>
            <a:pPr algn="just">
              <a:lnSpc>
                <a:spcPct val="107000"/>
              </a:lnSpc>
              <a:spcAft>
                <a:spcPts val="800"/>
              </a:spcAft>
            </a:pPr>
            <a:r>
              <a:rPr lang="en-US" dirty="0">
                <a:latin typeface="+mn-lt"/>
              </a:rPr>
              <a:t>Existing systems for women’s safety primarily include CCTV surveillance, mobile safety applications, AI-powered anomaly detection platforms, and public safety hotlines. While these tools have made strides in improving general security, they often fall short when it comes to proactive and women-specific threat detection. For instance, CCTV cameras provide passive monitoring and usually require manual supervision or review of footage after an incident has occurred. This makes them reactive rather than preventive, limiting their ability to intervene in real-time. Similarly, AI-based anomaly detection systems in public areas typically focus on generic threats or behavioral irregularities without specifically identifying gender-sensitive scenarios, such as a woman being followed or harassed.</a:t>
            </a:r>
          </a:p>
          <a:p>
            <a:pPr algn="just">
              <a:lnSpc>
                <a:spcPct val="107000"/>
              </a:lnSpc>
              <a:spcAft>
                <a:spcPts val="800"/>
              </a:spcAft>
            </a:pPr>
            <a:r>
              <a:rPr lang="en-US" dirty="0">
                <a:latin typeface="+mn-lt"/>
              </a:rPr>
              <a:t>Mobile safety apps and emergency hotlines offer direct communication channels for victims to request help, but they come with their own limitations. These systems rely heavily on the user’s ability to recognize danger and respond quickly, which may not be feasible in high-stress or life-threatening situations.</a:t>
            </a:r>
            <a:endParaRPr lang="en-IN"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EE0D61-C475-96D5-3477-956885699698}"/>
              </a:ext>
            </a:extLst>
          </p:cNvPr>
          <p:cNvSpPr>
            <a:spLocks noGrp="1"/>
          </p:cNvSpPr>
          <p:nvPr>
            <p:ph type="body" idx="1"/>
          </p:nvPr>
        </p:nvSpPr>
        <p:spPr>
          <a:xfrm>
            <a:off x="533400" y="1066800"/>
            <a:ext cx="7647940" cy="5262979"/>
          </a:xfrm>
        </p:spPr>
        <p:txBody>
          <a:bodyPr/>
          <a:lstStyle/>
          <a:p>
            <a:r>
              <a:rPr lang="en-US" sz="1800" dirty="0">
                <a:latin typeface="+mn-lt"/>
              </a:rPr>
              <a:t>Victims may be unable to access their devices, make a call, or send an alert if they are restrained, unconscious, or afraid of escalating the situation. Additionally, many of these apps require location services or internet connectivity, which may not always be reliable. Overall, while these existing solutions contribute to safety infrastructure, they do not adequately address the need for automated, intelligent systems that can detect and respond to threats specific to women without requiring manual input.</a:t>
            </a:r>
          </a:p>
          <a:p>
            <a:endParaRPr lang="en-US" sz="1800" dirty="0">
              <a:latin typeface="+mn-lt"/>
            </a:endParaRPr>
          </a:p>
          <a:p>
            <a:r>
              <a:rPr lang="en-US" sz="1800" dirty="0">
                <a:latin typeface="+mn-lt"/>
              </a:rPr>
              <a:t>To truly enhance women’s safety in public spaces, there is a need for a more advanced, proactive, and gender-focused approach that bridges the gaps left by current solutions. Such systems should be capable of recognizing patterns and scenarios that are statistically more dangerous for women, including being alone at night, surrounded by unfamiliar men, or displaying distress gestures. By incorporating real-time surveillance powered by AI, computer vision, and deep learning technologies, it becomes possible to detect threats as they emerge and immediately notify authorities for intervention. This next-generation approach would mark a significant shift from post-incident response to real-time prevention, ensuring safer environments tailored specifically to the unique safety needs of women.</a:t>
            </a:r>
            <a:endParaRPr lang="en-IN" sz="1800" dirty="0">
              <a:latin typeface="+mn-lt"/>
            </a:endParaRPr>
          </a:p>
        </p:txBody>
      </p:sp>
    </p:spTree>
    <p:extLst>
      <p:ext uri="{BB962C8B-B14F-4D97-AF65-F5344CB8AC3E}">
        <p14:creationId xmlns:p14="http://schemas.microsoft.com/office/powerpoint/2010/main" val="129302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a:spLocks noGrp="1"/>
          </p:cNvSpPr>
          <p:nvPr>
            <p:ph type="title"/>
          </p:nvPr>
        </p:nvSpPr>
        <p:spPr>
          <a:xfrm>
            <a:off x="2514600" y="457200"/>
            <a:ext cx="3925529" cy="628377"/>
          </a:xfrm>
          <a:prstGeom prst="rect">
            <a:avLst/>
          </a:prstGeom>
        </p:spPr>
        <p:txBody>
          <a:bodyPr vert="horz" wrap="square" lIns="0" tIns="12700" rIns="0" bIns="0" rtlCol="0">
            <a:spAutoFit/>
          </a:bodyPr>
          <a:lstStyle/>
          <a:p>
            <a:pPr marL="12700">
              <a:lnSpc>
                <a:spcPct val="100000"/>
              </a:lnSpc>
              <a:spcBef>
                <a:spcPts val="100"/>
              </a:spcBef>
            </a:pPr>
            <a:r>
              <a:rPr sz="4000" b="1" dirty="0"/>
              <a:t>Proposed</a:t>
            </a:r>
            <a:r>
              <a:rPr sz="4000" b="1" spc="-195" dirty="0"/>
              <a:t> </a:t>
            </a:r>
            <a:r>
              <a:rPr lang="en-US" sz="4000" b="1" spc="-10" dirty="0"/>
              <a:t>S</a:t>
            </a:r>
            <a:r>
              <a:rPr sz="4000" b="1" spc="-10" dirty="0"/>
              <a:t>ystem</a:t>
            </a:r>
          </a:p>
        </p:txBody>
      </p:sp>
      <p:sp>
        <p:nvSpPr>
          <p:cNvPr id="2" name="TextBox 1">
            <a:extLst>
              <a:ext uri="{FF2B5EF4-FFF2-40B4-BE49-F238E27FC236}">
                <a16:creationId xmlns:a16="http://schemas.microsoft.com/office/drawing/2014/main" id="{43104588-21BF-C6D1-AE04-F5088A5637E8}"/>
              </a:ext>
            </a:extLst>
          </p:cNvPr>
          <p:cNvSpPr txBox="1"/>
          <p:nvPr/>
        </p:nvSpPr>
        <p:spPr>
          <a:xfrm>
            <a:off x="381000" y="1143000"/>
            <a:ext cx="8458200" cy="5078313"/>
          </a:xfrm>
          <a:prstGeom prst="rect">
            <a:avLst/>
          </a:prstGeom>
          <a:noFill/>
        </p:spPr>
        <p:txBody>
          <a:bodyPr wrap="square" rtlCol="0">
            <a:spAutoFit/>
          </a:bodyPr>
          <a:lstStyle/>
          <a:p>
            <a:pPr algn="just">
              <a:buNone/>
            </a:pPr>
            <a:r>
              <a:rPr lang="en-US" dirty="0">
                <a:latin typeface="+mn-lt"/>
              </a:rPr>
              <a:t>Our proposal focuses on developing a proactive, real-time threat detection system using AI-powered surveillance and advanced analytics specifically tailored for women's safety. our solution leverages cutting-edge technologies such as computer vision, machine learning, and gesture recognition to create a fully automated system that continuously monitors public spaces. The system employs sophisticated algorithms for person detection and gender classification, enabling it to analyze the environment in real time and provide valuable insights into gender distribution patterns. This data can help identify high-risk areas and times, such as isolated streets at night or densely crowded events, where the potential for unsafe situations increases.</a:t>
            </a:r>
          </a:p>
          <a:p>
            <a:pPr algn="just">
              <a:buNone/>
            </a:pPr>
            <a:endParaRPr lang="en-US" dirty="0">
              <a:latin typeface="+mn-lt"/>
            </a:endParaRPr>
          </a:p>
          <a:p>
            <a:pPr algn="just"/>
            <a:r>
              <a:rPr lang="en-US" dirty="0">
                <a:latin typeface="+mn-lt"/>
              </a:rPr>
              <a:t>A core strength of the system lies in its ability to recognize specific scenarios that could pose a threat to women. For instance, it can detect if a woman is alone in a poorly lit area at night or if she is surrounded by a group of men—both considered indicators of vulnerability. Additionally, the integration of gesture analytics allows the system to interpret emergency signals, such as SOS gestures, which may be the only way a victim can silently request help. The moment such a situation is identified, the system can trigger automated alerts to law enforcement drastically reducing response time and potentially preventing an incident before it occurs.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37157"/>
            <a:ext cx="7962265" cy="433773"/>
          </a:xfrm>
          <a:prstGeom prst="rect">
            <a:avLst/>
          </a:prstGeom>
        </p:spPr>
        <p:txBody>
          <a:bodyPr vert="horz" wrap="square" lIns="0" tIns="91440" rIns="0" bIns="0" rtlCol="0">
            <a:spAutoFit/>
          </a:bodyPr>
          <a:lstStyle/>
          <a:p>
            <a:pPr marL="355600" marR="16510" indent="-343535">
              <a:lnSpc>
                <a:spcPts val="2600"/>
              </a:lnSpc>
              <a:spcBef>
                <a:spcPts val="720"/>
              </a:spcBef>
              <a:buFont typeface="Arial MT"/>
              <a:buChar char="•"/>
              <a:tabLst>
                <a:tab pos="355600" algn="l"/>
              </a:tabLst>
            </a:pPr>
            <a:endParaRPr sz="2700" dirty="0">
              <a:latin typeface="Calibri"/>
              <a:cs typeface="Calibri"/>
            </a:endParaRPr>
          </a:p>
        </p:txBody>
      </p:sp>
      <p:sp>
        <p:nvSpPr>
          <p:cNvPr id="7" name="TextBox 6">
            <a:extLst>
              <a:ext uri="{FF2B5EF4-FFF2-40B4-BE49-F238E27FC236}">
                <a16:creationId xmlns:a16="http://schemas.microsoft.com/office/drawing/2014/main" id="{AD21EC77-843A-9054-DDFC-85A53172D173}"/>
              </a:ext>
            </a:extLst>
          </p:cNvPr>
          <p:cNvSpPr txBox="1"/>
          <p:nvPr/>
        </p:nvSpPr>
        <p:spPr>
          <a:xfrm>
            <a:off x="228600" y="685800"/>
            <a:ext cx="8305800" cy="5663089"/>
          </a:xfrm>
          <a:prstGeom prst="rect">
            <a:avLst/>
          </a:prstGeom>
          <a:noFill/>
        </p:spPr>
        <p:txBody>
          <a:bodyPr wrap="square">
            <a:spAutoFit/>
          </a:bodyPr>
          <a:lstStyle/>
          <a:p>
            <a:r>
              <a:rPr lang="en-US" dirty="0">
                <a:latin typeface="+mn-lt"/>
              </a:rPr>
              <a:t>By removing the need for manual input and focusing on predictive, gender-aware threat detection, our proposal aims to fill the critical gaps left by existing safety technologies, offering a smarter, faster, and more inclusive approach to public safety for women. </a:t>
            </a:r>
          </a:p>
          <a:p>
            <a:endParaRPr lang="en-US" dirty="0">
              <a:latin typeface="+mn-lt"/>
            </a:endParaRPr>
          </a:p>
          <a:p>
            <a:r>
              <a:rPr lang="en-IN" dirty="0" err="1">
                <a:latin typeface="+mn-lt"/>
                <a:ea typeface="Calibri" panose="020F0502020204030204" pitchFamily="34" charset="0"/>
              </a:rPr>
              <a:t>SecureShe</a:t>
            </a:r>
            <a:r>
              <a:rPr lang="en-IN" dirty="0">
                <a:latin typeface="+mn-lt"/>
                <a:ea typeface="Calibri" panose="020F0502020204030204" pitchFamily="34" charset="0"/>
              </a:rPr>
              <a:t>-Real Time Women Safety Alert System</a:t>
            </a:r>
            <a:r>
              <a:rPr lang="en-IN" dirty="0">
                <a:effectLst/>
                <a:latin typeface="+mn-lt"/>
                <a:ea typeface="Calibri" panose="020F0502020204030204" pitchFamily="34" charset="0"/>
              </a:rPr>
              <a:t> include the following functionalities .</a:t>
            </a:r>
          </a:p>
          <a:p>
            <a:endParaRPr lang="en-IN" dirty="0">
              <a:latin typeface="+mn-lt"/>
              <a:ea typeface="Calibri" panose="020F0502020204030204" pitchFamily="34" charset="0"/>
            </a:endParaRPr>
          </a:p>
          <a:p>
            <a:pPr marL="457200" indent="-457200">
              <a:buAutoNum type="arabicPeriod"/>
            </a:pPr>
            <a:r>
              <a:rPr lang="en-IN" dirty="0">
                <a:effectLst/>
                <a:latin typeface="+mn-lt"/>
                <a:ea typeface="Calibri" panose="020F0502020204030204" pitchFamily="34" charset="0"/>
              </a:rPr>
              <a:t>Person detection along with Gender Classification </a:t>
            </a:r>
          </a:p>
          <a:p>
            <a:endParaRPr lang="en-IN" dirty="0">
              <a:effectLst/>
              <a:latin typeface="+mn-lt"/>
              <a:ea typeface="Calibri" panose="020F0502020204030204" pitchFamily="34" charset="0"/>
            </a:endParaRPr>
          </a:p>
          <a:p>
            <a:pPr marL="457200" indent="-457200">
              <a:buAutoNum type="arabicPeriod" startAt="2"/>
            </a:pPr>
            <a:r>
              <a:rPr lang="en-IN" dirty="0">
                <a:effectLst/>
                <a:latin typeface="+mn-lt"/>
                <a:ea typeface="Calibri" panose="020F0502020204030204" pitchFamily="34" charset="0"/>
              </a:rPr>
              <a:t>Gender Distribution : Count the number of men and women present in</a:t>
            </a:r>
          </a:p>
          <a:p>
            <a:r>
              <a:rPr lang="en-IN" dirty="0">
                <a:latin typeface="+mn-lt"/>
                <a:ea typeface="Calibri" panose="020F0502020204030204" pitchFamily="34" charset="0"/>
              </a:rPr>
              <a:t>   </a:t>
            </a:r>
            <a:r>
              <a:rPr lang="en-IN" dirty="0">
                <a:effectLst/>
                <a:latin typeface="+mn-lt"/>
                <a:ea typeface="Calibri" panose="020F0502020204030204" pitchFamily="34" charset="0"/>
              </a:rPr>
              <a:t>      the scene </a:t>
            </a:r>
          </a:p>
          <a:p>
            <a:endParaRPr lang="en-IN" dirty="0">
              <a:effectLst/>
              <a:latin typeface="+mn-lt"/>
              <a:ea typeface="Calibri" panose="020F0502020204030204" pitchFamily="34" charset="0"/>
            </a:endParaRPr>
          </a:p>
          <a:p>
            <a:pPr marL="457200" indent="-457200">
              <a:buAutoNum type="arabicPeriod" startAt="3"/>
            </a:pPr>
            <a:r>
              <a:rPr lang="en-IN" dirty="0">
                <a:effectLst/>
                <a:latin typeface="+mn-lt"/>
                <a:ea typeface="Calibri" panose="020F0502020204030204" pitchFamily="34" charset="0"/>
              </a:rPr>
              <a:t>Identifying a Lone Woman at Night time</a:t>
            </a:r>
          </a:p>
          <a:p>
            <a:r>
              <a:rPr lang="en-IN" dirty="0">
                <a:effectLst/>
                <a:latin typeface="+mn-lt"/>
                <a:ea typeface="Calibri" panose="020F0502020204030204" pitchFamily="34" charset="0"/>
              </a:rPr>
              <a:t> </a:t>
            </a:r>
            <a:endParaRPr lang="en-IN" dirty="0">
              <a:latin typeface="+mn-lt"/>
              <a:ea typeface="Calibri" panose="020F0502020204030204" pitchFamily="34" charset="0"/>
            </a:endParaRPr>
          </a:p>
          <a:p>
            <a:pPr marL="457200" indent="-457200">
              <a:buAutoNum type="arabicPeriod" startAt="4"/>
            </a:pPr>
            <a:r>
              <a:rPr lang="en-IN" dirty="0">
                <a:effectLst/>
                <a:latin typeface="+mn-lt"/>
                <a:ea typeface="Calibri" panose="020F0502020204030204" pitchFamily="34" charset="0"/>
              </a:rPr>
              <a:t>Detection of a weapon</a:t>
            </a:r>
          </a:p>
          <a:p>
            <a:endParaRPr lang="en-IN" dirty="0">
              <a:latin typeface="+mn-lt"/>
              <a:ea typeface="Calibri" panose="020F0502020204030204" pitchFamily="34" charset="0"/>
            </a:endParaRPr>
          </a:p>
          <a:p>
            <a:pPr marL="457200" indent="-457200">
              <a:buAutoNum type="arabicPeriod" startAt="5"/>
            </a:pPr>
            <a:r>
              <a:rPr lang="en-IN" dirty="0">
                <a:effectLst/>
                <a:latin typeface="+mn-lt"/>
                <a:ea typeface="Calibri" panose="020F0502020204030204" pitchFamily="34" charset="0"/>
              </a:rPr>
              <a:t>Recognizing SOS situation through gesture analytics.</a:t>
            </a:r>
          </a:p>
          <a:p>
            <a:pPr marL="457200" indent="-457200">
              <a:buAutoNum type="arabicPeriod" startAt="5"/>
            </a:pPr>
            <a:endParaRPr lang="en-IN" dirty="0">
              <a:latin typeface="+mn-lt"/>
              <a:ea typeface="Calibri" panose="020F0502020204030204" pitchFamily="34" charset="0"/>
            </a:endParaRPr>
          </a:p>
          <a:p>
            <a:pPr marL="457200" indent="-457200">
              <a:buAutoNum type="arabicPeriod" startAt="5"/>
            </a:pPr>
            <a:r>
              <a:rPr lang="en-IN" dirty="0">
                <a:effectLst/>
                <a:latin typeface="+mn-lt"/>
                <a:ea typeface="Calibri" panose="020F0502020204030204" pitchFamily="34" charset="0"/>
              </a:rPr>
              <a:t>Detection of a Woman Surrounded by Men</a:t>
            </a:r>
          </a:p>
          <a:p>
            <a:endParaRPr lang="en-IN" sz="2000" dirty="0">
              <a:latin typeface="Times New Roman" panose="02020603050405020304" pitchFamily="18" charset="0"/>
              <a:ea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200A-E3A8-FFD6-7701-2F66C4900E38}"/>
              </a:ext>
            </a:extLst>
          </p:cNvPr>
          <p:cNvSpPr>
            <a:spLocks noGrp="1"/>
          </p:cNvSpPr>
          <p:nvPr>
            <p:ph type="title"/>
          </p:nvPr>
        </p:nvSpPr>
        <p:spPr>
          <a:xfrm>
            <a:off x="3329178" y="461899"/>
            <a:ext cx="2487929" cy="492443"/>
          </a:xfrm>
        </p:spPr>
        <p:txBody>
          <a:bodyPr/>
          <a:lstStyle/>
          <a:p>
            <a:r>
              <a:rPr lang="en-US" sz="3200" b="1" dirty="0"/>
              <a:t>Architecture</a:t>
            </a:r>
            <a:endParaRPr lang="en-IN" sz="3200" b="1" dirty="0"/>
          </a:p>
        </p:txBody>
      </p:sp>
      <p:pic>
        <p:nvPicPr>
          <p:cNvPr id="4" name="Picture 3">
            <a:extLst>
              <a:ext uri="{FF2B5EF4-FFF2-40B4-BE49-F238E27FC236}">
                <a16:creationId xmlns:a16="http://schemas.microsoft.com/office/drawing/2014/main" id="{C693542D-056A-79FB-9088-8118FBC86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76400"/>
            <a:ext cx="8610600" cy="4114800"/>
          </a:xfrm>
          <a:prstGeom prst="rect">
            <a:avLst/>
          </a:prstGeom>
        </p:spPr>
      </p:pic>
    </p:spTree>
    <p:extLst>
      <p:ext uri="{BB962C8B-B14F-4D97-AF65-F5344CB8AC3E}">
        <p14:creationId xmlns:p14="http://schemas.microsoft.com/office/powerpoint/2010/main" val="99625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1118</TotalTime>
  <Words>1816</Words>
  <Application>Microsoft Office PowerPoint</Application>
  <PresentationFormat>On-screen Show (4:3)</PresentationFormat>
  <Paragraphs>138</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Arial MT</vt:lpstr>
      <vt:lpstr>Calibri</vt:lpstr>
      <vt:lpstr>Courier New</vt:lpstr>
      <vt:lpstr>Symbol</vt:lpstr>
      <vt:lpstr>Times New Roman</vt:lpstr>
      <vt:lpstr>TimesNewRomanPS-BoldMT</vt:lpstr>
      <vt:lpstr>Office Theme</vt:lpstr>
      <vt:lpstr>        SecureShe-Real Time Women Safety  Alert System</vt:lpstr>
      <vt:lpstr>Contents</vt:lpstr>
      <vt:lpstr>Abstract</vt:lpstr>
      <vt:lpstr>Introduction</vt:lpstr>
      <vt:lpstr>Existing System</vt:lpstr>
      <vt:lpstr>PowerPoint Presentation</vt:lpstr>
      <vt:lpstr>Proposed System</vt:lpstr>
      <vt:lpstr>PowerPoint Presentation</vt:lpstr>
      <vt:lpstr>Architecture</vt:lpstr>
      <vt:lpstr>PowerPoint Presentation</vt:lpstr>
      <vt:lpstr>PowerPoint Presentation</vt:lpstr>
      <vt:lpstr>PowerPoint Presentation</vt:lpstr>
      <vt:lpstr>Visualization</vt:lpstr>
      <vt:lpstr>Safe Gesture Detection</vt:lpstr>
      <vt:lpstr>More Men than Female Detection</vt:lpstr>
      <vt:lpstr>Alone Female Detection at Night</vt:lpstr>
      <vt:lpstr> Pistol Weapon Detection</vt:lpstr>
      <vt:lpstr>SoS Gesture Detection</vt:lpstr>
      <vt:lpstr>    Software Requirements</vt:lpstr>
      <vt:lpstr>Hardware Requirements</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Hemanth Myla</cp:lastModifiedBy>
  <cp:revision>26</cp:revision>
  <dcterms:created xsi:type="dcterms:W3CDTF">2025-01-02T16:20:55Z</dcterms:created>
  <dcterms:modified xsi:type="dcterms:W3CDTF">2025-04-20T13:57:19Z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2024-12-29T00:00:00Z</vt:filetime>
  </property>
  <property fmtid="{D5CDD505-2E9C-101B-9397-08002B2CF9AE}" pid="3" name="Creator">
    <vt:lpwstr>Microsoft® PowerPoint® 2019</vt:lpwstr>
  </property>
  <property fmtid="{D5CDD505-2E9C-101B-9397-08002B2CF9AE}" pid="4" name="LastSaved">
    <vt:filetime>2025-01-02T00:00:00Z</vt:filetime>
  </property>
  <property fmtid="{D5CDD505-2E9C-101B-9397-08002B2CF9AE}" pid="5" name="Producer">
    <vt:lpwstr>Microsoft® PowerPoint® 2019</vt:lpwstr>
  </property>
</Properties>
</file>