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68" r:id="rId5"/>
    <p:sldId id="259" r:id="rId6"/>
    <p:sldId id="262" r:id="rId7"/>
    <p:sldId id="263" r:id="rId8"/>
    <p:sldId id="269" r:id="rId9"/>
    <p:sldId id="271" r:id="rId10"/>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p:cViewPr varScale="1">
        <p:scale>
          <a:sx n="78" d="100"/>
          <a:sy n="78" d="100"/>
        </p:scale>
        <p:origin x="159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D132A76-E44A-404D-9654-B459AD5BA79D}" type="datetimeFigureOut">
              <a:rPr lang="en-IN" smtClean="0"/>
              <a:t>19-03-2025</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FAEE99C-3FE6-44F0-B61C-87D0D6169B18}" type="slidenum">
              <a:rPr lang="en-IN" smtClean="0"/>
              <a:t>‹#›</a:t>
            </a:fld>
            <a:endParaRPr lang="en-IN"/>
          </a:p>
        </p:txBody>
      </p:sp>
    </p:spTree>
    <p:extLst>
      <p:ext uri="{BB962C8B-B14F-4D97-AF65-F5344CB8AC3E}">
        <p14:creationId xmlns:p14="http://schemas.microsoft.com/office/powerpoint/2010/main" val="335454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AEE99C-3FE6-44F0-B61C-87D0D6169B18}" type="slidenum">
              <a:rPr lang="en-IN" smtClean="0"/>
              <a:t>1</a:t>
            </a:fld>
            <a:endParaRPr lang="en-IN"/>
          </a:p>
        </p:txBody>
      </p:sp>
    </p:spTree>
    <p:extLst>
      <p:ext uri="{BB962C8B-B14F-4D97-AF65-F5344CB8AC3E}">
        <p14:creationId xmlns:p14="http://schemas.microsoft.com/office/powerpoint/2010/main" val="3181788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7998"/>
          </a:xfrm>
          <a:prstGeom prst="rect">
            <a:avLst/>
          </a:prstGeom>
        </p:spPr>
      </p:pic>
      <p:sp>
        <p:nvSpPr>
          <p:cNvPr id="2" name="Holder 2"/>
          <p:cNvSpPr>
            <a:spLocks noGrp="1"/>
          </p:cNvSpPr>
          <p:nvPr>
            <p:ph type="title"/>
          </p:nvPr>
        </p:nvSpPr>
        <p:spPr>
          <a:xfrm>
            <a:off x="3329178" y="461899"/>
            <a:ext cx="2487929" cy="696594"/>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535940" y="1613357"/>
            <a:ext cx="7647940" cy="3760470"/>
          </a:xfrm>
          <a:prstGeom prst="rect">
            <a:avLst/>
          </a:prstGeom>
        </p:spPr>
        <p:txBody>
          <a:bodyPr wrap="square" lIns="0" tIns="0" rIns="0" bIns="0">
            <a:spAutoFit/>
          </a:bodyPr>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allowshaw/Lung-Cancer-Prediction-using-CNN-and-Transfer-Learn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295400"/>
            <a:ext cx="7239000" cy="444352"/>
          </a:xfrm>
          <a:prstGeom prst="rect">
            <a:avLst/>
          </a:prstGeom>
        </p:spPr>
        <p:txBody>
          <a:bodyPr vert="horz" wrap="square" lIns="0" tIns="13335" rIns="0" bIns="0" rtlCol="0">
            <a:spAutoFit/>
          </a:bodyPr>
          <a:lstStyle/>
          <a:p>
            <a:pPr marL="269875" marR="5080" indent="-257810" algn="ctr">
              <a:lnSpc>
                <a:spcPct val="100000"/>
              </a:lnSpc>
              <a:spcBef>
                <a:spcPts val="105"/>
              </a:spcBef>
            </a:pPr>
            <a:r>
              <a:rPr lang="en-US" sz="2800" b="1" dirty="0">
                <a:solidFill>
                  <a:srgbClr val="000000"/>
                </a:solidFill>
                <a:effectLst/>
                <a:latin typeface="TimesNewRomanPS-BoldMT"/>
              </a:rPr>
              <a:t> She Secure</a:t>
            </a:r>
            <a:endParaRPr sz="2800" b="1" u="sng" spc="-10" dirty="0">
              <a:uFill>
                <a:solidFill>
                  <a:srgbClr val="000000"/>
                </a:solidFill>
              </a:uFill>
              <a:latin typeface="+mn-lt"/>
              <a:hlinkClick r:id="rId3"/>
            </a:endParaRPr>
          </a:p>
        </p:txBody>
      </p:sp>
      <p:sp>
        <p:nvSpPr>
          <p:cNvPr id="18" name="object 18"/>
          <p:cNvSpPr txBox="1"/>
          <p:nvPr/>
        </p:nvSpPr>
        <p:spPr>
          <a:xfrm>
            <a:off x="838200" y="2514600"/>
            <a:ext cx="7620000" cy="3778983"/>
          </a:xfrm>
          <a:prstGeom prst="rect">
            <a:avLst/>
          </a:prstGeom>
        </p:spPr>
        <p:txBody>
          <a:bodyPr vert="horz" wrap="square" lIns="0" tIns="12700" rIns="0" bIns="0" rtlCol="0">
            <a:spAutoFit/>
          </a:bodyPr>
          <a:lstStyle/>
          <a:p>
            <a:pPr marL="2293620">
              <a:lnSpc>
                <a:spcPct val="100000"/>
              </a:lnSpc>
              <a:spcBef>
                <a:spcPts val="100"/>
              </a:spcBef>
            </a:pPr>
            <a:r>
              <a:rPr sz="2700" b="1" dirty="0">
                <a:latin typeface="Calibri"/>
                <a:cs typeface="Calibri"/>
              </a:rPr>
              <a:t>Project</a:t>
            </a:r>
            <a:r>
              <a:rPr sz="2700" b="1" spc="-55" dirty="0">
                <a:latin typeface="Calibri"/>
                <a:cs typeface="Calibri"/>
              </a:rPr>
              <a:t> </a:t>
            </a:r>
            <a:r>
              <a:rPr lang="en-US" sz="2700" b="1" dirty="0">
                <a:latin typeface="Calibri"/>
                <a:cs typeface="Calibri"/>
              </a:rPr>
              <a:t>batch</a:t>
            </a:r>
            <a:r>
              <a:rPr lang="en-US" sz="2700" b="1" spc="-60" dirty="0">
                <a:latin typeface="Calibri"/>
                <a:cs typeface="Calibri"/>
              </a:rPr>
              <a:t> </a:t>
            </a:r>
            <a:r>
              <a:rPr lang="en-US" sz="2700" b="1" dirty="0">
                <a:latin typeface="Calibri"/>
                <a:cs typeface="Calibri"/>
              </a:rPr>
              <a:t>No:</a:t>
            </a:r>
            <a:r>
              <a:rPr lang="en-US" sz="2700" b="1" spc="-50" dirty="0">
                <a:latin typeface="Calibri"/>
                <a:cs typeface="Calibri"/>
              </a:rPr>
              <a:t> </a:t>
            </a:r>
            <a:r>
              <a:rPr lang="en-US" sz="2700" b="1" spc="-20" dirty="0">
                <a:latin typeface="Calibri"/>
                <a:cs typeface="Calibri"/>
              </a:rPr>
              <a:t>A-</a:t>
            </a:r>
            <a:r>
              <a:rPr lang="en-US" sz="2700" b="1" spc="-50" dirty="0">
                <a:latin typeface="Calibri"/>
                <a:cs typeface="Calibri"/>
              </a:rPr>
              <a:t>3</a:t>
            </a:r>
            <a:endParaRPr lang="en-US" sz="2700" b="1" dirty="0">
              <a:latin typeface="Calibri"/>
              <a:cs typeface="Calibri"/>
            </a:endParaRPr>
          </a:p>
          <a:p>
            <a:pPr marL="12700">
              <a:lnSpc>
                <a:spcPct val="100000"/>
              </a:lnSpc>
              <a:spcBef>
                <a:spcPts val="2775"/>
              </a:spcBef>
              <a:tabLst>
                <a:tab pos="4441190" algn="l"/>
              </a:tabLst>
            </a:pPr>
            <a:r>
              <a:rPr lang="en-US" sz="2000" b="1" dirty="0">
                <a:latin typeface="Calibri"/>
                <a:cs typeface="Calibri"/>
              </a:rPr>
              <a:t>PROJECT</a:t>
            </a:r>
            <a:r>
              <a:rPr lang="en-US" sz="2000" b="1" spc="-95" dirty="0">
                <a:latin typeface="Calibri"/>
                <a:cs typeface="Calibri"/>
              </a:rPr>
              <a:t> </a:t>
            </a:r>
            <a:r>
              <a:rPr lang="en-US" sz="2000" b="1" spc="-25" dirty="0">
                <a:latin typeface="Calibri"/>
                <a:cs typeface="Calibri"/>
              </a:rPr>
              <a:t>BY:                                                                P</a:t>
            </a:r>
            <a:r>
              <a:rPr lang="en-US" sz="2000" b="1" dirty="0">
                <a:latin typeface="Calibri"/>
                <a:cs typeface="Calibri"/>
              </a:rPr>
              <a:t>ROJECT</a:t>
            </a:r>
            <a:r>
              <a:rPr lang="en-US" sz="2000" b="1" spc="-100" dirty="0">
                <a:latin typeface="Calibri"/>
                <a:cs typeface="Calibri"/>
              </a:rPr>
              <a:t> </a:t>
            </a:r>
            <a:r>
              <a:rPr lang="en-US" sz="2000" b="1" spc="-10" dirty="0">
                <a:latin typeface="Calibri"/>
                <a:cs typeface="Calibri"/>
              </a:rPr>
              <a:t>GUIDE:</a:t>
            </a:r>
            <a:endParaRPr lang="en-US" sz="2000" dirty="0">
              <a:latin typeface="Calibri"/>
              <a:cs typeface="Calibri"/>
            </a:endParaRPr>
          </a:p>
          <a:p>
            <a:pPr marL="12700" marR="5080">
              <a:lnSpc>
                <a:spcPts val="4800"/>
              </a:lnSpc>
              <a:spcBef>
                <a:spcPts val="560"/>
              </a:spcBef>
              <a:tabLst>
                <a:tab pos="4810760" algn="l"/>
              </a:tabLst>
            </a:pPr>
            <a:r>
              <a:rPr lang="en-IN" sz="2000" dirty="0"/>
              <a:t>TL: M. Sai Deepthi(21BQ1A6142) </a:t>
            </a:r>
            <a:r>
              <a:rPr sz="2000" dirty="0">
                <a:latin typeface="Calibri"/>
                <a:cs typeface="Calibri"/>
              </a:rPr>
              <a:t>	</a:t>
            </a:r>
            <a:r>
              <a:rPr sz="2000" spc="-30" dirty="0">
                <a:latin typeface="Calibri"/>
                <a:cs typeface="Calibri"/>
              </a:rPr>
              <a:t>M</a:t>
            </a:r>
            <a:r>
              <a:rPr lang="en-US" sz="2000" spc="-30" dirty="0">
                <a:latin typeface="Calibri"/>
                <a:cs typeface="Calibri"/>
              </a:rPr>
              <a:t>rs. Nalini Krupa</a:t>
            </a:r>
          </a:p>
          <a:p>
            <a:pPr marL="12700" marR="5080">
              <a:lnSpc>
                <a:spcPts val="4800"/>
              </a:lnSpc>
              <a:spcBef>
                <a:spcPts val="560"/>
              </a:spcBef>
              <a:tabLst>
                <a:tab pos="4810760" algn="l"/>
              </a:tabLst>
            </a:pPr>
            <a:r>
              <a:rPr lang="en-IN" sz="2000" dirty="0"/>
              <a:t>TM1: Manjunath( 21BQ1A6115)</a:t>
            </a:r>
          </a:p>
          <a:p>
            <a:pPr marL="12700" marR="5080">
              <a:lnSpc>
                <a:spcPts val="4800"/>
              </a:lnSpc>
              <a:spcBef>
                <a:spcPts val="560"/>
              </a:spcBef>
              <a:tabLst>
                <a:tab pos="4810760" algn="l"/>
              </a:tabLst>
            </a:pPr>
            <a:r>
              <a:rPr lang="en-IN" sz="2000" dirty="0"/>
              <a:t>TM2: M. </a:t>
            </a:r>
            <a:r>
              <a:rPr lang="en-IN" sz="2000" dirty="0" err="1"/>
              <a:t>Revanth</a:t>
            </a:r>
            <a:r>
              <a:rPr lang="en-IN" sz="2000" dirty="0"/>
              <a:t> ( 21BQ1A6140) </a:t>
            </a:r>
          </a:p>
          <a:p>
            <a:pPr marL="12700" marR="5080">
              <a:lnSpc>
                <a:spcPts val="4800"/>
              </a:lnSpc>
              <a:spcBef>
                <a:spcPts val="560"/>
              </a:spcBef>
              <a:tabLst>
                <a:tab pos="4810760" algn="l"/>
              </a:tabLst>
            </a:pPr>
            <a:r>
              <a:rPr lang="it-IT" sz="2000" spc="-10" dirty="0">
                <a:latin typeface="Calibri"/>
                <a:cs typeface="Calibri"/>
              </a:rPr>
              <a:t> </a:t>
            </a:r>
            <a:r>
              <a:rPr lang="en-IN" sz="2000" dirty="0"/>
              <a:t>TM3: Prasanna (22BQ5A6104) </a:t>
            </a:r>
            <a:endParaRPr lang="it-IT" sz="2000" dirty="0">
              <a:latin typeface="Calibri"/>
              <a:cs typeface="Calibri"/>
            </a:endParaRPr>
          </a:p>
        </p:txBody>
      </p:sp>
      <p:sp>
        <p:nvSpPr>
          <p:cNvPr id="7" name="Rectangle 6">
            <a:extLst>
              <a:ext uri="{FF2B5EF4-FFF2-40B4-BE49-F238E27FC236}">
                <a16:creationId xmlns:a16="http://schemas.microsoft.com/office/drawing/2014/main" id="{7651F719-F3B1-A726-4A89-A888427A526D}"/>
              </a:ext>
            </a:extLst>
          </p:cNvPr>
          <p:cNvSpPr/>
          <p:nvPr/>
        </p:nvSpPr>
        <p:spPr>
          <a:xfrm>
            <a:off x="0" y="0"/>
            <a:ext cx="9144000" cy="103432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B5FB93A-1735-1ACF-3703-F0B37A3952A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0" y="14990"/>
            <a:ext cx="5801193" cy="1019331"/>
          </a:xfrm>
          <a:prstGeom prst="rect">
            <a:avLst/>
          </a:prstGeom>
          <a:noFill/>
          <a:ln>
            <a:noFill/>
          </a:ln>
        </p:spPr>
      </p:pic>
      <p:sp>
        <p:nvSpPr>
          <p:cNvPr id="8" name="TextBox 7">
            <a:extLst>
              <a:ext uri="{FF2B5EF4-FFF2-40B4-BE49-F238E27FC236}">
                <a16:creationId xmlns:a16="http://schemas.microsoft.com/office/drawing/2014/main" id="{F5F9C4AC-5936-4A7B-471D-13D6BBA36269}"/>
              </a:ext>
            </a:extLst>
          </p:cNvPr>
          <p:cNvSpPr txBox="1"/>
          <p:nvPr/>
        </p:nvSpPr>
        <p:spPr>
          <a:xfrm>
            <a:off x="5944738" y="-3858"/>
            <a:ext cx="3048000" cy="923330"/>
          </a:xfrm>
          <a:prstGeom prst="rect">
            <a:avLst/>
          </a:prstGeom>
          <a:noFill/>
        </p:spPr>
        <p:txBody>
          <a:bodyPr wrap="square" rtlCol="0">
            <a:spAutoFit/>
          </a:bodyPr>
          <a:lstStyle/>
          <a:p>
            <a:pPr algn="l"/>
            <a:r>
              <a:rPr lang="en-US" dirty="0">
                <a:solidFill>
                  <a:schemeClr val="bg1"/>
                </a:solidFill>
                <a:latin typeface="Times New Roman" panose="02020603050405020304" pitchFamily="18" charset="0"/>
                <a:cs typeface="Times New Roman" panose="02020603050405020304" pitchFamily="18" charset="0"/>
              </a:rPr>
              <a:t>DEPARTMENT OF AIML (AIM) – IV-II Sem Project Review</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CONTENTS</a:t>
            </a:r>
          </a:p>
        </p:txBody>
      </p:sp>
      <p:sp>
        <p:nvSpPr>
          <p:cNvPr id="3" name="object 3"/>
          <p:cNvSpPr txBox="1"/>
          <p:nvPr/>
        </p:nvSpPr>
        <p:spPr>
          <a:xfrm>
            <a:off x="990600" y="1676400"/>
            <a:ext cx="3166745" cy="4186402"/>
          </a:xfrm>
          <a:prstGeom prst="rect">
            <a:avLst/>
          </a:prstGeom>
        </p:spPr>
        <p:txBody>
          <a:bodyPr vert="horz" wrap="square" lIns="0" tIns="109855" rIns="0" bIns="0" rtlCol="0">
            <a:spAutoFit/>
          </a:bodyPr>
          <a:lstStyle/>
          <a:p>
            <a:pPr marL="355600" indent="-342900">
              <a:lnSpc>
                <a:spcPct val="100000"/>
              </a:lnSpc>
              <a:spcBef>
                <a:spcPts val="865"/>
              </a:spcBef>
              <a:buFont typeface="Arial MT"/>
              <a:buChar char="•"/>
              <a:tabLst>
                <a:tab pos="355600" algn="l"/>
              </a:tabLst>
            </a:pPr>
            <a:r>
              <a:rPr sz="3200" spc="-10" dirty="0">
                <a:latin typeface="Calibri"/>
                <a:cs typeface="Calibri"/>
              </a:rPr>
              <a:t>Abstract</a:t>
            </a:r>
            <a:endParaRPr lang="en-US" sz="3200" spc="-10" dirty="0">
              <a:latin typeface="Calibri"/>
              <a:cs typeface="Calibri"/>
            </a:endParaRPr>
          </a:p>
          <a:p>
            <a:pPr marL="355600" indent="-342900">
              <a:lnSpc>
                <a:spcPct val="100000"/>
              </a:lnSpc>
              <a:spcBef>
                <a:spcPts val="865"/>
              </a:spcBef>
              <a:buFont typeface="Arial MT"/>
              <a:buChar char="•"/>
              <a:tabLst>
                <a:tab pos="355600" algn="l"/>
              </a:tabLst>
            </a:pPr>
            <a:r>
              <a:rPr lang="en-IN" sz="3200" spc="-10" dirty="0">
                <a:latin typeface="Calibri"/>
                <a:cs typeface="Calibri"/>
              </a:rPr>
              <a:t>Introduction</a:t>
            </a:r>
            <a:endParaRPr sz="3200" dirty="0">
              <a:latin typeface="Calibri"/>
              <a:cs typeface="Calibri"/>
            </a:endParaRPr>
          </a:p>
          <a:p>
            <a:pPr marL="355600" indent="-342900">
              <a:lnSpc>
                <a:spcPct val="100000"/>
              </a:lnSpc>
              <a:spcBef>
                <a:spcPts val="770"/>
              </a:spcBef>
              <a:buFont typeface="Arial MT"/>
              <a:buChar char="•"/>
              <a:tabLst>
                <a:tab pos="355600" algn="l"/>
              </a:tabLst>
            </a:pPr>
            <a:r>
              <a:rPr sz="3200" dirty="0">
                <a:latin typeface="Calibri"/>
                <a:cs typeface="Calibri"/>
              </a:rPr>
              <a:t>Existing</a:t>
            </a:r>
            <a:r>
              <a:rPr sz="3200" spc="-100" dirty="0">
                <a:latin typeface="Calibri"/>
                <a:cs typeface="Calibri"/>
              </a:rPr>
              <a:t> </a:t>
            </a:r>
            <a:r>
              <a:rPr sz="3200" spc="-10" dirty="0">
                <a:latin typeface="Calibri"/>
                <a:cs typeface="Calibri"/>
              </a:rPr>
              <a:t>system</a:t>
            </a:r>
            <a:endParaRPr sz="3200" dirty="0">
              <a:latin typeface="Calibri"/>
              <a:cs typeface="Calibri"/>
            </a:endParaRPr>
          </a:p>
          <a:p>
            <a:pPr marL="355600" indent="-342900">
              <a:lnSpc>
                <a:spcPct val="100000"/>
              </a:lnSpc>
              <a:spcBef>
                <a:spcPts val="770"/>
              </a:spcBef>
              <a:buFont typeface="Arial MT"/>
              <a:buChar char="•"/>
              <a:tabLst>
                <a:tab pos="355600" algn="l"/>
              </a:tabLst>
            </a:pPr>
            <a:r>
              <a:rPr sz="3200" dirty="0">
                <a:latin typeface="Calibri"/>
                <a:cs typeface="Calibri"/>
              </a:rPr>
              <a:t>Proposed</a:t>
            </a:r>
            <a:r>
              <a:rPr sz="3200" spc="-100" dirty="0">
                <a:latin typeface="Calibri"/>
                <a:cs typeface="Calibri"/>
              </a:rPr>
              <a:t> </a:t>
            </a:r>
            <a:r>
              <a:rPr sz="3200" spc="-20" dirty="0">
                <a:latin typeface="Calibri"/>
                <a:cs typeface="Calibri"/>
              </a:rPr>
              <a:t>system</a:t>
            </a:r>
            <a:endParaRPr sz="3200" dirty="0">
              <a:latin typeface="Calibri"/>
              <a:cs typeface="Calibri"/>
            </a:endParaRPr>
          </a:p>
          <a:p>
            <a:pPr marL="355600" indent="-342900">
              <a:lnSpc>
                <a:spcPct val="100000"/>
              </a:lnSpc>
              <a:spcBef>
                <a:spcPts val="770"/>
              </a:spcBef>
              <a:buFont typeface="Arial MT"/>
              <a:buChar char="•"/>
              <a:tabLst>
                <a:tab pos="355600" algn="l"/>
              </a:tabLst>
            </a:pPr>
            <a:r>
              <a:rPr lang="en-IN" sz="3200" spc="-10" dirty="0">
                <a:latin typeface="Calibri"/>
                <a:cs typeface="Calibri"/>
              </a:rPr>
              <a:t>Visualization</a:t>
            </a:r>
            <a:endParaRPr sz="3200" dirty="0">
              <a:latin typeface="Calibri"/>
              <a:cs typeface="Calibri"/>
            </a:endParaRPr>
          </a:p>
          <a:p>
            <a:pPr marL="355600" indent="-342900">
              <a:lnSpc>
                <a:spcPct val="100000"/>
              </a:lnSpc>
              <a:spcBef>
                <a:spcPts val="770"/>
              </a:spcBef>
              <a:buFont typeface="Arial MT"/>
              <a:buChar char="•"/>
              <a:tabLst>
                <a:tab pos="355600" algn="l"/>
              </a:tabLst>
            </a:pPr>
            <a:r>
              <a:rPr lang="en-IN" sz="3200" spc="-10" dirty="0">
                <a:latin typeface="Calibri"/>
                <a:cs typeface="Calibri"/>
              </a:rPr>
              <a:t>Objective</a:t>
            </a:r>
            <a:endParaRPr lang="en-IN" sz="3200" dirty="0">
              <a:latin typeface="Calibri"/>
              <a:cs typeface="Calibri"/>
            </a:endParaRPr>
          </a:p>
          <a:p>
            <a:pPr marL="355600" indent="-342900">
              <a:lnSpc>
                <a:spcPct val="100000"/>
              </a:lnSpc>
              <a:spcBef>
                <a:spcPts val="770"/>
              </a:spcBef>
              <a:buFont typeface="Arial MT"/>
              <a:buChar char="•"/>
              <a:tabLst>
                <a:tab pos="355600" algn="l"/>
              </a:tabLst>
            </a:pPr>
            <a:r>
              <a:rPr lang="en-IN" sz="3200" spc="-10" dirty="0">
                <a:latin typeface="Calibri"/>
                <a:cs typeface="Calibri"/>
              </a:rPr>
              <a:t>Applications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381000"/>
            <a:ext cx="2487929" cy="696594"/>
          </a:xfrm>
          <a:prstGeom prst="rect">
            <a:avLst/>
          </a:prstGeom>
        </p:spPr>
        <p:txBody>
          <a:bodyPr vert="horz" wrap="square" lIns="0" tIns="13335" rIns="0" bIns="0" rtlCol="0">
            <a:spAutoFit/>
          </a:bodyPr>
          <a:lstStyle/>
          <a:p>
            <a:pPr marL="297180">
              <a:lnSpc>
                <a:spcPct val="100000"/>
              </a:lnSpc>
              <a:spcBef>
                <a:spcPts val="105"/>
              </a:spcBef>
            </a:pPr>
            <a:r>
              <a:rPr spc="-20" dirty="0"/>
              <a:t>Abstract</a:t>
            </a:r>
          </a:p>
        </p:txBody>
      </p:sp>
      <p:sp>
        <p:nvSpPr>
          <p:cNvPr id="5" name="TextBox 4">
            <a:extLst>
              <a:ext uri="{FF2B5EF4-FFF2-40B4-BE49-F238E27FC236}">
                <a16:creationId xmlns:a16="http://schemas.microsoft.com/office/drawing/2014/main" id="{6269B2D7-ABFE-5753-FDFE-8308BE1FFB06}"/>
              </a:ext>
            </a:extLst>
          </p:cNvPr>
          <p:cNvSpPr txBox="1"/>
          <p:nvPr/>
        </p:nvSpPr>
        <p:spPr>
          <a:xfrm>
            <a:off x="2286000" y="3244334"/>
            <a:ext cx="457200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id="{CDA43D24-D5D7-FFF9-46C9-3F1B00DAB3F8}"/>
              </a:ext>
            </a:extLst>
          </p:cNvPr>
          <p:cNvSpPr txBox="1"/>
          <p:nvPr/>
        </p:nvSpPr>
        <p:spPr>
          <a:xfrm>
            <a:off x="533400" y="1447800"/>
            <a:ext cx="8305800"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t>AI-Powered Threat Detection </a:t>
            </a:r>
            <a:r>
              <a:rPr lang="en-US" dirty="0"/>
              <a:t>– Uses computer vision, machine learning, and gesture recognition to identify and prevent potential threats to women's safety in real time.</a:t>
            </a:r>
          </a:p>
          <a:p>
            <a:pPr marL="285750" indent="-285750">
              <a:buFont typeface="Arial" panose="020B0604020202020204" pitchFamily="34" charset="0"/>
              <a:buChar char="•"/>
            </a:pPr>
            <a:r>
              <a:rPr lang="en-US" b="1" dirty="0"/>
              <a:t>Gender Classification &amp; Person Detection </a:t>
            </a:r>
            <a:r>
              <a:rPr lang="en-US" dirty="0"/>
              <a:t>– Detects individuals and classifies their gender to analyze gender distribution patterns in public spaces.</a:t>
            </a:r>
          </a:p>
          <a:p>
            <a:pPr marL="285750" indent="-285750">
              <a:buFont typeface="Arial" panose="020B0604020202020204" pitchFamily="34" charset="0"/>
              <a:buChar char="•"/>
            </a:pPr>
            <a:r>
              <a:rPr lang="en-US" b="1" dirty="0"/>
              <a:t>Risk Identification </a:t>
            </a:r>
            <a:r>
              <a:rPr lang="en-US" dirty="0"/>
              <a:t>– Recognizes unsafe situations like a lone woman at night, a woman surrounded by men, or unusual distress gestures.</a:t>
            </a:r>
          </a:p>
          <a:p>
            <a:pPr marL="285750" indent="-285750">
              <a:buFont typeface="Arial" panose="020B0604020202020204" pitchFamily="34" charset="0"/>
              <a:buChar char="•"/>
            </a:pPr>
            <a:r>
              <a:rPr lang="en-US" b="1" dirty="0"/>
              <a:t>Real-Time Alerts &amp; Action </a:t>
            </a:r>
            <a:r>
              <a:rPr lang="en-US" dirty="0"/>
              <a:t>– Automatically triggers alerts to law enforcement without requiring manual input, ensuring a faster response.</a:t>
            </a:r>
          </a:p>
          <a:p>
            <a:pPr marL="285750" indent="-285750">
              <a:buFont typeface="Arial" panose="020B0604020202020204" pitchFamily="34" charset="0"/>
              <a:buChar char="•"/>
            </a:pPr>
            <a:r>
              <a:rPr lang="en-US" b="1" dirty="0"/>
              <a:t>Comparison with Existing Systems </a:t>
            </a:r>
            <a:r>
              <a:rPr lang="en-US" dirty="0"/>
              <a:t>– Unlike traditional CCTV, mobile safety apps, or generic AI surveillance, this system proactively detects threats instead of relying on post-incident responses.</a:t>
            </a:r>
          </a:p>
          <a:p>
            <a:pPr marL="285750" indent="-285750">
              <a:buFont typeface="Arial" panose="020B0604020202020204" pitchFamily="34" charset="0"/>
              <a:buChar char="•"/>
            </a:pPr>
            <a:r>
              <a:rPr lang="en-US" b="1" dirty="0"/>
              <a:t>Data-Driven Insights for Safety Planning </a:t>
            </a:r>
            <a:r>
              <a:rPr lang="en-US" dirty="0"/>
              <a:t>– Provides analytics on gender distribution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70AA-B34F-FEC6-A3ED-510BEDE9ADC5}"/>
              </a:ext>
            </a:extLst>
          </p:cNvPr>
          <p:cNvSpPr>
            <a:spLocks noGrp="1"/>
          </p:cNvSpPr>
          <p:nvPr>
            <p:ph type="title"/>
          </p:nvPr>
        </p:nvSpPr>
        <p:spPr>
          <a:xfrm>
            <a:off x="2438400" y="381000"/>
            <a:ext cx="4495800" cy="677108"/>
          </a:xfrm>
        </p:spPr>
        <p:txBody>
          <a:bodyPr/>
          <a:lstStyle/>
          <a:p>
            <a:pPr algn="ctr"/>
            <a:r>
              <a:rPr lang="en-US" dirty="0"/>
              <a:t>INTRODUCTION</a:t>
            </a:r>
            <a:endParaRPr lang="en-IN" dirty="0"/>
          </a:p>
        </p:txBody>
      </p:sp>
      <p:sp>
        <p:nvSpPr>
          <p:cNvPr id="3" name="Text Placeholder 2">
            <a:extLst>
              <a:ext uri="{FF2B5EF4-FFF2-40B4-BE49-F238E27FC236}">
                <a16:creationId xmlns:a16="http://schemas.microsoft.com/office/drawing/2014/main" id="{357F72F0-C4DE-5EEF-B570-4FD2AE158D16}"/>
              </a:ext>
            </a:extLst>
          </p:cNvPr>
          <p:cNvSpPr>
            <a:spLocks noGrp="1"/>
          </p:cNvSpPr>
          <p:nvPr>
            <p:ph type="body" idx="1"/>
          </p:nvPr>
        </p:nvSpPr>
        <p:spPr>
          <a:xfrm>
            <a:off x="609600" y="1232116"/>
            <a:ext cx="7696200" cy="5084341"/>
          </a:xfrm>
        </p:spPr>
        <p:txBody>
          <a:body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Women Safety Analytics is a cutting-edge, AI-powered solution that leverages real-time monitoring to detect and prevent potential threats to women's safety. By incorporating computer vision, deep learning, and gesture recognition technologies, this software continuously analyses environments to detect suspicious or unsafe situations, particularly for women. It employs a combination of person detection, gender classification, anomaly detection, and predictive analytics to identify potential threats and trigger timely alerts.</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The system will monitor public spaces, streets, and other critical areas to count the number of men and women present, providing insights into gender distribution patterns at specific times and locations. It is designed to identify risky situations such as a lone woman at night, a woman surrounded by men, or unusual gestures indicating distress. By offering real-time data and early alerts, Women Safety Analytics empowers law enforcement to respond swiftly and prevent potential incidents before they escalate.</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285750" indent="-285750" algn="just">
              <a:lnSpc>
                <a:spcPct val="150000"/>
              </a:lnSpc>
              <a:buFont typeface="Arial" panose="020B0604020202020204" pitchFamily="34" charset="0"/>
              <a:buChar char="•"/>
            </a:pPr>
            <a:endParaRPr lang="en-IN" sz="1600" dirty="0">
              <a:latin typeface="+mn-lt"/>
            </a:endParaRPr>
          </a:p>
        </p:txBody>
      </p:sp>
    </p:spTree>
    <p:extLst>
      <p:ext uri="{BB962C8B-B14F-4D97-AF65-F5344CB8AC3E}">
        <p14:creationId xmlns:p14="http://schemas.microsoft.com/office/powerpoint/2010/main" val="3040320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1305" y="457200"/>
            <a:ext cx="3501390" cy="696595"/>
          </a:xfrm>
          <a:prstGeom prst="rect">
            <a:avLst/>
          </a:prstGeom>
        </p:spPr>
        <p:txBody>
          <a:bodyPr vert="horz" wrap="square" lIns="0" tIns="13335" rIns="0" bIns="0" rtlCol="0">
            <a:spAutoFit/>
          </a:bodyPr>
          <a:lstStyle/>
          <a:p>
            <a:pPr marL="12700">
              <a:lnSpc>
                <a:spcPct val="100000"/>
              </a:lnSpc>
              <a:spcBef>
                <a:spcPts val="105"/>
              </a:spcBef>
            </a:pPr>
            <a:r>
              <a:rPr dirty="0"/>
              <a:t>Existing</a:t>
            </a:r>
            <a:r>
              <a:rPr spc="-135" dirty="0"/>
              <a:t> </a:t>
            </a:r>
            <a:r>
              <a:rPr spc="-10" dirty="0"/>
              <a:t>System</a:t>
            </a:r>
          </a:p>
        </p:txBody>
      </p:sp>
      <p:sp>
        <p:nvSpPr>
          <p:cNvPr id="4" name="TextBox 3">
            <a:extLst>
              <a:ext uri="{FF2B5EF4-FFF2-40B4-BE49-F238E27FC236}">
                <a16:creationId xmlns:a16="http://schemas.microsoft.com/office/drawing/2014/main" id="{B9DCA0F3-2BA4-294E-0D48-8F7DB78FB238}"/>
              </a:ext>
            </a:extLst>
          </p:cNvPr>
          <p:cNvSpPr txBox="1"/>
          <p:nvPr/>
        </p:nvSpPr>
        <p:spPr>
          <a:xfrm>
            <a:off x="838200" y="1600200"/>
            <a:ext cx="7696200" cy="5645776"/>
          </a:xfrm>
          <a:prstGeom prst="rect">
            <a:avLst/>
          </a:prstGeom>
          <a:noFill/>
        </p:spPr>
        <p:txBody>
          <a:bodyPr wrap="square" rtlCol="0">
            <a:spAutoFit/>
          </a:bodyPr>
          <a:lstStyle/>
          <a:p>
            <a:pPr algn="just">
              <a:lnSpc>
                <a:spcPct val="107000"/>
              </a:lnSpc>
              <a:spcAft>
                <a:spcPts val="800"/>
              </a:spcAft>
            </a:pPr>
            <a:r>
              <a:rPr lang="en-IN" sz="2800" kern="100" dirty="0">
                <a:effectLst/>
                <a:latin typeface="Times New Roman" panose="02020603050405020304" pitchFamily="18" charset="0"/>
                <a:ea typeface="Calibri" panose="020F0502020204030204" pitchFamily="34" charset="0"/>
                <a:cs typeface="Gautami" panose="020B0502040204020203" pitchFamily="34" charset="0"/>
              </a:rPr>
              <a:t>Existing systems for women's safety include CCTV surveillance, mobile safety apps, AI-powered anomaly detection, and public safety hotlines. CCTV and AI systems often provide reactive monitoring, requiring manual intervention, while mobile apps and hotlines depend on victims actively requesting help, which may not always be possible. These solutions lack specific focus on detecting threats to women, relying more on generic anomaly detection or post-incident response.</a:t>
            </a:r>
            <a:endParaRPr lang="en-IN" sz="2800" kern="1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07000"/>
              </a:lnSpc>
              <a:spcAft>
                <a:spcPts val="800"/>
              </a:spcAft>
            </a:pPr>
            <a:r>
              <a:rPr lang="en-IN" sz="2800" kern="100" dirty="0">
                <a:effectLst/>
                <a:latin typeface="Times New Roman" panose="02020603050405020304" pitchFamily="18" charset="0"/>
                <a:ea typeface="Calibri" panose="020F0502020204030204" pitchFamily="34" charset="0"/>
                <a:cs typeface="Gautami" panose="020B0502040204020203" pitchFamily="34" charset="0"/>
              </a:rPr>
              <a:t> </a:t>
            </a:r>
            <a:endParaRPr lang="en-IN" sz="2800" kern="100" dirty="0">
              <a:effectLst/>
              <a:latin typeface="Calibri" panose="020F0502020204030204" pitchFamily="34" charset="0"/>
              <a:ea typeface="Calibri" panose="020F0502020204030204" pitchFamily="34" charset="0"/>
              <a:cs typeface="Gautami" panose="020B0502040204020203" pitchFamily="3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txBox="1">
            <a:spLocks noGrp="1"/>
          </p:cNvSpPr>
          <p:nvPr>
            <p:ph type="title"/>
          </p:nvPr>
        </p:nvSpPr>
        <p:spPr>
          <a:xfrm>
            <a:off x="2514600" y="457200"/>
            <a:ext cx="3877945" cy="689932"/>
          </a:xfrm>
          <a:prstGeom prst="rect">
            <a:avLst/>
          </a:prstGeom>
        </p:spPr>
        <p:txBody>
          <a:bodyPr vert="horz" wrap="square" lIns="0" tIns="12700" rIns="0" bIns="0" rtlCol="0">
            <a:spAutoFit/>
          </a:bodyPr>
          <a:lstStyle/>
          <a:p>
            <a:pPr marL="12700">
              <a:lnSpc>
                <a:spcPct val="100000"/>
              </a:lnSpc>
              <a:spcBef>
                <a:spcPts val="100"/>
              </a:spcBef>
            </a:pPr>
            <a:r>
              <a:rPr dirty="0"/>
              <a:t>Proposed</a:t>
            </a:r>
            <a:r>
              <a:rPr spc="-195" dirty="0"/>
              <a:t> </a:t>
            </a:r>
            <a:r>
              <a:rPr spc="-10" dirty="0"/>
              <a:t>system</a:t>
            </a:r>
          </a:p>
        </p:txBody>
      </p:sp>
      <p:sp>
        <p:nvSpPr>
          <p:cNvPr id="2" name="TextBox 1">
            <a:extLst>
              <a:ext uri="{FF2B5EF4-FFF2-40B4-BE49-F238E27FC236}">
                <a16:creationId xmlns:a16="http://schemas.microsoft.com/office/drawing/2014/main" id="{43104588-21BF-C6D1-AE04-F5088A5637E8}"/>
              </a:ext>
            </a:extLst>
          </p:cNvPr>
          <p:cNvSpPr txBox="1"/>
          <p:nvPr/>
        </p:nvSpPr>
        <p:spPr>
          <a:xfrm>
            <a:off x="609600" y="1219200"/>
            <a:ext cx="8001000" cy="5262979"/>
          </a:xfrm>
          <a:prstGeom prst="rect">
            <a:avLst/>
          </a:prstGeom>
          <a:noFill/>
        </p:spPr>
        <p:txBody>
          <a:bodyPr wrap="square" rtlCol="0">
            <a:spAutoFit/>
          </a:bodyPr>
          <a:lstStyle/>
          <a:p>
            <a:r>
              <a:rPr lang="en-IN" sz="2800" dirty="0">
                <a:effectLst/>
                <a:latin typeface="Times New Roman" panose="02020603050405020304" pitchFamily="18" charset="0"/>
                <a:ea typeface="Calibri" panose="020F0502020204030204" pitchFamily="34" charset="0"/>
              </a:rPr>
              <a:t>Our proposal, focuses on proactive real-time threat detection using AI-powered surveillance and advanced analytics specifically designed for women's safety. By leveraging computer vision, </a:t>
            </a:r>
            <a:r>
              <a:rPr lang="en-IN" sz="2800" dirty="0">
                <a:latin typeface="Times New Roman" panose="02020603050405020304" pitchFamily="18" charset="0"/>
                <a:ea typeface="Calibri" panose="020F0502020204030204" pitchFamily="34" charset="0"/>
              </a:rPr>
              <a:t>machine</a:t>
            </a:r>
            <a:r>
              <a:rPr lang="en-IN" sz="2800" dirty="0">
                <a:effectLst/>
                <a:latin typeface="Times New Roman" panose="02020603050405020304" pitchFamily="18" charset="0"/>
                <a:ea typeface="Calibri" panose="020F0502020204030204" pitchFamily="34" charset="0"/>
              </a:rPr>
              <a:t> learning, and gesture recognition, the system continuously monitors public spaces to detect individuals and classify gender. It provides insights into gender distribution and identifies potentially unsafe situations, such as a lone woman at night or a woman surrounded by men. The software also recognizes distress gestures (SOS) and triggers alerts without requiring manual input, allowing for faster law enforcement response. </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381000"/>
            <a:ext cx="3898900" cy="696595"/>
          </a:xfrm>
          <a:prstGeom prst="rect">
            <a:avLst/>
          </a:prstGeom>
        </p:spPr>
        <p:txBody>
          <a:bodyPr vert="horz" wrap="square" lIns="0" tIns="13335" rIns="0" bIns="0" rtlCol="0">
            <a:spAutoFit/>
          </a:bodyPr>
          <a:lstStyle/>
          <a:p>
            <a:pPr marL="12700">
              <a:lnSpc>
                <a:spcPct val="100000"/>
              </a:lnSpc>
              <a:spcBef>
                <a:spcPts val="105"/>
              </a:spcBef>
            </a:pPr>
            <a:r>
              <a:rPr dirty="0"/>
              <a:t>Proposed</a:t>
            </a:r>
            <a:r>
              <a:rPr spc="-190" dirty="0"/>
              <a:t> </a:t>
            </a:r>
            <a:r>
              <a:rPr spc="-10" dirty="0"/>
              <a:t>sytsem</a:t>
            </a:r>
          </a:p>
        </p:txBody>
      </p:sp>
      <p:sp>
        <p:nvSpPr>
          <p:cNvPr id="3" name="object 3"/>
          <p:cNvSpPr txBox="1"/>
          <p:nvPr/>
        </p:nvSpPr>
        <p:spPr>
          <a:xfrm>
            <a:off x="535940" y="1537157"/>
            <a:ext cx="7962265" cy="433773"/>
          </a:xfrm>
          <a:prstGeom prst="rect">
            <a:avLst/>
          </a:prstGeom>
        </p:spPr>
        <p:txBody>
          <a:bodyPr vert="horz" wrap="square" lIns="0" tIns="91440" rIns="0" bIns="0" rtlCol="0">
            <a:spAutoFit/>
          </a:bodyPr>
          <a:lstStyle/>
          <a:p>
            <a:pPr marL="355600" marR="16510" indent="-343535">
              <a:lnSpc>
                <a:spcPts val="2600"/>
              </a:lnSpc>
              <a:spcBef>
                <a:spcPts val="720"/>
              </a:spcBef>
              <a:buFont typeface="Arial MT"/>
              <a:buChar char="•"/>
              <a:tabLst>
                <a:tab pos="355600" algn="l"/>
              </a:tabLst>
            </a:pPr>
            <a:endParaRPr sz="2700" dirty="0">
              <a:latin typeface="Calibri"/>
              <a:cs typeface="Calibri"/>
            </a:endParaRPr>
          </a:p>
        </p:txBody>
      </p:sp>
      <p:sp>
        <p:nvSpPr>
          <p:cNvPr id="7" name="TextBox 6">
            <a:extLst>
              <a:ext uri="{FF2B5EF4-FFF2-40B4-BE49-F238E27FC236}">
                <a16:creationId xmlns:a16="http://schemas.microsoft.com/office/drawing/2014/main" id="{AD21EC77-843A-9054-DDFC-85A53172D173}"/>
              </a:ext>
            </a:extLst>
          </p:cNvPr>
          <p:cNvSpPr txBox="1"/>
          <p:nvPr/>
        </p:nvSpPr>
        <p:spPr>
          <a:xfrm>
            <a:off x="609600" y="1219200"/>
            <a:ext cx="7924800" cy="4093428"/>
          </a:xfrm>
          <a:prstGeom prst="rect">
            <a:avLst/>
          </a:prstGeom>
          <a:noFill/>
        </p:spPr>
        <p:txBody>
          <a:bodyPr wrap="square">
            <a:spAutoFit/>
          </a:bodyPr>
          <a:lstStyle/>
          <a:p>
            <a:r>
              <a:rPr lang="en-IN" sz="2000" dirty="0">
                <a:effectLst/>
                <a:latin typeface="Times New Roman" panose="02020603050405020304" pitchFamily="18" charset="0"/>
                <a:ea typeface="Calibri" panose="020F0502020204030204" pitchFamily="34" charset="0"/>
              </a:rPr>
              <a:t>Women safety analytics should include the following functionalities .</a:t>
            </a:r>
          </a:p>
          <a:p>
            <a:endParaRPr lang="en-IN" sz="2000" dirty="0">
              <a:latin typeface="Times New Roman" panose="02020603050405020304" pitchFamily="18" charset="0"/>
              <a:ea typeface="Calibri" panose="020F0502020204030204" pitchFamily="34" charset="0"/>
            </a:endParaRPr>
          </a:p>
          <a:p>
            <a:pPr marL="457200" indent="-457200">
              <a:buAutoNum type="arabicPeriod"/>
            </a:pPr>
            <a:r>
              <a:rPr lang="en-IN" sz="2000" dirty="0">
                <a:effectLst/>
                <a:latin typeface="Times New Roman" panose="02020603050405020304" pitchFamily="18" charset="0"/>
                <a:ea typeface="Calibri" panose="020F0502020204030204" pitchFamily="34" charset="0"/>
              </a:rPr>
              <a:t>Person detection along with Gender Classification </a:t>
            </a:r>
          </a:p>
          <a:p>
            <a:endParaRPr lang="en-IN" sz="2000" dirty="0">
              <a:effectLst/>
              <a:latin typeface="Times New Roman" panose="02020603050405020304" pitchFamily="18" charset="0"/>
              <a:ea typeface="Calibri" panose="020F0502020204030204" pitchFamily="34" charset="0"/>
            </a:endParaRPr>
          </a:p>
          <a:p>
            <a:pPr marL="457200" indent="-457200">
              <a:buAutoNum type="arabicPeriod" startAt="2"/>
            </a:pPr>
            <a:r>
              <a:rPr lang="en-IN" sz="2000" dirty="0">
                <a:effectLst/>
                <a:latin typeface="Times New Roman" panose="02020603050405020304" pitchFamily="18" charset="0"/>
                <a:ea typeface="Calibri" panose="020F0502020204030204" pitchFamily="34" charset="0"/>
              </a:rPr>
              <a:t>Gender Distribution : Count the number of men and women present in</a:t>
            </a:r>
          </a:p>
          <a:p>
            <a:r>
              <a:rPr lang="en-IN" sz="2000" dirty="0">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    the scene </a:t>
            </a:r>
          </a:p>
          <a:p>
            <a:endParaRPr lang="en-IN" sz="2000" dirty="0">
              <a:effectLst/>
              <a:latin typeface="Times New Roman" panose="02020603050405020304" pitchFamily="18" charset="0"/>
              <a:ea typeface="Calibri" panose="020F0502020204030204" pitchFamily="34" charset="0"/>
            </a:endParaRPr>
          </a:p>
          <a:p>
            <a:pPr marL="457200" indent="-457200">
              <a:buAutoNum type="arabicPeriod" startAt="3"/>
            </a:pPr>
            <a:r>
              <a:rPr lang="en-IN" sz="2000" dirty="0">
                <a:effectLst/>
                <a:latin typeface="Times New Roman" panose="02020603050405020304" pitchFamily="18" charset="0"/>
                <a:ea typeface="Calibri" panose="020F0502020204030204" pitchFamily="34" charset="0"/>
              </a:rPr>
              <a:t>Identifying a Lone Woman at Night time</a:t>
            </a:r>
          </a:p>
          <a:p>
            <a:r>
              <a:rPr lang="en-IN" sz="2000" dirty="0">
                <a:effectLst/>
                <a:latin typeface="Times New Roman" panose="02020603050405020304" pitchFamily="18" charset="0"/>
                <a:ea typeface="Calibri" panose="020F0502020204030204" pitchFamily="34" charset="0"/>
              </a:rPr>
              <a:t> </a:t>
            </a:r>
            <a:endParaRPr lang="en-IN" sz="2000" dirty="0">
              <a:latin typeface="Times New Roman" panose="02020603050405020304" pitchFamily="18" charset="0"/>
              <a:ea typeface="Calibri" panose="020F0502020204030204" pitchFamily="34" charset="0"/>
            </a:endParaRPr>
          </a:p>
          <a:p>
            <a:pPr marL="457200" indent="-457200">
              <a:buAutoNum type="arabicPeriod" startAt="4"/>
            </a:pPr>
            <a:r>
              <a:rPr lang="en-IN" sz="2000" dirty="0">
                <a:effectLst/>
                <a:latin typeface="Times New Roman" panose="02020603050405020304" pitchFamily="18" charset="0"/>
                <a:ea typeface="Calibri" panose="020F0502020204030204" pitchFamily="34" charset="0"/>
              </a:rPr>
              <a:t>Detection of a weapon</a:t>
            </a:r>
          </a:p>
          <a:p>
            <a:endParaRPr lang="en-IN" sz="2000" dirty="0">
              <a:latin typeface="Times New Roman" panose="02020603050405020304" pitchFamily="18" charset="0"/>
              <a:ea typeface="Calibri" panose="020F0502020204030204" pitchFamily="34" charset="0"/>
            </a:endParaRPr>
          </a:p>
          <a:p>
            <a:pPr marL="457200" indent="-457200">
              <a:buAutoNum type="arabicPeriod" startAt="5"/>
            </a:pPr>
            <a:r>
              <a:rPr lang="en-IN" sz="2000" dirty="0">
                <a:effectLst/>
                <a:latin typeface="Times New Roman" panose="02020603050405020304" pitchFamily="18" charset="0"/>
                <a:ea typeface="Calibri" panose="020F0502020204030204" pitchFamily="34" charset="0"/>
              </a:rPr>
              <a:t>Recognizing SOS situation through gesture analytics.</a:t>
            </a:r>
          </a:p>
          <a:p>
            <a:endParaRPr lang="en-IN" sz="2000" dirty="0">
              <a:latin typeface="Times New Roman" panose="02020603050405020304" pitchFamily="18" charset="0"/>
              <a:ea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2B57-B838-33F6-47E7-5EA9DA4C04D8}"/>
              </a:ext>
            </a:extLst>
          </p:cNvPr>
          <p:cNvSpPr>
            <a:spLocks noGrp="1"/>
          </p:cNvSpPr>
          <p:nvPr>
            <p:ph type="title"/>
          </p:nvPr>
        </p:nvSpPr>
        <p:spPr>
          <a:xfrm>
            <a:off x="3200400" y="457200"/>
            <a:ext cx="2133600" cy="430887"/>
          </a:xfrm>
        </p:spPr>
        <p:txBody>
          <a:bodyPr/>
          <a:lstStyle/>
          <a:p>
            <a:pPr algn="ctr"/>
            <a:r>
              <a:rPr lang="en-US" sz="2800" dirty="0"/>
              <a:t>APPLICATIONS</a:t>
            </a:r>
            <a:endParaRPr lang="en-IN" sz="2800" dirty="0"/>
          </a:p>
        </p:txBody>
      </p:sp>
      <p:sp>
        <p:nvSpPr>
          <p:cNvPr id="3" name="Text Placeholder 2">
            <a:extLst>
              <a:ext uri="{FF2B5EF4-FFF2-40B4-BE49-F238E27FC236}">
                <a16:creationId xmlns:a16="http://schemas.microsoft.com/office/drawing/2014/main" id="{479D7352-956A-F190-B139-26276925A55E}"/>
              </a:ext>
            </a:extLst>
          </p:cNvPr>
          <p:cNvSpPr>
            <a:spLocks noGrp="1"/>
          </p:cNvSpPr>
          <p:nvPr>
            <p:ph type="body" idx="1"/>
          </p:nvPr>
        </p:nvSpPr>
        <p:spPr>
          <a:xfrm>
            <a:off x="647700" y="1143000"/>
            <a:ext cx="7886700" cy="5157950"/>
          </a:xfrm>
        </p:spPr>
        <p:txBody>
          <a:bodyPr/>
          <a:lstStyle/>
          <a:p>
            <a:pPr algn="just">
              <a:lnSpc>
                <a:spcPct val="150000"/>
              </a:lnSpc>
            </a:pPr>
            <a:r>
              <a:rPr lang="en-US" sz="1500" b="1" dirty="0"/>
              <a:t>Applications of Women Safety Analytics</a:t>
            </a:r>
          </a:p>
          <a:p>
            <a:pPr algn="just">
              <a:lnSpc>
                <a:spcPct val="150000"/>
              </a:lnSpc>
            </a:pPr>
            <a:r>
              <a:rPr lang="en-US" sz="1500" b="1" dirty="0"/>
              <a:t>Public Space Monitoring </a:t>
            </a:r>
            <a:r>
              <a:rPr lang="en-US" sz="1500" dirty="0"/>
              <a:t>– Enhances safety in public areas like parks, streets, bus stops, and railway stations by detecting potential threats in real time.</a:t>
            </a:r>
          </a:p>
          <a:p>
            <a:pPr algn="just">
              <a:lnSpc>
                <a:spcPct val="150000"/>
              </a:lnSpc>
            </a:pPr>
            <a:r>
              <a:rPr lang="en-US" sz="1500" b="1" dirty="0"/>
              <a:t>Smart City Integration </a:t>
            </a:r>
            <a:r>
              <a:rPr lang="en-US" sz="1500" dirty="0"/>
              <a:t>– Can be integrated with smart city infrastructure to provide automated surveillance and quick emergency responses.</a:t>
            </a:r>
          </a:p>
          <a:p>
            <a:pPr algn="just">
              <a:lnSpc>
                <a:spcPct val="150000"/>
              </a:lnSpc>
            </a:pPr>
            <a:r>
              <a:rPr lang="en-US" sz="1500" b="1" dirty="0"/>
              <a:t>Law Enforcement Assistance </a:t>
            </a:r>
            <a:r>
              <a:rPr lang="en-US" sz="1500" dirty="0"/>
              <a:t>– Helps police and security agencies by providing real-time alerts and location-based analytics for faster intervention.</a:t>
            </a:r>
          </a:p>
          <a:p>
            <a:pPr algn="just">
              <a:lnSpc>
                <a:spcPct val="150000"/>
              </a:lnSpc>
            </a:pPr>
            <a:r>
              <a:rPr lang="en-US" sz="1500" b="1" dirty="0"/>
              <a:t>Corporate &amp; Workplace Safety </a:t>
            </a:r>
            <a:r>
              <a:rPr lang="en-US" sz="1500" dirty="0"/>
              <a:t>– Ensures a safer environment in offices, IT parks, and workplaces by monitoring gender distribution and detecting distress situations.</a:t>
            </a:r>
          </a:p>
          <a:p>
            <a:pPr algn="just">
              <a:lnSpc>
                <a:spcPct val="150000"/>
              </a:lnSpc>
            </a:pPr>
            <a:r>
              <a:rPr lang="en-US" sz="1500" b="1" dirty="0"/>
              <a:t>Educational Institutions </a:t>
            </a:r>
            <a:r>
              <a:rPr lang="en-US" sz="1500" dirty="0"/>
              <a:t>– Enhances security in schools, colleges, and universities by identifying unsafe situations and improving campus safety.</a:t>
            </a:r>
          </a:p>
          <a:p>
            <a:pPr algn="just">
              <a:lnSpc>
                <a:spcPct val="150000"/>
              </a:lnSpc>
            </a:pPr>
            <a:r>
              <a:rPr lang="en-US" sz="1500" b="1" dirty="0"/>
              <a:t>Public Transport Safety </a:t>
            </a:r>
            <a:r>
              <a:rPr lang="en-US" sz="1500" dirty="0"/>
              <a:t>– Monitors bus stands, metro stations, and inside public transport to detect distress situations and alert authorities.</a:t>
            </a:r>
          </a:p>
          <a:p>
            <a:pPr algn="just">
              <a:lnSpc>
                <a:spcPct val="150000"/>
              </a:lnSpc>
            </a:pPr>
            <a:r>
              <a:rPr lang="en-US" sz="1500" b="1" dirty="0"/>
              <a:t>Event &amp; Crowd Safety Management </a:t>
            </a:r>
            <a:r>
              <a:rPr lang="en-US" sz="1500" dirty="0"/>
              <a:t>– Ensures safety during large gatherings, concerts, or protests by detecting high-risk situations in crowded places.</a:t>
            </a:r>
            <a:endParaRPr lang="en-IN" sz="1500" dirty="0"/>
          </a:p>
        </p:txBody>
      </p:sp>
    </p:spTree>
    <p:extLst>
      <p:ext uri="{BB962C8B-B14F-4D97-AF65-F5344CB8AC3E}">
        <p14:creationId xmlns:p14="http://schemas.microsoft.com/office/powerpoint/2010/main" val="307430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39C7-6D20-1CCE-5276-72C8A69A9361}"/>
              </a:ext>
            </a:extLst>
          </p:cNvPr>
          <p:cNvSpPr>
            <a:spLocks noGrp="1"/>
          </p:cNvSpPr>
          <p:nvPr>
            <p:ph type="title"/>
          </p:nvPr>
        </p:nvSpPr>
        <p:spPr>
          <a:xfrm>
            <a:off x="266700" y="2743200"/>
            <a:ext cx="8610600" cy="1752600"/>
          </a:xfrm>
        </p:spPr>
        <p:txBody>
          <a:bodyPr/>
          <a:lstStyle/>
          <a:p>
            <a:r>
              <a:rPr lang="en-IN" sz="10000" b="1" dirty="0">
                <a:latin typeface="Arial Black" panose="020B0A04020102020204" pitchFamily="34" charset="0"/>
              </a:rPr>
              <a:t>THANK YOU</a:t>
            </a:r>
          </a:p>
        </p:txBody>
      </p:sp>
    </p:spTree>
    <p:extLst>
      <p:ext uri="{BB962C8B-B14F-4D97-AF65-F5344CB8AC3E}">
        <p14:creationId xmlns:p14="http://schemas.microsoft.com/office/powerpoint/2010/main" val="1926355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849</TotalTime>
  <Words>771</Words>
  <Application>Microsoft Office PowerPoint</Application>
  <PresentationFormat>On-screen Show (4:3)</PresentationFormat>
  <Paragraphs>56</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Arial MT</vt:lpstr>
      <vt:lpstr>Calibri</vt:lpstr>
      <vt:lpstr>Times New Roman</vt:lpstr>
      <vt:lpstr>TimesNewRomanPS-BoldMT</vt:lpstr>
      <vt:lpstr>Office Theme</vt:lpstr>
      <vt:lpstr> She Secure</vt:lpstr>
      <vt:lpstr>CONTENTS</vt:lpstr>
      <vt:lpstr>Abstract</vt:lpstr>
      <vt:lpstr>INTRODUCTION</vt:lpstr>
      <vt:lpstr>Existing System</vt:lpstr>
      <vt:lpstr>Proposed system</vt:lpstr>
      <vt:lpstr>Proposed sytsem</vt:lpstr>
      <vt:lpstr>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Hemanth Myla</cp:lastModifiedBy>
  <cp:revision>20</cp:revision>
  <dcterms:created xsi:type="dcterms:W3CDTF">2025-01-02T16:20:55Z</dcterms:created>
  <dcterms:modified xsi:type="dcterms:W3CDTF">2025-03-19T07:23:23Z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2024-12-29T00:00:00Z</vt:filetime>
  </property>
  <property fmtid="{D5CDD505-2E9C-101B-9397-08002B2CF9AE}" pid="3" name="Creator">
    <vt:lpwstr>Microsoft® PowerPoint® 2019</vt:lpwstr>
  </property>
  <property fmtid="{D5CDD505-2E9C-101B-9397-08002B2CF9AE}" pid="4" name="LastSaved">
    <vt:filetime>2025-01-02T00:00:00Z</vt:filetime>
  </property>
  <property fmtid="{D5CDD505-2E9C-101B-9397-08002B2CF9AE}" pid="5" name="Producer">
    <vt:lpwstr>Microsoft® PowerPoint® 2019</vt:lpwstr>
  </property>
</Properties>
</file>