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13B-3D0C-4064-BDEA-67F314007C2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AAE9-FD18-4B94-B678-C7927BB0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13B-3D0C-4064-BDEA-67F314007C2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AAE9-FD18-4B94-B678-C7927BB0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66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13B-3D0C-4064-BDEA-67F314007C2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AAE9-FD18-4B94-B678-C7927BB0495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940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13B-3D0C-4064-BDEA-67F314007C2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AAE9-FD18-4B94-B678-C7927BB0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85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13B-3D0C-4064-BDEA-67F314007C2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AAE9-FD18-4B94-B678-C7927BB0495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6477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13B-3D0C-4064-BDEA-67F314007C2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AAE9-FD18-4B94-B678-C7927BB0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229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13B-3D0C-4064-BDEA-67F314007C2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AAE9-FD18-4B94-B678-C7927BB0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027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13B-3D0C-4064-BDEA-67F314007C2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AAE9-FD18-4B94-B678-C7927BB0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51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13B-3D0C-4064-BDEA-67F314007C2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AAE9-FD18-4B94-B678-C7927BB0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75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13B-3D0C-4064-BDEA-67F314007C2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AAE9-FD18-4B94-B678-C7927BB0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00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13B-3D0C-4064-BDEA-67F314007C2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AAE9-FD18-4B94-B678-C7927BB0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51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13B-3D0C-4064-BDEA-67F314007C2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AAE9-FD18-4B94-B678-C7927BB0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2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13B-3D0C-4064-BDEA-67F314007C2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AAE9-FD18-4B94-B678-C7927BB0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66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13B-3D0C-4064-BDEA-67F314007C2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AAE9-FD18-4B94-B678-C7927BB0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13B-3D0C-4064-BDEA-67F314007C2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AAE9-FD18-4B94-B678-C7927BB0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13B-3D0C-4064-BDEA-67F314007C2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AAE9-FD18-4B94-B678-C7927BB0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6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9313B-3D0C-4064-BDEA-67F314007C2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86AAE9-FD18-4B94-B678-C7927BB0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2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29DD-DCB8-3C52-F9D3-E70DEFB4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Q1)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D785A47-1A1F-85B8-BDFE-53B477E68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1" y="1930400"/>
            <a:ext cx="6245451" cy="431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ACD0B1-73DA-ABFD-ABF5-5982EF9F763D}"/>
              </a:ext>
            </a:extLst>
          </p:cNvPr>
          <p:cNvSpPr txBox="1"/>
          <p:nvPr/>
        </p:nvSpPr>
        <p:spPr>
          <a:xfrm>
            <a:off x="6520543" y="1930400"/>
            <a:ext cx="3494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I have observed the average lead time between the request date and completion date is 28 days.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806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BF3C8-2458-01A6-8490-E4847B3C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00743"/>
            <a:ext cx="8596668" cy="5540619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Inference From Work Orders Dashboard:</a:t>
            </a:r>
          </a:p>
          <a:p>
            <a:r>
              <a:rPr lang="en-IN" sz="2400" dirty="0"/>
              <a:t>Following are some of the inferences that I have observed from dashboard:</a:t>
            </a:r>
          </a:p>
          <a:p>
            <a:r>
              <a:rPr lang="en-IN" sz="2400" dirty="0"/>
              <a:t> distribution of rush jobs in different regions and rush job frequency</a:t>
            </a:r>
          </a:p>
          <a:p>
            <a:r>
              <a:rPr lang="en-IN" sz="2400" dirty="0"/>
              <a:t>Relation between rush jobs and </a:t>
            </a:r>
            <a:r>
              <a:rPr lang="en-IN" sz="2400" dirty="0" err="1"/>
              <a:t>avg</a:t>
            </a:r>
            <a:r>
              <a:rPr lang="en-IN" sz="2400" dirty="0"/>
              <a:t> work hours of labour</a:t>
            </a:r>
          </a:p>
          <a:p>
            <a:r>
              <a:rPr lang="en-IN" sz="2400" dirty="0"/>
              <a:t>Relation between service modes and payment methods</a:t>
            </a:r>
          </a:p>
          <a:p>
            <a:r>
              <a:rPr lang="en-IN" sz="2400" dirty="0"/>
              <a:t>The total number of payments were 1000</a:t>
            </a:r>
          </a:p>
          <a:p>
            <a:r>
              <a:rPr lang="en-IN" sz="2400" dirty="0"/>
              <a:t>The total number of services were 1000</a:t>
            </a:r>
          </a:p>
          <a:p>
            <a:r>
              <a:rPr lang="en-IN" sz="2400" dirty="0"/>
              <a:t>Total sales is Rs 268297.5</a:t>
            </a:r>
          </a:p>
          <a:p>
            <a:r>
              <a:rPr lang="en-IN" sz="2400" dirty="0"/>
              <a:t>Total </a:t>
            </a:r>
            <a:r>
              <a:rPr lang="en-IN" sz="2400" dirty="0" err="1"/>
              <a:t>no.of</a:t>
            </a:r>
            <a:r>
              <a:rPr lang="en-IN" sz="2400" dirty="0"/>
              <a:t> Work orders is 1000</a:t>
            </a:r>
          </a:p>
          <a:p>
            <a:r>
              <a:rPr lang="en-IN" sz="2400" dirty="0"/>
              <a:t>Total parts cost is Rs 195185</a:t>
            </a:r>
          </a:p>
          <a:p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49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7EA3-C6B9-E206-3F64-9DE4DD44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Q2)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16EFC96-ABBB-5561-EB29-D26FD8222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1922661"/>
            <a:ext cx="5886450" cy="331112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2FDF80-0DE3-C364-5D7D-130C5AD5A624}"/>
              </a:ext>
            </a:extLst>
          </p:cNvPr>
          <p:cNvSpPr txBox="1"/>
          <p:nvPr/>
        </p:nvSpPr>
        <p:spPr>
          <a:xfrm>
            <a:off x="6694714" y="1930400"/>
            <a:ext cx="3831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I have observed that the North West region is having the highest number of rush jobs which is 45 based on the bar chart.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67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F340-0EB9-C4E8-168B-90483A84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Q3)</a:t>
            </a:r>
          </a:p>
        </p:txBody>
      </p:sp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F40AEB11-E24F-9999-BD7D-AE6417DAF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608263"/>
            <a:ext cx="5308600" cy="298608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F323C0-7D32-A91B-AEFD-2B0D3833421C}"/>
              </a:ext>
            </a:extLst>
          </p:cNvPr>
          <p:cNvSpPr txBox="1"/>
          <p:nvPr/>
        </p:nvSpPr>
        <p:spPr>
          <a:xfrm>
            <a:off x="6585857" y="2656114"/>
            <a:ext cx="3940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I have observed that rush job and average labour hours vary inversely.</a:t>
            </a:r>
          </a:p>
          <a:p>
            <a:r>
              <a:rPr lang="en-IN" dirty="0"/>
              <a:t>The rush jobs are having less average labours which is 0.58,whereas the non-rush jobs are having more average labour hours.</a:t>
            </a:r>
          </a:p>
        </p:txBody>
      </p:sp>
    </p:spTree>
    <p:extLst>
      <p:ext uri="{BB962C8B-B14F-4D97-AF65-F5344CB8AC3E}">
        <p14:creationId xmlns:p14="http://schemas.microsoft.com/office/powerpoint/2010/main" val="87108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DF06-55D5-B044-F751-525CB459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Q4)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A2CF866-EEC8-B163-D3EB-A08336404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280791"/>
            <a:ext cx="5233988" cy="29441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91032D-AAA1-CFC3-11B2-63E946247E35}"/>
              </a:ext>
            </a:extLst>
          </p:cNvPr>
          <p:cNvSpPr txBox="1"/>
          <p:nvPr/>
        </p:nvSpPr>
        <p:spPr>
          <a:xfrm>
            <a:off x="6281057" y="2536371"/>
            <a:ext cx="3777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I have observed that assess is the service type that has more payments and most of the payments are done through Account mode.</a:t>
            </a:r>
          </a:p>
        </p:txBody>
      </p:sp>
    </p:spTree>
    <p:extLst>
      <p:ext uri="{BB962C8B-B14F-4D97-AF65-F5344CB8AC3E}">
        <p14:creationId xmlns:p14="http://schemas.microsoft.com/office/powerpoint/2010/main" val="35970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24EA-C86E-1A70-DB37-89ACB04D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Q5)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7C51D22-0EB5-9E0A-D9A5-B2242364F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2482255"/>
            <a:ext cx="4438650" cy="249674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E712DF-851F-7CF2-AFEA-D65604698CB2}"/>
              </a:ext>
            </a:extLst>
          </p:cNvPr>
          <p:cNvSpPr txBox="1"/>
          <p:nvPr/>
        </p:nvSpPr>
        <p:spPr>
          <a:xfrm>
            <a:off x="5344886" y="2264229"/>
            <a:ext cx="3450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I have observed payment types </a:t>
            </a:r>
            <a:r>
              <a:rPr lang="en-IN" dirty="0" err="1"/>
              <a:t>account,c.o.d,p.o,warranty</a:t>
            </a:r>
            <a:r>
              <a:rPr lang="en-IN" dirty="0"/>
              <a:t> have increased with time and payment mode credit is stable </a:t>
            </a:r>
          </a:p>
          <a:p>
            <a:pPr algn="just"/>
            <a:r>
              <a:rPr lang="en-IN" dirty="0"/>
              <a:t>With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05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91F3-3532-F216-757C-E7F31517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Q6)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4D9DB-5FC2-CFEF-32DD-0A614952A19B}"/>
              </a:ext>
            </a:extLst>
          </p:cNvPr>
          <p:cNvSpPr txBox="1"/>
          <p:nvPr/>
        </p:nvSpPr>
        <p:spPr>
          <a:xfrm>
            <a:off x="5442857" y="2362200"/>
            <a:ext cx="3831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I have observed the relation between number of technicians and cost of parts.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A5108326-D555-95CF-C939-953DC955F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7" y="2362200"/>
            <a:ext cx="4765675" cy="2680692"/>
          </a:xfrm>
        </p:spPr>
      </p:pic>
    </p:spTree>
    <p:extLst>
      <p:ext uri="{BB962C8B-B14F-4D97-AF65-F5344CB8AC3E}">
        <p14:creationId xmlns:p14="http://schemas.microsoft.com/office/powerpoint/2010/main" val="110280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27DA-6861-AF3E-E92D-F9F1B759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Q7)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7C70A-C447-81A3-AE26-9FA086CEE57B}"/>
              </a:ext>
            </a:extLst>
          </p:cNvPr>
          <p:cNvSpPr txBox="1"/>
          <p:nvPr/>
        </p:nvSpPr>
        <p:spPr>
          <a:xfrm>
            <a:off x="5976257" y="2275114"/>
            <a:ext cx="4093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I have observed that the most common service request from each district is Assess based on the chart here.</a:t>
            </a:r>
          </a:p>
          <a:p>
            <a:endParaRPr lang="en-IN" dirty="0"/>
          </a:p>
        </p:txBody>
      </p:sp>
      <p:pic>
        <p:nvPicPr>
          <p:cNvPr id="5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E65AE80-455A-5384-47CD-5B5229DEE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064692"/>
            <a:ext cx="5189538" cy="2919115"/>
          </a:xfrm>
        </p:spPr>
      </p:pic>
    </p:spTree>
    <p:extLst>
      <p:ext uri="{BB962C8B-B14F-4D97-AF65-F5344CB8AC3E}">
        <p14:creationId xmlns:p14="http://schemas.microsoft.com/office/powerpoint/2010/main" val="408606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F7C8-18C4-15EA-AA97-EA37F483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Q8)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8BAD241-97CC-4239-54BD-75152D91D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25" y="2298105"/>
            <a:ext cx="4514850" cy="253960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514FD8-DFEF-BE6D-F05C-7C2943C587DC}"/>
              </a:ext>
            </a:extLst>
          </p:cNvPr>
          <p:cNvSpPr txBox="1"/>
          <p:nvPr/>
        </p:nvSpPr>
        <p:spPr>
          <a:xfrm>
            <a:off x="6161316" y="2362200"/>
            <a:ext cx="4169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I have observed that with warranty labour the payment mode warranty is used and without warranty </a:t>
            </a:r>
            <a:r>
              <a:rPr lang="en-IN" dirty="0" err="1"/>
              <a:t>labour,the</a:t>
            </a:r>
            <a:r>
              <a:rPr lang="en-IN" dirty="0"/>
              <a:t> other payment modes are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56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6712-777A-856B-458B-A6AA0FD0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B93353BD-81E9-EBBF-E79A-DE5C8DFC7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1404258"/>
            <a:ext cx="10744200" cy="5029200"/>
          </a:xfrm>
        </p:spPr>
      </p:pic>
    </p:spTree>
    <p:extLst>
      <p:ext uri="{BB962C8B-B14F-4D97-AF65-F5344CB8AC3E}">
        <p14:creationId xmlns:p14="http://schemas.microsoft.com/office/powerpoint/2010/main" val="40097010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</TotalTime>
  <Words>323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Case study Q1)</vt:lpstr>
      <vt:lpstr>Case study Q2)</vt:lpstr>
      <vt:lpstr>Case study Q3)</vt:lpstr>
      <vt:lpstr>Case study Q4)</vt:lpstr>
      <vt:lpstr>Case study Q5)</vt:lpstr>
      <vt:lpstr>Case study Q6)</vt:lpstr>
      <vt:lpstr>Case study Q7)</vt:lpstr>
      <vt:lpstr>Case study Q8)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Q1)</dc:title>
  <dc:creator>Deepthi Pilla</dc:creator>
  <cp:lastModifiedBy>Deepthi Pilla</cp:lastModifiedBy>
  <cp:revision>4</cp:revision>
  <dcterms:created xsi:type="dcterms:W3CDTF">2024-04-02T03:59:24Z</dcterms:created>
  <dcterms:modified xsi:type="dcterms:W3CDTF">2024-04-02T11:09:50Z</dcterms:modified>
</cp:coreProperties>
</file>