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1SLkKf5dFnaOSIj5UJtlVoQfQ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7"/>
          <p:cNvSpPr/>
          <p:nvPr>
            <p:ph idx="2" type="pic"/>
          </p:nvPr>
        </p:nvSpPr>
        <p:spPr>
          <a:xfrm>
            <a:off x="5183188" y="987425"/>
            <a:ext cx="6172200" cy="4873625"/>
          </a:xfrm>
          <a:prstGeom prst="rect">
            <a:avLst/>
          </a:prstGeom>
          <a:noFill/>
          <a:ln>
            <a:noFill/>
          </a:ln>
        </p:spPr>
      </p:sp>
      <p:sp>
        <p:nvSpPr>
          <p:cNvPr id="64" name="Google Shape;6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eia.gov/dnav/pet/hist/RWTCD.htm"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7033260" y="75565"/>
            <a:ext cx="5046345" cy="100139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E30000"/>
              </a:buClr>
              <a:buSzPts val="4400"/>
              <a:buFont typeface="Times New Roman"/>
              <a:buNone/>
            </a:pPr>
            <a:r>
              <a:rPr b="1" i="1" lang="en-US" sz="4400" u="sng">
                <a:solidFill>
                  <a:srgbClr val="E30000"/>
                </a:solidFill>
                <a:latin typeface="Times New Roman"/>
                <a:ea typeface="Times New Roman"/>
                <a:cs typeface="Times New Roman"/>
                <a:sym typeface="Times New Roman"/>
              </a:rPr>
              <a:t>Project Forecasting</a:t>
            </a:r>
            <a:endParaRPr/>
          </a:p>
        </p:txBody>
      </p:sp>
      <p:sp>
        <p:nvSpPr>
          <p:cNvPr id="85" name="Google Shape;85;p1"/>
          <p:cNvSpPr txBox="1"/>
          <p:nvPr>
            <p:ph idx="1" type="subTitle"/>
          </p:nvPr>
        </p:nvSpPr>
        <p:spPr>
          <a:xfrm>
            <a:off x="115570" y="1009015"/>
            <a:ext cx="12077065" cy="83883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9EE256"/>
              </a:buClr>
              <a:buSzPts val="4400"/>
              <a:buFont typeface="Times New Roman"/>
              <a:buNone/>
            </a:pPr>
            <a:r>
              <a:rPr b="1" i="1" lang="en-US" sz="4400" u="sng">
                <a:solidFill>
                  <a:srgbClr val="9EE256"/>
                </a:solidFill>
                <a:latin typeface="Times New Roman"/>
                <a:ea typeface="Times New Roman"/>
                <a:cs typeface="Times New Roman"/>
                <a:sym typeface="Times New Roman"/>
              </a:rPr>
              <a:t>Oil Price Prediction</a:t>
            </a:r>
            <a:endParaRPr/>
          </a:p>
        </p:txBody>
      </p:sp>
      <p:sp>
        <p:nvSpPr>
          <p:cNvPr id="86" name="Google Shape;86;p1"/>
          <p:cNvSpPr txBox="1"/>
          <p:nvPr/>
        </p:nvSpPr>
        <p:spPr>
          <a:xfrm>
            <a:off x="220975" y="2346800"/>
            <a:ext cx="11858700" cy="1385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E69138"/>
              </a:buClr>
              <a:buSzPts val="3600"/>
              <a:buFont typeface="Times New Roman"/>
              <a:buNone/>
            </a:pPr>
            <a:r>
              <a:rPr b="1" i="1" lang="en-US" sz="3600" u="sng" cap="none" strike="noStrike">
                <a:solidFill>
                  <a:srgbClr val="E69138"/>
                </a:solidFill>
                <a:latin typeface="Times New Roman"/>
                <a:ea typeface="Times New Roman"/>
                <a:cs typeface="Times New Roman"/>
                <a:sym typeface="Times New Roman"/>
              </a:rPr>
              <a:t>Presented by:</a:t>
            </a:r>
            <a:endParaRPr b="0" i="0" sz="1800" u="none" cap="none" strike="noStrike">
              <a:solidFill>
                <a:srgbClr val="E69138"/>
              </a:solidFill>
              <a:latin typeface="Calibri"/>
              <a:ea typeface="Calibri"/>
              <a:cs typeface="Calibri"/>
              <a:sym typeface="Calibri"/>
            </a:endParaRPr>
          </a:p>
          <a:p>
            <a:pPr indent="0" lvl="0" marL="0" marR="0" rtl="0" algn="l">
              <a:lnSpc>
                <a:spcPct val="100000"/>
              </a:lnSpc>
              <a:spcBef>
                <a:spcPts val="0"/>
              </a:spcBef>
              <a:spcAft>
                <a:spcPts val="0"/>
              </a:spcAft>
              <a:buClr>
                <a:srgbClr val="012D86"/>
              </a:buClr>
              <a:buSzPts val="2400"/>
              <a:buFont typeface="Times New Roman"/>
              <a:buNone/>
            </a:pPr>
            <a:r>
              <a:t/>
            </a:r>
            <a:endParaRPr b="1" i="1" sz="2400" u="none" cap="none" strike="noStrike">
              <a:solidFill>
                <a:srgbClr val="012D86"/>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12D86"/>
              </a:buClr>
              <a:buSzPts val="2400"/>
              <a:buFont typeface="Times New Roman"/>
              <a:buNone/>
            </a:pPr>
            <a:r>
              <a:rPr b="1" i="1" lang="en-US" sz="2400" u="none" cap="none" strike="noStrike">
                <a:solidFill>
                  <a:srgbClr val="012D86"/>
                </a:solidFill>
                <a:latin typeface="Times New Roman"/>
                <a:ea typeface="Times New Roman"/>
                <a:cs typeface="Times New Roman"/>
                <a:sym typeface="Times New Roman"/>
              </a:rPr>
              <a:t>Sai deepthi Anupoju - saideepthianupoju@gmail.com</a:t>
            </a:r>
            <a:endParaRPr b="1" i="1" sz="2400" u="none" cap="none" strike="noStrike">
              <a:solidFill>
                <a:srgbClr val="012D86"/>
              </a:solidFill>
              <a:latin typeface="Times New Roman"/>
              <a:ea typeface="Times New Roman"/>
              <a:cs typeface="Times New Roman"/>
              <a:sym typeface="Times New Roman"/>
            </a:endParaRPr>
          </a:p>
        </p:txBody>
      </p:sp>
      <p:pic>
        <p:nvPicPr>
          <p:cNvPr id="87" name="Google Shape;87;p1"/>
          <p:cNvPicPr preferRelativeResize="0"/>
          <p:nvPr/>
        </p:nvPicPr>
        <p:blipFill rotWithShape="1">
          <a:blip r:embed="rId3">
            <a:alphaModFix/>
          </a:blip>
          <a:srcRect b="0" l="0" r="0" t="0"/>
          <a:stretch/>
        </p:blipFill>
        <p:spPr>
          <a:xfrm>
            <a:off x="220980" y="229870"/>
            <a:ext cx="2035810" cy="909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387179" y="317158"/>
            <a:ext cx="10972800" cy="582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b="1" i="1" lang="en-US">
                <a:latin typeface="Times New Roman"/>
                <a:ea typeface="Times New Roman"/>
                <a:cs typeface="Times New Roman"/>
                <a:sym typeface="Times New Roman"/>
              </a:rPr>
              <a:t>Histogram Plot:</a:t>
            </a:r>
            <a:endParaRPr>
              <a:latin typeface="Times New Roman"/>
              <a:ea typeface="Times New Roman"/>
              <a:cs typeface="Times New Roman"/>
              <a:sym typeface="Times New Roman"/>
            </a:endParaRPr>
          </a:p>
        </p:txBody>
      </p:sp>
      <p:sp>
        <p:nvSpPr>
          <p:cNvPr id="146" name="Google Shape;146;p10"/>
          <p:cNvSpPr txBox="1"/>
          <p:nvPr>
            <p:ph idx="1" type="body"/>
          </p:nvPr>
        </p:nvSpPr>
        <p:spPr>
          <a:xfrm>
            <a:off x="268725" y="1027300"/>
            <a:ext cx="11798400" cy="2086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The daily percent changes in crude oil price is mostly small, showing stability or time, we can say that the distribution range is mostly within 100% on daily level.</a:t>
            </a:r>
            <a:endParaRPr b="1" sz="3400">
              <a:latin typeface="Times New Roman"/>
              <a:ea typeface="Times New Roman"/>
              <a:cs typeface="Times New Roman"/>
              <a:sym typeface="Times New Roman"/>
            </a:endParaRPr>
          </a:p>
          <a:p>
            <a:pPr indent="0" lvl="0" marL="457200" rtl="0" algn="l">
              <a:lnSpc>
                <a:spcPct val="90000"/>
              </a:lnSpc>
              <a:spcBef>
                <a:spcPts val="320"/>
              </a:spcBef>
              <a:spcAft>
                <a:spcPts val="0"/>
              </a:spcAft>
              <a:buClr>
                <a:schemeClr val="dk1"/>
              </a:buClr>
              <a:buSzPts val="1800"/>
              <a:buNone/>
            </a:pPr>
            <a:r>
              <a:t/>
            </a:r>
            <a:endParaRPr b="1" sz="1800">
              <a:latin typeface="Times New Roman"/>
              <a:ea typeface="Times New Roman"/>
              <a:cs typeface="Times New Roman"/>
              <a:sym typeface="Times New Roman"/>
            </a:endParaRPr>
          </a:p>
          <a:p>
            <a:pPr indent="-342900" lvl="0" marL="457200" rtl="0" algn="l">
              <a:lnSpc>
                <a:spcPct val="90000"/>
              </a:lnSpc>
              <a:spcBef>
                <a:spcPts val="32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 We can see that the tail is towards left which means that daily percentage changes have higher probability of being negative than positive. As observed in the line plot above, we can see that price have crashed suddenly more than once, but never has it Increased in the same order.</a:t>
            </a:r>
            <a:endParaRPr b="1" sz="3400">
              <a:latin typeface="Times New Roman"/>
              <a:ea typeface="Times New Roman"/>
              <a:cs typeface="Times New Roman"/>
              <a:sym typeface="Times New Roman"/>
            </a:endParaRPr>
          </a:p>
          <a:p>
            <a:pPr indent="-139700" lvl="0" marL="342900" rtl="0" algn="l">
              <a:lnSpc>
                <a:spcPct val="90000"/>
              </a:lnSpc>
              <a:spcBef>
                <a:spcPts val="640"/>
              </a:spcBef>
              <a:spcAft>
                <a:spcPts val="0"/>
              </a:spcAft>
              <a:buClr>
                <a:schemeClr val="dk1"/>
              </a:buClr>
              <a:buSzPts val="3200"/>
              <a:buFont typeface="Arial"/>
              <a:buNone/>
            </a:pPr>
            <a:r>
              <a:t/>
            </a:r>
            <a:endParaRPr/>
          </a:p>
        </p:txBody>
      </p:sp>
      <p:pic>
        <p:nvPicPr>
          <p:cNvPr id="147" name="Google Shape;147;p10"/>
          <p:cNvPicPr preferRelativeResize="0"/>
          <p:nvPr/>
        </p:nvPicPr>
        <p:blipFill rotWithShape="1">
          <a:blip r:embed="rId3">
            <a:alphaModFix/>
          </a:blip>
          <a:srcRect b="0" l="0" r="0" t="0"/>
          <a:stretch/>
        </p:blipFill>
        <p:spPr>
          <a:xfrm>
            <a:off x="881449" y="3044887"/>
            <a:ext cx="10387913" cy="34959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1"/>
            <a:ext cx="10515600" cy="98814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4400"/>
              <a:buFont typeface="Helvetica Neue"/>
              <a:buNone/>
            </a:pPr>
            <a:r>
              <a:rPr b="1" i="0" lang="en-US">
                <a:solidFill>
                  <a:srgbClr val="000000"/>
                </a:solidFill>
                <a:latin typeface="Helvetica Neue"/>
                <a:ea typeface="Helvetica Neue"/>
                <a:cs typeface="Helvetica Neue"/>
                <a:sym typeface="Helvetica Neue"/>
              </a:rPr>
              <a:t>Time Series Decomposition plot</a:t>
            </a:r>
            <a:endParaRPr/>
          </a:p>
        </p:txBody>
      </p:sp>
      <p:pic>
        <p:nvPicPr>
          <p:cNvPr id="153" name="Google Shape;153;p11"/>
          <p:cNvPicPr preferRelativeResize="0"/>
          <p:nvPr/>
        </p:nvPicPr>
        <p:blipFill rotWithShape="1">
          <a:blip r:embed="rId3">
            <a:alphaModFix/>
          </a:blip>
          <a:srcRect b="0" l="0" r="0" t="0"/>
          <a:stretch/>
        </p:blipFill>
        <p:spPr>
          <a:xfrm>
            <a:off x="838200" y="988142"/>
            <a:ext cx="10665542" cy="2979173"/>
          </a:xfrm>
          <a:prstGeom prst="rect">
            <a:avLst/>
          </a:prstGeom>
          <a:noFill/>
          <a:ln>
            <a:noFill/>
          </a:ln>
        </p:spPr>
      </p:pic>
      <p:pic>
        <p:nvPicPr>
          <p:cNvPr id="154" name="Google Shape;154;p11"/>
          <p:cNvPicPr preferRelativeResize="0"/>
          <p:nvPr/>
        </p:nvPicPr>
        <p:blipFill rotWithShape="1">
          <a:blip r:embed="rId4">
            <a:alphaModFix/>
          </a:blip>
          <a:srcRect b="0" l="0" r="0" t="0"/>
          <a:stretch/>
        </p:blipFill>
        <p:spPr>
          <a:xfrm>
            <a:off x="838200" y="3892352"/>
            <a:ext cx="10665542" cy="281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9327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4400"/>
              <a:buFont typeface="Helvetica Neue"/>
              <a:buNone/>
            </a:pPr>
            <a:r>
              <a:rPr b="1" i="0" lang="en-US">
                <a:solidFill>
                  <a:srgbClr val="000000"/>
                </a:solidFill>
                <a:latin typeface="Helvetica Neue"/>
                <a:ea typeface="Helvetica Neue"/>
                <a:cs typeface="Helvetica Neue"/>
                <a:sym typeface="Helvetica Neue"/>
              </a:rPr>
              <a:t>ACF Plots and PACF Plots</a:t>
            </a:r>
            <a:endParaRPr/>
          </a:p>
        </p:txBody>
      </p:sp>
      <p:pic>
        <p:nvPicPr>
          <p:cNvPr id="160" name="Google Shape;160;p12"/>
          <p:cNvPicPr preferRelativeResize="0"/>
          <p:nvPr/>
        </p:nvPicPr>
        <p:blipFill rotWithShape="1">
          <a:blip r:embed="rId3">
            <a:alphaModFix/>
          </a:blip>
          <a:srcRect b="0" l="0" r="0" t="0"/>
          <a:stretch/>
        </p:blipFill>
        <p:spPr>
          <a:xfrm>
            <a:off x="838200" y="1528762"/>
            <a:ext cx="10515600" cy="38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8442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3600"/>
              <a:buFont typeface="Helvetica Neue"/>
              <a:buNone/>
            </a:pPr>
            <a:r>
              <a:rPr b="1" i="0" lang="en-US" sz="3600">
                <a:solidFill>
                  <a:srgbClr val="000000"/>
                </a:solidFill>
                <a:latin typeface="Helvetica Neue"/>
                <a:ea typeface="Helvetica Neue"/>
                <a:cs typeface="Helvetica Neue"/>
                <a:sym typeface="Helvetica Neue"/>
              </a:rPr>
              <a:t>Partial Auto Correlation Function(PACF)</a:t>
            </a:r>
            <a:endParaRPr sz="3600"/>
          </a:p>
        </p:txBody>
      </p:sp>
      <p:pic>
        <p:nvPicPr>
          <p:cNvPr id="166" name="Google Shape;166;p13"/>
          <p:cNvPicPr preferRelativeResize="0"/>
          <p:nvPr/>
        </p:nvPicPr>
        <p:blipFill rotWithShape="1">
          <a:blip r:embed="rId3">
            <a:alphaModFix/>
          </a:blip>
          <a:srcRect b="0" l="0" r="0" t="0"/>
          <a:stretch/>
        </p:blipFill>
        <p:spPr>
          <a:xfrm>
            <a:off x="838200" y="1356852"/>
            <a:ext cx="10515600" cy="37903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365125"/>
            <a:ext cx="10515600" cy="2186346"/>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rgbClr val="000000"/>
              </a:buClr>
              <a:buSzPts val="4400"/>
              <a:buFont typeface="Helvetica Neue"/>
              <a:buNone/>
            </a:pPr>
            <a:br>
              <a:rPr b="1" i="0" lang="en-US">
                <a:solidFill>
                  <a:srgbClr val="000000"/>
                </a:solidFill>
                <a:latin typeface="Helvetica Neue"/>
                <a:ea typeface="Helvetica Neue"/>
                <a:cs typeface="Helvetica Neue"/>
                <a:sym typeface="Helvetica Neue"/>
              </a:rPr>
            </a:br>
            <a:br>
              <a:rPr b="1" i="0" lang="en-US">
                <a:solidFill>
                  <a:srgbClr val="000000"/>
                </a:solidFill>
                <a:latin typeface="Helvetica Neue"/>
                <a:ea typeface="Helvetica Neue"/>
                <a:cs typeface="Helvetica Neue"/>
                <a:sym typeface="Helvetica Neue"/>
              </a:rPr>
            </a:br>
            <a:r>
              <a:rPr b="1" i="0" lang="en-US" sz="2800">
                <a:solidFill>
                  <a:srgbClr val="000000"/>
                </a:solidFill>
                <a:latin typeface="Helvetica Neue"/>
                <a:ea typeface="Helvetica Neue"/>
                <a:cs typeface="Helvetica Neue"/>
                <a:sym typeface="Helvetica Neue"/>
              </a:rPr>
              <a:t>Time Series Composition</a:t>
            </a:r>
            <a:br>
              <a:rPr b="1" i="0" lang="en-US" sz="2800">
                <a:solidFill>
                  <a:srgbClr val="000000"/>
                </a:solidFill>
                <a:latin typeface="Helvetica Neue"/>
                <a:ea typeface="Helvetica Neue"/>
                <a:cs typeface="Helvetica Neue"/>
                <a:sym typeface="Helvetica Neue"/>
              </a:rPr>
            </a:br>
            <a:r>
              <a:rPr b="1" i="0" lang="en-US" sz="1800">
                <a:solidFill>
                  <a:srgbClr val="000000"/>
                </a:solidFill>
                <a:latin typeface="Helvetica Neue"/>
                <a:ea typeface="Helvetica Neue"/>
                <a:cs typeface="Helvetica Neue"/>
                <a:sym typeface="Helvetica Neue"/>
              </a:rPr>
              <a:t>1. Seasonality</a:t>
            </a:r>
            <a:br>
              <a:rPr b="1" i="0" lang="en-US" sz="1800">
                <a:solidFill>
                  <a:srgbClr val="000000"/>
                </a:solidFill>
                <a:latin typeface="Helvetica Neue"/>
                <a:ea typeface="Helvetica Neue"/>
                <a:cs typeface="Helvetica Neue"/>
                <a:sym typeface="Helvetica Neue"/>
              </a:rPr>
            </a:br>
            <a:r>
              <a:rPr b="1" i="0" lang="en-US" sz="1800">
                <a:solidFill>
                  <a:srgbClr val="000000"/>
                </a:solidFill>
                <a:latin typeface="Helvetica Neue"/>
                <a:ea typeface="Helvetica Neue"/>
                <a:cs typeface="Helvetica Neue"/>
                <a:sym typeface="Helvetica Neue"/>
              </a:rPr>
              <a:t>2. Trend</a:t>
            </a:r>
            <a:br>
              <a:rPr b="1" i="0" lang="en-US" sz="1800">
                <a:solidFill>
                  <a:srgbClr val="000000"/>
                </a:solidFill>
                <a:latin typeface="Helvetica Neue"/>
                <a:ea typeface="Helvetica Neue"/>
                <a:cs typeface="Helvetica Neue"/>
                <a:sym typeface="Helvetica Neue"/>
              </a:rPr>
            </a:br>
            <a:r>
              <a:rPr b="1" i="0" lang="en-US" sz="1800">
                <a:solidFill>
                  <a:srgbClr val="000000"/>
                </a:solidFill>
                <a:latin typeface="Helvetica Neue"/>
                <a:ea typeface="Helvetica Neue"/>
                <a:cs typeface="Helvetica Neue"/>
                <a:sym typeface="Helvetica Neue"/>
              </a:rPr>
              <a:t>		</a:t>
            </a:r>
            <a:r>
              <a:rPr b="1" i="0" lang="en-US">
                <a:solidFill>
                  <a:srgbClr val="000000"/>
                </a:solidFill>
                <a:latin typeface="Helvetica Neue"/>
                <a:ea typeface="Helvetica Neue"/>
                <a:cs typeface="Helvetica Neue"/>
                <a:sym typeface="Helvetica Neue"/>
              </a:rPr>
              <a:t>Autoregression Model</a:t>
            </a:r>
            <a:br>
              <a:rPr b="1" i="0" lang="en-US">
                <a:solidFill>
                  <a:srgbClr val="000000"/>
                </a:solidFill>
                <a:latin typeface="Helvetica Neue"/>
                <a:ea typeface="Helvetica Neue"/>
                <a:cs typeface="Helvetica Neue"/>
                <a:sym typeface="Helvetica Neue"/>
              </a:rPr>
            </a:br>
            <a:br>
              <a:rPr b="1" i="0" lang="en-US">
                <a:solidFill>
                  <a:srgbClr val="000000"/>
                </a:solidFill>
                <a:latin typeface="Helvetica Neue"/>
                <a:ea typeface="Helvetica Neue"/>
                <a:cs typeface="Helvetica Neue"/>
                <a:sym typeface="Helvetica Neue"/>
              </a:rPr>
            </a:br>
            <a:endParaRPr/>
          </a:p>
        </p:txBody>
      </p:sp>
      <p:pic>
        <p:nvPicPr>
          <p:cNvPr id="172" name="Google Shape;172;p14"/>
          <p:cNvPicPr preferRelativeResize="0"/>
          <p:nvPr/>
        </p:nvPicPr>
        <p:blipFill rotWithShape="1">
          <a:blip r:embed="rId3">
            <a:alphaModFix/>
          </a:blip>
          <a:srcRect b="0" l="0" r="0" t="0"/>
          <a:stretch/>
        </p:blipFill>
        <p:spPr>
          <a:xfrm>
            <a:off x="1312606" y="2694356"/>
            <a:ext cx="9807678" cy="382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ARIMA MODEL</a:t>
            </a:r>
            <a:endParaRPr/>
          </a:p>
        </p:txBody>
      </p:sp>
      <p:sp>
        <p:nvSpPr>
          <p:cNvPr id="178" name="Google Shape;17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9" name="Google Shape;179;p28"/>
          <p:cNvPicPr preferRelativeResize="0"/>
          <p:nvPr/>
        </p:nvPicPr>
        <p:blipFill rotWithShape="1">
          <a:blip r:embed="rId3">
            <a:alphaModFix/>
          </a:blip>
          <a:srcRect b="0" l="0" r="0" t="0"/>
          <a:stretch/>
        </p:blipFill>
        <p:spPr>
          <a:xfrm>
            <a:off x="838200" y="1825625"/>
            <a:ext cx="10515600"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838200" y="365125"/>
            <a:ext cx="10515600" cy="85899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Auto Correlation Plots</a:t>
            </a:r>
            <a:endParaRPr b="1" sz="4000"/>
          </a:p>
        </p:txBody>
      </p:sp>
      <p:sp>
        <p:nvSpPr>
          <p:cNvPr id="185" name="Google Shape;18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6" name="Google Shape;186;p15"/>
          <p:cNvPicPr preferRelativeResize="0"/>
          <p:nvPr/>
        </p:nvPicPr>
        <p:blipFill rotWithShape="1">
          <a:blip r:embed="rId3">
            <a:alphaModFix/>
          </a:blip>
          <a:srcRect b="0" l="0" r="0" t="0"/>
          <a:stretch/>
        </p:blipFill>
        <p:spPr>
          <a:xfrm>
            <a:off x="634182" y="1552574"/>
            <a:ext cx="11179276" cy="47744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Auto Correlation Function ( ACF)</a:t>
            </a:r>
            <a:endParaRPr b="1" sz="4000"/>
          </a:p>
        </p:txBody>
      </p:sp>
      <p:pic>
        <p:nvPicPr>
          <p:cNvPr id="192" name="Google Shape;192;p29"/>
          <p:cNvPicPr preferRelativeResize="0"/>
          <p:nvPr>
            <p:ph idx="1" type="body"/>
          </p:nvPr>
        </p:nvPicPr>
        <p:blipFill rotWithShape="1">
          <a:blip r:embed="rId3">
            <a:alphaModFix/>
          </a:blip>
          <a:srcRect b="0" l="0" r="0" t="0"/>
          <a:stretch/>
        </p:blipFill>
        <p:spPr>
          <a:xfrm>
            <a:off x="838201" y="1430594"/>
            <a:ext cx="10783528" cy="44709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838200" y="365125"/>
            <a:ext cx="10515600" cy="115395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Fit the ARIMA Model</a:t>
            </a:r>
            <a:endParaRPr/>
          </a:p>
        </p:txBody>
      </p:sp>
      <p:sp>
        <p:nvSpPr>
          <p:cNvPr id="198" name="Google Shape;19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9" name="Google Shape;199;p30"/>
          <p:cNvPicPr preferRelativeResize="0"/>
          <p:nvPr/>
        </p:nvPicPr>
        <p:blipFill rotWithShape="1">
          <a:blip r:embed="rId3">
            <a:alphaModFix/>
          </a:blip>
          <a:srcRect b="0" l="0" r="0" t="0"/>
          <a:stretch/>
        </p:blipFill>
        <p:spPr>
          <a:xfrm>
            <a:off x="838200" y="1519084"/>
            <a:ext cx="10515600" cy="44988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838200" y="365125"/>
            <a:ext cx="10515600" cy="49028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Model Evaluation:</a:t>
            </a:r>
            <a:endParaRPr b="1" sz="4000"/>
          </a:p>
        </p:txBody>
      </p:sp>
      <p:pic>
        <p:nvPicPr>
          <p:cNvPr id="205" name="Google Shape;205;p31"/>
          <p:cNvPicPr preferRelativeResize="0"/>
          <p:nvPr>
            <p:ph idx="1" type="body"/>
          </p:nvPr>
        </p:nvPicPr>
        <p:blipFill rotWithShape="1">
          <a:blip r:embed="rId3">
            <a:alphaModFix/>
          </a:blip>
          <a:srcRect b="0" l="0" r="0" t="0"/>
          <a:stretch/>
        </p:blipFill>
        <p:spPr>
          <a:xfrm>
            <a:off x="1047135" y="855406"/>
            <a:ext cx="9571704" cy="3819833"/>
          </a:xfrm>
          <a:prstGeom prst="rect">
            <a:avLst/>
          </a:prstGeom>
          <a:noFill/>
          <a:ln>
            <a:noFill/>
          </a:ln>
        </p:spPr>
      </p:pic>
      <p:sp>
        <p:nvSpPr>
          <p:cNvPr id="206" name="Google Shape;206;p31"/>
          <p:cNvSpPr txBox="1"/>
          <p:nvPr/>
        </p:nvSpPr>
        <p:spPr>
          <a:xfrm>
            <a:off x="1047134" y="4841041"/>
            <a:ext cx="10766323"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Helvetica Neue"/>
                <a:ea typeface="Helvetica Neue"/>
                <a:cs typeface="Helvetica Neue"/>
                <a:sym typeface="Helvetica Neue"/>
              </a:rPr>
              <a:t> Mean Absolute Error (MAE): 8.52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Helvetica Neue"/>
                <a:ea typeface="Helvetica Neue"/>
                <a:cs typeface="Helvetica Neue"/>
                <a:sym typeface="Helvetica Neue"/>
              </a:rPr>
              <a:t> Mean Squared Error (MSE): 113.91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Helvetica Neue"/>
                <a:ea typeface="Helvetica Neue"/>
                <a:cs typeface="Helvetica Neue"/>
                <a:sym typeface="Helvetica Neue"/>
              </a:rPr>
              <a:t> Root Mean Squared Error (RMSE): 10.67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Helvetica Neue"/>
                <a:ea typeface="Helvetica Neue"/>
                <a:cs typeface="Helvetica Neue"/>
                <a:sym typeface="Helvetica Neue"/>
              </a:rPr>
              <a:t>These values indicate how well your ARIMA model performs in predicting the oil prices. Lower values of MAE, MSE, and RMSE suggest better model accuracy. Remember to monitor the model’s performance over time and make any necessary adjustments as needed.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609600" y="61576"/>
            <a:ext cx="10972800" cy="671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30000"/>
              </a:buClr>
              <a:buSzPts val="4400"/>
              <a:buFont typeface="Times New Roman"/>
              <a:buNone/>
            </a:pPr>
            <a:r>
              <a:rPr b="1" i="1" lang="en-US" u="sng">
                <a:solidFill>
                  <a:srgbClr val="E30000"/>
                </a:solidFill>
                <a:latin typeface="Times New Roman"/>
                <a:ea typeface="Times New Roman"/>
                <a:cs typeface="Times New Roman"/>
                <a:sym typeface="Times New Roman"/>
              </a:rPr>
              <a:t>Contents:</a:t>
            </a:r>
            <a:endParaRPr/>
          </a:p>
        </p:txBody>
      </p:sp>
      <p:sp>
        <p:nvSpPr>
          <p:cNvPr id="93" name="Google Shape;93;p2"/>
          <p:cNvSpPr txBox="1"/>
          <p:nvPr>
            <p:ph idx="1" type="body"/>
          </p:nvPr>
        </p:nvSpPr>
        <p:spPr>
          <a:xfrm>
            <a:off x="128775" y="733275"/>
            <a:ext cx="10049100" cy="57435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Clr>
                <a:srgbClr val="14CD68"/>
              </a:buClr>
              <a:buSzPts val="2800"/>
              <a:buFont typeface="Times New Roman"/>
              <a:buChar char="❖"/>
            </a:pPr>
            <a:r>
              <a:rPr b="1" i="1" lang="en-US" sz="2800">
                <a:solidFill>
                  <a:srgbClr val="14CD68"/>
                </a:solidFill>
                <a:latin typeface="Times New Roman"/>
                <a:ea typeface="Times New Roman"/>
                <a:cs typeface="Times New Roman"/>
                <a:sym typeface="Times New Roman"/>
              </a:rPr>
              <a:t>Introduction</a:t>
            </a:r>
            <a:endParaRPr b="1" i="1" sz="2800">
              <a:solidFill>
                <a:srgbClr val="14CD68"/>
              </a:solidFill>
              <a:latin typeface="Times New Roman"/>
              <a:ea typeface="Times New Roman"/>
              <a:cs typeface="Times New Roman"/>
              <a:sym typeface="Times New Roman"/>
            </a:endParaRPr>
          </a:p>
          <a:p>
            <a:pPr indent="0" lvl="0" marL="457200" rtl="0" algn="l">
              <a:lnSpc>
                <a:spcPct val="90000"/>
              </a:lnSpc>
              <a:spcBef>
                <a:spcPts val="0"/>
              </a:spcBef>
              <a:spcAft>
                <a:spcPts val="0"/>
              </a:spcAft>
              <a:buClr>
                <a:schemeClr val="dk1"/>
              </a:buClr>
              <a:buSzPts val="2800"/>
              <a:buNone/>
            </a:pPr>
            <a:r>
              <a:t/>
            </a:r>
            <a:endParaRPr b="1" i="1" sz="2800">
              <a:solidFill>
                <a:srgbClr val="14CD68"/>
              </a:solidFill>
              <a:latin typeface="Times New Roman"/>
              <a:ea typeface="Times New Roman"/>
              <a:cs typeface="Times New Roman"/>
              <a:sym typeface="Times New Roman"/>
            </a:endParaRPr>
          </a:p>
          <a:p>
            <a:pPr indent="-406400" lvl="0" marL="457200" rtl="0" algn="l">
              <a:lnSpc>
                <a:spcPct val="90000"/>
              </a:lnSpc>
              <a:spcBef>
                <a:spcPts val="640"/>
              </a:spcBef>
              <a:spcAft>
                <a:spcPts val="0"/>
              </a:spcAft>
              <a:buClr>
                <a:srgbClr val="14CD68"/>
              </a:buClr>
              <a:buSzPts val="2800"/>
              <a:buFont typeface="Times New Roman"/>
              <a:buChar char="❖"/>
            </a:pPr>
            <a:r>
              <a:rPr b="1" i="1" lang="en-US" sz="2800">
                <a:solidFill>
                  <a:srgbClr val="14CD68"/>
                </a:solidFill>
                <a:latin typeface="Times New Roman"/>
                <a:ea typeface="Times New Roman"/>
                <a:cs typeface="Times New Roman"/>
                <a:sym typeface="Times New Roman"/>
              </a:rPr>
              <a:t>EDA &amp; Visualization</a:t>
            </a:r>
            <a:endParaRPr b="1" i="1" sz="2800">
              <a:solidFill>
                <a:srgbClr val="14CD68"/>
              </a:solidFill>
              <a:latin typeface="Times New Roman"/>
              <a:ea typeface="Times New Roman"/>
              <a:cs typeface="Times New Roman"/>
              <a:sym typeface="Times New Roman"/>
            </a:endParaRPr>
          </a:p>
          <a:p>
            <a:pPr indent="0" lvl="0" marL="457200" rtl="0" algn="l">
              <a:lnSpc>
                <a:spcPct val="90000"/>
              </a:lnSpc>
              <a:spcBef>
                <a:spcPts val="640"/>
              </a:spcBef>
              <a:spcAft>
                <a:spcPts val="0"/>
              </a:spcAft>
              <a:buClr>
                <a:schemeClr val="dk1"/>
              </a:buClr>
              <a:buSzPts val="2800"/>
              <a:buNone/>
            </a:pPr>
            <a:r>
              <a:t/>
            </a:r>
            <a:endParaRPr b="1" i="1" sz="2800">
              <a:solidFill>
                <a:srgbClr val="14CD68"/>
              </a:solidFill>
              <a:latin typeface="Times New Roman"/>
              <a:ea typeface="Times New Roman"/>
              <a:cs typeface="Times New Roman"/>
              <a:sym typeface="Times New Roman"/>
            </a:endParaRPr>
          </a:p>
          <a:p>
            <a:pPr indent="-406400" lvl="0" marL="457200" rtl="0" algn="l">
              <a:lnSpc>
                <a:spcPct val="90000"/>
              </a:lnSpc>
              <a:spcBef>
                <a:spcPts val="640"/>
              </a:spcBef>
              <a:spcAft>
                <a:spcPts val="0"/>
              </a:spcAft>
              <a:buClr>
                <a:srgbClr val="14CD68"/>
              </a:buClr>
              <a:buSzPts val="2800"/>
              <a:buFont typeface="Times New Roman"/>
              <a:buChar char="❖"/>
            </a:pPr>
            <a:r>
              <a:rPr b="1" i="1" lang="en-US" sz="2800">
                <a:solidFill>
                  <a:srgbClr val="14CD68"/>
                </a:solidFill>
                <a:latin typeface="Times New Roman"/>
                <a:ea typeface="Times New Roman"/>
                <a:cs typeface="Times New Roman"/>
                <a:sym typeface="Times New Roman"/>
              </a:rPr>
              <a:t>Feature Engineering</a:t>
            </a:r>
            <a:endParaRPr b="1" i="1" sz="2800">
              <a:solidFill>
                <a:srgbClr val="14CD68"/>
              </a:solidFill>
              <a:latin typeface="Times New Roman"/>
              <a:ea typeface="Times New Roman"/>
              <a:cs typeface="Times New Roman"/>
              <a:sym typeface="Times New Roman"/>
            </a:endParaRPr>
          </a:p>
          <a:p>
            <a:pPr indent="0" lvl="0" marL="457200" rtl="0" algn="l">
              <a:lnSpc>
                <a:spcPct val="90000"/>
              </a:lnSpc>
              <a:spcBef>
                <a:spcPts val="640"/>
              </a:spcBef>
              <a:spcAft>
                <a:spcPts val="0"/>
              </a:spcAft>
              <a:buClr>
                <a:schemeClr val="dk1"/>
              </a:buClr>
              <a:buSzPts val="2800"/>
              <a:buNone/>
            </a:pPr>
            <a:r>
              <a:t/>
            </a:r>
            <a:endParaRPr b="1" i="1" sz="2800">
              <a:solidFill>
                <a:srgbClr val="14CD68"/>
              </a:solidFill>
              <a:latin typeface="Times New Roman"/>
              <a:ea typeface="Times New Roman"/>
              <a:cs typeface="Times New Roman"/>
              <a:sym typeface="Times New Roman"/>
            </a:endParaRPr>
          </a:p>
          <a:p>
            <a:pPr indent="-406400" lvl="0" marL="457200" rtl="0" algn="l">
              <a:lnSpc>
                <a:spcPct val="90000"/>
              </a:lnSpc>
              <a:spcBef>
                <a:spcPts val="640"/>
              </a:spcBef>
              <a:spcAft>
                <a:spcPts val="0"/>
              </a:spcAft>
              <a:buClr>
                <a:srgbClr val="14CD68"/>
              </a:buClr>
              <a:buSzPts val="2800"/>
              <a:buFont typeface="Times New Roman"/>
              <a:buChar char="❖"/>
            </a:pPr>
            <a:r>
              <a:rPr b="1" i="1" lang="en-US" sz="2800">
                <a:solidFill>
                  <a:srgbClr val="14CD68"/>
                </a:solidFill>
                <a:latin typeface="Times New Roman"/>
                <a:ea typeface="Times New Roman"/>
                <a:cs typeface="Times New Roman"/>
                <a:sym typeface="Times New Roman"/>
              </a:rPr>
              <a:t>Model Building &amp; Evaluation</a:t>
            </a:r>
            <a:endParaRPr b="1" i="1" sz="2800">
              <a:solidFill>
                <a:srgbClr val="14CD68"/>
              </a:solidFill>
              <a:latin typeface="Times New Roman"/>
              <a:ea typeface="Times New Roman"/>
              <a:cs typeface="Times New Roman"/>
              <a:sym typeface="Times New Roman"/>
            </a:endParaRPr>
          </a:p>
          <a:p>
            <a:pPr indent="0" lvl="0" marL="457200" rtl="0" algn="l">
              <a:lnSpc>
                <a:spcPct val="90000"/>
              </a:lnSpc>
              <a:spcBef>
                <a:spcPts val="640"/>
              </a:spcBef>
              <a:spcAft>
                <a:spcPts val="0"/>
              </a:spcAft>
              <a:buClr>
                <a:schemeClr val="dk1"/>
              </a:buClr>
              <a:buSzPts val="2800"/>
              <a:buNone/>
            </a:pPr>
            <a:r>
              <a:t/>
            </a:r>
            <a:endParaRPr b="1" i="1" sz="2800">
              <a:solidFill>
                <a:srgbClr val="14CD68"/>
              </a:solidFill>
              <a:latin typeface="Times New Roman"/>
              <a:ea typeface="Times New Roman"/>
              <a:cs typeface="Times New Roman"/>
              <a:sym typeface="Times New Roman"/>
            </a:endParaRPr>
          </a:p>
          <a:p>
            <a:pPr indent="-406400" lvl="0" marL="457200" rtl="0" algn="l">
              <a:lnSpc>
                <a:spcPct val="90000"/>
              </a:lnSpc>
              <a:spcBef>
                <a:spcPts val="640"/>
              </a:spcBef>
              <a:spcAft>
                <a:spcPts val="0"/>
              </a:spcAft>
              <a:buClr>
                <a:srgbClr val="14CD68"/>
              </a:buClr>
              <a:buSzPts val="2800"/>
              <a:buFont typeface="Times New Roman"/>
              <a:buChar char="❖"/>
            </a:pPr>
            <a:r>
              <a:rPr b="1" i="1" lang="en-US" sz="2800">
                <a:solidFill>
                  <a:srgbClr val="14CD68"/>
                </a:solidFill>
                <a:latin typeface="Times New Roman"/>
                <a:ea typeface="Times New Roman"/>
                <a:cs typeface="Times New Roman"/>
                <a:sym typeface="Times New Roman"/>
              </a:rPr>
              <a:t>Deployment</a:t>
            </a:r>
            <a:endParaRPr b="1" i="1" sz="2800">
              <a:solidFill>
                <a:srgbClr val="14CD68"/>
              </a:solidFill>
              <a:latin typeface="Times New Roman"/>
              <a:ea typeface="Times New Roman"/>
              <a:cs typeface="Times New Roman"/>
              <a:sym typeface="Times New Roman"/>
            </a:endParaRPr>
          </a:p>
          <a:p>
            <a:pPr indent="0" lvl="0" marL="457200" rtl="0" algn="l">
              <a:lnSpc>
                <a:spcPct val="90000"/>
              </a:lnSpc>
              <a:spcBef>
                <a:spcPts val="640"/>
              </a:spcBef>
              <a:spcAft>
                <a:spcPts val="0"/>
              </a:spcAft>
              <a:buClr>
                <a:schemeClr val="dk1"/>
              </a:buClr>
              <a:buSzPts val="2800"/>
              <a:buNone/>
            </a:pPr>
            <a:r>
              <a:t/>
            </a:r>
            <a:endParaRPr b="1" i="1" sz="2800">
              <a:solidFill>
                <a:srgbClr val="14CD68"/>
              </a:solidFill>
              <a:latin typeface="Times New Roman"/>
              <a:ea typeface="Times New Roman"/>
              <a:cs typeface="Times New Roman"/>
              <a:sym typeface="Times New Roman"/>
            </a:endParaRPr>
          </a:p>
          <a:p>
            <a:pPr indent="-406400" lvl="0" marL="457200" rtl="0" algn="l">
              <a:lnSpc>
                <a:spcPct val="90000"/>
              </a:lnSpc>
              <a:spcBef>
                <a:spcPts val="640"/>
              </a:spcBef>
              <a:spcAft>
                <a:spcPts val="0"/>
              </a:spcAft>
              <a:buClr>
                <a:srgbClr val="14CD68"/>
              </a:buClr>
              <a:buSzPts val="2800"/>
              <a:buFont typeface="Times New Roman"/>
              <a:buChar char="❖"/>
            </a:pPr>
            <a:r>
              <a:rPr b="1" i="1" lang="en-US" sz="2800">
                <a:solidFill>
                  <a:srgbClr val="14CD68"/>
                </a:solidFill>
                <a:latin typeface="Times New Roman"/>
                <a:ea typeface="Times New Roman"/>
                <a:cs typeface="Times New Roman"/>
                <a:sym typeface="Times New Roman"/>
              </a:rPr>
              <a:t>Conclusion</a:t>
            </a:r>
            <a:endParaRPr b="1" i="1" sz="2800">
              <a:solidFill>
                <a:srgbClr val="14CD68"/>
              </a:solidFill>
              <a:latin typeface="Times New Roman"/>
              <a:ea typeface="Times New Roman"/>
              <a:cs typeface="Times New Roman"/>
              <a:sym typeface="Times New Roman"/>
            </a:endParaRPr>
          </a:p>
          <a:p>
            <a:pPr indent="-139700" lvl="0" marL="342900" rtl="0" algn="l">
              <a:lnSpc>
                <a:spcPct val="90000"/>
              </a:lnSpc>
              <a:spcBef>
                <a:spcPts val="640"/>
              </a:spcBef>
              <a:spcAft>
                <a:spcPts val="0"/>
              </a:spcAft>
              <a:buClr>
                <a:schemeClr val="dk1"/>
              </a:buClr>
              <a:buSzPts val="3200"/>
              <a:buFont typeface="Noto Sans Symbols"/>
              <a:buNone/>
            </a:pPr>
            <a:r>
              <a:t/>
            </a:r>
            <a:endParaRPr b="1" i="1">
              <a:solidFill>
                <a:srgbClr val="14CD68"/>
              </a:solidFill>
              <a:latin typeface="Times New Roman"/>
              <a:ea typeface="Times New Roman"/>
              <a:cs typeface="Times New Roman"/>
              <a:sym typeface="Times New Roman"/>
            </a:endParaRPr>
          </a:p>
          <a:p>
            <a:pPr indent="-139700" lvl="0" marL="342900" rtl="0" algn="l">
              <a:lnSpc>
                <a:spcPct val="90000"/>
              </a:lnSpc>
              <a:spcBef>
                <a:spcPts val="640"/>
              </a:spcBef>
              <a:spcAft>
                <a:spcPts val="0"/>
              </a:spcAft>
              <a:buClr>
                <a:schemeClr val="dk1"/>
              </a:buClr>
              <a:buSzPts val="3200"/>
              <a:buFont typeface="Noto Sans Symbols"/>
              <a:buNone/>
            </a:pPr>
            <a:r>
              <a:t/>
            </a:r>
            <a:endParaRPr b="1" i="1">
              <a:solidFill>
                <a:srgbClr val="14CD68"/>
              </a:solidFill>
              <a:latin typeface="Times New Roman"/>
              <a:ea typeface="Times New Roman"/>
              <a:cs typeface="Times New Roman"/>
              <a:sym typeface="Times New Roman"/>
            </a:endParaRPr>
          </a:p>
          <a:p>
            <a:pPr indent="-139700" lvl="0" marL="342900" rtl="0" algn="l">
              <a:lnSpc>
                <a:spcPct val="90000"/>
              </a:lnSpc>
              <a:spcBef>
                <a:spcPts val="640"/>
              </a:spcBef>
              <a:spcAft>
                <a:spcPts val="0"/>
              </a:spcAft>
              <a:buClr>
                <a:schemeClr val="dk1"/>
              </a:buClr>
              <a:buSzPts val="3200"/>
              <a:buFont typeface="Noto Sans Symbols"/>
              <a:buNone/>
            </a:pPr>
            <a:r>
              <a:t/>
            </a:r>
            <a:endParaRPr b="1" i="1">
              <a:solidFill>
                <a:srgbClr val="14CD6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838200" y="365125"/>
            <a:ext cx="10515600" cy="49028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Oil Price Forecast:</a:t>
            </a:r>
            <a:endParaRPr b="1" sz="4000"/>
          </a:p>
        </p:txBody>
      </p:sp>
      <p:sp>
        <p:nvSpPr>
          <p:cNvPr id="212" name="Google Shape;21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3" name="Google Shape;213;p32"/>
          <p:cNvPicPr preferRelativeResize="0"/>
          <p:nvPr/>
        </p:nvPicPr>
        <p:blipFill rotWithShape="1">
          <a:blip r:embed="rId3">
            <a:alphaModFix/>
          </a:blip>
          <a:srcRect b="0" l="0" r="0" t="0"/>
          <a:stretch/>
        </p:blipFill>
        <p:spPr>
          <a:xfrm>
            <a:off x="294968" y="1162049"/>
            <a:ext cx="11356258" cy="50149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838199" y="365125"/>
            <a:ext cx="10768779" cy="49028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Deployment codes in Command Prompt in Streamlit</a:t>
            </a:r>
            <a:endParaRPr b="1" sz="4000"/>
          </a:p>
        </p:txBody>
      </p:sp>
      <p:pic>
        <p:nvPicPr>
          <p:cNvPr id="219" name="Google Shape;219;p33"/>
          <p:cNvPicPr preferRelativeResize="0"/>
          <p:nvPr>
            <p:ph idx="1" type="body"/>
          </p:nvPr>
        </p:nvPicPr>
        <p:blipFill rotWithShape="1">
          <a:blip r:embed="rId3">
            <a:alphaModFix/>
          </a:blip>
          <a:srcRect b="0" l="0" r="0" t="0"/>
          <a:stretch/>
        </p:blipFill>
        <p:spPr>
          <a:xfrm>
            <a:off x="838200" y="1268360"/>
            <a:ext cx="10650794" cy="45130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838200" y="365125"/>
            <a:ext cx="10515600" cy="49028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Output of Forecast</a:t>
            </a:r>
            <a:endParaRPr b="1" sz="4000"/>
          </a:p>
        </p:txBody>
      </p:sp>
      <p:pic>
        <p:nvPicPr>
          <p:cNvPr id="225" name="Google Shape;225;p34"/>
          <p:cNvPicPr preferRelativeResize="0"/>
          <p:nvPr>
            <p:ph idx="1" type="body"/>
          </p:nvPr>
        </p:nvPicPr>
        <p:blipFill rotWithShape="1">
          <a:blip r:embed="rId3">
            <a:alphaModFix/>
          </a:blip>
          <a:srcRect b="0" l="0" r="0" t="0"/>
          <a:stretch/>
        </p:blipFill>
        <p:spPr>
          <a:xfrm>
            <a:off x="838201" y="1007806"/>
            <a:ext cx="10798200" cy="532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838200" y="365125"/>
            <a:ext cx="10515600" cy="49028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Model Deployment – Platform Streamlit</a:t>
            </a:r>
            <a:endParaRPr/>
          </a:p>
        </p:txBody>
      </p:sp>
      <p:pic>
        <p:nvPicPr>
          <p:cNvPr id="231" name="Google Shape;231;p35"/>
          <p:cNvPicPr preferRelativeResize="0"/>
          <p:nvPr>
            <p:ph idx="1" type="body"/>
          </p:nvPr>
        </p:nvPicPr>
        <p:blipFill rotWithShape="1">
          <a:blip r:embed="rId3">
            <a:alphaModFix/>
          </a:blip>
          <a:srcRect b="0" l="0" r="0" t="0"/>
          <a:stretch/>
        </p:blipFill>
        <p:spPr>
          <a:xfrm>
            <a:off x="1607575" y="1283111"/>
            <a:ext cx="9394722" cy="457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838200" y="162233"/>
            <a:ext cx="10515600" cy="7226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Project - Challenges</a:t>
            </a:r>
            <a:endParaRPr/>
          </a:p>
        </p:txBody>
      </p:sp>
      <p:sp>
        <p:nvSpPr>
          <p:cNvPr id="237" name="Google Shape;237;p36"/>
          <p:cNvSpPr txBox="1"/>
          <p:nvPr>
            <p:ph idx="1" type="body"/>
          </p:nvPr>
        </p:nvSpPr>
        <p:spPr>
          <a:xfrm>
            <a:off x="838200" y="884902"/>
            <a:ext cx="10990006" cy="581086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111111"/>
              </a:buClr>
              <a:buSzPct val="100000"/>
              <a:buFont typeface="Calibri"/>
              <a:buAutoNum type="arabicPeriod"/>
            </a:pPr>
            <a:r>
              <a:rPr b="1" i="0" lang="en-US">
                <a:solidFill>
                  <a:srgbClr val="111111"/>
                </a:solidFill>
                <a:latin typeface="Times New Roman"/>
                <a:ea typeface="Times New Roman"/>
                <a:cs typeface="Times New Roman"/>
                <a:sym typeface="Times New Roman"/>
              </a:rPr>
              <a:t>Exploratory Data Analysis (EDA)</a:t>
            </a:r>
            <a:r>
              <a:rPr b="0" i="0" lang="en-US">
                <a:solidFill>
                  <a:srgbClr val="111111"/>
                </a:solidFill>
                <a:latin typeface="Times New Roman"/>
                <a:ea typeface="Times New Roman"/>
                <a:cs typeface="Times New Roman"/>
                <a:sym typeface="Times New Roman"/>
              </a:rPr>
              <a:t>:</a:t>
            </a:r>
            <a:endParaRPr/>
          </a:p>
          <a:p>
            <a:pPr indent="-285750" lvl="1" marL="742950" rtl="0" algn="l">
              <a:lnSpc>
                <a:spcPct val="90000"/>
              </a:lnSpc>
              <a:spcBef>
                <a:spcPts val="500"/>
              </a:spcBef>
              <a:spcAft>
                <a:spcPts val="0"/>
              </a:spcAft>
              <a:buClr>
                <a:srgbClr val="111111"/>
              </a:buClr>
              <a:buSzPct val="100000"/>
              <a:buFont typeface="Calibri"/>
              <a:buAutoNum type="arabicPeriod"/>
            </a:pPr>
            <a:r>
              <a:rPr b="0" i="0" lang="en-US">
                <a:solidFill>
                  <a:srgbClr val="111111"/>
                </a:solidFill>
                <a:latin typeface="Times New Roman"/>
                <a:ea typeface="Times New Roman"/>
                <a:cs typeface="Times New Roman"/>
                <a:sym typeface="Times New Roman"/>
              </a:rPr>
              <a:t>EDA involves understanding the data, identifying patterns, and visualizing trends. For oil price prediction, explore historical price data, seasonality, and any significant events (such as geopolitical shifts or economic cycles) that might impact prices.</a:t>
            </a:r>
            <a:endParaRPr/>
          </a:p>
          <a:p>
            <a:pPr indent="-285750" lvl="1" marL="742950" rtl="0" algn="l">
              <a:lnSpc>
                <a:spcPct val="90000"/>
              </a:lnSpc>
              <a:spcBef>
                <a:spcPts val="500"/>
              </a:spcBef>
              <a:spcAft>
                <a:spcPts val="0"/>
              </a:spcAft>
              <a:buClr>
                <a:srgbClr val="111111"/>
              </a:buClr>
              <a:buSzPct val="100000"/>
              <a:buFont typeface="Calibri"/>
              <a:buAutoNum type="arabicPeriod"/>
            </a:pPr>
            <a:r>
              <a:rPr b="0" i="0" lang="en-US">
                <a:solidFill>
                  <a:srgbClr val="111111"/>
                </a:solidFill>
                <a:latin typeface="Times New Roman"/>
                <a:ea typeface="Times New Roman"/>
                <a:cs typeface="Times New Roman"/>
                <a:sym typeface="Times New Roman"/>
              </a:rPr>
              <a:t>Consider using statistical tools and visualization libraries (like Python’s Pandas, Matplotlib, or Seaborn) to gain insights from the data.</a:t>
            </a:r>
            <a:endParaRPr/>
          </a:p>
          <a:p>
            <a:pPr indent="-228600" lvl="0" marL="228600" rtl="0" algn="l">
              <a:lnSpc>
                <a:spcPct val="90000"/>
              </a:lnSpc>
              <a:spcBef>
                <a:spcPts val="1000"/>
              </a:spcBef>
              <a:spcAft>
                <a:spcPts val="0"/>
              </a:spcAft>
              <a:buClr>
                <a:srgbClr val="111111"/>
              </a:buClr>
              <a:buSzPct val="100000"/>
              <a:buFont typeface="Calibri"/>
              <a:buAutoNum type="arabicPeriod"/>
            </a:pPr>
            <a:r>
              <a:rPr b="1" i="0" lang="en-US">
                <a:solidFill>
                  <a:srgbClr val="111111"/>
                </a:solidFill>
                <a:latin typeface="Times New Roman"/>
                <a:ea typeface="Times New Roman"/>
                <a:cs typeface="Times New Roman"/>
                <a:sym typeface="Times New Roman"/>
              </a:rPr>
              <a:t>ARIMA Model Building</a:t>
            </a:r>
            <a:r>
              <a:rPr b="0" i="0" lang="en-US">
                <a:solidFill>
                  <a:srgbClr val="111111"/>
                </a:solidFill>
                <a:latin typeface="Times New Roman"/>
                <a:ea typeface="Times New Roman"/>
                <a:cs typeface="Times New Roman"/>
                <a:sym typeface="Times New Roman"/>
              </a:rPr>
              <a:t>:</a:t>
            </a:r>
            <a:endParaRPr/>
          </a:p>
          <a:p>
            <a:pPr indent="-285750" lvl="1" marL="742950" rtl="0" algn="l">
              <a:lnSpc>
                <a:spcPct val="90000"/>
              </a:lnSpc>
              <a:spcBef>
                <a:spcPts val="500"/>
              </a:spcBef>
              <a:spcAft>
                <a:spcPts val="0"/>
              </a:spcAft>
              <a:buClr>
                <a:srgbClr val="111111"/>
              </a:buClr>
              <a:buSzPct val="100000"/>
              <a:buFont typeface="Calibri"/>
              <a:buAutoNum type="arabicPeriod"/>
            </a:pPr>
            <a:r>
              <a:rPr b="1" i="0" lang="en-US">
                <a:solidFill>
                  <a:srgbClr val="111111"/>
                </a:solidFill>
                <a:latin typeface="Arial"/>
                <a:ea typeface="Arial"/>
                <a:cs typeface="Arial"/>
                <a:sym typeface="Arial"/>
              </a:rPr>
              <a:t>ARIMA (AutoRegressive Integrated Moving Average)</a:t>
            </a:r>
            <a:r>
              <a:rPr b="0" i="0" lang="en-US">
                <a:solidFill>
                  <a:srgbClr val="111111"/>
                </a:solidFill>
                <a:latin typeface="Arial"/>
                <a:ea typeface="Arial"/>
                <a:cs typeface="Arial"/>
                <a:sym typeface="Arial"/>
              </a:rPr>
              <a:t> </a:t>
            </a:r>
            <a:r>
              <a:rPr b="0" i="0" lang="en-US">
                <a:solidFill>
                  <a:srgbClr val="111111"/>
                </a:solidFill>
                <a:latin typeface="Times New Roman"/>
                <a:ea typeface="Times New Roman"/>
                <a:cs typeface="Times New Roman"/>
                <a:sym typeface="Times New Roman"/>
              </a:rPr>
              <a:t>is a powerful time-series forecasting technique.</a:t>
            </a:r>
            <a:endParaRPr/>
          </a:p>
          <a:p>
            <a:pPr indent="-285750" lvl="1" marL="74295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Steps for ARIMA model building:</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Stationarity</a:t>
            </a:r>
            <a:r>
              <a:rPr b="0" i="0" lang="en-US" sz="2200">
                <a:solidFill>
                  <a:srgbClr val="111111"/>
                </a:solidFill>
                <a:latin typeface="Times New Roman"/>
                <a:ea typeface="Times New Roman"/>
                <a:cs typeface="Times New Roman"/>
                <a:sym typeface="Times New Roman"/>
              </a:rPr>
              <a:t>: Ensure the time series data is stationary (constant mean and variance). If not, apply differencing to make it stationary.</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ACF and PACF</a:t>
            </a:r>
            <a:r>
              <a:rPr b="0" i="0" lang="en-US" sz="2200">
                <a:solidFill>
                  <a:srgbClr val="111111"/>
                </a:solidFill>
                <a:latin typeface="Times New Roman"/>
                <a:ea typeface="Times New Roman"/>
                <a:cs typeface="Times New Roman"/>
                <a:sym typeface="Times New Roman"/>
              </a:rPr>
              <a:t>: Analyze the AutoCorrelation Function (ACF) and Partial AutoCorrelation Function (PACF) plots to determine the order of ARIMA components (p, d, q).</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Model Selection</a:t>
            </a:r>
            <a:r>
              <a:rPr b="0" i="0" lang="en-US" sz="2200">
                <a:solidFill>
                  <a:srgbClr val="111111"/>
                </a:solidFill>
                <a:latin typeface="Times New Roman"/>
                <a:ea typeface="Times New Roman"/>
                <a:cs typeface="Times New Roman"/>
                <a:sym typeface="Times New Roman"/>
              </a:rPr>
              <a:t>: Choose appropriate values for p, d, and q based on ACF and PACF plots.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Model Fitting</a:t>
            </a:r>
            <a:r>
              <a:rPr b="0" i="0" lang="en-US" sz="2200">
                <a:solidFill>
                  <a:srgbClr val="111111"/>
                </a:solidFill>
                <a:latin typeface="Times New Roman"/>
                <a:ea typeface="Times New Roman"/>
                <a:cs typeface="Times New Roman"/>
                <a:sym typeface="Times New Roman"/>
              </a:rPr>
              <a:t>: Fit the ARIMA model to the data.</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Model Evaluation</a:t>
            </a:r>
            <a:r>
              <a:rPr b="0" i="0" lang="en-US" sz="2200">
                <a:solidFill>
                  <a:srgbClr val="111111"/>
                </a:solidFill>
                <a:latin typeface="Times New Roman"/>
                <a:ea typeface="Times New Roman"/>
                <a:cs typeface="Times New Roman"/>
                <a:sym typeface="Times New Roman"/>
              </a:rPr>
              <a:t>: Evaluate the model using metrics like Mean Absolute Error (MAE), Mean Squared Error (MSE), or Root Mean Squared Error (RMSE).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838200" y="162233"/>
            <a:ext cx="10515600" cy="7226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Project - Challenges</a:t>
            </a:r>
            <a:endParaRPr/>
          </a:p>
        </p:txBody>
      </p:sp>
      <p:sp>
        <p:nvSpPr>
          <p:cNvPr id="243" name="Google Shape;243;p37"/>
          <p:cNvSpPr txBox="1"/>
          <p:nvPr>
            <p:ph idx="1" type="body"/>
          </p:nvPr>
        </p:nvSpPr>
        <p:spPr>
          <a:xfrm>
            <a:off x="838200" y="884902"/>
            <a:ext cx="10990006" cy="581086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111111"/>
              </a:buClr>
              <a:buSzPct val="100000"/>
              <a:buNone/>
            </a:pPr>
            <a:r>
              <a:rPr b="1" i="0" lang="en-US">
                <a:solidFill>
                  <a:srgbClr val="111111"/>
                </a:solidFill>
                <a:latin typeface="Arial"/>
                <a:ea typeface="Arial"/>
                <a:cs typeface="Arial"/>
                <a:sym typeface="Arial"/>
              </a:rPr>
              <a:t>3.Deployment Challenges</a:t>
            </a:r>
            <a:r>
              <a:rPr b="0" i="0" lang="en-US">
                <a:solidFill>
                  <a:srgbClr val="111111"/>
                </a:solidFill>
                <a:latin typeface="Arial"/>
                <a:ea typeface="Arial"/>
                <a:cs typeface="Arial"/>
                <a:sym typeface="Arial"/>
              </a:rPr>
              <a:t>:</a:t>
            </a:r>
            <a:endParaRPr/>
          </a:p>
          <a:p>
            <a:pPr indent="-285750" lvl="1" marL="74295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Deploying a predictive model involves several considerations: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Scalability</a:t>
            </a:r>
            <a:r>
              <a:rPr b="0" i="0" lang="en-US" sz="2200">
                <a:solidFill>
                  <a:srgbClr val="111111"/>
                </a:solidFill>
                <a:latin typeface="Times New Roman"/>
                <a:ea typeface="Times New Roman"/>
                <a:cs typeface="Times New Roman"/>
                <a:sym typeface="Times New Roman"/>
              </a:rPr>
              <a:t>: Ensure the model can handle real-time data and scale efficiently.</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Data Updates</a:t>
            </a:r>
            <a:r>
              <a:rPr b="0" i="0" lang="en-US" sz="2200">
                <a:solidFill>
                  <a:srgbClr val="111111"/>
                </a:solidFill>
                <a:latin typeface="Times New Roman"/>
                <a:ea typeface="Times New Roman"/>
                <a:cs typeface="Times New Roman"/>
                <a:sym typeface="Times New Roman"/>
              </a:rPr>
              <a:t>: Regularly update the dataset to keep the model relevant.</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Monitoring</a:t>
            </a:r>
            <a:r>
              <a:rPr b="0" i="0" lang="en-US" sz="2200">
                <a:solidFill>
                  <a:srgbClr val="111111"/>
                </a:solidFill>
                <a:latin typeface="Times New Roman"/>
                <a:ea typeface="Times New Roman"/>
                <a:cs typeface="Times New Roman"/>
                <a:sym typeface="Times New Roman"/>
              </a:rPr>
              <a:t>: Monitor model performance and retrain periodically.</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Interpretability</a:t>
            </a:r>
            <a:r>
              <a:rPr b="0" i="0" lang="en-US" sz="2200">
                <a:solidFill>
                  <a:srgbClr val="111111"/>
                </a:solidFill>
                <a:latin typeface="Times New Roman"/>
                <a:ea typeface="Times New Roman"/>
                <a:cs typeface="Times New Roman"/>
                <a:sym typeface="Times New Roman"/>
              </a:rPr>
              <a:t>: Explain the model’s predictions to stakeholders.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Infrastructure</a:t>
            </a:r>
            <a:r>
              <a:rPr b="0" i="0" lang="en-US" sz="2200">
                <a:solidFill>
                  <a:srgbClr val="111111"/>
                </a:solidFill>
                <a:latin typeface="Times New Roman"/>
                <a:ea typeface="Times New Roman"/>
                <a:cs typeface="Times New Roman"/>
                <a:sym typeface="Times New Roman"/>
              </a:rPr>
              <a:t>: Choose an appropriate deployment environment (e.g., cloud services, on-premises servers, or edge devices).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1" i="0" lang="en-US" sz="2200">
                <a:solidFill>
                  <a:srgbClr val="111111"/>
                </a:solidFill>
                <a:latin typeface="Times New Roman"/>
                <a:ea typeface="Times New Roman"/>
                <a:cs typeface="Times New Roman"/>
                <a:sym typeface="Times New Roman"/>
              </a:rPr>
              <a:t>Security</a:t>
            </a:r>
            <a:r>
              <a:rPr b="0" i="0" lang="en-US" sz="2200">
                <a:solidFill>
                  <a:srgbClr val="111111"/>
                </a:solidFill>
                <a:latin typeface="Times New Roman"/>
                <a:ea typeface="Times New Roman"/>
                <a:cs typeface="Times New Roman"/>
                <a:sym typeface="Times New Roman"/>
              </a:rPr>
              <a:t>: Protect sensitive data and ensure secure access to the deployed model.</a:t>
            </a:r>
            <a:endParaRPr/>
          </a:p>
          <a:p>
            <a:pPr indent="0" lvl="0" marL="0" rtl="0" algn="l">
              <a:lnSpc>
                <a:spcPct val="90000"/>
              </a:lnSpc>
              <a:spcBef>
                <a:spcPts val="1000"/>
              </a:spcBef>
              <a:spcAft>
                <a:spcPts val="0"/>
              </a:spcAft>
              <a:buClr>
                <a:srgbClr val="111111"/>
              </a:buClr>
              <a:buSzPct val="100000"/>
              <a:buNone/>
            </a:pPr>
            <a:r>
              <a:rPr b="1" i="0" lang="en-US">
                <a:solidFill>
                  <a:srgbClr val="111111"/>
                </a:solidFill>
                <a:latin typeface="Arial"/>
                <a:ea typeface="Arial"/>
                <a:cs typeface="Arial"/>
                <a:sym typeface="Arial"/>
              </a:rPr>
              <a:t>4.Presentation</a:t>
            </a:r>
            <a:r>
              <a:rPr b="0" i="0" lang="en-US">
                <a:solidFill>
                  <a:srgbClr val="111111"/>
                </a:solidFill>
                <a:latin typeface="Arial"/>
                <a:ea typeface="Arial"/>
                <a:cs typeface="Arial"/>
                <a:sym typeface="Arial"/>
              </a:rPr>
              <a:t>:</a:t>
            </a:r>
            <a:endParaRPr/>
          </a:p>
          <a:p>
            <a:pPr indent="-285750" lvl="1" marL="74295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Create a compelling PowerPoint presentation (PPT) to convey your findings and insights.</a:t>
            </a:r>
            <a:endParaRPr/>
          </a:p>
          <a:p>
            <a:pPr indent="-285750" lvl="1" marL="74295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Structure your PPT with clear sections: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Introduction</a:t>
            </a:r>
            <a:endParaRPr/>
          </a:p>
          <a:p>
            <a:pPr indent="-228600" lvl="2" marL="114300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Data Overview (including EDA insights)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Model Building (ARIMA details)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Deployment Challenges</a:t>
            </a:r>
            <a:endParaRPr/>
          </a:p>
          <a:p>
            <a:pPr indent="-228600" lvl="2" marL="1143000" rtl="0" algn="l">
              <a:lnSpc>
                <a:spcPct val="90000"/>
              </a:lnSpc>
              <a:spcBef>
                <a:spcPts val="500"/>
              </a:spcBef>
              <a:spcAft>
                <a:spcPts val="0"/>
              </a:spcAft>
              <a:buClr>
                <a:srgbClr val="111111"/>
              </a:buClr>
              <a:buSzPct val="100000"/>
              <a:buFont typeface="Calibri"/>
              <a:buAutoNum type="arabicPeriod"/>
            </a:pPr>
            <a:r>
              <a:rPr b="0" i="0" lang="en-US" sz="2200">
                <a:solidFill>
                  <a:srgbClr val="111111"/>
                </a:solidFill>
                <a:latin typeface="Times New Roman"/>
                <a:ea typeface="Times New Roman"/>
                <a:cs typeface="Times New Roman"/>
                <a:sym typeface="Times New Roman"/>
              </a:rPr>
              <a:t>Conclusion and Recommendations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02989" y="124902"/>
            <a:ext cx="10972800" cy="582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4CD68"/>
              </a:buClr>
              <a:buSzPts val="3800"/>
              <a:buFont typeface="Times New Roman"/>
              <a:buNone/>
            </a:pPr>
            <a:r>
              <a:rPr b="1" i="1" lang="en-US" sz="3800">
                <a:solidFill>
                  <a:srgbClr val="14CD68"/>
                </a:solidFill>
                <a:latin typeface="Times New Roman"/>
                <a:ea typeface="Times New Roman"/>
                <a:cs typeface="Times New Roman"/>
                <a:sym typeface="Times New Roman"/>
              </a:rPr>
              <a:t>Introduction</a:t>
            </a:r>
            <a:endParaRPr sz="3800">
              <a:latin typeface="Times New Roman"/>
              <a:ea typeface="Times New Roman"/>
              <a:cs typeface="Times New Roman"/>
              <a:sym typeface="Times New Roman"/>
            </a:endParaRPr>
          </a:p>
        </p:txBody>
      </p:sp>
      <p:sp>
        <p:nvSpPr>
          <p:cNvPr id="99" name="Google Shape;99;p3"/>
          <p:cNvSpPr txBox="1"/>
          <p:nvPr>
            <p:ph idx="1" type="body"/>
          </p:nvPr>
        </p:nvSpPr>
        <p:spPr>
          <a:xfrm>
            <a:off x="386975" y="776584"/>
            <a:ext cx="11498400" cy="5956514"/>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Crude oil price prediction is a challenging task in oil producing countries.</a:t>
            </a:r>
            <a:endParaRPr b="1" sz="1800">
              <a:latin typeface="Times New Roman"/>
              <a:ea typeface="Times New Roman"/>
              <a:cs typeface="Times New Roman"/>
              <a:sym typeface="Times New Roman"/>
            </a:endParaRPr>
          </a:p>
          <a:p>
            <a:pPr indent="0" lvl="0" marL="457200" rtl="0" algn="l">
              <a:lnSpc>
                <a:spcPct val="90000"/>
              </a:lnSpc>
              <a:spcBef>
                <a:spcPts val="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 Its price is among the most complex and tough to model because fluctuations of price of crude oil are highly irregular, nonlinear and varies dynamically with high uncertainty.</a:t>
            </a:r>
            <a:endParaRPr b="1" sz="1800">
              <a:latin typeface="Times New Roman"/>
              <a:ea typeface="Times New Roman"/>
              <a:cs typeface="Times New Roman"/>
              <a:sym typeface="Times New Roman"/>
            </a:endParaRPr>
          </a:p>
          <a:p>
            <a:pPr indent="0" lvl="0" marL="457200" rtl="0" algn="l">
              <a:lnSpc>
                <a:spcPct val="90000"/>
              </a:lnSpc>
              <a:spcBef>
                <a:spcPts val="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32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Oil is the major source of heating and energy in the world, which makes it challenge to replace it with other resources. </a:t>
            </a:r>
            <a:endParaRPr b="1" sz="1800">
              <a:latin typeface="Times New Roman"/>
              <a:ea typeface="Times New Roman"/>
              <a:cs typeface="Times New Roman"/>
              <a:sym typeface="Times New Roman"/>
            </a:endParaRPr>
          </a:p>
          <a:p>
            <a:pPr indent="0" lvl="0" marL="457200" rtl="0" algn="l">
              <a:lnSpc>
                <a:spcPct val="90000"/>
              </a:lnSpc>
              <a:spcBef>
                <a:spcPts val="32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32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Oil heavily affect the economic growth, from common consumer products to military and energy sectors.</a:t>
            </a:r>
            <a:endParaRPr b="1" sz="1800">
              <a:latin typeface="Times New Roman"/>
              <a:ea typeface="Times New Roman"/>
              <a:cs typeface="Times New Roman"/>
              <a:sym typeface="Times New Roman"/>
            </a:endParaRPr>
          </a:p>
          <a:p>
            <a:pPr indent="0" lvl="0" marL="457200" rtl="0" algn="l">
              <a:lnSpc>
                <a:spcPct val="90000"/>
              </a:lnSpc>
              <a:spcBef>
                <a:spcPts val="32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32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Unexpected movements on oil price has effects on economic stability for both supplier and producer countries, although more crucial for oil importing countries. </a:t>
            </a:r>
            <a:endParaRPr b="1" sz="1800">
              <a:latin typeface="Times New Roman"/>
              <a:ea typeface="Times New Roman"/>
              <a:cs typeface="Times New Roman"/>
              <a:sym typeface="Times New Roman"/>
            </a:endParaRPr>
          </a:p>
          <a:p>
            <a:pPr indent="0" lvl="0" marL="457200" rtl="0" algn="l">
              <a:lnSpc>
                <a:spcPct val="90000"/>
              </a:lnSpc>
              <a:spcBef>
                <a:spcPts val="32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32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Several studies concluded that it is harmful when the oil price has more volatility and is less predictable, which can have negative effect on many economic indicators.</a:t>
            </a:r>
            <a:endParaRPr b="1" sz="1800">
              <a:latin typeface="Times New Roman"/>
              <a:ea typeface="Times New Roman"/>
              <a:cs typeface="Times New Roman"/>
              <a:sym typeface="Times New Roman"/>
            </a:endParaRPr>
          </a:p>
          <a:p>
            <a:pPr indent="0" lvl="0" marL="457200" rtl="0" algn="l">
              <a:lnSpc>
                <a:spcPct val="90000"/>
              </a:lnSpc>
              <a:spcBef>
                <a:spcPts val="32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32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Oil demand and supply are quite inelastic in short term, that makes the price skyrocketed when the demand for oil exceeds supply.</a:t>
            </a:r>
            <a:endParaRPr b="1" sz="1800">
              <a:latin typeface="Times New Roman"/>
              <a:ea typeface="Times New Roman"/>
              <a:cs typeface="Times New Roman"/>
              <a:sym typeface="Times New Roman"/>
            </a:endParaRPr>
          </a:p>
          <a:p>
            <a:pPr indent="0" lvl="0" marL="457200" rtl="0" algn="l">
              <a:lnSpc>
                <a:spcPct val="90000"/>
              </a:lnSpc>
              <a:spcBef>
                <a:spcPts val="320"/>
              </a:spcBef>
              <a:spcAft>
                <a:spcPts val="0"/>
              </a:spcAft>
              <a:buClr>
                <a:schemeClr val="dk1"/>
              </a:buClr>
              <a:buSzPts val="1800"/>
              <a:buNone/>
            </a:pPr>
            <a:r>
              <a:t/>
            </a:r>
            <a:endParaRPr b="1" sz="1800">
              <a:latin typeface="Times New Roman"/>
              <a:ea typeface="Times New Roman"/>
              <a:cs typeface="Times New Roman"/>
              <a:sym typeface="Times New Roman"/>
            </a:endParaRPr>
          </a:p>
          <a:p>
            <a:pPr indent="-317500" lvl="0" marL="457200" rtl="0" algn="l">
              <a:lnSpc>
                <a:spcPct val="90000"/>
              </a:lnSpc>
              <a:spcBef>
                <a:spcPts val="320"/>
              </a:spcBef>
              <a:spcAft>
                <a:spcPts val="0"/>
              </a:spcAft>
              <a:buClr>
                <a:schemeClr val="dk1"/>
              </a:buClr>
              <a:buSzPts val="1400"/>
              <a:buFont typeface="Times New Roman"/>
              <a:buChar char="➢"/>
            </a:pPr>
            <a:r>
              <a:rPr b="1" lang="en-US" sz="1800">
                <a:latin typeface="Times New Roman"/>
                <a:ea typeface="Times New Roman"/>
                <a:cs typeface="Times New Roman"/>
                <a:sym typeface="Times New Roman"/>
              </a:rPr>
              <a:t>This Project focuses on time series based models and compares their accuracy. It also implements some of these models to predict price of (WTI).</a:t>
            </a:r>
            <a:endParaRPr b="1"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71675" y="170050"/>
            <a:ext cx="10972800" cy="582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4400"/>
              <a:buFont typeface="Times New Roman"/>
              <a:buNone/>
            </a:pPr>
            <a:r>
              <a:rPr b="1" i="1" lang="en-US">
                <a:solidFill>
                  <a:srgbClr val="000000"/>
                </a:solidFill>
                <a:latin typeface="Times New Roman"/>
                <a:ea typeface="Times New Roman"/>
                <a:cs typeface="Times New Roman"/>
                <a:sym typeface="Times New Roman"/>
              </a:rPr>
              <a:t>Business objective:</a:t>
            </a:r>
            <a:endParaRPr/>
          </a:p>
        </p:txBody>
      </p:sp>
      <p:sp>
        <p:nvSpPr>
          <p:cNvPr id="105" name="Google Shape;105;p4"/>
          <p:cNvSpPr txBox="1"/>
          <p:nvPr>
            <p:ph idx="1" type="body"/>
          </p:nvPr>
        </p:nvSpPr>
        <p:spPr>
          <a:xfrm>
            <a:off x="114775" y="915325"/>
            <a:ext cx="11840700" cy="5710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n-US" sz="1800" u="none" cap="none" strike="noStrike">
                <a:solidFill>
                  <a:srgbClr val="000000"/>
                </a:solidFill>
                <a:latin typeface="Times New Roman"/>
                <a:ea typeface="Times New Roman"/>
                <a:cs typeface="Times New Roman"/>
                <a:sym typeface="Times New Roman"/>
              </a:rPr>
              <a:t>Oil is a product that goes completely in a different direction for a single market event as the oil prices are rarely based on real-time data, instead, it is driven by externalities making our attempt to forecast it even more Challenging. As the economy will be highly affected by oil prices our model will help to understand the pattern in prices to help the customers and businesses to make smart decisions.</a:t>
            </a:r>
            <a:endParaRPr b="1"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US" sz="1800" u="none" cap="none" strike="noStrike">
                <a:solidFill>
                  <a:srgbClr val="000000"/>
                </a:solidFill>
                <a:latin typeface="Times New Roman"/>
                <a:ea typeface="Times New Roman"/>
                <a:cs typeface="Times New Roman"/>
                <a:sym typeface="Times New Roman"/>
              </a:rPr>
              <a:t>The problem statement for oil price prediction involves developing a model that can accurately forecast future oil prices based on historical data and relevant influencing factors. The primary challenge is to create a predictive model that provides reliable and timely information to help businesses, investors, and policymakers make informed decisions in the volatile and complex oil market.</a:t>
            </a:r>
            <a:endParaRPr b="1"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sz="1800">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Times New Roman"/>
              <a:buChar char="•"/>
            </a:pPr>
            <a:r>
              <a:rPr b="1" i="0" lang="en-US" sz="1800" u="none" cap="none" strike="noStrike">
                <a:solidFill>
                  <a:srgbClr val="000000"/>
                </a:solidFill>
                <a:latin typeface="Times New Roman"/>
                <a:ea typeface="Times New Roman"/>
                <a:cs typeface="Times New Roman"/>
                <a:sym typeface="Times New Roman"/>
              </a:rPr>
              <a:t>The main goal is to predict future oil prices accurately within a reasonable time frame.</a:t>
            </a:r>
            <a:endParaRPr b="1" i="0" sz="1800" u="none" cap="none" strike="noStrike">
              <a:solidFill>
                <a:srgbClr val="000000"/>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Clr>
                <a:schemeClr val="dk1"/>
              </a:buClr>
              <a:buSzPts val="1800"/>
              <a:buNone/>
            </a:pPr>
            <a:r>
              <a:t/>
            </a:r>
            <a:endParaRPr b="1" sz="1800">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Times New Roman"/>
              <a:buChar char="•"/>
            </a:pPr>
            <a:r>
              <a:rPr b="1" i="0" lang="en-US" sz="1800" u="none" cap="none" strike="noStrike">
                <a:solidFill>
                  <a:srgbClr val="000000"/>
                </a:solidFill>
                <a:latin typeface="Times New Roman"/>
                <a:ea typeface="Times New Roman"/>
                <a:cs typeface="Times New Roman"/>
                <a:sym typeface="Times New Roman"/>
              </a:rPr>
              <a:t>The prediction model should be designed to assist stakeholders in making strategic decisions related to resource allocation, risk management, and investment planning.</a:t>
            </a:r>
            <a:endParaRPr b="1" sz="1800">
              <a:latin typeface="Times New Roman"/>
              <a:ea typeface="Times New Roman"/>
              <a:cs typeface="Times New Roman"/>
              <a:sym typeface="Times New Roman"/>
            </a:endParaRPr>
          </a:p>
          <a:p>
            <a:pPr indent="-139700" lvl="0" marL="342900" rtl="0" algn="l">
              <a:lnSpc>
                <a:spcPct val="90000"/>
              </a:lnSpc>
              <a:spcBef>
                <a:spcPts val="640"/>
              </a:spcBef>
              <a:spcAft>
                <a:spcPts val="0"/>
              </a:spcAft>
              <a:buClr>
                <a:schemeClr val="dk1"/>
              </a:buClr>
              <a:buSzPts val="32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217725" y="67284"/>
            <a:ext cx="10972800" cy="582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b="1" i="1" lang="en-US">
                <a:latin typeface="Times New Roman"/>
                <a:ea typeface="Times New Roman"/>
                <a:cs typeface="Times New Roman"/>
                <a:sym typeface="Times New Roman"/>
              </a:rPr>
              <a:t>Project Architecture</a:t>
            </a:r>
            <a:endParaRPr/>
          </a:p>
        </p:txBody>
      </p:sp>
      <p:sp>
        <p:nvSpPr>
          <p:cNvPr id="111" name="Google Shape;111;p5"/>
          <p:cNvSpPr txBox="1"/>
          <p:nvPr>
            <p:ph idx="1" type="body"/>
          </p:nvPr>
        </p:nvSpPr>
        <p:spPr>
          <a:xfrm>
            <a:off x="128200" y="761375"/>
            <a:ext cx="11454300" cy="584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t/>
            </a:r>
            <a:endParaRPr/>
          </a:p>
          <a:p>
            <a:pPr indent="-139700" lvl="0" marL="342900" rtl="0" algn="l">
              <a:lnSpc>
                <a:spcPct val="90000"/>
              </a:lnSpc>
              <a:spcBef>
                <a:spcPts val="640"/>
              </a:spcBef>
              <a:spcAft>
                <a:spcPts val="0"/>
              </a:spcAft>
              <a:buClr>
                <a:schemeClr val="dk1"/>
              </a:buClr>
              <a:buSzPts val="3200"/>
              <a:buFont typeface="Arial"/>
              <a:buNone/>
            </a:pPr>
            <a:r>
              <a:t/>
            </a:r>
            <a:endParaRPr/>
          </a:p>
        </p:txBody>
      </p:sp>
      <p:sp>
        <p:nvSpPr>
          <p:cNvPr id="112" name="Google Shape;112;p5"/>
          <p:cNvSpPr txBox="1"/>
          <p:nvPr/>
        </p:nvSpPr>
        <p:spPr>
          <a:xfrm>
            <a:off x="217725" y="1097275"/>
            <a:ext cx="3861300" cy="5264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Data Collection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Data Preprocessing</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Feature Engineering</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Model Selection.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Model Evaluation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Deployment of final model</a:t>
            </a:r>
            <a:endParaRPr b="0" i="0" sz="2800" u="none" cap="none" strike="noStrike">
              <a:solidFill>
                <a:schemeClr val="dk1"/>
              </a:solidFill>
              <a:latin typeface="Times New Roman"/>
              <a:ea typeface="Times New Roman"/>
              <a:cs typeface="Times New Roman"/>
              <a:sym typeface="Times New Roman"/>
            </a:endParaRPr>
          </a:p>
        </p:txBody>
      </p:sp>
      <p:pic>
        <p:nvPicPr>
          <p:cNvPr id="113" name="Google Shape;113;p5"/>
          <p:cNvPicPr preferRelativeResize="0"/>
          <p:nvPr/>
        </p:nvPicPr>
        <p:blipFill rotWithShape="1">
          <a:blip r:embed="rId3">
            <a:alphaModFix/>
          </a:blip>
          <a:srcRect b="0" l="0" r="0" t="0"/>
          <a:stretch/>
        </p:blipFill>
        <p:spPr>
          <a:xfrm>
            <a:off x="4621450" y="957325"/>
            <a:ext cx="7193900" cy="543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259700" y="78166"/>
            <a:ext cx="10972800" cy="582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b="1" i="1" lang="en-US">
                <a:latin typeface="Times New Roman"/>
                <a:ea typeface="Times New Roman"/>
                <a:cs typeface="Times New Roman"/>
                <a:sym typeface="Times New Roman"/>
              </a:rPr>
              <a:t>Data summary</a:t>
            </a:r>
            <a:endParaRPr/>
          </a:p>
        </p:txBody>
      </p:sp>
      <p:sp>
        <p:nvSpPr>
          <p:cNvPr id="119" name="Google Shape;119;p6"/>
          <p:cNvSpPr txBox="1"/>
          <p:nvPr>
            <p:ph idx="1" type="body"/>
          </p:nvPr>
        </p:nvSpPr>
        <p:spPr>
          <a:xfrm>
            <a:off x="434675" y="859350"/>
            <a:ext cx="6468000" cy="5540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1" lang="en-US" sz="1900" u="sng">
                <a:latin typeface="Times New Roman"/>
                <a:ea typeface="Times New Roman"/>
                <a:cs typeface="Times New Roman"/>
                <a:sym typeface="Times New Roman"/>
              </a:rPr>
              <a:t>Dataset Link:</a:t>
            </a:r>
            <a:r>
              <a:rPr lang="en-US" sz="1800">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3"/>
              </a:rPr>
              <a:t>https://www.eia.gov/dnav/pet/hist/RWTCD.htm</a:t>
            </a:r>
            <a:endParaRPr sz="1800">
              <a:latin typeface="Times New Roman"/>
              <a:ea typeface="Times New Roman"/>
              <a:cs typeface="Times New Roman"/>
              <a:sym typeface="Times New Roman"/>
            </a:endParaRPr>
          </a:p>
          <a:p>
            <a:pPr indent="0" lvl="0" marL="0" rtl="0" algn="l">
              <a:lnSpc>
                <a:spcPct val="90000"/>
              </a:lnSpc>
              <a:spcBef>
                <a:spcPts val="320"/>
              </a:spcBef>
              <a:spcAft>
                <a:spcPts val="0"/>
              </a:spcAft>
              <a:buClr>
                <a:schemeClr val="dk1"/>
              </a:buClr>
              <a:buSzPts val="16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320"/>
              </a:spcBef>
              <a:spcAft>
                <a:spcPts val="0"/>
              </a:spcAft>
              <a:buClr>
                <a:schemeClr val="dk1"/>
              </a:buClr>
              <a:buSzPts val="1800"/>
              <a:buFont typeface="Times New Roman"/>
              <a:buChar char="➢"/>
            </a:pPr>
            <a:r>
              <a:rPr b="1" lang="en-US" sz="1900" u="sng">
                <a:latin typeface="Times New Roman"/>
                <a:ea typeface="Times New Roman"/>
                <a:cs typeface="Times New Roman"/>
                <a:sym typeface="Times New Roman"/>
              </a:rPr>
              <a:t>Description: </a:t>
            </a:r>
            <a:r>
              <a:rPr lang="en-US" sz="1800">
                <a:latin typeface="Times New Roman"/>
                <a:ea typeface="Times New Roman"/>
                <a:cs typeface="Times New Roman"/>
                <a:sym typeface="Times New Roman"/>
              </a:rPr>
              <a:t>This is a publicly available data-set provided by EIA (Energy Information Administration) consisting of  price of Cushing OK WTI Spot Price FOB(Dollars per Barrel) - From JAN 1986 till OCT 2023 excluding weekends and holidays.</a:t>
            </a:r>
            <a:endParaRPr sz="1800">
              <a:latin typeface="Times New Roman"/>
              <a:ea typeface="Times New Roman"/>
              <a:cs typeface="Times New Roman"/>
              <a:sym typeface="Times New Roman"/>
            </a:endParaRPr>
          </a:p>
          <a:p>
            <a:pPr indent="0" lvl="0" marL="0" rtl="0" algn="l">
              <a:lnSpc>
                <a:spcPct val="90000"/>
              </a:lnSpc>
              <a:spcBef>
                <a:spcPts val="320"/>
              </a:spcBef>
              <a:spcAft>
                <a:spcPts val="0"/>
              </a:spcAft>
              <a:buClr>
                <a:schemeClr val="dk1"/>
              </a:buClr>
              <a:buSzPts val="16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320"/>
              </a:spcBef>
              <a:spcAft>
                <a:spcPts val="0"/>
              </a:spcAft>
              <a:buClr>
                <a:schemeClr val="dk1"/>
              </a:buClr>
              <a:buSzPts val="1900"/>
              <a:buFont typeface="Times New Roman"/>
              <a:buChar char="➢"/>
            </a:pPr>
            <a:r>
              <a:rPr b="1" lang="en-US" sz="1900" u="sng">
                <a:latin typeface="Times New Roman"/>
                <a:ea typeface="Times New Roman"/>
                <a:cs typeface="Times New Roman"/>
                <a:sym typeface="Times New Roman"/>
              </a:rPr>
              <a:t>Domain Knowledge:</a:t>
            </a:r>
            <a:endParaRPr b="1" sz="1900" u="sng">
              <a:latin typeface="Times New Roman"/>
              <a:ea typeface="Times New Roman"/>
              <a:cs typeface="Times New Roman"/>
              <a:sym typeface="Times New Roman"/>
            </a:endParaRPr>
          </a:p>
          <a:p>
            <a:pPr indent="0" lvl="0" marL="342900" rtl="0" algn="l">
              <a:lnSpc>
                <a:spcPct val="90000"/>
              </a:lnSpc>
              <a:spcBef>
                <a:spcPts val="320"/>
              </a:spcBef>
              <a:spcAft>
                <a:spcPts val="0"/>
              </a:spcAft>
              <a:buClr>
                <a:schemeClr val="dk1"/>
              </a:buClr>
              <a:buSzPts val="1800"/>
              <a:buNone/>
            </a:pPr>
            <a:r>
              <a:rPr lang="en-US" sz="1800">
                <a:latin typeface="Times New Roman"/>
                <a:ea typeface="Times New Roman"/>
                <a:cs typeface="Times New Roman"/>
                <a:sym typeface="Times New Roman"/>
              </a:rPr>
              <a:t>West Texas Intermediate (WTI - Cushing): A crude stream produced in Texas and southern Oklahoma which serves as a reference or "marker" for pricing a number of other  crude streams and which is traded in the domestic spot market  at Cushing, Oklahoma. </a:t>
            </a:r>
            <a:endParaRPr sz="1800">
              <a:latin typeface="Times New Roman"/>
              <a:ea typeface="Times New Roman"/>
              <a:cs typeface="Times New Roman"/>
              <a:sym typeface="Times New Roman"/>
            </a:endParaRPr>
          </a:p>
          <a:p>
            <a:pPr indent="-241300" lvl="0" marL="342900" rtl="0" algn="l">
              <a:lnSpc>
                <a:spcPct val="90000"/>
              </a:lnSpc>
              <a:spcBef>
                <a:spcPts val="320"/>
              </a:spcBef>
              <a:spcAft>
                <a:spcPts val="0"/>
              </a:spcAft>
              <a:buClr>
                <a:schemeClr val="dk1"/>
              </a:buClr>
              <a:buSzPts val="1600"/>
              <a:buFont typeface="Arial"/>
              <a:buNone/>
            </a:pPr>
            <a:r>
              <a:t/>
            </a:r>
            <a:endParaRPr sz="1600"/>
          </a:p>
        </p:txBody>
      </p:sp>
      <p:pic>
        <p:nvPicPr>
          <p:cNvPr id="120" name="Google Shape;120;p6"/>
          <p:cNvPicPr preferRelativeResize="0"/>
          <p:nvPr/>
        </p:nvPicPr>
        <p:blipFill rotWithShape="1">
          <a:blip r:embed="rId4">
            <a:alphaModFix/>
          </a:blip>
          <a:srcRect b="0" l="0" r="0" t="0"/>
          <a:stretch/>
        </p:blipFill>
        <p:spPr>
          <a:xfrm>
            <a:off x="7836160" y="859351"/>
            <a:ext cx="3564343" cy="5202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nvSpPr>
        <p:spPr>
          <a:xfrm>
            <a:off x="226725" y="1531150"/>
            <a:ext cx="11812500" cy="4833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 data was explored using Matplotlib for visualizations of the time series data and find patterns/insights from the data and Pandas was used to compute data with aggregation to derive insights on any seasonal trends.</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There are no null values in the data are missing in the data. </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Data is right skewed as the mean is greater than mode, clearly there are some high values that pull the mean to right. Max closing price-$145.31</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As the range is large: max-min- $135, we can say that over the years, there has been a lot of variation in the price it oil.</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There may be outliers towards the right side of distribution because the Interquartile range (IQR-Q3-Q1) is around 50 but max closing price is 145</a:t>
            </a:r>
            <a:endParaRPr b="0" i="0" sz="2200" u="none" cap="none" strike="noStrike">
              <a:solidFill>
                <a:schemeClr val="dk1"/>
              </a:solidFill>
              <a:latin typeface="Times New Roman"/>
              <a:ea typeface="Times New Roman"/>
              <a:cs typeface="Times New Roman"/>
              <a:sym typeface="Times New Roman"/>
            </a:endParaRPr>
          </a:p>
        </p:txBody>
      </p:sp>
      <p:sp>
        <p:nvSpPr>
          <p:cNvPr id="126" name="Google Shape;126;p7"/>
          <p:cNvSpPr txBox="1"/>
          <p:nvPr>
            <p:ph type="title"/>
          </p:nvPr>
        </p:nvSpPr>
        <p:spPr>
          <a:xfrm>
            <a:off x="609600" y="778896"/>
            <a:ext cx="10972800" cy="582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Times New Roman"/>
              <a:buNone/>
            </a:pPr>
            <a:r>
              <a:rPr b="1" i="1" lang="en-US" sz="3000">
                <a:latin typeface="Times New Roman"/>
                <a:ea typeface="Times New Roman"/>
                <a:cs typeface="Times New Roman"/>
                <a:sym typeface="Times New Roman"/>
              </a:rPr>
              <a:t>Exploratory data analysis:</a:t>
            </a:r>
            <a:endParaRPr sz="3000"/>
          </a:p>
        </p:txBody>
      </p:sp>
      <p:sp>
        <p:nvSpPr>
          <p:cNvPr id="127" name="Google Shape;127;p7"/>
          <p:cNvSpPr txBox="1"/>
          <p:nvPr/>
        </p:nvSpPr>
        <p:spPr>
          <a:xfrm>
            <a:off x="0" y="0"/>
            <a:ext cx="12123300" cy="738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640"/>
              </a:spcBef>
              <a:spcAft>
                <a:spcPts val="0"/>
              </a:spcAft>
              <a:buClr>
                <a:srgbClr val="14CD68"/>
              </a:buClr>
              <a:buSzPts val="3600"/>
              <a:buFont typeface="Times New Roman"/>
              <a:buNone/>
            </a:pPr>
            <a:r>
              <a:rPr b="1" i="1" lang="en-US" sz="3600" u="none" cap="none" strike="noStrike">
                <a:solidFill>
                  <a:srgbClr val="14CD68"/>
                </a:solidFill>
                <a:latin typeface="Times New Roman"/>
                <a:ea typeface="Times New Roman"/>
                <a:cs typeface="Times New Roman"/>
                <a:sym typeface="Times New Roman"/>
              </a:rPr>
              <a:t>EDA &amp; Visualization</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609599" y="260125"/>
            <a:ext cx="10972800" cy="582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b="1" i="1" lang="en-US" sz="2800">
                <a:latin typeface="Times New Roman"/>
                <a:ea typeface="Times New Roman"/>
                <a:cs typeface="Times New Roman"/>
                <a:sym typeface="Times New Roman"/>
              </a:rPr>
              <a:t>Visualization of crude oil data as time series analysis:</a:t>
            </a:r>
            <a:endParaRPr/>
          </a:p>
        </p:txBody>
      </p:sp>
      <p:sp>
        <p:nvSpPr>
          <p:cNvPr id="133" name="Google Shape;133;p8"/>
          <p:cNvSpPr txBox="1"/>
          <p:nvPr/>
        </p:nvSpPr>
        <p:spPr>
          <a:xfrm>
            <a:off x="609600" y="4644584"/>
            <a:ext cx="11068200" cy="20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imes New Roman"/>
              <a:buNone/>
            </a:pPr>
            <a:r>
              <a:rPr b="1" i="0" lang="en-US" sz="1900" u="none" cap="none" strike="noStrike">
                <a:solidFill>
                  <a:schemeClr val="dk1"/>
                </a:solidFill>
                <a:latin typeface="Times New Roman"/>
                <a:ea typeface="Times New Roman"/>
                <a:cs typeface="Times New Roman"/>
                <a:sym typeface="Times New Roman"/>
              </a:rPr>
              <a:t>Inferences from Line plot:</a:t>
            </a:r>
            <a:endParaRPr b="1" i="0" sz="17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We can clearly see that price has decreased  over the period  (1986 -2000). However an upward trend can be noticed from 2001 to 2023 reflecting rise in world economy and ever-increasing demand and dependency on crude oil.</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US" sz="1800" u="none" cap="none" strike="noStrike">
                <a:solidFill>
                  <a:schemeClr val="dk1"/>
                </a:solidFill>
                <a:latin typeface="Times New Roman"/>
                <a:ea typeface="Times New Roman"/>
                <a:cs typeface="Times New Roman"/>
                <a:sym typeface="Times New Roman"/>
              </a:rPr>
              <a:t>In 2020, the crude oil price hit a record low.</a:t>
            </a:r>
            <a:br>
              <a:rPr b="0" i="0" lang="en-US" sz="16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pic>
        <p:nvPicPr>
          <p:cNvPr id="134" name="Google Shape;134;p8"/>
          <p:cNvPicPr preferRelativeResize="0"/>
          <p:nvPr/>
        </p:nvPicPr>
        <p:blipFill rotWithShape="1">
          <a:blip r:embed="rId3">
            <a:alphaModFix/>
          </a:blip>
          <a:srcRect b="0" l="0" r="0" t="0"/>
          <a:stretch/>
        </p:blipFill>
        <p:spPr>
          <a:xfrm>
            <a:off x="353961" y="842739"/>
            <a:ext cx="11430000" cy="38018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idx="1" type="body"/>
          </p:nvPr>
        </p:nvSpPr>
        <p:spPr>
          <a:xfrm>
            <a:off x="277600" y="853482"/>
            <a:ext cx="11775600" cy="53769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From 2007 to 2008 there has been a surge in price reaching it’s peak in 2008.</a:t>
            </a:r>
            <a:endParaRPr b="1" sz="1800">
              <a:latin typeface="Times New Roman"/>
              <a:ea typeface="Times New Roman"/>
              <a:cs typeface="Times New Roman"/>
              <a:sym typeface="Times New Roman"/>
            </a:endParaRPr>
          </a:p>
          <a:p>
            <a:pPr indent="-254000" lvl="0" marL="342900" rtl="0" algn="just">
              <a:lnSpc>
                <a:spcPct val="90000"/>
              </a:lnSpc>
              <a:spcBef>
                <a:spcPts val="280"/>
              </a:spcBef>
              <a:spcAft>
                <a:spcPts val="0"/>
              </a:spcAft>
              <a:buClr>
                <a:schemeClr val="dk1"/>
              </a:buClr>
              <a:buSzPts val="1400"/>
              <a:buFont typeface="Arial"/>
              <a:buNone/>
            </a:pPr>
            <a:r>
              <a:t/>
            </a:r>
            <a:endParaRPr b="1" sz="1800">
              <a:latin typeface="Times New Roman"/>
              <a:ea typeface="Times New Roman"/>
              <a:cs typeface="Times New Roman"/>
              <a:sym typeface="Times New Roman"/>
            </a:endParaRPr>
          </a:p>
          <a:p>
            <a:pPr indent="-342900" lvl="0" marL="342900" rtl="0" algn="just">
              <a:lnSpc>
                <a:spcPct val="90000"/>
              </a:lnSpc>
              <a:spcBef>
                <a:spcPts val="28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 From 2008 to 2009, the prices crashed because of global financial crisis.</a:t>
            </a:r>
            <a:endParaRPr b="1" sz="1800">
              <a:latin typeface="Times New Roman"/>
              <a:ea typeface="Times New Roman"/>
              <a:cs typeface="Times New Roman"/>
              <a:sym typeface="Times New Roman"/>
            </a:endParaRPr>
          </a:p>
          <a:p>
            <a:pPr indent="-254000" lvl="0" marL="342900" rtl="0" algn="just">
              <a:lnSpc>
                <a:spcPct val="90000"/>
              </a:lnSpc>
              <a:spcBef>
                <a:spcPts val="280"/>
              </a:spcBef>
              <a:spcAft>
                <a:spcPts val="0"/>
              </a:spcAft>
              <a:buClr>
                <a:schemeClr val="dk1"/>
              </a:buClr>
              <a:buSzPts val="1400"/>
              <a:buFont typeface="Arial"/>
              <a:buNone/>
            </a:pPr>
            <a:r>
              <a:t/>
            </a:r>
            <a:endParaRPr b="1" sz="1800">
              <a:latin typeface="Times New Roman"/>
              <a:ea typeface="Times New Roman"/>
              <a:cs typeface="Times New Roman"/>
              <a:sym typeface="Times New Roman"/>
            </a:endParaRPr>
          </a:p>
          <a:p>
            <a:pPr indent="-342900" lvl="0" marL="342900" rtl="0" algn="just">
              <a:lnSpc>
                <a:spcPct val="90000"/>
              </a:lnSpc>
              <a:spcBef>
                <a:spcPts val="28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From 2009 to 2019 we can see that price increased and decreased gradually as the economy recovered.</a:t>
            </a:r>
            <a:endParaRPr b="1" sz="1800">
              <a:latin typeface="Times New Roman"/>
              <a:ea typeface="Times New Roman"/>
              <a:cs typeface="Times New Roman"/>
              <a:sym typeface="Times New Roman"/>
            </a:endParaRPr>
          </a:p>
          <a:p>
            <a:pPr indent="-254000" lvl="0" marL="342900" rtl="0" algn="just">
              <a:lnSpc>
                <a:spcPct val="90000"/>
              </a:lnSpc>
              <a:spcBef>
                <a:spcPts val="280"/>
              </a:spcBef>
              <a:spcAft>
                <a:spcPts val="0"/>
              </a:spcAft>
              <a:buClr>
                <a:schemeClr val="dk1"/>
              </a:buClr>
              <a:buSzPts val="1400"/>
              <a:buFont typeface="Arial"/>
              <a:buNone/>
            </a:pPr>
            <a:r>
              <a:t/>
            </a:r>
            <a:endParaRPr b="1" sz="1800">
              <a:latin typeface="Times New Roman"/>
              <a:ea typeface="Times New Roman"/>
              <a:cs typeface="Times New Roman"/>
              <a:sym typeface="Times New Roman"/>
            </a:endParaRPr>
          </a:p>
          <a:p>
            <a:pPr indent="-342900" lvl="0" marL="342900" rtl="0" algn="just">
              <a:lnSpc>
                <a:spcPct val="90000"/>
              </a:lnSpc>
              <a:spcBef>
                <a:spcPts val="28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From 2020 to 2021 we can see oil price crash due to COVID-19 Lockdowns.</a:t>
            </a:r>
            <a:endParaRPr b="1" sz="1800">
              <a:latin typeface="Times New Roman"/>
              <a:ea typeface="Times New Roman"/>
              <a:cs typeface="Times New Roman"/>
              <a:sym typeface="Times New Roman"/>
            </a:endParaRPr>
          </a:p>
          <a:p>
            <a:pPr indent="-254000" lvl="0" marL="342900" rtl="0" algn="just">
              <a:lnSpc>
                <a:spcPct val="90000"/>
              </a:lnSpc>
              <a:spcBef>
                <a:spcPts val="280"/>
              </a:spcBef>
              <a:spcAft>
                <a:spcPts val="0"/>
              </a:spcAft>
              <a:buClr>
                <a:schemeClr val="dk1"/>
              </a:buClr>
              <a:buSzPts val="1400"/>
              <a:buFont typeface="Arial"/>
              <a:buNone/>
            </a:pPr>
            <a:r>
              <a:t/>
            </a:r>
            <a:endParaRPr b="1" sz="1800">
              <a:latin typeface="Times New Roman"/>
              <a:ea typeface="Times New Roman"/>
              <a:cs typeface="Times New Roman"/>
              <a:sym typeface="Times New Roman"/>
            </a:endParaRPr>
          </a:p>
          <a:p>
            <a:pPr indent="-342900" lvl="0" marL="342900" rtl="0" algn="just">
              <a:lnSpc>
                <a:spcPct val="90000"/>
              </a:lnSpc>
              <a:spcBef>
                <a:spcPts val="28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we can note that price kept on increasing as the economies started to recover until June 2022, after which supply &amp; demand disruptions caused due to Russia-ukraine war.</a:t>
            </a:r>
            <a:endParaRPr b="1" sz="1800">
              <a:latin typeface="Times New Roman"/>
              <a:ea typeface="Times New Roman"/>
              <a:cs typeface="Times New Roman"/>
              <a:sym typeface="Times New Roman"/>
            </a:endParaRPr>
          </a:p>
          <a:p>
            <a:pPr indent="0" lvl="0" marL="342900" rtl="0" algn="just">
              <a:lnSpc>
                <a:spcPct val="90000"/>
              </a:lnSpc>
              <a:spcBef>
                <a:spcPts val="280"/>
              </a:spcBef>
              <a:spcAft>
                <a:spcPts val="0"/>
              </a:spcAft>
              <a:buClr>
                <a:schemeClr val="dk1"/>
              </a:buClr>
              <a:buSzPts val="1800"/>
              <a:buNone/>
            </a:pPr>
            <a:r>
              <a:t/>
            </a:r>
            <a:endParaRPr b="1" sz="1800">
              <a:latin typeface="Times New Roman"/>
              <a:ea typeface="Times New Roman"/>
              <a:cs typeface="Times New Roman"/>
              <a:sym typeface="Times New Roman"/>
            </a:endParaRPr>
          </a:p>
          <a:p>
            <a:pPr indent="-342900" lvl="0" marL="342900" rtl="0" algn="just">
              <a:lnSpc>
                <a:spcPct val="90000"/>
              </a:lnSpc>
              <a:spcBef>
                <a:spcPts val="28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Overall we can say that the price fluctuates a lot over time as it is easily influenced by various factors such as supply and demand, geopolitics, economic growth, pandemic outbreak, war crisis etc. So I can say that it's very difficult to predict future crude oil price as it's very volatile due to factors mentioned before which are itself unpredictable and co-related</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241300" lvl="0" marL="342900" rtl="0" algn="l">
              <a:lnSpc>
                <a:spcPct val="90000"/>
              </a:lnSpc>
              <a:spcBef>
                <a:spcPts val="320"/>
              </a:spcBef>
              <a:spcAft>
                <a:spcPts val="0"/>
              </a:spcAft>
              <a:buClr>
                <a:schemeClr val="dk1"/>
              </a:buClr>
              <a:buSzPts val="1600"/>
              <a:buFont typeface="Arial"/>
              <a:buNone/>
            </a:pPr>
            <a:r>
              <a:t/>
            </a:r>
            <a:endParaRPr sz="1600"/>
          </a:p>
        </p:txBody>
      </p:sp>
      <p:sp>
        <p:nvSpPr>
          <p:cNvPr id="140" name="Google Shape;140;p9"/>
          <p:cNvSpPr txBox="1"/>
          <p:nvPr/>
        </p:nvSpPr>
        <p:spPr>
          <a:xfrm>
            <a:off x="0" y="0"/>
            <a:ext cx="12123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000"/>
              <a:buFont typeface="Times New Roman"/>
              <a:buNone/>
            </a:pPr>
            <a:r>
              <a:rPr b="1" i="1" lang="en-US" sz="3000" u="none" cap="none" strike="noStrike">
                <a:solidFill>
                  <a:schemeClr val="dk1"/>
                </a:solidFill>
                <a:latin typeface="Times New Roman"/>
                <a:ea typeface="Times New Roman"/>
                <a:cs typeface="Times New Roman"/>
                <a:sym typeface="Times New Roman"/>
              </a:rPr>
              <a:t>Visualization Insights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2023-11-14T09:58:56Z</dcterms:created>
  <dc:creator>SaiDeepthi Anupoju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B5A46DDC9DE44B1C95904F9721EC6B10</vt:lpwstr>
  </property>
  <property fmtid="{D5CDD505-2E9C-101B-9397-08002B2CF9AE}" pid="3" name="KSOProductBuildVer">
    <vt:lpwstr>1033-11.2.0.11225</vt:lpwstr>
  </property>
</Properties>
</file>