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0"/>
  </p:notesMasterIdLst>
  <p:handoutMasterIdLst>
    <p:handoutMasterId r:id="rId21"/>
  </p:handoutMasterIdLst>
  <p:sldIdLst>
    <p:sldId id="256" r:id="rId2"/>
    <p:sldId id="263" r:id="rId3"/>
    <p:sldId id="262" r:id="rId4"/>
    <p:sldId id="264" r:id="rId5"/>
    <p:sldId id="265" r:id="rId6"/>
    <p:sldId id="266" r:id="rId7"/>
    <p:sldId id="261" r:id="rId8"/>
    <p:sldId id="267" r:id="rId9"/>
    <p:sldId id="268" r:id="rId10"/>
    <p:sldId id="259" r:id="rId11"/>
    <p:sldId id="269" r:id="rId12"/>
    <p:sldId id="270" r:id="rId13"/>
    <p:sldId id="275" r:id="rId14"/>
    <p:sldId id="271" r:id="rId15"/>
    <p:sldId id="272" r:id="rId16"/>
    <p:sldId id="273" r:id="rId17"/>
    <p:sldId id="274"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US" dirty="0"/>
            <a:t>OpenCV</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CNN</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err="1"/>
            <a:t>BlazePose</a:t>
          </a:r>
          <a:endParaRPr lang="en-US" dirty="0"/>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OpenCV</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CNN</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err="1"/>
            <a:t>BlazePose</a:t>
          </a:r>
          <a:endParaRPr lang="en-US" sz="3600" kern="1200" dirty="0"/>
        </a:p>
      </dsp:txBody>
      <dsp:txXfrm>
        <a:off x="7628474" y="274626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12/15/2022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12/15/2022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12/15/2022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12/15/2022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Cross-platform" TargetMode="External"/><Relationship Id="rId3" Type="http://schemas.openxmlformats.org/officeDocument/2006/relationships/hyperlink" Target="https://en.wikipedia.org/wiki/Computer_vision" TargetMode="External"/><Relationship Id="rId7" Type="http://schemas.openxmlformats.org/officeDocument/2006/relationships/hyperlink" Target="https://en.wikipedia.org/wiki/OpenCV#cite_note-2" TargetMode="External"/><Relationship Id="rId2" Type="http://schemas.openxmlformats.org/officeDocument/2006/relationships/hyperlink" Target="https://en.wikipedia.org/wiki/Library_(computing)" TargetMode="External"/><Relationship Id="rId1" Type="http://schemas.openxmlformats.org/officeDocument/2006/relationships/slideLayout" Target="../slideLayouts/slideLayout4.xml"/><Relationship Id="rId6" Type="http://schemas.openxmlformats.org/officeDocument/2006/relationships/hyperlink" Target="https://en.wikipedia.org/wiki/Willow_Garage" TargetMode="External"/><Relationship Id="rId11" Type="http://schemas.openxmlformats.org/officeDocument/2006/relationships/image" Target="../media/image13.png"/><Relationship Id="rId5" Type="http://schemas.openxmlformats.org/officeDocument/2006/relationships/hyperlink" Target="https://en.wikipedia.org/wiki/Intel_Corporation" TargetMode="External"/><Relationship Id="rId10" Type="http://schemas.openxmlformats.org/officeDocument/2006/relationships/hyperlink" Target="https://en.wikipedia.org/wiki/Apache_License" TargetMode="External"/><Relationship Id="rId4" Type="http://schemas.openxmlformats.org/officeDocument/2006/relationships/hyperlink" Target="https://en.wikipedia.org/wiki/OpenCV#cite_note-1" TargetMode="External"/><Relationship Id="rId9" Type="http://schemas.openxmlformats.org/officeDocument/2006/relationships/hyperlink" Target="https://en.wikipedia.org/wiki/Open-source_softwar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3" y="-201696"/>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617260" y="4763856"/>
            <a:ext cx="10660550" cy="645459"/>
          </a:xfrm>
        </p:spPr>
        <p:txBody>
          <a:bodyPr>
            <a:noAutofit/>
          </a:bodyPr>
          <a:lstStyle/>
          <a:p>
            <a:r>
              <a:rPr lang="en-US" sz="5400" dirty="0">
                <a:solidFill>
                  <a:schemeClr val="bg1"/>
                </a:solidFill>
              </a:rPr>
              <a:t>AI GYM TRAINER</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715853" y="5601161"/>
            <a:ext cx="10993546" cy="1089210"/>
          </a:xfrm>
        </p:spPr>
        <p:txBody>
          <a:bodyPr>
            <a:noAutofit/>
          </a:bodyPr>
          <a:lstStyle/>
          <a:p>
            <a:pPr algn="r"/>
            <a:r>
              <a:rPr lang="en-US" sz="1800" dirty="0">
                <a:solidFill>
                  <a:srgbClr val="7CEBFF"/>
                </a:solidFill>
              </a:rPr>
              <a:t>-ADITYA BHARDWAJ,  DEEPTI HEGDE, HARSHIT WADHWANI, SEJAL KAUR VIRDI</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50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4">
            <a:extLst>
              <a:ext uri="{FF2B5EF4-FFF2-40B4-BE49-F238E27FC236}">
                <a16:creationId xmlns:a16="http://schemas.microsoft.com/office/drawing/2014/main" id="{F4057C5A-EE7F-2F09-6652-B3284D50C8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192" y="807828"/>
            <a:ext cx="7111379" cy="530268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9DD6271D-F80D-CA7E-34C4-A1F3B6132B5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20932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1C9AA1A-F4DF-F261-F2EC-D9AD2DE1C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61" y="821302"/>
            <a:ext cx="10990109" cy="5434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689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4FBC-A6A2-9E00-2CA3-E56D58E30FC5}"/>
              </a:ext>
            </a:extLst>
          </p:cNvPr>
          <p:cNvSpPr>
            <a:spLocks noGrp="1"/>
          </p:cNvSpPr>
          <p:nvPr>
            <p:ph type="title"/>
          </p:nvPr>
        </p:nvSpPr>
        <p:spPr/>
        <p:txBody>
          <a:bodyPr>
            <a:normAutofit/>
          </a:bodyPr>
          <a:lstStyle/>
          <a:p>
            <a:r>
              <a:rPr lang="en-IN" sz="4800" dirty="0"/>
              <a:t>ADVANTAGES</a:t>
            </a:r>
          </a:p>
        </p:txBody>
      </p:sp>
      <p:sp>
        <p:nvSpPr>
          <p:cNvPr id="3" name="Content Placeholder 2">
            <a:extLst>
              <a:ext uri="{FF2B5EF4-FFF2-40B4-BE49-F238E27FC236}">
                <a16:creationId xmlns:a16="http://schemas.microsoft.com/office/drawing/2014/main" id="{E7D49235-13C4-A6D8-ECFB-EA6038A1929E}"/>
              </a:ext>
            </a:extLst>
          </p:cNvPr>
          <p:cNvSpPr>
            <a:spLocks noGrp="1"/>
          </p:cNvSpPr>
          <p:nvPr>
            <p:ph idx="1"/>
          </p:nvPr>
        </p:nvSpPr>
        <p:spPr>
          <a:xfrm>
            <a:off x="362858" y="1959429"/>
            <a:ext cx="11698513" cy="5094514"/>
          </a:xfrm>
        </p:spPr>
        <p:txBody>
          <a:bodyPr>
            <a:normAutofit/>
          </a:bodyPr>
          <a:lstStyle/>
          <a:p>
            <a:pPr rtl="0">
              <a:spcBef>
                <a:spcPts val="0"/>
              </a:spcBef>
              <a:spcAft>
                <a:spcPts val="1200"/>
              </a:spcAft>
            </a:pPr>
            <a:r>
              <a:rPr lang="en-US" sz="2000" b="0" i="0" u="none" strike="noStrike" dirty="0">
                <a:solidFill>
                  <a:srgbClr val="595959"/>
                </a:solidFill>
                <a:effectLst/>
                <a:latin typeface="Arial" panose="020B0604020202020204" pitchFamily="34" charset="0"/>
              </a:rPr>
              <a:t>1. There are numerous applications available in the market which guide the user about the exercises to be performed. But through this application, we not only guide the user regarding which exercise to perform but also about the correct posture and counting the repetitions using computer vision. </a:t>
            </a:r>
            <a:endParaRPr lang="en-US" sz="2000" b="0" dirty="0">
              <a:effectLst/>
            </a:endParaRPr>
          </a:p>
          <a:p>
            <a:pPr rtl="0">
              <a:spcBef>
                <a:spcPts val="0"/>
              </a:spcBef>
              <a:spcAft>
                <a:spcPts val="1200"/>
              </a:spcAft>
            </a:pPr>
            <a:r>
              <a:rPr lang="en-US" sz="2000" b="0" i="0" u="none" strike="noStrike" dirty="0">
                <a:solidFill>
                  <a:srgbClr val="595959"/>
                </a:solidFill>
                <a:effectLst/>
                <a:latin typeface="Arial" panose="020B0604020202020204" pitchFamily="34" charset="0"/>
              </a:rPr>
              <a:t>2. Monitor the user in real-time keeping track of the quality repetitions of a particular exercise, thus keeping his form intact and correct throughout their workout. This will educate newbies about different exercise routines and their correct postures to prevent injuries. </a:t>
            </a:r>
            <a:endParaRPr lang="en-US" sz="2000" b="0" dirty="0">
              <a:effectLst/>
            </a:endParaRPr>
          </a:p>
          <a:p>
            <a:pPr rtl="0">
              <a:spcBef>
                <a:spcPts val="0"/>
              </a:spcBef>
              <a:spcAft>
                <a:spcPts val="1200"/>
              </a:spcAft>
            </a:pPr>
            <a:r>
              <a:rPr lang="en-US" sz="2000" b="0" i="0" u="none" strike="noStrike" dirty="0">
                <a:solidFill>
                  <a:srgbClr val="595959"/>
                </a:solidFill>
                <a:effectLst/>
                <a:latin typeface="Arial" panose="020B0604020202020204" pitchFamily="34" charset="0"/>
              </a:rPr>
              <a:t>3. The application also offers personalized health advice and nutrition ideas while keeping the daily calorie log in the database. </a:t>
            </a:r>
            <a:endParaRPr lang="en-US" sz="2000" b="0" dirty="0">
              <a:effectLst/>
            </a:endParaRPr>
          </a:p>
          <a:p>
            <a:pPr rtl="0">
              <a:spcBef>
                <a:spcPts val="0"/>
              </a:spcBef>
              <a:spcAft>
                <a:spcPts val="1200"/>
              </a:spcAft>
            </a:pPr>
            <a:r>
              <a:rPr lang="en-US" sz="2000" b="0" i="0" u="none" strike="noStrike" dirty="0">
                <a:solidFill>
                  <a:srgbClr val="595959"/>
                </a:solidFill>
                <a:effectLst/>
                <a:latin typeface="Arial" panose="020B0604020202020204" pitchFamily="34" charset="0"/>
              </a:rPr>
              <a:t>4. The application can not only be used by individuals at homes but by increasing the scope can be used in gyms as smart trainers thus reducing the human intervention. </a:t>
            </a:r>
            <a:endParaRPr lang="en-US" sz="2000" b="0" dirty="0">
              <a:effectLst/>
            </a:endParaRPr>
          </a:p>
          <a:p>
            <a:pPr rtl="0">
              <a:spcBef>
                <a:spcPts val="0"/>
              </a:spcBef>
              <a:spcAft>
                <a:spcPts val="1200"/>
              </a:spcAft>
            </a:pPr>
            <a:r>
              <a:rPr lang="en-US" sz="2000" b="0" i="0" u="none" strike="noStrike" dirty="0">
                <a:solidFill>
                  <a:srgbClr val="595959"/>
                </a:solidFill>
                <a:effectLst/>
                <a:latin typeface="Arial" panose="020B0604020202020204" pitchFamily="34" charset="0"/>
              </a:rPr>
              <a:t>5. Our main motive is to spread awareness about the importance of good health and fitness among common people. </a:t>
            </a:r>
            <a:endParaRPr lang="en-US" sz="2000" b="0" dirty="0">
              <a:effectLst/>
            </a:endParaRPr>
          </a:p>
          <a:p>
            <a:endParaRPr lang="en-IN" dirty="0"/>
          </a:p>
        </p:txBody>
      </p:sp>
    </p:spTree>
    <p:extLst>
      <p:ext uri="{BB962C8B-B14F-4D97-AF65-F5344CB8AC3E}">
        <p14:creationId xmlns:p14="http://schemas.microsoft.com/office/powerpoint/2010/main" val="2522548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C1F8-247B-E29E-04B4-A46C69BBD8DA}"/>
              </a:ext>
            </a:extLst>
          </p:cNvPr>
          <p:cNvSpPr>
            <a:spLocks noGrp="1"/>
          </p:cNvSpPr>
          <p:nvPr>
            <p:ph type="title"/>
          </p:nvPr>
        </p:nvSpPr>
        <p:spPr>
          <a:xfrm>
            <a:off x="581192" y="702156"/>
            <a:ext cx="11029616" cy="865387"/>
          </a:xfrm>
        </p:spPr>
        <p:txBody>
          <a:bodyPr>
            <a:normAutofit/>
          </a:bodyPr>
          <a:lstStyle/>
          <a:p>
            <a:r>
              <a:rPr lang="en-IN" sz="4400" dirty="0"/>
              <a:t>FRONT AND BACK END</a:t>
            </a:r>
          </a:p>
        </p:txBody>
      </p:sp>
      <p:sp>
        <p:nvSpPr>
          <p:cNvPr id="3" name="Content Placeholder 2">
            <a:extLst>
              <a:ext uri="{FF2B5EF4-FFF2-40B4-BE49-F238E27FC236}">
                <a16:creationId xmlns:a16="http://schemas.microsoft.com/office/drawing/2014/main" id="{D574219A-4802-E82A-228F-34B4148C8B18}"/>
              </a:ext>
            </a:extLst>
          </p:cNvPr>
          <p:cNvSpPr>
            <a:spLocks noGrp="1"/>
          </p:cNvSpPr>
          <p:nvPr>
            <p:ph idx="1"/>
          </p:nvPr>
        </p:nvSpPr>
        <p:spPr>
          <a:xfrm>
            <a:off x="470648" y="2272553"/>
            <a:ext cx="11140160" cy="4450976"/>
          </a:xfrm>
        </p:spPr>
        <p:txBody>
          <a:bodyPr>
            <a:noAutofit/>
          </a:bodyPr>
          <a:lstStyle/>
          <a:p>
            <a:pPr marL="0" indent="0">
              <a:buNone/>
            </a:pPr>
            <a:r>
              <a:rPr lang="en-IN" sz="2000" dirty="0"/>
              <a:t> </a:t>
            </a:r>
            <a:r>
              <a:rPr lang="en-IN" sz="2000" b="1" u="sng" dirty="0"/>
              <a:t>FRONT END:</a:t>
            </a:r>
          </a:p>
          <a:p>
            <a:pPr marL="342900" indent="-342900">
              <a:buFont typeface="+mj-lt"/>
              <a:buAutoNum type="arabicPeriod"/>
            </a:pPr>
            <a:r>
              <a:rPr lang="en-IN" sz="2000" dirty="0"/>
              <a:t>Streamlit is an open-source app framework for machine learning and Data Science project.</a:t>
            </a:r>
          </a:p>
          <a:p>
            <a:pPr marL="342900" indent="-342900">
              <a:buFont typeface="+mj-lt"/>
              <a:buAutoNum type="arabicPeriod"/>
            </a:pPr>
            <a:r>
              <a:rPr lang="en-IN" sz="2000" dirty="0"/>
              <a:t>Streamlit’s simple and focused API lets you build incredibly rich and powerful tools.</a:t>
            </a:r>
          </a:p>
          <a:p>
            <a:pPr marL="342900" indent="-342900">
              <a:buFont typeface="+mj-lt"/>
              <a:buAutoNum type="arabicPeriod"/>
            </a:pPr>
            <a:r>
              <a:rPr lang="en-IN" sz="2000" dirty="0"/>
              <a:t>Streamlit lets you turn data scripts into sharable web apps in minutes, not weeks..</a:t>
            </a:r>
          </a:p>
          <a:p>
            <a:pPr marL="0" indent="0">
              <a:buNone/>
            </a:pPr>
            <a:r>
              <a:rPr lang="en-IN" sz="2000" dirty="0"/>
              <a:t> </a:t>
            </a:r>
            <a:r>
              <a:rPr lang="en-IN" sz="2000" b="1" u="sng" dirty="0"/>
              <a:t>BACK END:</a:t>
            </a:r>
          </a:p>
          <a:p>
            <a:pPr marL="342900" indent="-342900">
              <a:buFont typeface="+mj-lt"/>
              <a:buAutoNum type="arabicPeriod"/>
            </a:pPr>
            <a:r>
              <a:rPr lang="en-IN" sz="2000" dirty="0"/>
              <a:t>Python is a programming language which can be used on a server to create web applications.</a:t>
            </a:r>
          </a:p>
          <a:p>
            <a:pPr marL="342900" indent="-342900">
              <a:buFont typeface="+mj-lt"/>
              <a:buAutoNum type="arabicPeriod"/>
            </a:pPr>
            <a:r>
              <a:rPr lang="en-IN" sz="2000" dirty="0"/>
              <a:t>It supports multiple programming paradigms, including structured, object oriented and functional programming.</a:t>
            </a:r>
          </a:p>
          <a:p>
            <a:pPr marL="342900" indent="-342900">
              <a:buFont typeface="+mj-lt"/>
              <a:buAutoNum type="arabicPeriod"/>
            </a:pPr>
            <a:r>
              <a:rPr lang="en-IN" sz="2000" dirty="0"/>
              <a:t> We’ll be using OpenCV library and Convolutional Neural Networks(CNN) to develop this project.</a:t>
            </a:r>
          </a:p>
          <a:p>
            <a:pPr marL="0" indent="0">
              <a:buNone/>
            </a:pPr>
            <a:r>
              <a:rPr lang="en-IN" sz="2000" dirty="0"/>
              <a:t> </a:t>
            </a:r>
          </a:p>
        </p:txBody>
      </p:sp>
    </p:spTree>
    <p:extLst>
      <p:ext uri="{BB962C8B-B14F-4D97-AF65-F5344CB8AC3E}">
        <p14:creationId xmlns:p14="http://schemas.microsoft.com/office/powerpoint/2010/main" val="293554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1BFB-E163-4358-2CBC-9BCE54236880}"/>
              </a:ext>
            </a:extLst>
          </p:cNvPr>
          <p:cNvSpPr>
            <a:spLocks noGrp="1"/>
          </p:cNvSpPr>
          <p:nvPr>
            <p:ph type="ctrTitle"/>
          </p:nvPr>
        </p:nvSpPr>
        <p:spPr/>
        <p:txBody>
          <a:bodyPr>
            <a:normAutofit/>
          </a:bodyPr>
          <a:lstStyle/>
          <a:p>
            <a:r>
              <a:rPr lang="en-IN" sz="6600" dirty="0"/>
              <a:t>LIMITATIONS</a:t>
            </a:r>
          </a:p>
        </p:txBody>
      </p:sp>
      <p:sp>
        <p:nvSpPr>
          <p:cNvPr id="3" name="Subtitle 2">
            <a:extLst>
              <a:ext uri="{FF2B5EF4-FFF2-40B4-BE49-F238E27FC236}">
                <a16:creationId xmlns:a16="http://schemas.microsoft.com/office/drawing/2014/main" id="{BCF5B786-486C-F11A-CEDC-6F57A6F762CC}"/>
              </a:ext>
            </a:extLst>
          </p:cNvPr>
          <p:cNvSpPr>
            <a:spLocks noGrp="1"/>
          </p:cNvSpPr>
          <p:nvPr>
            <p:ph type="subTitle" idx="1"/>
          </p:nvPr>
        </p:nvSpPr>
        <p:spPr>
          <a:xfrm>
            <a:off x="464457" y="3133839"/>
            <a:ext cx="11128316" cy="3237932"/>
          </a:xfrm>
        </p:spPr>
        <p:txBody>
          <a:bodyPr>
            <a:normAutofit fontScale="92500" lnSpcReduction="20000"/>
          </a:bodyPr>
          <a:lstStyle/>
          <a:p>
            <a:pPr rtl="0">
              <a:spcBef>
                <a:spcPts val="0"/>
              </a:spcBef>
              <a:spcAft>
                <a:spcPts val="1200"/>
              </a:spcAft>
            </a:pPr>
            <a:r>
              <a:rPr lang="en-US" sz="2800" b="0" i="0" u="none" strike="noStrike" cap="none" dirty="0">
                <a:solidFill>
                  <a:schemeClr val="bg1"/>
                </a:solidFill>
                <a:effectLst/>
              </a:rPr>
              <a:t>1. The application can estimate the poses and count repetitions for a limited number of exercises as pose estimation using computer vision for some exercises and postures can be difficult. </a:t>
            </a:r>
            <a:endParaRPr lang="en-US" sz="2800" b="0" cap="none" dirty="0">
              <a:solidFill>
                <a:schemeClr val="bg1"/>
              </a:solidFill>
              <a:effectLst/>
            </a:endParaRPr>
          </a:p>
          <a:p>
            <a:pPr rtl="0">
              <a:spcBef>
                <a:spcPts val="0"/>
              </a:spcBef>
              <a:spcAft>
                <a:spcPts val="1200"/>
              </a:spcAft>
            </a:pPr>
            <a:r>
              <a:rPr lang="en-US" sz="2800" b="0" i="0" u="none" strike="noStrike" cap="none" dirty="0">
                <a:solidFill>
                  <a:schemeClr val="bg1"/>
                </a:solidFill>
                <a:effectLst/>
              </a:rPr>
              <a:t>2. The application is developed as a cross-web application and is not used as a mobile android/iOS application. </a:t>
            </a:r>
            <a:endParaRPr lang="en-US" sz="2800" b="0" cap="none" dirty="0">
              <a:solidFill>
                <a:schemeClr val="bg1"/>
              </a:solidFill>
              <a:effectLst/>
            </a:endParaRPr>
          </a:p>
          <a:p>
            <a:pPr rtl="0">
              <a:spcBef>
                <a:spcPts val="0"/>
              </a:spcBef>
              <a:spcAft>
                <a:spcPts val="1200"/>
              </a:spcAft>
            </a:pPr>
            <a:r>
              <a:rPr lang="en-US" sz="2800" b="0" i="0" u="none" strike="noStrike" cap="none" dirty="0">
                <a:solidFill>
                  <a:schemeClr val="bg1"/>
                </a:solidFill>
                <a:effectLst/>
              </a:rPr>
              <a:t>3. The application cannot capture multiple people in the frame in the real-time system.</a:t>
            </a:r>
            <a:endParaRPr lang="en-US" sz="2800" b="0" cap="none" dirty="0">
              <a:solidFill>
                <a:schemeClr val="bg1"/>
              </a:solidFill>
              <a:effectLst/>
            </a:endParaRPr>
          </a:p>
          <a:p>
            <a:br>
              <a:rPr lang="en-US" dirty="0"/>
            </a:br>
            <a:endParaRPr lang="en-IN" dirty="0"/>
          </a:p>
        </p:txBody>
      </p:sp>
    </p:spTree>
    <p:extLst>
      <p:ext uri="{BB962C8B-B14F-4D97-AF65-F5344CB8AC3E}">
        <p14:creationId xmlns:p14="http://schemas.microsoft.com/office/powerpoint/2010/main" val="426999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2498-852D-DDBC-BEC5-AC3968826845}"/>
              </a:ext>
            </a:extLst>
          </p:cNvPr>
          <p:cNvSpPr>
            <a:spLocks noGrp="1"/>
          </p:cNvSpPr>
          <p:nvPr>
            <p:ph type="title"/>
          </p:nvPr>
        </p:nvSpPr>
        <p:spPr/>
        <p:txBody>
          <a:bodyPr>
            <a:normAutofit/>
          </a:bodyPr>
          <a:lstStyle/>
          <a:p>
            <a:r>
              <a:rPr lang="en-IN" sz="4800" dirty="0"/>
              <a:t>BLOCK DIAGRAM</a:t>
            </a:r>
          </a:p>
        </p:txBody>
      </p:sp>
      <p:sp>
        <p:nvSpPr>
          <p:cNvPr id="3" name="Content Placeholder 2">
            <a:extLst>
              <a:ext uri="{FF2B5EF4-FFF2-40B4-BE49-F238E27FC236}">
                <a16:creationId xmlns:a16="http://schemas.microsoft.com/office/drawing/2014/main" id="{A9A7A52C-BEC1-441D-09F6-988751F184E3}"/>
              </a:ext>
            </a:extLst>
          </p:cNvPr>
          <p:cNvSpPr>
            <a:spLocks noGrp="1"/>
          </p:cNvSpPr>
          <p:nvPr>
            <p:ph sz="half" idx="1"/>
          </p:nvPr>
        </p:nvSpPr>
        <p:spPr>
          <a:xfrm>
            <a:off x="581193" y="2336920"/>
            <a:ext cx="5422391" cy="4245368"/>
          </a:xfrm>
        </p:spPr>
        <p:txBody>
          <a:bodyPr>
            <a:normAutofit fontScale="85000" lnSpcReduction="20000"/>
          </a:bodyPr>
          <a:lstStyle/>
          <a:p>
            <a:pPr rtl="0">
              <a:spcBef>
                <a:spcPts val="0"/>
              </a:spcBef>
              <a:spcAft>
                <a:spcPts val="1200"/>
              </a:spcAft>
            </a:pPr>
            <a:r>
              <a:rPr lang="en-US" sz="2200" b="0" i="0" u="none" strike="noStrike" dirty="0">
                <a:solidFill>
                  <a:srgbClr val="595959"/>
                </a:solidFill>
                <a:effectLst/>
                <a:latin typeface="Arial" panose="020B0604020202020204" pitchFamily="34" charset="0"/>
              </a:rPr>
              <a:t>1. User Login: The user has to enter valid credentials and login into the system and save the personal data of the user into the respective account. </a:t>
            </a:r>
            <a:endParaRPr lang="en-US" sz="2200" b="0" dirty="0">
              <a:effectLst/>
            </a:endParaRPr>
          </a:p>
          <a:p>
            <a:pPr rtl="0">
              <a:spcBef>
                <a:spcPts val="0"/>
              </a:spcBef>
              <a:spcAft>
                <a:spcPts val="1200"/>
              </a:spcAft>
            </a:pPr>
            <a:r>
              <a:rPr lang="en-US" sz="2200" b="0" i="0" u="none" strike="noStrike" dirty="0">
                <a:solidFill>
                  <a:srgbClr val="595959"/>
                </a:solidFill>
                <a:effectLst/>
                <a:latin typeface="Arial" panose="020B0604020202020204" pitchFamily="34" charset="0"/>
              </a:rPr>
              <a:t>2. Exercise Routines: The application contains different exercise routines which have different exercises that the user can do in real-time and has different pose correction and set repetition counter tools. </a:t>
            </a:r>
            <a:endParaRPr lang="en-US" sz="2200" b="0" dirty="0">
              <a:effectLst/>
            </a:endParaRPr>
          </a:p>
          <a:p>
            <a:pPr rtl="0">
              <a:spcBef>
                <a:spcPts val="0"/>
              </a:spcBef>
              <a:spcAft>
                <a:spcPts val="1200"/>
              </a:spcAft>
            </a:pPr>
            <a:r>
              <a:rPr lang="en-US" sz="2200" b="0" i="0" u="none" strike="noStrike" dirty="0">
                <a:solidFill>
                  <a:srgbClr val="595959"/>
                </a:solidFill>
                <a:effectLst/>
                <a:latin typeface="Arial" panose="020B0604020202020204" pitchFamily="34" charset="0"/>
              </a:rPr>
              <a:t>3. Repetition counter: It counts the set of repetitions the user does of a particular exercise in real-time by identifying the position of the user. </a:t>
            </a:r>
            <a:endParaRPr lang="en-US" sz="2200" b="0" dirty="0">
              <a:effectLst/>
            </a:endParaRPr>
          </a:p>
          <a:p>
            <a:pPr marL="0" indent="0">
              <a:buNone/>
            </a:pPr>
            <a:br>
              <a:rPr lang="en-US" dirty="0"/>
            </a:br>
            <a:endParaRPr lang="en-IN" dirty="0"/>
          </a:p>
        </p:txBody>
      </p:sp>
      <p:sp>
        <p:nvSpPr>
          <p:cNvPr id="4" name="Content Placeholder 3">
            <a:extLst>
              <a:ext uri="{FF2B5EF4-FFF2-40B4-BE49-F238E27FC236}">
                <a16:creationId xmlns:a16="http://schemas.microsoft.com/office/drawing/2014/main" id="{0A097CF5-7896-3769-C782-FDD4EEF61A81}"/>
              </a:ext>
            </a:extLst>
          </p:cNvPr>
          <p:cNvSpPr>
            <a:spLocks noGrp="1"/>
          </p:cNvSpPr>
          <p:nvPr>
            <p:ph sz="half" idx="2"/>
          </p:nvPr>
        </p:nvSpPr>
        <p:spPr>
          <a:xfrm>
            <a:off x="6188417" y="2228003"/>
            <a:ext cx="5669754" cy="4346968"/>
          </a:xfrm>
        </p:spPr>
        <p:txBody>
          <a:bodyPr>
            <a:normAutofit fontScale="85000" lnSpcReduction="20000"/>
          </a:bodyPr>
          <a:lstStyle/>
          <a:p>
            <a:pPr rtl="0">
              <a:spcBef>
                <a:spcPts val="0"/>
              </a:spcBef>
              <a:spcAft>
                <a:spcPts val="1200"/>
              </a:spcAft>
            </a:pPr>
            <a:r>
              <a:rPr lang="en-US" sz="2200" b="0" i="0" u="none" strike="noStrike" dirty="0">
                <a:solidFill>
                  <a:srgbClr val="595959"/>
                </a:solidFill>
                <a:effectLst/>
                <a:latin typeface="Arial" panose="020B0604020202020204" pitchFamily="34" charset="0"/>
              </a:rPr>
              <a:t>4. Pose corrector: it helps the user to detect and correct the poses or the exercise posture of the user in real-time by using different pose detecting algorithms and computer vision techniques. </a:t>
            </a:r>
            <a:endParaRPr lang="en-US" sz="2200" b="0" dirty="0">
              <a:effectLst/>
            </a:endParaRPr>
          </a:p>
          <a:p>
            <a:pPr rtl="0">
              <a:spcBef>
                <a:spcPts val="0"/>
              </a:spcBef>
              <a:spcAft>
                <a:spcPts val="1200"/>
              </a:spcAft>
            </a:pPr>
            <a:r>
              <a:rPr lang="en-US" sz="2200" b="0" i="0" u="none" strike="noStrike" dirty="0">
                <a:solidFill>
                  <a:srgbClr val="595959"/>
                </a:solidFill>
                <a:effectLst/>
                <a:latin typeface="Arial" panose="020B0604020202020204" pitchFamily="34" charset="0"/>
              </a:rPr>
              <a:t>5. Diet Recommendation: The system prepares a diet plan for the user depending upon the health Issues and the area of interest. </a:t>
            </a:r>
            <a:endParaRPr lang="en-US" sz="2200" b="0" dirty="0">
              <a:effectLst/>
            </a:endParaRPr>
          </a:p>
          <a:p>
            <a:pPr rtl="0">
              <a:spcBef>
                <a:spcPts val="0"/>
              </a:spcBef>
              <a:spcAft>
                <a:spcPts val="1200"/>
              </a:spcAft>
            </a:pPr>
            <a:r>
              <a:rPr lang="en-US" sz="2200" b="0" i="0" u="none" strike="noStrike" dirty="0">
                <a:solidFill>
                  <a:srgbClr val="595959"/>
                </a:solidFill>
                <a:effectLst/>
                <a:latin typeface="Arial" panose="020B0604020202020204" pitchFamily="34" charset="0"/>
              </a:rPr>
              <a:t>6. Personal Recommendation and record log: The system monitors the daily calorie loss and the exercise count repetitions of the user and does the research of the data to give relevant reports to the person and thereby increase the precision in the recommendations. </a:t>
            </a:r>
            <a:endParaRPr lang="en-US" sz="2200" b="0" dirty="0">
              <a:effectLst/>
            </a:endParaRPr>
          </a:p>
          <a:p>
            <a:pPr marL="0" indent="0">
              <a:buNone/>
            </a:pPr>
            <a:br>
              <a:rPr lang="en-US" dirty="0"/>
            </a:br>
            <a:endParaRPr lang="en-IN" dirty="0"/>
          </a:p>
        </p:txBody>
      </p:sp>
    </p:spTree>
    <p:extLst>
      <p:ext uri="{BB962C8B-B14F-4D97-AF65-F5344CB8AC3E}">
        <p14:creationId xmlns:p14="http://schemas.microsoft.com/office/powerpoint/2010/main" val="806432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1F0A-31D5-8BDE-5D58-C485D0223194}"/>
              </a:ext>
            </a:extLst>
          </p:cNvPr>
          <p:cNvSpPr>
            <a:spLocks noGrp="1"/>
          </p:cNvSpPr>
          <p:nvPr>
            <p:ph type="ctrTitle"/>
          </p:nvPr>
        </p:nvSpPr>
        <p:spPr/>
        <p:txBody>
          <a:bodyPr>
            <a:normAutofit/>
          </a:bodyPr>
          <a:lstStyle/>
          <a:p>
            <a:r>
              <a:rPr lang="en-IN" sz="6600" dirty="0"/>
              <a:t>DATASET USED:</a:t>
            </a:r>
          </a:p>
        </p:txBody>
      </p:sp>
      <p:sp>
        <p:nvSpPr>
          <p:cNvPr id="3" name="Subtitle 2">
            <a:extLst>
              <a:ext uri="{FF2B5EF4-FFF2-40B4-BE49-F238E27FC236}">
                <a16:creationId xmlns:a16="http://schemas.microsoft.com/office/drawing/2014/main" id="{330A3AAA-BDFB-ECD3-767F-95CF97C22C33}"/>
              </a:ext>
            </a:extLst>
          </p:cNvPr>
          <p:cNvSpPr>
            <a:spLocks noGrp="1"/>
          </p:cNvSpPr>
          <p:nvPr>
            <p:ph type="subTitle" idx="1"/>
          </p:nvPr>
        </p:nvSpPr>
        <p:spPr>
          <a:xfrm>
            <a:off x="599227" y="3279216"/>
            <a:ext cx="10993546" cy="2947413"/>
          </a:xfrm>
        </p:spPr>
        <p:txBody>
          <a:bodyPr>
            <a:noAutofit/>
          </a:bodyPr>
          <a:lstStyle/>
          <a:p>
            <a:r>
              <a:rPr lang="en-US" sz="2400" b="0" i="0" u="none" strike="noStrike" cap="none" dirty="0">
                <a:solidFill>
                  <a:schemeClr val="bg1"/>
                </a:solidFill>
                <a:effectLst/>
              </a:rPr>
              <a:t>As most of the solutions use the key points and the heatmaps, first we require to pose alignment data for each pose. We can take into consideration the different test cases where if the complete body is visible and there are detectable key points for the body parts. To make sure that the pose detector can perform in heavy occlusions which are some different test cases than normal ones, we can make use of occlusion simulating augmentation. The training data set has 60000 images with a few images doing the same pose that have different key points and 25000 frames in which the user performs the actual exercise. </a:t>
            </a:r>
            <a:endParaRPr lang="en-IN" sz="2400" cap="none" dirty="0">
              <a:solidFill>
                <a:schemeClr val="bg1"/>
              </a:solidFill>
            </a:endParaRPr>
          </a:p>
        </p:txBody>
      </p:sp>
    </p:spTree>
    <p:extLst>
      <p:ext uri="{BB962C8B-B14F-4D97-AF65-F5344CB8AC3E}">
        <p14:creationId xmlns:p14="http://schemas.microsoft.com/office/powerpoint/2010/main" val="2012174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12C4-9159-E03E-90A1-5149ADCB6EA6}"/>
              </a:ext>
            </a:extLst>
          </p:cNvPr>
          <p:cNvSpPr>
            <a:spLocks noGrp="1"/>
          </p:cNvSpPr>
          <p:nvPr>
            <p:ph type="title"/>
          </p:nvPr>
        </p:nvSpPr>
        <p:spPr/>
        <p:txBody>
          <a:bodyPr>
            <a:noAutofit/>
          </a:bodyPr>
          <a:lstStyle/>
          <a:p>
            <a:r>
              <a:rPr lang="en-IN" sz="6600" dirty="0"/>
              <a:t>OPENCV</a:t>
            </a:r>
          </a:p>
        </p:txBody>
      </p:sp>
      <p:sp>
        <p:nvSpPr>
          <p:cNvPr id="3" name="Content Placeholder 2">
            <a:extLst>
              <a:ext uri="{FF2B5EF4-FFF2-40B4-BE49-F238E27FC236}">
                <a16:creationId xmlns:a16="http://schemas.microsoft.com/office/drawing/2014/main" id="{7742C8B5-66EC-AB53-FE0E-81285EC633EC}"/>
              </a:ext>
            </a:extLst>
          </p:cNvPr>
          <p:cNvSpPr>
            <a:spLocks noGrp="1"/>
          </p:cNvSpPr>
          <p:nvPr>
            <p:ph sz="half" idx="1"/>
          </p:nvPr>
        </p:nvSpPr>
        <p:spPr>
          <a:xfrm>
            <a:off x="581193" y="2228003"/>
            <a:ext cx="6458236" cy="4187311"/>
          </a:xfrm>
        </p:spPr>
        <p:txBody>
          <a:bodyPr>
            <a:normAutofit/>
          </a:bodyPr>
          <a:lstStyle/>
          <a:p>
            <a:r>
              <a:rPr lang="en-US" sz="2400" b="1" i="0" u="none" strike="noStrike" dirty="0">
                <a:solidFill>
                  <a:srgbClr val="202122"/>
                </a:solidFill>
                <a:effectLst/>
                <a:latin typeface="Arial" panose="020B0604020202020204" pitchFamily="34" charset="0"/>
              </a:rPr>
              <a:t>OpenCV</a:t>
            </a:r>
            <a:r>
              <a:rPr lang="en-US" sz="2400" b="0" i="0" u="none" strike="noStrike" dirty="0">
                <a:solidFill>
                  <a:srgbClr val="202122"/>
                </a:solidFill>
                <a:effectLst/>
                <a:latin typeface="Arial" panose="020B0604020202020204" pitchFamily="34" charset="0"/>
              </a:rPr>
              <a:t> (</a:t>
            </a:r>
            <a:r>
              <a:rPr lang="en-US" sz="2400" b="0" i="1" u="none" strike="noStrike" dirty="0">
                <a:solidFill>
                  <a:srgbClr val="202122"/>
                </a:solidFill>
                <a:effectLst/>
                <a:latin typeface="Arial" panose="020B0604020202020204" pitchFamily="34" charset="0"/>
              </a:rPr>
              <a:t>Open Source Computer Vision Library</a:t>
            </a:r>
            <a:r>
              <a:rPr lang="en-US" sz="2400" b="0" i="0" u="none" strike="noStrike" dirty="0">
                <a:solidFill>
                  <a:srgbClr val="202122"/>
                </a:solidFill>
                <a:effectLst/>
                <a:latin typeface="Arial" panose="020B0604020202020204" pitchFamily="34" charset="0"/>
              </a:rPr>
              <a:t>) is a </a:t>
            </a:r>
            <a:r>
              <a:rPr lang="en-US" sz="2400" b="0" i="0" u="none" strike="noStrike" dirty="0">
                <a:solidFill>
                  <a:srgbClr val="0645AD"/>
                </a:solidFill>
                <a:effectLst/>
                <a:latin typeface="Arial" panose="020B0604020202020204" pitchFamily="34" charset="0"/>
                <a:hlinkClick r:id="rId2"/>
              </a:rPr>
              <a:t>library of programming functions</a:t>
            </a:r>
            <a:r>
              <a:rPr lang="en-US" sz="2400" b="0" i="0" u="none" strike="noStrike" dirty="0">
                <a:solidFill>
                  <a:srgbClr val="202122"/>
                </a:solidFill>
                <a:effectLst/>
                <a:latin typeface="Arial" panose="020B0604020202020204" pitchFamily="34" charset="0"/>
              </a:rPr>
              <a:t> mainly aimed at real-time </a:t>
            </a:r>
            <a:r>
              <a:rPr lang="en-US" sz="2400" b="0" i="0" u="none" strike="noStrike" dirty="0">
                <a:solidFill>
                  <a:srgbClr val="0645AD"/>
                </a:solidFill>
                <a:effectLst/>
                <a:latin typeface="Arial" panose="020B0604020202020204" pitchFamily="34" charset="0"/>
                <a:hlinkClick r:id="rId3"/>
              </a:rPr>
              <a:t>computer vision</a:t>
            </a:r>
            <a:r>
              <a:rPr lang="en-US" sz="2400" b="0" i="0" u="none" strike="noStrike" dirty="0">
                <a:solidFill>
                  <a:srgbClr val="202122"/>
                </a:solidFill>
                <a:effectLst/>
                <a:latin typeface="Arial" panose="020B0604020202020204" pitchFamily="34" charset="0"/>
              </a:rPr>
              <a:t>.</a:t>
            </a:r>
            <a:r>
              <a:rPr lang="en-US" sz="2400" b="0" i="0" u="none" strike="noStrike" baseline="30000" dirty="0">
                <a:solidFill>
                  <a:srgbClr val="0645AD"/>
                </a:solidFill>
                <a:effectLst/>
                <a:latin typeface="Arial" panose="020B0604020202020204" pitchFamily="34" charset="0"/>
                <a:hlinkClick r:id="rId4"/>
              </a:rPr>
              <a:t>[1]</a:t>
            </a:r>
            <a:r>
              <a:rPr lang="en-US" sz="2400" b="0" i="0" u="none" strike="noStrike" dirty="0">
                <a:solidFill>
                  <a:srgbClr val="202122"/>
                </a:solidFill>
                <a:effectLst/>
                <a:latin typeface="Arial" panose="020B0604020202020204" pitchFamily="34" charset="0"/>
              </a:rPr>
              <a:t> Originally developed by </a:t>
            </a:r>
            <a:r>
              <a:rPr lang="en-US" sz="2400" b="0" i="0" u="none" strike="noStrike" dirty="0">
                <a:solidFill>
                  <a:srgbClr val="0645AD"/>
                </a:solidFill>
                <a:effectLst/>
                <a:latin typeface="Arial" panose="020B0604020202020204" pitchFamily="34" charset="0"/>
                <a:hlinkClick r:id="rId5"/>
              </a:rPr>
              <a:t>Intel</a:t>
            </a:r>
            <a:r>
              <a:rPr lang="en-US" sz="2400" b="0" i="0" u="none" strike="noStrike" dirty="0">
                <a:solidFill>
                  <a:srgbClr val="202122"/>
                </a:solidFill>
                <a:effectLst/>
                <a:latin typeface="Arial" panose="020B0604020202020204" pitchFamily="34" charset="0"/>
              </a:rPr>
              <a:t>, it was later supported by </a:t>
            </a:r>
            <a:r>
              <a:rPr lang="en-US" sz="2400" b="0" i="0" u="none" strike="noStrike" dirty="0">
                <a:solidFill>
                  <a:srgbClr val="0645AD"/>
                </a:solidFill>
                <a:effectLst/>
                <a:latin typeface="Arial" panose="020B0604020202020204" pitchFamily="34" charset="0"/>
                <a:hlinkClick r:id="rId6"/>
              </a:rPr>
              <a:t>Willow Garage</a:t>
            </a:r>
            <a:r>
              <a:rPr lang="en-US" sz="2400" b="0" i="0" u="none" strike="noStrike" dirty="0">
                <a:solidFill>
                  <a:srgbClr val="202122"/>
                </a:solidFill>
                <a:effectLst/>
                <a:latin typeface="Arial" panose="020B0604020202020204" pitchFamily="34" charset="0"/>
              </a:rPr>
              <a:t> then Itseez (which was later acquired by Intel</a:t>
            </a:r>
            <a:r>
              <a:rPr lang="en-US" sz="2400" b="0" i="0" u="none" strike="noStrike" baseline="30000" dirty="0">
                <a:solidFill>
                  <a:srgbClr val="0645AD"/>
                </a:solidFill>
                <a:effectLst/>
                <a:latin typeface="Arial" panose="020B0604020202020204" pitchFamily="34" charset="0"/>
                <a:hlinkClick r:id="rId7"/>
              </a:rPr>
              <a:t>[2]</a:t>
            </a:r>
            <a:r>
              <a:rPr lang="en-US" sz="2400" b="0" i="0" u="none" strike="noStrike" dirty="0">
                <a:solidFill>
                  <a:srgbClr val="202122"/>
                </a:solidFill>
                <a:effectLst/>
                <a:latin typeface="Arial" panose="020B0604020202020204" pitchFamily="34" charset="0"/>
              </a:rPr>
              <a:t>). The library is </a:t>
            </a:r>
            <a:r>
              <a:rPr lang="en-US" sz="2400" b="0" i="0" u="none" strike="noStrike" dirty="0">
                <a:solidFill>
                  <a:srgbClr val="0645AD"/>
                </a:solidFill>
                <a:effectLst/>
                <a:latin typeface="Arial" panose="020B0604020202020204" pitchFamily="34" charset="0"/>
                <a:hlinkClick r:id="rId8"/>
              </a:rPr>
              <a:t>cross-platform</a:t>
            </a:r>
            <a:r>
              <a:rPr lang="en-US" sz="2400" b="0" i="0" u="none" strike="noStrike" dirty="0">
                <a:solidFill>
                  <a:srgbClr val="202122"/>
                </a:solidFill>
                <a:effectLst/>
                <a:latin typeface="Arial" panose="020B0604020202020204" pitchFamily="34" charset="0"/>
              </a:rPr>
              <a:t> and free for use under the </a:t>
            </a:r>
            <a:r>
              <a:rPr lang="en-US" sz="2400" b="0" i="0" u="none" strike="noStrike" dirty="0">
                <a:solidFill>
                  <a:srgbClr val="0645AD"/>
                </a:solidFill>
                <a:effectLst/>
                <a:latin typeface="Arial" panose="020B0604020202020204" pitchFamily="34" charset="0"/>
                <a:hlinkClick r:id="rId9"/>
              </a:rPr>
              <a:t>open-source</a:t>
            </a:r>
            <a:r>
              <a:rPr lang="en-US" sz="2400" b="0" i="0" u="none" strike="noStrike" dirty="0">
                <a:solidFill>
                  <a:srgbClr val="202122"/>
                </a:solidFill>
                <a:effectLst/>
                <a:latin typeface="Arial" panose="020B0604020202020204" pitchFamily="34" charset="0"/>
              </a:rPr>
              <a:t> </a:t>
            </a:r>
            <a:r>
              <a:rPr lang="en-US" sz="2400" b="0" i="0" u="none" strike="noStrike" dirty="0">
                <a:solidFill>
                  <a:srgbClr val="0645AD"/>
                </a:solidFill>
                <a:effectLst/>
                <a:latin typeface="Arial" panose="020B0604020202020204" pitchFamily="34" charset="0"/>
                <a:hlinkClick r:id="rId10"/>
              </a:rPr>
              <a:t>Apache 2 License</a:t>
            </a:r>
            <a:r>
              <a:rPr lang="en-US" sz="2400" b="0" i="0" u="none" strike="noStrike" dirty="0">
                <a:solidFill>
                  <a:srgbClr val="202122"/>
                </a:solidFill>
                <a:effectLst/>
                <a:latin typeface="Arial" panose="020B0604020202020204" pitchFamily="34" charset="0"/>
              </a:rPr>
              <a:t>. Starting with 2011, OpenCV features GPU acceleration for real-time operations.</a:t>
            </a:r>
            <a:endParaRPr lang="en-IN" sz="2400" dirty="0"/>
          </a:p>
        </p:txBody>
      </p:sp>
      <p:pic>
        <p:nvPicPr>
          <p:cNvPr id="2050" name="Picture 2">
            <a:extLst>
              <a:ext uri="{FF2B5EF4-FFF2-40B4-BE49-F238E27FC236}">
                <a16:creationId xmlns:a16="http://schemas.microsoft.com/office/drawing/2014/main" id="{6614201F-31BD-A4FC-A49E-A99321DB47B2}"/>
              </a:ext>
            </a:extLst>
          </p:cNvPr>
          <p:cNvPicPr>
            <a:picLocks noGrp="1" noChangeAspect="1" noChangeArrowheads="1"/>
          </p:cNvPicPr>
          <p:nvPr>
            <p:ph sz="half" idx="2"/>
          </p:nvPr>
        </p:nvPicPr>
        <p:blipFill>
          <a:blip r:embed="rId11">
            <a:extLst>
              <a:ext uri="{28A0092B-C50C-407E-A947-70E740481C1C}">
                <a14:useLocalDpi xmlns:a14="http://schemas.microsoft.com/office/drawing/2010/main" val="0"/>
              </a:ext>
            </a:extLst>
          </a:blip>
          <a:srcRect/>
          <a:stretch>
            <a:fillRect/>
          </a:stretch>
        </p:blipFill>
        <p:spPr bwMode="auto">
          <a:xfrm>
            <a:off x="7534107" y="2228003"/>
            <a:ext cx="407670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817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6" name="Subtitle 5">
            <a:extLst>
              <a:ext uri="{FF2B5EF4-FFF2-40B4-BE49-F238E27FC236}">
                <a16:creationId xmlns:a16="http://schemas.microsoft.com/office/drawing/2014/main" id="{1D34176B-A55D-731B-B9EE-02EB52780C6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1619-1FC2-C22A-A3FC-379097414918}"/>
              </a:ext>
            </a:extLst>
          </p:cNvPr>
          <p:cNvSpPr>
            <a:spLocks noGrp="1"/>
          </p:cNvSpPr>
          <p:nvPr>
            <p:ph type="title"/>
          </p:nvPr>
        </p:nvSpPr>
        <p:spPr/>
        <p:txBody>
          <a:bodyPr>
            <a:normAutofit/>
          </a:bodyPr>
          <a:lstStyle/>
          <a:p>
            <a:r>
              <a:rPr lang="en-IN" sz="4000" dirty="0"/>
              <a:t>CONTENTS</a:t>
            </a:r>
          </a:p>
        </p:txBody>
      </p:sp>
      <p:sp>
        <p:nvSpPr>
          <p:cNvPr id="3" name="Content Placeholder 2">
            <a:extLst>
              <a:ext uri="{FF2B5EF4-FFF2-40B4-BE49-F238E27FC236}">
                <a16:creationId xmlns:a16="http://schemas.microsoft.com/office/drawing/2014/main" id="{EE9FFA9B-AF30-3CA5-979E-EBB8609776EE}"/>
              </a:ext>
            </a:extLst>
          </p:cNvPr>
          <p:cNvSpPr>
            <a:spLocks noGrp="1"/>
          </p:cNvSpPr>
          <p:nvPr>
            <p:ph idx="1"/>
          </p:nvPr>
        </p:nvSpPr>
        <p:spPr>
          <a:xfrm>
            <a:off x="581193" y="2180496"/>
            <a:ext cx="10913802" cy="4274092"/>
          </a:xfrm>
        </p:spPr>
        <p:txBody>
          <a:bodyPr>
            <a:noAutofit/>
          </a:bodyPr>
          <a:lstStyle/>
          <a:p>
            <a:r>
              <a:rPr lang="en-IN" sz="2000" dirty="0">
                <a:solidFill>
                  <a:schemeClr val="accent1">
                    <a:lumMod val="75000"/>
                  </a:schemeClr>
                </a:solidFill>
              </a:rPr>
              <a:t> Introduction</a:t>
            </a:r>
          </a:p>
          <a:p>
            <a:r>
              <a:rPr lang="en-IN" sz="2000" dirty="0">
                <a:solidFill>
                  <a:schemeClr val="accent1">
                    <a:lumMod val="75000"/>
                  </a:schemeClr>
                </a:solidFill>
              </a:rPr>
              <a:t>Objective</a:t>
            </a:r>
          </a:p>
          <a:p>
            <a:r>
              <a:rPr lang="en-IN" sz="2000" dirty="0">
                <a:solidFill>
                  <a:schemeClr val="accent1">
                    <a:lumMod val="75000"/>
                  </a:schemeClr>
                </a:solidFill>
              </a:rPr>
              <a:t>Literature Review</a:t>
            </a:r>
          </a:p>
          <a:p>
            <a:r>
              <a:rPr lang="en-IN" sz="2000" dirty="0">
                <a:solidFill>
                  <a:schemeClr val="accent1">
                    <a:lumMod val="75000"/>
                  </a:schemeClr>
                </a:solidFill>
              </a:rPr>
              <a:t>Proposed Work                                                  </a:t>
            </a:r>
          </a:p>
          <a:p>
            <a:r>
              <a:rPr lang="en-IN" sz="2000" dirty="0">
                <a:solidFill>
                  <a:schemeClr val="accent1">
                    <a:lumMod val="75000"/>
                  </a:schemeClr>
                </a:solidFill>
              </a:rPr>
              <a:t>Scope of Projects</a:t>
            </a:r>
          </a:p>
          <a:p>
            <a:r>
              <a:rPr lang="en-IN" sz="2000" dirty="0">
                <a:solidFill>
                  <a:schemeClr val="accent1">
                    <a:lumMod val="75000"/>
                  </a:schemeClr>
                </a:solidFill>
              </a:rPr>
              <a:t>Front end and Back end</a:t>
            </a:r>
          </a:p>
          <a:p>
            <a:r>
              <a:rPr lang="en-IN" sz="2000" dirty="0">
                <a:solidFill>
                  <a:schemeClr val="accent1">
                    <a:lumMod val="75000"/>
                  </a:schemeClr>
                </a:solidFill>
              </a:rPr>
              <a:t>Advantages                                                                  </a:t>
            </a:r>
          </a:p>
          <a:p>
            <a:r>
              <a:rPr lang="en-IN" sz="2000" dirty="0">
                <a:solidFill>
                  <a:schemeClr val="accent1">
                    <a:lumMod val="75000"/>
                  </a:schemeClr>
                </a:solidFill>
              </a:rPr>
              <a:t>Limitations</a:t>
            </a:r>
          </a:p>
          <a:p>
            <a:r>
              <a:rPr lang="en-IN" sz="2000" dirty="0">
                <a:solidFill>
                  <a:schemeClr val="accent1">
                    <a:lumMod val="75000"/>
                  </a:schemeClr>
                </a:solidFill>
              </a:rPr>
              <a:t>References</a:t>
            </a:r>
          </a:p>
        </p:txBody>
      </p:sp>
      <p:pic>
        <p:nvPicPr>
          <p:cNvPr id="5" name="Picture 4">
            <a:extLst>
              <a:ext uri="{FF2B5EF4-FFF2-40B4-BE49-F238E27FC236}">
                <a16:creationId xmlns:a16="http://schemas.microsoft.com/office/drawing/2014/main" id="{B2B24D58-7CAE-26C0-BB4C-0AD4D6E553BC}"/>
              </a:ext>
            </a:extLst>
          </p:cNvPr>
          <p:cNvPicPr>
            <a:picLocks noChangeAspect="1"/>
          </p:cNvPicPr>
          <p:nvPr/>
        </p:nvPicPr>
        <p:blipFill>
          <a:blip r:embed="rId2"/>
          <a:stretch>
            <a:fillRect/>
          </a:stretch>
        </p:blipFill>
        <p:spPr>
          <a:xfrm>
            <a:off x="5190565" y="2433918"/>
            <a:ext cx="6304430" cy="3402106"/>
          </a:xfrm>
          <a:prstGeom prst="rect">
            <a:avLst/>
          </a:prstGeom>
        </p:spPr>
      </p:pic>
    </p:spTree>
    <p:extLst>
      <p:ext uri="{BB962C8B-B14F-4D97-AF65-F5344CB8AC3E}">
        <p14:creationId xmlns:p14="http://schemas.microsoft.com/office/powerpoint/2010/main" val="3909893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117B-2695-96B8-C9D8-3C2F6B442D43}"/>
              </a:ext>
            </a:extLst>
          </p:cNvPr>
          <p:cNvSpPr>
            <a:spLocks noGrp="1"/>
          </p:cNvSpPr>
          <p:nvPr>
            <p:ph type="ctrTitle"/>
          </p:nvPr>
        </p:nvSpPr>
        <p:spPr>
          <a:xfrm>
            <a:off x="581191" y="1020431"/>
            <a:ext cx="10993549" cy="1346251"/>
          </a:xfrm>
        </p:spPr>
        <p:txBody>
          <a:bodyPr>
            <a:normAutofit/>
          </a:bodyPr>
          <a:lstStyle/>
          <a:p>
            <a:r>
              <a:rPr lang="en-IN" sz="4800" dirty="0"/>
              <a:t>INTRODUCTION</a:t>
            </a:r>
          </a:p>
        </p:txBody>
      </p:sp>
      <p:sp>
        <p:nvSpPr>
          <p:cNvPr id="3" name="Subtitle 2">
            <a:extLst>
              <a:ext uri="{FF2B5EF4-FFF2-40B4-BE49-F238E27FC236}">
                <a16:creationId xmlns:a16="http://schemas.microsoft.com/office/drawing/2014/main" id="{EB622279-1B5C-66D3-2EB9-1545BDE4036E}"/>
              </a:ext>
            </a:extLst>
          </p:cNvPr>
          <p:cNvSpPr>
            <a:spLocks noGrp="1"/>
          </p:cNvSpPr>
          <p:nvPr>
            <p:ph type="subTitle" idx="1"/>
          </p:nvPr>
        </p:nvSpPr>
        <p:spPr>
          <a:xfrm>
            <a:off x="599227" y="3261927"/>
            <a:ext cx="10975514" cy="3044744"/>
          </a:xfrm>
        </p:spPr>
        <p:txBody>
          <a:bodyPr>
            <a:normAutofit/>
          </a:bodyPr>
          <a:lstStyle/>
          <a:p>
            <a:r>
              <a:rPr lang="en-IE" sz="2000" cap="none" dirty="0"/>
              <a:t>Fitness must be an integral part of everyday life.  Normal life in the urban jungle  is often sedentary  and leads  to various illness and health  complications.</a:t>
            </a:r>
          </a:p>
          <a:p>
            <a:r>
              <a:rPr lang="en-IE" sz="2000" cap="none" dirty="0"/>
              <a:t> An application that can track , monitor and supervise daily exercise and suggest suitable  exercise regime is the need of the hour.</a:t>
            </a:r>
          </a:p>
          <a:p>
            <a:r>
              <a:rPr lang="en-IE" sz="2000" cap="none" dirty="0"/>
              <a:t>Most applications require constant feedback and input from the user without live tracking of workout sessions. </a:t>
            </a:r>
          </a:p>
          <a:p>
            <a:r>
              <a:rPr lang="en-IE" sz="2000" cap="none" dirty="0"/>
              <a:t>Even though the applications are able to set goals and make routines, they do not monitor the actual workout or correct wrong and harmful postures.</a:t>
            </a:r>
          </a:p>
          <a:p>
            <a:endParaRPr lang="en-IN" dirty="0"/>
          </a:p>
        </p:txBody>
      </p:sp>
    </p:spTree>
    <p:extLst>
      <p:ext uri="{BB962C8B-B14F-4D97-AF65-F5344CB8AC3E}">
        <p14:creationId xmlns:p14="http://schemas.microsoft.com/office/powerpoint/2010/main" val="233841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3014-068E-A8EE-C0BA-BAC925C43F97}"/>
              </a:ext>
            </a:extLst>
          </p:cNvPr>
          <p:cNvSpPr>
            <a:spLocks noGrp="1"/>
          </p:cNvSpPr>
          <p:nvPr>
            <p:ph type="title"/>
          </p:nvPr>
        </p:nvSpPr>
        <p:spPr/>
        <p:txBody>
          <a:bodyPr>
            <a:normAutofit/>
          </a:bodyPr>
          <a:lstStyle/>
          <a:p>
            <a:r>
              <a:rPr lang="en-IN" sz="4000" dirty="0"/>
              <a:t>OBJECTIVE</a:t>
            </a:r>
          </a:p>
        </p:txBody>
      </p:sp>
      <p:sp>
        <p:nvSpPr>
          <p:cNvPr id="3" name="Content Placeholder 2">
            <a:extLst>
              <a:ext uri="{FF2B5EF4-FFF2-40B4-BE49-F238E27FC236}">
                <a16:creationId xmlns:a16="http://schemas.microsoft.com/office/drawing/2014/main" id="{B464661B-B849-7C3B-FEFE-3F2009144E0D}"/>
              </a:ext>
            </a:extLst>
          </p:cNvPr>
          <p:cNvSpPr>
            <a:spLocks noGrp="1"/>
          </p:cNvSpPr>
          <p:nvPr>
            <p:ph sz="half" idx="1"/>
          </p:nvPr>
        </p:nvSpPr>
        <p:spPr>
          <a:xfrm>
            <a:off x="581193" y="2228003"/>
            <a:ext cx="5892178" cy="4629997"/>
          </a:xfrm>
        </p:spPr>
        <p:txBody>
          <a:bodyPr>
            <a:normAutofit lnSpcReduction="10000"/>
          </a:bodyPr>
          <a:lstStyle/>
          <a:p>
            <a:r>
              <a:rPr lang="en-IE" sz="2000" dirty="0"/>
              <a:t>We aim to design a virtual gym trainer that works  hands free </a:t>
            </a:r>
          </a:p>
          <a:p>
            <a:r>
              <a:rPr lang="en-IE" sz="2000" dirty="0"/>
              <a:t>So that users have a maximum utilisation of their personalised workout regime.</a:t>
            </a:r>
          </a:p>
          <a:p>
            <a:r>
              <a:rPr lang="en-IE" sz="2000" dirty="0"/>
              <a:t>The virtual trainer will set personalised target goals and workout routines.</a:t>
            </a:r>
          </a:p>
          <a:p>
            <a:r>
              <a:rPr lang="en-IE" sz="2000" dirty="0"/>
              <a:t>The trainer will constantly monitor live workout sessions of the user and correct posture/technique and give warnings for injurious positions/behaviour.</a:t>
            </a:r>
          </a:p>
          <a:p>
            <a:endParaRPr lang="en-IE" sz="2000" dirty="0"/>
          </a:p>
          <a:p>
            <a:r>
              <a:rPr lang="en-IE" sz="2000" dirty="0"/>
              <a:t>The aim of the project is to have a hands free automatic virtual gym trainer that is personalised to the </a:t>
            </a:r>
            <a:r>
              <a:rPr lang="en-IE" sz="2000" dirty="0" err="1"/>
              <a:t>uuser</a:t>
            </a:r>
            <a:r>
              <a:rPr lang="en-IE" sz="2000" dirty="0"/>
              <a:t>.</a:t>
            </a:r>
          </a:p>
          <a:p>
            <a:endParaRPr lang="en-IN" dirty="0"/>
          </a:p>
        </p:txBody>
      </p:sp>
      <p:pic>
        <p:nvPicPr>
          <p:cNvPr id="6" name="Content Placeholder 5">
            <a:extLst>
              <a:ext uri="{FF2B5EF4-FFF2-40B4-BE49-F238E27FC236}">
                <a16:creationId xmlns:a16="http://schemas.microsoft.com/office/drawing/2014/main" id="{D90C9E7D-C475-3ED3-6A05-CC1415DAEFCB}"/>
              </a:ext>
            </a:extLst>
          </p:cNvPr>
          <p:cNvPicPr>
            <a:picLocks noGrp="1" noChangeAspect="1"/>
          </p:cNvPicPr>
          <p:nvPr>
            <p:ph sz="half" idx="2"/>
          </p:nvPr>
        </p:nvPicPr>
        <p:blipFill>
          <a:blip r:embed="rId2"/>
          <a:stretch>
            <a:fillRect/>
          </a:stretch>
        </p:blipFill>
        <p:spPr>
          <a:xfrm>
            <a:off x="6705600" y="2525485"/>
            <a:ext cx="4930490" cy="3367315"/>
          </a:xfrm>
        </p:spPr>
      </p:pic>
    </p:spTree>
    <p:extLst>
      <p:ext uri="{BB962C8B-B14F-4D97-AF65-F5344CB8AC3E}">
        <p14:creationId xmlns:p14="http://schemas.microsoft.com/office/powerpoint/2010/main" val="190810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857E-CC38-C673-E903-19FCAAA55FB4}"/>
              </a:ext>
            </a:extLst>
          </p:cNvPr>
          <p:cNvSpPr>
            <a:spLocks noGrp="1"/>
          </p:cNvSpPr>
          <p:nvPr>
            <p:ph type="title"/>
          </p:nvPr>
        </p:nvSpPr>
        <p:spPr/>
        <p:txBody>
          <a:bodyPr>
            <a:normAutofit/>
          </a:bodyPr>
          <a:lstStyle/>
          <a:p>
            <a:r>
              <a:rPr lang="en-IN" sz="4800" dirty="0"/>
              <a:t>LITERATURE REVIEW</a:t>
            </a:r>
          </a:p>
        </p:txBody>
      </p:sp>
      <p:sp>
        <p:nvSpPr>
          <p:cNvPr id="7" name="Content Placeholder 6">
            <a:extLst>
              <a:ext uri="{FF2B5EF4-FFF2-40B4-BE49-F238E27FC236}">
                <a16:creationId xmlns:a16="http://schemas.microsoft.com/office/drawing/2014/main" id="{8B6114C2-88B2-BA3F-E10A-19EDAAA879E6}"/>
              </a:ext>
            </a:extLst>
          </p:cNvPr>
          <p:cNvSpPr>
            <a:spLocks noGrp="1"/>
          </p:cNvSpPr>
          <p:nvPr>
            <p:ph sz="half" idx="1"/>
          </p:nvPr>
        </p:nvSpPr>
        <p:spPr>
          <a:xfrm>
            <a:off x="581192" y="2061029"/>
            <a:ext cx="11029616" cy="4366665"/>
          </a:xfrm>
        </p:spPr>
        <p:txBody>
          <a:bodyPr/>
          <a:lstStyle/>
          <a:p>
            <a:r>
              <a:rPr lang="en-IN" dirty="0"/>
              <a:t> </a:t>
            </a:r>
            <a:r>
              <a:rPr lang="en-IN" sz="2400" dirty="0"/>
              <a:t>Pate reviewed the previous literature and reported that they all focused on defining physical fitness in terms of movement capacities.</a:t>
            </a:r>
          </a:p>
          <a:p>
            <a:r>
              <a:rPr lang="en-IN" sz="2400" dirty="0"/>
              <a:t>In addition , Caspersen et ai. and </a:t>
            </a:r>
            <a:r>
              <a:rPr lang="en-IN" sz="2400" dirty="0" err="1"/>
              <a:t>Vancampfort</a:t>
            </a:r>
            <a:r>
              <a:rPr lang="en-IN" sz="2400" dirty="0"/>
              <a:t> et ai. Indicated that physical fitness was a set of attributes that people had or achieved related to the ability to perform physical activity, and it could reduce the risk of developing diseases associated with physical inactivity.</a:t>
            </a:r>
          </a:p>
          <a:p>
            <a:r>
              <a:rPr lang="en-IN" sz="2400" dirty="0"/>
              <a:t>A study by Pate reported that in mid 1970’s a trend towards HRPF (Health Related Physical Fitness) began and in 1980 a new test was developed.</a:t>
            </a:r>
          </a:p>
          <a:p>
            <a:endParaRPr lang="en-IN" dirty="0"/>
          </a:p>
        </p:txBody>
      </p:sp>
    </p:spTree>
    <p:extLst>
      <p:ext uri="{BB962C8B-B14F-4D97-AF65-F5344CB8AC3E}">
        <p14:creationId xmlns:p14="http://schemas.microsoft.com/office/powerpoint/2010/main" val="1531448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9C60-ED70-5FE8-A27D-2DDA5EF92A12}"/>
              </a:ext>
            </a:extLst>
          </p:cNvPr>
          <p:cNvSpPr>
            <a:spLocks noGrp="1"/>
          </p:cNvSpPr>
          <p:nvPr>
            <p:ph type="ctrTitle"/>
          </p:nvPr>
        </p:nvSpPr>
        <p:spPr/>
        <p:txBody>
          <a:bodyPr>
            <a:normAutofit/>
          </a:bodyPr>
          <a:lstStyle/>
          <a:p>
            <a:r>
              <a:rPr lang="en-IN" sz="5400" dirty="0"/>
              <a:t>CONTINUATION….</a:t>
            </a:r>
          </a:p>
        </p:txBody>
      </p:sp>
      <p:sp>
        <p:nvSpPr>
          <p:cNvPr id="3" name="Subtitle 2">
            <a:extLst>
              <a:ext uri="{FF2B5EF4-FFF2-40B4-BE49-F238E27FC236}">
                <a16:creationId xmlns:a16="http://schemas.microsoft.com/office/drawing/2014/main" id="{50C2B8D0-AD27-7A34-985B-FE3A2DB7D892}"/>
              </a:ext>
            </a:extLst>
          </p:cNvPr>
          <p:cNvSpPr>
            <a:spLocks noGrp="1"/>
          </p:cNvSpPr>
          <p:nvPr>
            <p:ph type="subTitle" idx="1"/>
          </p:nvPr>
        </p:nvSpPr>
        <p:spPr>
          <a:xfrm>
            <a:off x="599226" y="3207657"/>
            <a:ext cx="10993549" cy="2951096"/>
          </a:xfrm>
        </p:spPr>
        <p:txBody>
          <a:bodyPr>
            <a:noAutofit/>
          </a:bodyPr>
          <a:lstStyle/>
          <a:p>
            <a:pPr marL="285750" indent="-285750">
              <a:buFont typeface="Arial" panose="020B0604020202020204" pitchFamily="34" charset="0"/>
              <a:buChar char="•"/>
            </a:pPr>
            <a:r>
              <a:rPr lang="en-IN" sz="2200" cap="none" dirty="0"/>
              <a:t>Pate and Caspersen et ai. Further indicated that the health related components of physical fitness were cardiorespiratory endurance, body composition , muscular strength and flexibility. </a:t>
            </a:r>
          </a:p>
          <a:p>
            <a:pPr marL="285750" indent="-285750">
              <a:buFont typeface="Arial" panose="020B0604020202020204" pitchFamily="34" charset="0"/>
              <a:buChar char="•"/>
            </a:pPr>
            <a:r>
              <a:rPr lang="en-IN" sz="2200" cap="none" dirty="0"/>
              <a:t> In another study it was pointed out that people with good physical fitness would have the characteristics of better cardiorespiratory endurance, body composition , muscular strength and flexibility.</a:t>
            </a:r>
          </a:p>
          <a:p>
            <a:pPr marL="285750" indent="-285750">
              <a:buFont typeface="Arial" panose="020B0604020202020204" pitchFamily="34" charset="0"/>
              <a:buChar char="•"/>
            </a:pPr>
            <a:r>
              <a:rPr lang="en-IN" sz="2200" cap="none" dirty="0"/>
              <a:t> Furthermore , physical fitness referred to the individuals health and energy status , enabling participation in various types of physical activity in daily life.</a:t>
            </a:r>
          </a:p>
        </p:txBody>
      </p:sp>
    </p:spTree>
    <p:extLst>
      <p:ext uri="{BB962C8B-B14F-4D97-AF65-F5344CB8AC3E}">
        <p14:creationId xmlns:p14="http://schemas.microsoft.com/office/powerpoint/2010/main" val="4197310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Tech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024586451"/>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4D7F-B60C-DCE6-AF60-094C4310F4E7}"/>
              </a:ext>
            </a:extLst>
          </p:cNvPr>
          <p:cNvSpPr>
            <a:spLocks noGrp="1"/>
          </p:cNvSpPr>
          <p:nvPr>
            <p:ph type="title"/>
          </p:nvPr>
        </p:nvSpPr>
        <p:spPr/>
        <p:txBody>
          <a:bodyPr>
            <a:normAutofit/>
          </a:bodyPr>
          <a:lstStyle/>
          <a:p>
            <a:r>
              <a:rPr lang="en-IN" sz="4800" dirty="0"/>
              <a:t>PROPOSED WORK</a:t>
            </a:r>
          </a:p>
        </p:txBody>
      </p:sp>
      <p:sp>
        <p:nvSpPr>
          <p:cNvPr id="3" name="Content Placeholder 2">
            <a:extLst>
              <a:ext uri="{FF2B5EF4-FFF2-40B4-BE49-F238E27FC236}">
                <a16:creationId xmlns:a16="http://schemas.microsoft.com/office/drawing/2014/main" id="{663781FD-B886-715C-CA3D-86C106C76513}"/>
              </a:ext>
            </a:extLst>
          </p:cNvPr>
          <p:cNvSpPr>
            <a:spLocks noGrp="1"/>
          </p:cNvSpPr>
          <p:nvPr>
            <p:ph idx="1"/>
          </p:nvPr>
        </p:nvSpPr>
        <p:spPr>
          <a:xfrm>
            <a:off x="581192" y="1886858"/>
            <a:ext cx="11029615" cy="4542972"/>
          </a:xfrm>
        </p:spPr>
        <p:txBody>
          <a:bodyPr>
            <a:normAutofit/>
          </a:bodyPr>
          <a:lstStyle/>
          <a:p>
            <a:r>
              <a:rPr lang="en-IN" sz="2400" dirty="0"/>
              <a:t> Creating account</a:t>
            </a:r>
          </a:p>
          <a:p>
            <a:r>
              <a:rPr lang="en-IN" sz="2400" dirty="0"/>
              <a:t>User Personalisation</a:t>
            </a:r>
          </a:p>
          <a:p>
            <a:r>
              <a:rPr lang="en-IN" sz="2400" dirty="0"/>
              <a:t> Goal setting</a:t>
            </a:r>
          </a:p>
          <a:p>
            <a:r>
              <a:rPr lang="en-IN" sz="2400" dirty="0"/>
              <a:t>Pre-Set Exercise Routine</a:t>
            </a:r>
          </a:p>
          <a:p>
            <a:r>
              <a:rPr lang="en-IN" sz="2400" dirty="0"/>
              <a:t>Calories and Water Intake count</a:t>
            </a:r>
          </a:p>
          <a:p>
            <a:r>
              <a:rPr lang="en-IN" sz="2400" dirty="0"/>
              <a:t>Give Free health and Fitness Tips</a:t>
            </a:r>
          </a:p>
          <a:p>
            <a:r>
              <a:rPr lang="en-IN" sz="2400" dirty="0"/>
              <a:t>Keep User Motivated</a:t>
            </a:r>
          </a:p>
        </p:txBody>
      </p:sp>
    </p:spTree>
    <p:extLst>
      <p:ext uri="{BB962C8B-B14F-4D97-AF65-F5344CB8AC3E}">
        <p14:creationId xmlns:p14="http://schemas.microsoft.com/office/powerpoint/2010/main" val="295449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7807-1E8C-5D2E-D194-FB7B02A31102}"/>
              </a:ext>
            </a:extLst>
          </p:cNvPr>
          <p:cNvSpPr>
            <a:spLocks noGrp="1"/>
          </p:cNvSpPr>
          <p:nvPr>
            <p:ph type="title"/>
          </p:nvPr>
        </p:nvSpPr>
        <p:spPr/>
        <p:txBody>
          <a:bodyPr>
            <a:normAutofit/>
          </a:bodyPr>
          <a:lstStyle/>
          <a:p>
            <a:r>
              <a:rPr lang="en-IN" sz="4400" dirty="0"/>
              <a:t>SCOPE OF project</a:t>
            </a:r>
          </a:p>
        </p:txBody>
      </p:sp>
      <p:sp>
        <p:nvSpPr>
          <p:cNvPr id="3" name="Content Placeholder 2">
            <a:extLst>
              <a:ext uri="{FF2B5EF4-FFF2-40B4-BE49-F238E27FC236}">
                <a16:creationId xmlns:a16="http://schemas.microsoft.com/office/drawing/2014/main" id="{41A66701-D793-9AC3-78A1-7D9760084435}"/>
              </a:ext>
            </a:extLst>
          </p:cNvPr>
          <p:cNvSpPr>
            <a:spLocks noGrp="1"/>
          </p:cNvSpPr>
          <p:nvPr>
            <p:ph idx="1"/>
          </p:nvPr>
        </p:nvSpPr>
        <p:spPr>
          <a:xfrm>
            <a:off x="581192" y="2180496"/>
            <a:ext cx="11262465" cy="4379961"/>
          </a:xfrm>
        </p:spPr>
        <p:txBody>
          <a:bodyPr>
            <a:normAutofit/>
          </a:bodyPr>
          <a:lstStyle/>
          <a:p>
            <a:r>
              <a:rPr lang="en-IN" dirty="0"/>
              <a:t> </a:t>
            </a:r>
            <a:r>
              <a:rPr lang="en-IN" sz="2400" dirty="0"/>
              <a:t>The main purpose of this project is to develop an online fitness application- FITNESS APP</a:t>
            </a:r>
          </a:p>
          <a:p>
            <a:r>
              <a:rPr lang="en-IN" sz="2400" dirty="0"/>
              <a:t>This application will guide the user about correct exercise postures thus giving proper guidance.</a:t>
            </a:r>
          </a:p>
          <a:p>
            <a:r>
              <a:rPr lang="en-IN" sz="2400" dirty="0"/>
              <a:t>With this application user can make use of the following benefits:</a:t>
            </a:r>
          </a:p>
          <a:p>
            <a:pPr marL="342900" indent="-342900">
              <a:buFont typeface="+mj-lt"/>
              <a:buAutoNum type="arabicPeriod"/>
            </a:pPr>
            <a:r>
              <a:rPr lang="en-IN" sz="2400" dirty="0"/>
              <a:t> Can assess his/her way of exercising.</a:t>
            </a:r>
          </a:p>
          <a:p>
            <a:pPr marL="342900" indent="-342900">
              <a:buFont typeface="+mj-lt"/>
              <a:buAutoNum type="arabicPeriod"/>
            </a:pPr>
            <a:r>
              <a:rPr lang="en-IN" sz="2400" dirty="0"/>
              <a:t>Accuracy of yogic postures.</a:t>
            </a:r>
          </a:p>
          <a:p>
            <a:pPr marL="342900" indent="-342900">
              <a:buFont typeface="+mj-lt"/>
              <a:buAutoNum type="arabicPeriod"/>
            </a:pPr>
            <a:r>
              <a:rPr lang="en-IN" sz="2400" dirty="0"/>
              <a:t> Lead a healthier life style</a:t>
            </a:r>
          </a:p>
          <a:p>
            <a:endParaRPr lang="en-IN" dirty="0"/>
          </a:p>
        </p:txBody>
      </p:sp>
    </p:spTree>
    <p:extLst>
      <p:ext uri="{BB962C8B-B14F-4D97-AF65-F5344CB8AC3E}">
        <p14:creationId xmlns:p14="http://schemas.microsoft.com/office/powerpoint/2010/main" val="119059389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199</TotalTime>
  <Words>1255</Words>
  <Application>Microsoft Office PowerPoint</Application>
  <PresentationFormat>Widescreen</PresentationFormat>
  <Paragraphs>90</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Wingdings 2</vt:lpstr>
      <vt:lpstr>Dividend</vt:lpstr>
      <vt:lpstr>AI GYM TRAINER</vt:lpstr>
      <vt:lpstr>CONTENTS</vt:lpstr>
      <vt:lpstr>INTRODUCTION</vt:lpstr>
      <vt:lpstr>OBJECTIVE</vt:lpstr>
      <vt:lpstr>LITERATURE REVIEW</vt:lpstr>
      <vt:lpstr>CONTINUATION….</vt:lpstr>
      <vt:lpstr>Tech Requirements</vt:lpstr>
      <vt:lpstr>PROPOSED WORK</vt:lpstr>
      <vt:lpstr>SCOPE OF project</vt:lpstr>
      <vt:lpstr>PowerPoint Presentation</vt:lpstr>
      <vt:lpstr>PowerPoint Presentation</vt:lpstr>
      <vt:lpstr>ADVANTAGES</vt:lpstr>
      <vt:lpstr>FRONT AND BACK END</vt:lpstr>
      <vt:lpstr>LIMITATIONS</vt:lpstr>
      <vt:lpstr>BLOCK DIAGRAM</vt:lpstr>
      <vt:lpstr>DATASET USED:</vt:lpstr>
      <vt:lpstr>OPENCV</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GYM TRAINER</dc:title>
  <dc:creator>Tejinder Singh Virdi</dc:creator>
  <cp:lastModifiedBy>Tejinder Singh Virdi</cp:lastModifiedBy>
  <cp:revision>10</cp:revision>
  <dcterms:created xsi:type="dcterms:W3CDTF">2022-12-14T17:22:56Z</dcterms:created>
  <dcterms:modified xsi:type="dcterms:W3CDTF">2022-12-15T05:48:54Z</dcterms:modified>
</cp:coreProperties>
</file>