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8" r:id="rId3"/>
    <p:sldId id="257" r:id="rId4"/>
    <p:sldId id="262" r:id="rId5"/>
    <p:sldId id="264" r:id="rId6"/>
    <p:sldId id="266" r:id="rId7"/>
    <p:sldId id="281" r:id="rId8"/>
    <p:sldId id="277" r:id="rId9"/>
    <p:sldId id="294" r:id="rId10"/>
    <p:sldId id="285" r:id="rId11"/>
    <p:sldId id="287" r:id="rId12"/>
    <p:sldId id="291" r:id="rId13"/>
    <p:sldId id="284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9:08:23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1,'-1'58,"3"1,3 0,2-1,20 83,-4-62,-4 1,12 117,-27-112,-4-43,9 55,5 46,-10-69,10 13,-9-56,4 50,-9 176,1-242,1 0,0 0,1 0,1 0,11 27,-7-21,8 37,-10-8,-3 1,-4 98,-2-47,3-83,1-10,-1 1,0 0,-1 0,0-1,-4 17,4-23,0-1,0 1,-1-1,1 1,0-1,-1 0,0 1,1-1,-1 0,0 0,0 0,0 0,-1-1,1 1,0 0,-1-1,1 0,0 0,-1 1,0-1,1-1,-1 1,0 0,-4 0,-26 2,0-1,0-1,-41-6,-8 1,75 4,-1-1,1 1,-1-2,1 1,0-1,0 0,-1-1,2 1,-1-2,0 1,0-1,1 0,0 0,0 0,0-1,0 0,1 0,0-1,0 1,0-1,1 0,0-1,0 1,0-1,1 0,-2-7,1 1,0 0,1 0,1-1,-1-26,6-57,0 36,-2-3,3 1,3-1,20-84,46-228,-60 302,-5 29,5-83,-13 88,0 16,0 1,1-1,2 1,8-40,0 24,-1 0,-2-1,-2 0,2-79,-9 77,1-47,4 75,2 21,6 27,44 230,-24-102,-10-44,11 165,-26 123,-9 41,2-423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7:16.21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0,'0'1401,"0"-1376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7:20.194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1,'0'1342,"2"-1304,10 59,2 26,-12-101,0 0,7 23,0 3,-5-22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7:24.152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0,'0'1826,"0"-1815,0 0,1 0,1 0,0 0,4 11,0-3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7:27.170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1,'0'1982,"0"-1952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7:39.19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0,'0'799,"2"-768,1-1,7 32,4 40,1 40,1 35,-17 708,1-861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9:11:31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1,'2536'0,"-2508"0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9:11:37.1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0 262,'261'16,"-152"-6,250-5,-200-7,1637 2,-1786 0,1-1,-1 0,0 0,0-1,-1 0,1-1,0 0,-1-1,1 0,9-6,-13 7,0-1,0 0,-1-1,0 1,1-1,-2 0,1-1,0 1,-1-1,0 0,-1 0,1 0,-1 0,0-1,2-8,4-10,-6 17,0-1,0 1,-1-1,0 0,0 1,-1-1,0 0,-1 0,0-10,-1 17,0 0,0-1,0 1,0 0,0 0,0 0,-1 0,1 0,-1 0,1 1,-1-1,0 1,0-1,1 1,-1-1,0 1,0 0,-1 0,1 0,0 0,0 0,0 0,-1 1,1-1,-3 1,-8-3,0 1,0 1,-16 1,22 0,-516 5,-1048-5,1557 1,0 1,0 0,0 1,0 1,1 0,-15 7,10-4,-1-1,-24 5,2-6,1-3,-66-3,-28 2,118 0,1 1,1 1,-1 0,0 1,-26 12,26-8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9:11:50.81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1,'30'-1,"0"2,0 1,0 1,0 1,35 10,77 39,-72-35,-49-14,-1 1,0 1,28 12,-16-3,0-2,1-1,0-1,51 8,-36-14,0-2,60-5,-32 0,722 2,-787 1,1 0,0 1,-1 1,1 0,-1 1,16 7,30 8,-19-13,1-1,-1-2,71-3,-75 0,-4-1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9:11:53.89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87,'122'2,"136"-4,-204-5,74-17,3-2,-63 15,-20 3,71-2,666 9,-355 3,-289-2,-117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9:11:56.3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2,'137'-1,"152"3,-152 12,35 1,416-14,-282-3,660 2,-939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9:08:2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1,'0'1916,"-2"-1880,-10 59,6-55,-2 44,8 148,0-106,0-96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9:12:04.32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30,'17'0,"447"0,-423-2,54-9,4-1,316 8,-232 6,165-2,-317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9:08:43.1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0,'0'1115,"2"-1086,10 57,0 5,-7 341,-7-242,2 798,0-3496,0 2484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6:01.05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1,'0'408,"2"-372,10 59,-6-56,2 42,-7 408,-3-230,2 418,0-652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6:08.00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1,'-14'0,"0"0,0 1,0 0,0 1,0 1,0 0,-23 10,36-13,1 0,0 0,0 0,-1 0,1 0,0 1,0-1,0 0,-1 0,1 1,0-1,0 0,0 0,0 0,0 1,-1-1,1 0,0 1,0-1,0 0,0 0,0 1,0-1,0 0,0 0,0 1,0-1,0 0,0 1,0-1,0 0,0 0,0 1,0-1,1 0,-1 0,0 1,0-1,0 0,0 0,0 1,1-1,-1 0,0 0,0 0,1 1,13 12,-8-7,-2-1,0 1,-1-1,0 1,0 0,0 0,-1 0,0 1,0-1,0 0,-1 1,1 7,0 12,-2 39,0-40,-3 105,4 156,13-186,-8-63,3 49,-8 382,-3-224,2 521,0-747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6:16.75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1,'0'602,"2"-566,10 61,-6-57,2 44,-8 168,-1-112,3-110,1 0,7 32,4 40,-12 269,-3-192,1 748,0-920,-1 24,1-30,0 0,-1 0,1 0,0 1,0-1,-1 0,1 0,0 0,-1 0,1 0,-1 0,0 1,1-1,-1 0,0-1,1 1,-1 0,-2 2,3-3,-1 0,1 0,0 0,0 0,-1 0,1 0,0 0,-1 0,1 0,0-1,0 1,-1 0,1 0,0 0,0 0,-1 0,1 0,0-1,0 1,-1 0,1 0,0 0,0-1,0 1,0 0,-1 0,1-1,0 1,0 0,0 0,0-1,0 1,0 0,0 0,-1-1,1 1,0 0,0-1,-3-13,3 13,-5-47,1 0,5-52,-1 38,-16-238,8 193,5-122,4 132,-3 70,-1 0,-2 1,0-1,-14-37,-4-26,12 46,6 25,0 0,-1-27,2-284,6 176,-2 104,-8-382,1 328,-5 0,-27-111,38 211,-4-19,-16-39,20 57,-1 0,0 0,-1 0,1 1,-1 0,0-1,0 1,-1 0,1 0,-1 1,0-1,0 1,0 0,-5-4,-10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6:20.7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1,'0'1034,"1"-1004,2 0,1 0,1 0,2-1,12 34,23 55,-10 5,-22-77,-4-25,5 43,3 36,1 21,-14 103,-2-120,1-77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6:23.33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1,'0'766,"0"-738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12:46:49.643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1,'0'1776,"0"-1746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8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73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3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19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35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2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43D189-C129-446D-9957-37E04200A241}" type="datetimeFigureOut">
              <a:rPr lang="en-IN" smtClean="0"/>
              <a:t>10-04-2023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CED1767-44A2-4D47-BBD9-7CDCC9F80AE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7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24" Type="http://schemas.openxmlformats.org/officeDocument/2006/relationships/customXml" Target="../ink/ink11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2.png"/><Relationship Id="rId30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customXml" Target="../ink/ink1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9.png"/><Relationship Id="rId14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71EA-B4F3-2E71-34EE-6C43F6359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694548"/>
            <a:ext cx="7772400" cy="1728629"/>
          </a:xfrm>
        </p:spPr>
        <p:txBody>
          <a:bodyPr>
            <a:noAutofit/>
          </a:bodyPr>
          <a:lstStyle/>
          <a:p>
            <a:r>
              <a:rPr lang="en-US" sz="3200" dirty="0"/>
              <a:t>Finance Sector Capstone Project</a:t>
            </a:r>
            <a:br>
              <a:rPr lang="en-US" sz="3200" dirty="0"/>
            </a:br>
            <a:r>
              <a:rPr lang="en-US" sz="3200" dirty="0"/>
              <a:t>Business Analytics Stream</a:t>
            </a:r>
            <a:br>
              <a:rPr lang="en-US" sz="3200" dirty="0"/>
            </a:br>
            <a:r>
              <a:rPr lang="en-US" sz="3200" dirty="0"/>
              <a:t>PGPDS, IIIT-B</a:t>
            </a:r>
            <a:br>
              <a:rPr lang="en-US" sz="3200" dirty="0"/>
            </a:br>
            <a:r>
              <a:rPr lang="en-US" sz="3200" dirty="0"/>
              <a:t>APRIL 2023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B6680-6F23-61FD-8F6E-92BDDE8AB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IN" dirty="0"/>
              <a:t> Ravi Raj Singh Shekhawat</a:t>
            </a:r>
            <a:endParaRPr lang="en-US" dirty="0"/>
          </a:p>
          <a:p>
            <a:r>
              <a:rPr lang="en-IN" dirty="0"/>
              <a:t>- Deepti </a:t>
            </a:r>
            <a:r>
              <a:rPr lang="en-IN" dirty="0" err="1"/>
              <a:t>Sisodiya</a:t>
            </a:r>
            <a:endParaRPr lang="en-IN" dirty="0"/>
          </a:p>
          <a:p>
            <a:r>
              <a:rPr lang="en-IN" dirty="0"/>
              <a:t>- Deepanshu Kumar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17BEBF-5D99-ECF9-8319-5B62CC2104D5}"/>
              </a:ext>
            </a:extLst>
          </p:cNvPr>
          <p:cNvSpPr txBox="1">
            <a:spLocks/>
          </p:cNvSpPr>
          <p:nvPr/>
        </p:nvSpPr>
        <p:spPr>
          <a:xfrm>
            <a:off x="672230" y="1805666"/>
            <a:ext cx="10250465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Stock Price Analysis and Forecasting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19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38EA-D840-A05B-F7A5-28BF8457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CAPM-Annualized Return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39C22-1A5C-193E-EE5E-7E4340345297}"/>
              </a:ext>
            </a:extLst>
          </p:cNvPr>
          <p:cNvSpPr txBox="1"/>
          <p:nvPr/>
        </p:nvSpPr>
        <p:spPr>
          <a:xfrm>
            <a:off x="17721" y="6047156"/>
            <a:ext cx="1217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Suisse and Deutsche Bank can be deleted since they have negative annualized returns and cumulative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best-performing stocks in terms of annualized and cumulative returns are tech stocks.</a:t>
            </a:r>
            <a:endParaRPr lang="en-IN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045694F-6B72-B3FB-7B21-ED319F867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" y="1865375"/>
            <a:ext cx="5910439" cy="392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E628E28F-54B8-8020-0380-22C8BE46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01" y="1865375"/>
            <a:ext cx="5910439" cy="40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C2A51F8-4166-06E1-E471-A364B8AB4DA3}"/>
                  </a:ext>
                </a:extLst>
              </p14:cNvPr>
              <p14:cNvContentPartPr/>
              <p14:nvPr/>
            </p14:nvContentPartPr>
            <p14:xfrm>
              <a:off x="11298814" y="4551504"/>
              <a:ext cx="178920" cy="835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C2A51F8-4166-06E1-E471-A364B8AB4D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44814" y="4443864"/>
                <a:ext cx="286560" cy="10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9E4E44F-BBAA-F727-F1C2-483588573B36}"/>
                  </a:ext>
                </a:extLst>
              </p14:cNvPr>
              <p14:cNvContentPartPr/>
              <p14:nvPr/>
            </p14:nvContentPartPr>
            <p14:xfrm>
              <a:off x="11804614" y="4551504"/>
              <a:ext cx="10440" cy="921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9E4E44F-BBAA-F727-F1C2-483588573B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50974" y="4443864"/>
                <a:ext cx="11808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9AC03C5-A39D-712B-9C9A-F91446572C0F}"/>
                  </a:ext>
                </a:extLst>
              </p14:cNvPr>
              <p14:cNvContentPartPr/>
              <p14:nvPr/>
            </p14:nvContentPartPr>
            <p14:xfrm>
              <a:off x="10962214" y="4561584"/>
              <a:ext cx="11520" cy="1055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9AC03C5-A39D-712B-9C9A-F91446572C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8214" y="4453584"/>
                <a:ext cx="11916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DE99402-027B-CDEC-F1A2-F363993EBC62}"/>
                  </a:ext>
                </a:extLst>
              </p14:cNvPr>
              <p14:cNvContentPartPr/>
              <p14:nvPr/>
            </p14:nvContentPartPr>
            <p14:xfrm>
              <a:off x="5291134" y="4499664"/>
              <a:ext cx="10800" cy="759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DE99402-027B-CDEC-F1A2-F363993EBC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01494" y="4320024"/>
                <a:ext cx="190440" cy="11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6513EDE-738E-9717-8BE9-F214CCB7B576}"/>
                  </a:ext>
                </a:extLst>
              </p14:cNvPr>
              <p14:cNvContentPartPr/>
              <p14:nvPr/>
            </p14:nvContentPartPr>
            <p14:xfrm>
              <a:off x="5713414" y="4479144"/>
              <a:ext cx="50400" cy="858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6513EDE-738E-9717-8BE9-F214CCB7B5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3774" y="4299504"/>
                <a:ext cx="230040" cy="12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F28D21C-E63A-D48D-4458-1AA36A0E455E}"/>
                  </a:ext>
                </a:extLst>
              </p14:cNvPr>
              <p14:cNvContentPartPr/>
              <p14:nvPr/>
            </p14:nvContentPartPr>
            <p14:xfrm>
              <a:off x="10883374" y="4602624"/>
              <a:ext cx="110880" cy="1084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F28D21C-E63A-D48D-4458-1AA36A0E45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93374" y="4422984"/>
                <a:ext cx="290520" cy="14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C3053BE-7D90-1620-54E4-F226C157ECAA}"/>
                  </a:ext>
                </a:extLst>
              </p14:cNvPr>
              <p14:cNvContentPartPr/>
              <p14:nvPr/>
            </p14:nvContentPartPr>
            <p14:xfrm>
              <a:off x="11743414" y="4633584"/>
              <a:ext cx="61920" cy="790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C3053BE-7D90-1620-54E4-F226C157EC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53774" y="4453944"/>
                <a:ext cx="241560" cy="11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759DC5-A185-D0AC-0952-4B1F710A7A05}"/>
                  </a:ext>
                </a:extLst>
              </p14:cNvPr>
              <p14:cNvContentPartPr/>
              <p14:nvPr/>
            </p14:nvContentPartPr>
            <p14:xfrm>
              <a:off x="11342734" y="4592184"/>
              <a:ext cx="360" cy="286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759DC5-A185-D0AC-0952-4B1F710A7A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52734" y="4412544"/>
                <a:ext cx="18000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6235F92-7290-8F93-23FD-AE378D9E8441}"/>
                  </a:ext>
                </a:extLst>
              </p14:cNvPr>
              <p14:cNvContentPartPr/>
              <p14:nvPr/>
            </p14:nvContentPartPr>
            <p14:xfrm>
              <a:off x="616174" y="4551504"/>
              <a:ext cx="360" cy="650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6235F92-7290-8F93-23FD-AE378D9E84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6534" y="4371864"/>
                <a:ext cx="180000" cy="10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CE5285-EF0C-2088-CAB8-53FC196B8C41}"/>
                  </a:ext>
                </a:extLst>
              </p14:cNvPr>
              <p14:cNvContentPartPr/>
              <p14:nvPr/>
            </p14:nvContentPartPr>
            <p14:xfrm>
              <a:off x="1047814" y="4541064"/>
              <a:ext cx="360" cy="513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CE5285-EF0C-2088-CAB8-53FC196B8C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8174" y="4361064"/>
                <a:ext cx="18000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B3A7522-620A-A8FD-471E-A747AFD2D916}"/>
                  </a:ext>
                </a:extLst>
              </p14:cNvPr>
              <p14:cNvContentPartPr/>
              <p14:nvPr/>
            </p14:nvContentPartPr>
            <p14:xfrm>
              <a:off x="1448494" y="4510104"/>
              <a:ext cx="19800" cy="635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B3A7522-620A-A8FD-471E-A747AFD2D9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58854" y="4330464"/>
                <a:ext cx="199440" cy="9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D8B0FD8-2193-10A0-1B6F-76DCA986B2B9}"/>
                  </a:ext>
                </a:extLst>
              </p14:cNvPr>
              <p14:cNvContentPartPr/>
              <p14:nvPr/>
            </p14:nvContentPartPr>
            <p14:xfrm>
              <a:off x="6718894" y="4561584"/>
              <a:ext cx="6840" cy="692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D8B0FD8-2193-10A0-1B6F-76DCA986B2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29254" y="4381584"/>
                <a:ext cx="186480" cy="10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5ED303B-BC82-08AF-75E9-A955990DD6F0}"/>
                  </a:ext>
                </a:extLst>
              </p14:cNvPr>
              <p14:cNvContentPartPr/>
              <p14:nvPr/>
            </p14:nvContentPartPr>
            <p14:xfrm>
              <a:off x="7150534" y="4520544"/>
              <a:ext cx="360" cy="724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5ED303B-BC82-08AF-75E9-A955990DD6F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60894" y="4340904"/>
                <a:ext cx="180000" cy="10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E818697-A983-E05B-948A-95B0914DC83C}"/>
                  </a:ext>
                </a:extLst>
              </p14:cNvPr>
              <p14:cNvContentPartPr/>
              <p14:nvPr/>
            </p14:nvContentPartPr>
            <p14:xfrm>
              <a:off x="7571734" y="4530624"/>
              <a:ext cx="21600" cy="8110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E818697-A983-E05B-948A-95B0914DC8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81734" y="4350624"/>
                <a:ext cx="201240" cy="11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25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FCCD-FBC1-E96C-DD0B-9A14B34A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CAPM- Annualized Risk &amp; Sharpe Ratio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4C120-856D-4DEA-56D5-392A2E5630B4}"/>
              </a:ext>
            </a:extLst>
          </p:cNvPr>
          <p:cNvSpPr txBox="1"/>
          <p:nvPr/>
        </p:nvSpPr>
        <p:spPr>
          <a:xfrm>
            <a:off x="0" y="605205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Sharpe Ratio is a combined risk and return index. The better the stock, the higher the Sharpe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portfolio can exclude stocks like Amazon, Apple, and Google that have Sharpe Ratios higher than the SP500 index.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A68E406-7C67-E119-71E1-A807E840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6875"/>
            <a:ext cx="5969285" cy="40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8B01B17-261D-569E-F6F6-0B63644F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285" y="1921267"/>
            <a:ext cx="6222714" cy="406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22154-015A-9547-AF71-7255FEE191AF}"/>
                  </a:ext>
                </a:extLst>
              </p14:cNvPr>
              <p14:cNvContentPartPr/>
              <p14:nvPr/>
            </p14:nvContentPartPr>
            <p14:xfrm>
              <a:off x="6431254" y="5188401"/>
              <a:ext cx="92340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22154-015A-9547-AF71-7255FEE191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7254" y="5080761"/>
                <a:ext cx="1031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82B8F9A-FB2B-9D6C-FAAC-0C8322B13610}"/>
                  </a:ext>
                </a:extLst>
              </p14:cNvPr>
              <p14:cNvContentPartPr/>
              <p14:nvPr/>
            </p14:nvContentPartPr>
            <p14:xfrm>
              <a:off x="6328654" y="5474241"/>
              <a:ext cx="1045080" cy="105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82B8F9A-FB2B-9D6C-FAAC-0C8322B136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4654" y="5366601"/>
                <a:ext cx="11527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2DDEF2-5517-8306-2C4A-36FC5C2BA964}"/>
                  </a:ext>
                </a:extLst>
              </p14:cNvPr>
              <p14:cNvContentPartPr/>
              <p14:nvPr/>
            </p14:nvContentPartPr>
            <p14:xfrm>
              <a:off x="6534214" y="2095281"/>
              <a:ext cx="817560" cy="9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2DDEF2-5517-8306-2C4A-36FC5C2BA9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80574" y="1987281"/>
                <a:ext cx="9252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BAEC23A-D998-E9D1-6762-7B0C723BF6C9}"/>
                  </a:ext>
                </a:extLst>
              </p14:cNvPr>
              <p14:cNvContentPartPr/>
              <p14:nvPr/>
            </p14:nvContentPartPr>
            <p14:xfrm>
              <a:off x="6596134" y="2393361"/>
              <a:ext cx="831240" cy="3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BAEC23A-D998-E9D1-6762-7B0C723BF6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42134" y="2285361"/>
                <a:ext cx="938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E01262-AA44-5BB3-9CC2-B5A5FB5BBAB5}"/>
                  </a:ext>
                </a:extLst>
              </p14:cNvPr>
              <p14:cNvContentPartPr/>
              <p14:nvPr/>
            </p14:nvContentPartPr>
            <p14:xfrm>
              <a:off x="6483094" y="2721681"/>
              <a:ext cx="943920" cy="11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E01262-AA44-5BB3-9CC2-B5A5FB5BBA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29094" y="2614041"/>
                <a:ext cx="10515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3A1CEA-108D-DBE2-3B99-267DCE9970FF}"/>
                  </a:ext>
                </a:extLst>
              </p14:cNvPr>
              <p14:cNvContentPartPr/>
              <p14:nvPr/>
            </p14:nvContentPartPr>
            <p14:xfrm>
              <a:off x="6811414" y="2937681"/>
              <a:ext cx="609840" cy="10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3A1CEA-108D-DBE2-3B99-267DCE9970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7774" y="2830041"/>
                <a:ext cx="71748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47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9B3D-1977-17FA-7A78-4A5EF4BC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CAPM Results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094F6-3F70-9807-26F2-048EAFA2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0605"/>
              </p:ext>
            </p:extLst>
          </p:nvPr>
        </p:nvGraphicFramePr>
        <p:xfrm>
          <a:off x="1140430" y="1851024"/>
          <a:ext cx="9811821" cy="442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47991">
                  <a:extLst>
                    <a:ext uri="{9D8B030D-6E8A-4147-A177-3AD203B41FA5}">
                      <a16:colId xmlns:a16="http://schemas.microsoft.com/office/drawing/2014/main" val="648831676"/>
                    </a:ext>
                  </a:extLst>
                </a:gridCol>
                <a:gridCol w="1216560">
                  <a:extLst>
                    <a:ext uri="{9D8B030D-6E8A-4147-A177-3AD203B41FA5}">
                      <a16:colId xmlns:a16="http://schemas.microsoft.com/office/drawing/2014/main" val="3693677660"/>
                    </a:ext>
                  </a:extLst>
                </a:gridCol>
                <a:gridCol w="1269454">
                  <a:extLst>
                    <a:ext uri="{9D8B030D-6E8A-4147-A177-3AD203B41FA5}">
                      <a16:colId xmlns:a16="http://schemas.microsoft.com/office/drawing/2014/main" val="1646125627"/>
                    </a:ext>
                  </a:extLst>
                </a:gridCol>
                <a:gridCol w="1269454">
                  <a:extLst>
                    <a:ext uri="{9D8B030D-6E8A-4147-A177-3AD203B41FA5}">
                      <a16:colId xmlns:a16="http://schemas.microsoft.com/office/drawing/2014/main" val="2850183740"/>
                    </a:ext>
                  </a:extLst>
                </a:gridCol>
                <a:gridCol w="1269454">
                  <a:extLst>
                    <a:ext uri="{9D8B030D-6E8A-4147-A177-3AD203B41FA5}">
                      <a16:colId xmlns:a16="http://schemas.microsoft.com/office/drawing/2014/main" val="2954818897"/>
                    </a:ext>
                  </a:extLst>
                </a:gridCol>
                <a:gridCol w="1269454">
                  <a:extLst>
                    <a:ext uri="{9D8B030D-6E8A-4147-A177-3AD203B41FA5}">
                      <a16:colId xmlns:a16="http://schemas.microsoft.com/office/drawing/2014/main" val="982675166"/>
                    </a:ext>
                  </a:extLst>
                </a:gridCol>
                <a:gridCol w="1269454">
                  <a:extLst>
                    <a:ext uri="{9D8B030D-6E8A-4147-A177-3AD203B41FA5}">
                      <a16:colId xmlns:a16="http://schemas.microsoft.com/office/drawing/2014/main" val="3899591678"/>
                    </a:ext>
                  </a:extLst>
                </a:gridCol>
              </a:tblGrid>
              <a:tr h="3736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Stock Name</a:t>
                      </a:r>
                      <a:endParaRPr lang="en-IN" sz="12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Annualized Returns</a:t>
                      </a:r>
                      <a:endParaRPr lang="en-IN" sz="12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Cumulative Return</a:t>
                      </a:r>
                      <a:endParaRPr lang="en-IN" sz="12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Annualized Risk</a:t>
                      </a:r>
                      <a:endParaRPr lang="en-IN" sz="12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Sharpe Ratio</a:t>
                      </a:r>
                      <a:endParaRPr lang="en-IN" sz="12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Beta</a:t>
                      </a:r>
                      <a:endParaRPr lang="en-IN" sz="12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Expected Return</a:t>
                      </a:r>
                      <a:endParaRPr lang="en-IN" sz="12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73430"/>
                  </a:ext>
                </a:extLst>
              </a:tr>
              <a:tr h="2580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err="1">
                          <a:effectLst/>
                        </a:rPr>
                        <a:t>Credit_Suisse</a:t>
                      </a:r>
                      <a:r>
                        <a:rPr lang="en-IN" sz="1200" b="1" u="none" strike="noStrike" dirty="0">
                          <a:effectLst/>
                        </a:rPr>
                        <a:t>-Finance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-8.19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-76.39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35.25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-0.23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0.257315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5.520612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90958958"/>
                  </a:ext>
                </a:extLst>
              </a:tr>
              <a:tr h="3736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err="1">
                          <a:effectLst/>
                        </a:rPr>
                        <a:t>Deutsche_Bank</a:t>
                      </a:r>
                      <a:r>
                        <a:rPr lang="en-IN" sz="1200" b="1" u="none" strike="noStrike" dirty="0">
                          <a:effectLst/>
                        </a:rPr>
                        <a:t>-Finance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-9.62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-84.03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41.87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-0.23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0.306614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6.434632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1299145"/>
                  </a:ext>
                </a:extLst>
              </a:tr>
              <a:tr h="3736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Bausch-</a:t>
                      </a:r>
                      <a:r>
                        <a:rPr lang="en-IN" sz="1200" b="1" u="none" strike="noStrike" dirty="0" err="1">
                          <a:effectLst/>
                        </a:rPr>
                        <a:t>Healthcare_Pharma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11.71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-39.65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56.67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0.236193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5.129012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38372262"/>
                  </a:ext>
                </a:extLst>
              </a:tr>
              <a:tr h="3736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err="1">
                          <a:effectLst/>
                        </a:rPr>
                        <a:t>Goldman_Sachs</a:t>
                      </a:r>
                      <a:r>
                        <a:rPr lang="en-IN" sz="1200" b="1" u="none" strike="noStrike" dirty="0">
                          <a:effectLst/>
                        </a:rPr>
                        <a:t>-Finance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7.32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36.07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29.1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0.25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0.25976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5.565955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4026893"/>
                  </a:ext>
                </a:extLst>
              </a:tr>
              <a:tr h="3736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err="1">
                          <a:effectLst/>
                        </a:rPr>
                        <a:t>American_Airlines</a:t>
                      </a:r>
                      <a:r>
                        <a:rPr lang="en-IN" sz="1200" b="1" u="none" strike="noStrike" dirty="0">
                          <a:effectLst/>
                        </a:rPr>
                        <a:t>-Aviation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16.03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32.29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51.95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0.31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0.663337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13.048266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1237121"/>
                  </a:ext>
                </a:extLst>
              </a:tr>
              <a:tr h="2580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Hawaiian-Aviation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19.29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116.28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47.86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19.29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2525411"/>
                  </a:ext>
                </a:extLst>
              </a:tr>
              <a:tr h="2580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 err="1">
                          <a:effectLst/>
                        </a:rPr>
                        <a:t>Alaska_Air</a:t>
                      </a:r>
                      <a:r>
                        <a:rPr lang="en-IN" sz="1200" b="1" u="none" strike="noStrike" dirty="0">
                          <a:effectLst/>
                        </a:rPr>
                        <a:t>-Aviation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17.87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194.28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37.4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0.498565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9.993394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1033532"/>
                  </a:ext>
                </a:extLst>
              </a:tr>
              <a:tr h="3736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Merck-</a:t>
                      </a:r>
                      <a:r>
                        <a:rPr lang="en-IN" sz="1200" b="1" u="none" strike="noStrike" dirty="0" err="1">
                          <a:effectLst/>
                        </a:rPr>
                        <a:t>Healthcare_Pharma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10.34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126.64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20.72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0.100919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2.621033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7450383"/>
                  </a:ext>
                </a:extLst>
              </a:tr>
              <a:tr h="3736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Johnson-</a:t>
                      </a:r>
                      <a:r>
                        <a:rPr lang="en-IN" sz="1200" b="1" u="none" strike="noStrike" dirty="0" err="1">
                          <a:effectLst/>
                        </a:rPr>
                        <a:t>Healthcare_Pharma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141.1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17.22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0.086496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2.353634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47300"/>
                  </a:ext>
                </a:extLst>
              </a:tr>
              <a:tr h="2580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SP500-Index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12.29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193.39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17.36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0.162274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3.758567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3851880"/>
                  </a:ext>
                </a:extLst>
              </a:tr>
              <a:tr h="2580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Alphabet-Technology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461.28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25.86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0.140511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3.355081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176269"/>
                  </a:ext>
                </a:extLst>
              </a:tr>
              <a:tr h="2580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Apple-Technology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28.4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1047.77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28.13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1.01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0.152948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3.585651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916169"/>
                  </a:ext>
                </a:extLst>
              </a:tr>
              <a:tr h="2580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Amazon-Technology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35.22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1948.49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31.57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1.12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0.128986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3.141409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70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36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DD37-B0A9-13CC-2114-295F3710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of analysis of recommended stocks </a:t>
            </a:r>
            <a:r>
              <a:rPr lang="en-US" sz="3600" dirty="0"/>
              <a:t>(From 01-10-2010 to 30-09-2020)</a:t>
            </a: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D73BE1-552F-F9D4-7F1B-E7B7A0E1F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648904"/>
              </p:ext>
            </p:extLst>
          </p:nvPr>
        </p:nvGraphicFramePr>
        <p:xfrm>
          <a:off x="5034336" y="2179528"/>
          <a:ext cx="7013825" cy="396005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45540">
                  <a:extLst>
                    <a:ext uri="{9D8B030D-6E8A-4147-A177-3AD203B41FA5}">
                      <a16:colId xmlns:a16="http://schemas.microsoft.com/office/drawing/2014/main" val="534758133"/>
                    </a:ext>
                  </a:extLst>
                </a:gridCol>
                <a:gridCol w="1285143">
                  <a:extLst>
                    <a:ext uri="{9D8B030D-6E8A-4147-A177-3AD203B41FA5}">
                      <a16:colId xmlns:a16="http://schemas.microsoft.com/office/drawing/2014/main" val="1444114877"/>
                    </a:ext>
                  </a:extLst>
                </a:gridCol>
                <a:gridCol w="1274250">
                  <a:extLst>
                    <a:ext uri="{9D8B030D-6E8A-4147-A177-3AD203B41FA5}">
                      <a16:colId xmlns:a16="http://schemas.microsoft.com/office/drawing/2014/main" val="133813352"/>
                    </a:ext>
                  </a:extLst>
                </a:gridCol>
                <a:gridCol w="1232106">
                  <a:extLst>
                    <a:ext uri="{9D8B030D-6E8A-4147-A177-3AD203B41FA5}">
                      <a16:colId xmlns:a16="http://schemas.microsoft.com/office/drawing/2014/main" val="4106315447"/>
                    </a:ext>
                  </a:extLst>
                </a:gridCol>
                <a:gridCol w="956657">
                  <a:extLst>
                    <a:ext uri="{9D8B030D-6E8A-4147-A177-3AD203B41FA5}">
                      <a16:colId xmlns:a16="http://schemas.microsoft.com/office/drawing/2014/main" val="1152500403"/>
                    </a:ext>
                  </a:extLst>
                </a:gridCol>
                <a:gridCol w="1220129">
                  <a:extLst>
                    <a:ext uri="{9D8B030D-6E8A-4147-A177-3AD203B41FA5}">
                      <a16:colId xmlns:a16="http://schemas.microsoft.com/office/drawing/2014/main" val="3004604489"/>
                    </a:ext>
                  </a:extLst>
                </a:gridCol>
              </a:tblGrid>
              <a:tr h="15840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Stocks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Annualized Returns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Annualized Risk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Stock Cumulative Return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Invested Amount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Stock Value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74747"/>
                  </a:ext>
                </a:extLst>
              </a:tr>
              <a:tr h="79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Amazon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35.22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31.57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1948.49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166667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3414150.00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6318831"/>
                  </a:ext>
                </a:extLst>
              </a:tr>
              <a:tr h="79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Apple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28.40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28.13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1047.77</a:t>
                      </a:r>
                      <a:endParaRPr lang="en-IN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166667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1912950.00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2950461"/>
                  </a:ext>
                </a:extLst>
              </a:tr>
              <a:tr h="7920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Google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20.60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25.86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461.28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166667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</a:rPr>
                        <a:t>935466.67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37215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594A8E-3652-3950-4BFD-63F17DC56905}"/>
              </a:ext>
            </a:extLst>
          </p:cNvPr>
          <p:cNvSpPr txBox="1"/>
          <p:nvPr/>
        </p:nvSpPr>
        <p:spPr>
          <a:xfrm>
            <a:off x="226031" y="2179528"/>
            <a:ext cx="5106256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Invested Fund			: 500,000 USD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Investment Period		:10 Years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Matured Amount		: 6.26 Mil USD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Annual ROI Portfolio	: 29%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400" dirty="0"/>
              <a:t>Annualized Risk 		: 28.52%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599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44F2-2E7E-1FD7-FA6D-8F9EEAAC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stocks – Volatility and Expected Return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55907-75D2-4E5D-0A01-6664CA42A962}"/>
              </a:ext>
            </a:extLst>
          </p:cNvPr>
          <p:cNvSpPr txBox="1"/>
          <p:nvPr/>
        </p:nvSpPr>
        <p:spPr>
          <a:xfrm>
            <a:off x="628704" y="5949618"/>
            <a:ext cx="11139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All of the tech stocks' volatility is not particularly concerning and is almost on par with the SP500 index.</a:t>
            </a:r>
          </a:p>
          <a:p>
            <a:r>
              <a:rPr lang="en-US" dirty="0"/>
              <a:t>2. All technology stocks have a projected return that is greater than or equal to the SP500 Index.</a:t>
            </a:r>
          </a:p>
          <a:p>
            <a:r>
              <a:rPr lang="en-US" dirty="0"/>
              <a:t>3. The tech stocks might be chosen for the portfolio since they provide balanced volatility and predicted returns.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C5C1D4-C59A-64D0-1993-02F5B098B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58286"/>
              </p:ext>
            </p:extLst>
          </p:nvPr>
        </p:nvGraphicFramePr>
        <p:xfrm>
          <a:off x="8641501" y="2469147"/>
          <a:ext cx="3455601" cy="3096155"/>
        </p:xfrm>
        <a:graphic>
          <a:graphicData uri="http://schemas.openxmlformats.org/drawingml/2006/table">
            <a:tbl>
              <a:tblPr/>
              <a:tblGrid>
                <a:gridCol w="1921935">
                  <a:extLst>
                    <a:ext uri="{9D8B030D-6E8A-4147-A177-3AD203B41FA5}">
                      <a16:colId xmlns:a16="http://schemas.microsoft.com/office/drawing/2014/main" val="2355706537"/>
                    </a:ext>
                  </a:extLst>
                </a:gridCol>
                <a:gridCol w="601819">
                  <a:extLst>
                    <a:ext uri="{9D8B030D-6E8A-4147-A177-3AD203B41FA5}">
                      <a16:colId xmlns:a16="http://schemas.microsoft.com/office/drawing/2014/main" val="638325250"/>
                    </a:ext>
                  </a:extLst>
                </a:gridCol>
                <a:gridCol w="931847">
                  <a:extLst>
                    <a:ext uri="{9D8B030D-6E8A-4147-A177-3AD203B41FA5}">
                      <a16:colId xmlns:a16="http://schemas.microsoft.com/office/drawing/2014/main" val="553838803"/>
                    </a:ext>
                  </a:extLst>
                </a:gridCol>
              </a:tblGrid>
              <a:tr h="10320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Recommended Stocks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Return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61467"/>
                  </a:ext>
                </a:extLst>
              </a:tr>
              <a:tr h="5160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Index-SP500 (for reference only)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823335"/>
                  </a:ext>
                </a:extLst>
              </a:tr>
              <a:tr h="5160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56749"/>
                  </a:ext>
                </a:extLst>
              </a:tr>
              <a:tr h="5160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86026"/>
                  </a:ext>
                </a:extLst>
              </a:tr>
              <a:tr h="5160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Google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387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3B00AD-9CE9-1AF8-2B6C-4E644C76B667}"/>
              </a:ext>
            </a:extLst>
          </p:cNvPr>
          <p:cNvSpPr txBox="1"/>
          <p:nvPr/>
        </p:nvSpPr>
        <p:spPr>
          <a:xfrm>
            <a:off x="5267217" y="1995178"/>
            <a:ext cx="23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Expected Return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12D25-6478-7985-CDC1-034412B572F5}"/>
              </a:ext>
            </a:extLst>
          </p:cNvPr>
          <p:cNvSpPr txBox="1"/>
          <p:nvPr/>
        </p:nvSpPr>
        <p:spPr>
          <a:xfrm>
            <a:off x="965770" y="2040005"/>
            <a:ext cx="23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Beta </a:t>
            </a: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A0BE559-0D7B-69B2-248D-FF379310B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79" y="2364510"/>
            <a:ext cx="4304872" cy="36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FA42053B-391B-0EB3-EFF8-49E8C91B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4510"/>
            <a:ext cx="4304873" cy="36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2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58A8-F302-49FE-A6F3-39A2D579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055" y="2949724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6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EBD5-D7FF-5AF4-AB90-E0CD1B33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A899-7E96-5A21-FC11-9002178F4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8800"/>
            <a:ext cx="9720071" cy="4480560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en-US" sz="2400" b="1" dirty="0"/>
              <a:t>Objectives: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en-US" sz="2400" dirty="0"/>
              <a:t>Examine the stock prices based on trends and stock correlations.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en-US" sz="2400" dirty="0"/>
              <a:t>Stocks should be evaluated using capital asset pricing metrics.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en-US" sz="2400" dirty="0"/>
              <a:t>Provide the customer investment ideas to help her reach her financial objective of generating strong yet reliable returns to support her Organization.</a:t>
            </a:r>
          </a:p>
          <a:p>
            <a:pPr marL="457200" indent="-457200" fontAlgn="base">
              <a:buFont typeface="+mj-lt"/>
              <a:buAutoNum type="arabicPeriod"/>
            </a:pPr>
            <a:endParaRPr lang="en-US" altLang="en-US" sz="2400" dirty="0"/>
          </a:p>
          <a:p>
            <a:pPr marL="0" indent="0">
              <a:buNone/>
            </a:pPr>
            <a:r>
              <a:rPr lang="en-US" sz="2400" b="1" dirty="0"/>
              <a:t>Data Available: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Information about 12 US-listed stocks and the SP500 index.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equities are from the Finance, Healthcare, Technology, and Aviation sectors.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Three securities from each of these sectors.</a:t>
            </a:r>
            <a:endParaRPr lang="en-IN" sz="2400" dirty="0"/>
          </a:p>
          <a:p>
            <a:pPr marL="457200" indent="-457200" fontAlgn="base">
              <a:lnSpc>
                <a:spcPct val="70000"/>
              </a:lnSpc>
              <a:buFont typeface="+mj-lt"/>
              <a:buAutoNum type="arabicPeriod"/>
            </a:pPr>
            <a:endParaRPr lang="en-US" altLang="en-US" sz="2000" dirty="0"/>
          </a:p>
          <a:p>
            <a:pPr marL="457200" indent="-457200" fontAlgn="base">
              <a:lnSpc>
                <a:spcPct val="70000"/>
              </a:lnSpc>
              <a:buFont typeface="+mj-lt"/>
              <a:buAutoNum type="arabicPeriod"/>
            </a:pPr>
            <a:endParaRPr lang="en-US" altLang="en-US" sz="20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291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612-2E5B-5CD2-8A25-1D72518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790"/>
          </a:xfrm>
        </p:spPr>
        <p:txBody>
          <a:bodyPr/>
          <a:lstStyle/>
          <a:p>
            <a:r>
              <a:rPr lang="en-US" dirty="0"/>
              <a:t>Price Trend-Actual Prices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185A-1C91-FBF2-B74E-1614EB79B2BC}"/>
              </a:ext>
            </a:extLst>
          </p:cNvPr>
          <p:cNvSpPr txBox="1"/>
          <p:nvPr/>
        </p:nvSpPr>
        <p:spPr>
          <a:xfrm>
            <a:off x="829332" y="1225689"/>
            <a:ext cx="41409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Aviation  sector: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to 2017–18, all three of the aviation sector's stocks showed an upward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Ups and downs last from 2017 to 2018 till March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sharp decline in pricing could be seen around March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may be ascribed to the Covid epidemic, which severely impacted the top and bottom lines of all businesses in the aviation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Alaska Airlines is suffering a greater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stock prices have seen a little but encouraging trend since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variation in price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March 2020 onward, the stocks will behave in a downward trend with the SP500 index.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1AFB341-FFD0-46C1-B720-014E2BD0F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67" y="971796"/>
            <a:ext cx="6711024" cy="346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64E38BA-B1C0-9037-150D-C8CF4347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67" y="4433779"/>
            <a:ext cx="6711024" cy="24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07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612-2E5B-5CD2-8A25-1D72518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790"/>
          </a:xfrm>
        </p:spPr>
        <p:txBody>
          <a:bodyPr/>
          <a:lstStyle/>
          <a:p>
            <a:r>
              <a:rPr lang="en-US" dirty="0"/>
              <a:t>Price Trend-Actual Prices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185A-1C91-FBF2-B74E-1614EB79B2BC}"/>
              </a:ext>
            </a:extLst>
          </p:cNvPr>
          <p:cNvSpPr txBox="1"/>
          <p:nvPr/>
        </p:nvSpPr>
        <p:spPr>
          <a:xfrm>
            <a:off x="829332" y="1225689"/>
            <a:ext cx="437429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Finance  sector: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Substantial price differential between the other two stocks and Goldman Sachs.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While Goldman Sachs exhibits a rough but generally </a:t>
            </a:r>
            <a:r>
              <a:rPr lang="en-US" sz="2000" dirty="0" err="1"/>
              <a:t>favourable</a:t>
            </a:r>
            <a:r>
              <a:rPr lang="en-US" sz="2000" dirty="0"/>
              <a:t> trajectory, Credit Suisse and Deutsche Bank exhibit a distinct negative tendency.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sharp decline in pricing could be seen around March 2020.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may be ascribed to the Covid epidemic, which severely impacted the top and bottom lines of all businesses in the aviation sector.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March, Goldman's recovery is comparable to the index, although it hasn't yet returned to its pre-covid levels.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00F65E-7FD3-A167-843A-197AEF06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76" y="913009"/>
            <a:ext cx="6711024" cy="344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16434-A070-FD28-68E0-5427994C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76" y="4433778"/>
            <a:ext cx="6711024" cy="24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18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612-2E5B-5CD2-8A25-1D72518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790"/>
          </a:xfrm>
        </p:spPr>
        <p:txBody>
          <a:bodyPr/>
          <a:lstStyle/>
          <a:p>
            <a:r>
              <a:rPr lang="en-US" dirty="0"/>
              <a:t>Price Trend-Actual Prices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185A-1C91-FBF2-B74E-1614EB79B2BC}"/>
              </a:ext>
            </a:extLst>
          </p:cNvPr>
          <p:cNvSpPr txBox="1"/>
          <p:nvPr/>
        </p:nvSpPr>
        <p:spPr>
          <a:xfrm>
            <a:off x="838200" y="1225689"/>
            <a:ext cx="4343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Healthcare  sector: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Bausch saw a fairly sharp decline through 2016 as a result of accusations of improper accounting after starting off weak and reaching its peak in the middle of 2015. The issue was made worse by Bausch's enormous debt 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Merck and </a:t>
            </a:r>
            <a:r>
              <a:rPr lang="en-US" sz="2200" dirty="0" err="1"/>
              <a:t>Jhonson</a:t>
            </a:r>
            <a:r>
              <a:rPr lang="en-US" sz="2200" dirty="0"/>
              <a:t> &amp; </a:t>
            </a:r>
            <a:r>
              <a:rPr lang="en-US" sz="2200" dirty="0" err="1"/>
              <a:t>Jhonson</a:t>
            </a:r>
            <a:r>
              <a:rPr lang="en-US" sz="2200" dirty="0"/>
              <a:t> expand consistently.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Merck and J&amp;J are two businesses that recovered quickly from the Covid outbreak, but Bausch has not yet done so.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EF3D0-D6CE-3447-6BB6-BB2BB1726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76" y="4433778"/>
            <a:ext cx="6711024" cy="24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ED99AFE-240D-42DF-5EC8-8FA4E55B3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74" y="949343"/>
            <a:ext cx="6711025" cy="342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3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612-2E5B-5CD2-8A25-1D72518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6790"/>
          </a:xfrm>
        </p:spPr>
        <p:txBody>
          <a:bodyPr/>
          <a:lstStyle/>
          <a:p>
            <a:r>
              <a:rPr lang="en-US" dirty="0"/>
              <a:t>Price Trend-Actual Prices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4185A-1C91-FBF2-B74E-1614EB79B2BC}"/>
              </a:ext>
            </a:extLst>
          </p:cNvPr>
          <p:cNvSpPr txBox="1"/>
          <p:nvPr/>
        </p:nvSpPr>
        <p:spPr>
          <a:xfrm>
            <a:off x="829332" y="1194866"/>
            <a:ext cx="414098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Technology  sector: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All three of the equities exhibit a distinct upward tendency, with Amazon being the most sought-after.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While Apple is making steady progress, Amazon is growing at an incredible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the beginning of the time, Google was at the top, but starting in 2018, Amazon's prices have surpassed Google's.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prices of these stocks range substantially. Apple trades more than Google since its pricing are the lowest.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E3F33-1909-EB99-B32D-5594AE946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76" y="4381453"/>
            <a:ext cx="6711024" cy="24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3E88503-7216-6EEB-4394-9350DBD9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76" y="1225689"/>
            <a:ext cx="6711024" cy="30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9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E132-0F1B-1406-DD0A-F16F69B9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Strength index of Stock prices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4B9F3-0D46-78BD-A27E-743109BEFF6D}"/>
              </a:ext>
            </a:extLst>
          </p:cNvPr>
          <p:cNvSpPr txBox="1"/>
          <p:nvPr/>
        </p:nvSpPr>
        <p:spPr>
          <a:xfrm>
            <a:off x="8432800" y="1704261"/>
            <a:ext cx="35705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The preceding findings are also supported by the relative strength Index. Technology is the only sector that is growing, despite the fact that their pricing points are very different.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J&amp;J and </a:t>
            </a:r>
            <a:r>
              <a:rPr lang="en-US" sz="2000" dirty="0" err="1"/>
              <a:t>Bausche</a:t>
            </a:r>
            <a:r>
              <a:rPr lang="en-US" sz="2000" dirty="0"/>
              <a:t> move in tandem with the index when it comes to healthcare.</a:t>
            </a:r>
          </a:p>
          <a:p>
            <a:endParaRPr lang="en-US" sz="2000" dirty="0"/>
          </a:p>
          <a:p>
            <a:r>
              <a:rPr lang="en-US" sz="2000" dirty="0"/>
              <a:t>3. Stocks in the financial and healthcare sectors are in decline.</a:t>
            </a:r>
            <a:endParaRPr lang="en-IN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6A3D46-97AB-7E10-34F6-D84500CB3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76" y="1840715"/>
            <a:ext cx="8145124" cy="501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54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8DA6-6357-55FA-0F3C-E7F142D6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97004"/>
          </a:xfrm>
        </p:spPr>
        <p:txBody>
          <a:bodyPr/>
          <a:lstStyle/>
          <a:p>
            <a:r>
              <a:rPr lang="en-US" dirty="0"/>
              <a:t>Correlation - Price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1B16E-7475-23D4-88F1-597F5C34CB60}"/>
              </a:ext>
            </a:extLst>
          </p:cNvPr>
          <p:cNvSpPr txBox="1"/>
          <p:nvPr/>
        </p:nvSpPr>
        <p:spPr>
          <a:xfrm>
            <a:off x="8846050" y="1659295"/>
            <a:ext cx="3164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 </a:t>
            </a:r>
            <a:r>
              <a:rPr lang="en-US" sz="2000" dirty="0"/>
              <a:t>Apple, Amazon, Google, Goldman Sachs, J&amp;J, Merck &amp; Co., and Alaska are among the stocks having a strong positive correlation (0.6 to 1).</a:t>
            </a:r>
            <a:endParaRPr lang="en-IN" sz="2000" dirty="0"/>
          </a:p>
          <a:p>
            <a:r>
              <a:rPr lang="en-IN" sz="2000" dirty="0"/>
              <a:t>2. </a:t>
            </a:r>
            <a:r>
              <a:rPr lang="en-US" sz="2000" dirty="0"/>
              <a:t>American Airlines and Hawaiian Holdings are two stocks having a Weak Positive Correlation (0 to 0.6).</a:t>
            </a:r>
            <a:endParaRPr lang="en-IN" sz="2000" dirty="0"/>
          </a:p>
          <a:p>
            <a:r>
              <a:rPr lang="en-IN" sz="2000" dirty="0"/>
              <a:t>3. </a:t>
            </a:r>
            <a:r>
              <a:rPr lang="en-US" sz="2000" dirty="0"/>
              <a:t>Bausch Health, Credit Suisse, and Deutsche Bank are stocks with negative correlations (0 to -1).</a:t>
            </a:r>
            <a:endParaRPr lang="en-IN" sz="20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310B87-CB75-0CDC-77EB-6519C7593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1" y="1788697"/>
            <a:ext cx="8270697" cy="506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1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A51A-324B-167F-D1DA-00D51FA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Capm</a:t>
            </a:r>
            <a:r>
              <a:rPr lang="en-US" dirty="0"/>
              <a:t>-Metrics used for selection of stocks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36BF-EE7B-6812-2A8A-C589E5A3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Annualized Return</a:t>
            </a:r>
          </a:p>
          <a:p>
            <a:r>
              <a:rPr lang="en-US" dirty="0"/>
              <a:t>2. Cumulative Return</a:t>
            </a:r>
          </a:p>
          <a:p>
            <a:r>
              <a:rPr lang="en-US" dirty="0"/>
              <a:t>3. Annualized Risk</a:t>
            </a:r>
          </a:p>
          <a:p>
            <a:r>
              <a:rPr lang="en-US" dirty="0"/>
              <a:t>4. Sharpe Ratio</a:t>
            </a:r>
          </a:p>
          <a:p>
            <a:r>
              <a:rPr lang="en-US" dirty="0"/>
              <a:t>5. Beta</a:t>
            </a:r>
          </a:p>
          <a:p>
            <a:r>
              <a:rPr lang="en-US" dirty="0"/>
              <a:t>6. Expected Return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01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2071</TotalTime>
  <Words>1058</Words>
  <Application>Microsoft Office PowerPoint</Application>
  <PresentationFormat>Widescreen</PresentationFormat>
  <Paragraphs>218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Helvetica Neue</vt:lpstr>
      <vt:lpstr>Times New Roman</vt:lpstr>
      <vt:lpstr>Tw Cen MT</vt:lpstr>
      <vt:lpstr>Tw Cen MT Condensed</vt:lpstr>
      <vt:lpstr>Wingdings 3</vt:lpstr>
      <vt:lpstr>Integral</vt:lpstr>
      <vt:lpstr>Finance Sector Capstone Project Business Analytics Stream PGPDS, IIIT-B APRIL 2023</vt:lpstr>
      <vt:lpstr>Objective</vt:lpstr>
      <vt:lpstr>Price Trend-Actual Prices</vt:lpstr>
      <vt:lpstr>Price Trend-Actual Prices</vt:lpstr>
      <vt:lpstr>Price Trend-Actual Prices</vt:lpstr>
      <vt:lpstr>Price Trend-Actual Prices</vt:lpstr>
      <vt:lpstr>Relative Strength index of Stock prices</vt:lpstr>
      <vt:lpstr>Correlation - Price</vt:lpstr>
      <vt:lpstr>Capm-Metrics used for selection of stocks</vt:lpstr>
      <vt:lpstr>CAPM-Annualized Return</vt:lpstr>
      <vt:lpstr>CAPM- Annualized Risk &amp; Sharpe Ratio</vt:lpstr>
      <vt:lpstr>CAPM Results</vt:lpstr>
      <vt:lpstr>Results of analysis of recommended stocks (From 01-10-2010 to 30-09-2020)</vt:lpstr>
      <vt:lpstr>Recommended stocks – Volatility and Expected Return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Sakthirajan</dc:creator>
  <cp:lastModifiedBy>Deepti Sisodiya</cp:lastModifiedBy>
  <cp:revision>16</cp:revision>
  <dcterms:created xsi:type="dcterms:W3CDTF">2023-01-13T11:59:29Z</dcterms:created>
  <dcterms:modified xsi:type="dcterms:W3CDTF">2023-04-10T13:00:34Z</dcterms:modified>
</cp:coreProperties>
</file>