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301" r:id="rId4"/>
    <p:sldId id="300" r:id="rId5"/>
    <p:sldId id="302" r:id="rId6"/>
    <p:sldId id="273" r:id="rId7"/>
    <p:sldId id="272" r:id="rId8"/>
    <p:sldId id="311" r:id="rId9"/>
    <p:sldId id="297" r:id="rId10"/>
    <p:sldId id="274" r:id="rId11"/>
    <p:sldId id="299" r:id="rId12"/>
    <p:sldId id="309" r:id="rId13"/>
    <p:sldId id="313" r:id="rId14"/>
    <p:sldId id="310" r:id="rId15"/>
    <p:sldId id="314" r:id="rId16"/>
    <p:sldId id="303" r:id="rId17"/>
    <p:sldId id="305" r:id="rId18"/>
    <p:sldId id="306" r:id="rId19"/>
    <p:sldId id="312" r:id="rId20"/>
    <p:sldId id="304" r:id="rId21"/>
    <p:sldId id="307" r:id="rId22"/>
    <p:sldId id="308" r:id="rId23"/>
    <p:sldId id="29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6600"/>
    <a:srgbClr val="FFFF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4" autoAdjust="0"/>
    <p:restoredTop sz="94660"/>
  </p:normalViewPr>
  <p:slideViewPr>
    <p:cSldViewPr>
      <p:cViewPr varScale="1">
        <p:scale>
          <a:sx n="62" d="100"/>
          <a:sy n="62" d="100"/>
        </p:scale>
        <p:origin x="118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rgbClr val="92D050">
              <a:alpha val="5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rgbClr val="FFFF0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rgbClr val="6699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rgbClr val="0066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rgbClr val="008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dirty="0"/>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92950881-E1E2-4C67-81EA-83E61A33202D}" type="datetimeFigureOut">
              <a:rPr lang="en-US" smtClean="0"/>
              <a:pPr/>
              <a:t>1/17/2022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68B4B34-0DBA-44BE-8499-965A99E958DC}" type="slidenum">
              <a:rPr lang="en-US" smtClean="0"/>
              <a:pPr/>
              <a:t>‹#›</a:t>
            </a:fld>
            <a:endParaRPr lang="en-US"/>
          </a:p>
        </p:txBody>
      </p:sp>
      <p:pic>
        <p:nvPicPr>
          <p:cNvPr id="1026" name="Picture 2"/>
          <p:cNvPicPr>
            <a:picLocks noChangeAspect="1" noChangeArrowheads="1"/>
          </p:cNvPicPr>
          <p:nvPr userDrawn="1"/>
        </p:nvPicPr>
        <p:blipFill>
          <a:blip r:embed="rId2" cstate="print"/>
          <a:srcRect/>
          <a:stretch>
            <a:fillRect/>
          </a:stretch>
        </p:blipFill>
        <p:spPr bwMode="auto">
          <a:xfrm>
            <a:off x="6705600" y="5181600"/>
            <a:ext cx="2133600" cy="14573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950881-E1E2-4C67-81EA-83E61A33202D}"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B4B34-0DBA-44BE-8499-965A99E958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950881-E1E2-4C67-81EA-83E61A33202D}"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B4B34-0DBA-44BE-8499-965A99E958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2pPr>
              <a:defRPr baseline="0">
                <a:solidFill>
                  <a:schemeClr val="accent1"/>
                </a:solidFill>
              </a:defRPr>
            </a:lvl2pPr>
            <a:lvl3pPr>
              <a:defRPr baseline="0">
                <a:solidFill>
                  <a:srgbClr val="00B050"/>
                </a:solidFill>
              </a:defRPr>
            </a:lvl3pPr>
            <a:lvl4pPr>
              <a:defRPr baseline="0">
                <a:solidFill>
                  <a:schemeClr val="accent4">
                    <a:lumMod val="50000"/>
                  </a:schemeClr>
                </a:solidFill>
              </a:defRPr>
            </a:lvl4pPr>
            <a:lvl5pPr>
              <a:defRPr baseline="0">
                <a:solidFill>
                  <a:schemeClr val="accent4">
                    <a:lumMod val="75000"/>
                  </a:schemeClr>
                </a:solidFill>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92950881-E1E2-4C67-81EA-83E61A33202D}"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8B4B34-0DBA-44BE-8499-965A99E958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chemeClr val="accent4">
                    <a:lumMod val="75000"/>
                  </a:schemeClr>
                </a:solidFill>
                <a:effectLst>
                  <a:outerShdw blurRad="38100" dist="38100" dir="5400000" algn="tl" rotWithShape="0">
                    <a:srgbClr val="000000">
                      <a:alpha val="25000"/>
                    </a:srgbClr>
                  </a:outerShdw>
                </a:effectLst>
              </a:defRPr>
            </a:lvl1pPr>
          </a:lstStyle>
          <a:p>
            <a:r>
              <a:rPr kumimoji="0" lang="en-US" dirty="0"/>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92950881-E1E2-4C67-81EA-83E61A33202D}"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B4B34-0DBA-44BE-8499-965A99E958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2950881-E1E2-4C67-81EA-83E61A33202D}"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B4B34-0DBA-44BE-8499-965A99E958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92950881-E1E2-4C67-81EA-83E61A33202D}" type="datetimeFigureOut">
              <a:rPr lang="en-US" smtClean="0"/>
              <a:pPr/>
              <a:t>1/17/2022</a:t>
            </a:fld>
            <a:endParaRPr lang="en-US"/>
          </a:p>
        </p:txBody>
      </p:sp>
      <p:sp>
        <p:nvSpPr>
          <p:cNvPr id="27" name="Slide Number Placeholder 26"/>
          <p:cNvSpPr>
            <a:spLocks noGrp="1"/>
          </p:cNvSpPr>
          <p:nvPr>
            <p:ph type="sldNum" sz="quarter" idx="11"/>
          </p:nvPr>
        </p:nvSpPr>
        <p:spPr/>
        <p:txBody>
          <a:bodyPr rtlCol="0"/>
          <a:lstStyle/>
          <a:p>
            <a:fld id="{268B4B34-0DBA-44BE-8499-965A99E958DC}"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92950881-E1E2-4C67-81EA-83E61A33202D}" type="datetimeFigureOut">
              <a:rPr lang="en-US" smtClean="0"/>
              <a:pPr/>
              <a:t>1/17/2022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268B4B34-0DBA-44BE-8499-965A99E958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50881-E1E2-4C67-81EA-83E61A33202D}"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B4B34-0DBA-44BE-8499-965A99E958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2950881-E1E2-4C67-81EA-83E61A33202D}"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B4B34-0DBA-44BE-8499-965A99E958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950881-E1E2-4C67-81EA-83E61A33202D}"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B4B34-0DBA-44BE-8499-965A99E958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2950881-E1E2-4C67-81EA-83E61A33202D}" type="datetimeFigureOut">
              <a:rPr lang="en-US" smtClean="0"/>
              <a:pPr/>
              <a:t>1/17/2022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68B4B34-0DBA-44BE-8499-965A99E958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etconnected.gmu.edu/organization/DAEN-Societ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kaggle.com/titani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dmolugu@gmu.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0"/>
            <a:ext cx="8458200" cy="1470025"/>
          </a:xfrm>
        </p:spPr>
        <p:txBody>
          <a:bodyPr>
            <a:normAutofit fontScale="90000"/>
          </a:bodyPr>
          <a:lstStyle/>
          <a:p>
            <a:r>
              <a:rPr lang="en-US" dirty="0"/>
              <a:t>Analytics for Decision Analysis</a:t>
            </a:r>
            <a:br>
              <a:rPr lang="en-US" dirty="0"/>
            </a:br>
            <a:r>
              <a:rPr lang="en-US" dirty="0"/>
              <a:t>The Art of Spreadsheet Modeling</a:t>
            </a:r>
            <a:br>
              <a:rPr lang="en-US" dirty="0"/>
            </a:br>
            <a:r>
              <a:rPr lang="en-US" dirty="0"/>
              <a:t>OR 531</a:t>
            </a:r>
            <a:br>
              <a:rPr lang="en-US" dirty="0"/>
            </a:br>
            <a:endParaRPr lang="en-US" dirty="0"/>
          </a:p>
        </p:txBody>
      </p:sp>
      <p:sp>
        <p:nvSpPr>
          <p:cNvPr id="3" name="Subtitle 2"/>
          <p:cNvSpPr>
            <a:spLocks noGrp="1"/>
          </p:cNvSpPr>
          <p:nvPr>
            <p:ph type="subTitle" idx="1"/>
          </p:nvPr>
        </p:nvSpPr>
        <p:spPr/>
        <p:txBody>
          <a:bodyPr>
            <a:normAutofit fontScale="92500" lnSpcReduction="10000"/>
          </a:bodyPr>
          <a:lstStyle/>
          <a:p>
            <a:r>
              <a:rPr lang="en-US" dirty="0"/>
              <a:t>Kenneth W. Comer</a:t>
            </a:r>
          </a:p>
          <a:p>
            <a:r>
              <a:rPr lang="en-US" dirty="0"/>
              <a:t>Associate Professor</a:t>
            </a:r>
          </a:p>
          <a:p>
            <a:r>
              <a:rPr lang="en-US" dirty="0"/>
              <a:t>Center for Excellence in C4I</a:t>
            </a:r>
          </a:p>
          <a:p>
            <a:r>
              <a:rPr lang="en-US" dirty="0" err="1"/>
              <a:t>Volgenau</a:t>
            </a:r>
            <a:r>
              <a:rPr lang="en-US" dirty="0"/>
              <a:t> School of Engineering</a:t>
            </a:r>
          </a:p>
          <a:p>
            <a:r>
              <a:rPr lang="en-US" dirty="0"/>
              <a:t>George Mason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a:t>Books &amp; Articles</a:t>
            </a:r>
          </a:p>
        </p:txBody>
      </p:sp>
      <p:sp>
        <p:nvSpPr>
          <p:cNvPr id="3" name="Content Placeholder 2"/>
          <p:cNvSpPr>
            <a:spLocks noGrp="1"/>
          </p:cNvSpPr>
          <p:nvPr>
            <p:ph idx="1"/>
          </p:nvPr>
        </p:nvSpPr>
        <p:spPr>
          <a:xfrm>
            <a:off x="457200" y="1600200"/>
            <a:ext cx="8229600" cy="4974336"/>
          </a:xfrm>
        </p:spPr>
        <p:txBody>
          <a:bodyPr>
            <a:normAutofit/>
          </a:bodyPr>
          <a:lstStyle/>
          <a:p>
            <a:r>
              <a:rPr lang="en-US" dirty="0"/>
              <a:t>Textbook:</a:t>
            </a:r>
          </a:p>
          <a:p>
            <a:pPr lvl="1"/>
            <a:r>
              <a:rPr lang="en-US" dirty="0"/>
              <a:t>Management Science, The Art of Modeling with Spreadsheets</a:t>
            </a:r>
          </a:p>
          <a:p>
            <a:pPr lvl="1"/>
            <a:r>
              <a:rPr lang="en-US" dirty="0"/>
              <a:t>Powell &amp; Baker are professors at the Tuck School of Business, Dartmouth</a:t>
            </a:r>
          </a:p>
          <a:p>
            <a:r>
              <a:rPr lang="en-US" dirty="0"/>
              <a:t>Some supplemental readings – mostly about Solver</a:t>
            </a:r>
          </a:p>
          <a:p>
            <a:r>
              <a:rPr lang="en-US" dirty="0"/>
              <a:t>The course focuses on manipulating data with the spreadsheet</a:t>
            </a:r>
          </a:p>
        </p:txBody>
      </p:sp>
    </p:spTree>
    <p:extLst>
      <p:ext uri="{BB962C8B-B14F-4D97-AF65-F5344CB8AC3E}">
        <p14:creationId xmlns:p14="http://schemas.microsoft.com/office/powerpoint/2010/main" val="2350982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Will You Get from This Course?</a:t>
            </a:r>
          </a:p>
        </p:txBody>
      </p:sp>
      <p:sp>
        <p:nvSpPr>
          <p:cNvPr id="3" name="Content Placeholder 2"/>
          <p:cNvSpPr>
            <a:spLocks noGrp="1"/>
          </p:cNvSpPr>
          <p:nvPr>
            <p:ph idx="1"/>
          </p:nvPr>
        </p:nvSpPr>
        <p:spPr/>
        <p:txBody>
          <a:bodyPr/>
          <a:lstStyle/>
          <a:p>
            <a:r>
              <a:rPr lang="en-US" dirty="0"/>
              <a:t>Spreadsheet Literacy</a:t>
            </a:r>
          </a:p>
          <a:p>
            <a:r>
              <a:rPr lang="en-US" dirty="0"/>
              <a:t>Experience solving problems in data with techniques that </a:t>
            </a:r>
            <a:r>
              <a:rPr lang="en-US" i="1" u="sng" dirty="0"/>
              <a:t>used to</a:t>
            </a:r>
            <a:r>
              <a:rPr lang="en-US" dirty="0"/>
              <a:t> take a long time</a:t>
            </a:r>
          </a:p>
          <a:p>
            <a:r>
              <a:rPr lang="en-US" dirty="0"/>
              <a:t>An understanding of the reasons </a:t>
            </a:r>
            <a:r>
              <a:rPr lang="en-US" i="1" dirty="0"/>
              <a:t>why </a:t>
            </a:r>
            <a:r>
              <a:rPr lang="en-US" dirty="0"/>
              <a:t>we use each of these tools</a:t>
            </a:r>
          </a:p>
          <a:p>
            <a:r>
              <a:rPr lang="en-US" dirty="0"/>
              <a:t>Each topic was at least one course, sometimes two</a:t>
            </a:r>
          </a:p>
        </p:txBody>
      </p:sp>
    </p:spTree>
    <p:extLst>
      <p:ext uri="{BB962C8B-B14F-4D97-AF65-F5344CB8AC3E}">
        <p14:creationId xmlns:p14="http://schemas.microsoft.com/office/powerpoint/2010/main" val="264983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9B03-85FB-4F0D-872E-3D46990E2D17}"/>
              </a:ext>
            </a:extLst>
          </p:cNvPr>
          <p:cNvSpPr>
            <a:spLocks noGrp="1"/>
          </p:cNvSpPr>
          <p:nvPr>
            <p:ph type="title"/>
          </p:nvPr>
        </p:nvSpPr>
        <p:spPr/>
        <p:txBody>
          <a:bodyPr>
            <a:normAutofit fontScale="90000"/>
          </a:bodyPr>
          <a:lstStyle/>
          <a:p>
            <a:r>
              <a:rPr lang="en-US" dirty="0"/>
              <a:t>Four Levels of Data Science Workers</a:t>
            </a:r>
          </a:p>
        </p:txBody>
      </p:sp>
      <p:sp>
        <p:nvSpPr>
          <p:cNvPr id="3" name="Content Placeholder 2">
            <a:extLst>
              <a:ext uri="{FF2B5EF4-FFF2-40B4-BE49-F238E27FC236}">
                <a16:creationId xmlns:a16="http://schemas.microsoft.com/office/drawing/2014/main" id="{F079476C-7B7C-4001-BFBD-9E2038324DFB}"/>
              </a:ext>
            </a:extLst>
          </p:cNvPr>
          <p:cNvSpPr>
            <a:spLocks noGrp="1"/>
          </p:cNvSpPr>
          <p:nvPr>
            <p:ph idx="1"/>
          </p:nvPr>
        </p:nvSpPr>
        <p:spPr/>
        <p:txBody>
          <a:bodyPr>
            <a:normAutofit fontScale="85000" lnSpcReduction="20000"/>
          </a:bodyPr>
          <a:lstStyle/>
          <a:p>
            <a:r>
              <a:rPr lang="en-US" b="1" dirty="0"/>
              <a:t>Level 0</a:t>
            </a:r>
            <a:r>
              <a:rPr lang="en-US" dirty="0"/>
              <a:t>. </a:t>
            </a:r>
            <a:r>
              <a:rPr lang="en-US" i="1" dirty="0"/>
              <a:t>“In name only…”. </a:t>
            </a:r>
            <a:r>
              <a:rPr lang="en-US" dirty="0"/>
              <a:t>Cannot work alone, little knowledge of tools &amp; problems beyond a few examples.</a:t>
            </a:r>
          </a:p>
          <a:p>
            <a:r>
              <a:rPr lang="en-US" b="1" dirty="0"/>
              <a:t>Level 1</a:t>
            </a:r>
            <a:r>
              <a:rPr lang="en-US" dirty="0"/>
              <a:t>. </a:t>
            </a:r>
            <a:r>
              <a:rPr lang="en-US" i="1" dirty="0"/>
              <a:t>Rudimentary.</a:t>
            </a:r>
            <a:r>
              <a:rPr lang="en-US" dirty="0"/>
              <a:t> Familiar with a few techniques, unaware of most, limited vocabulary, cannot solve “from scratch”</a:t>
            </a:r>
          </a:p>
          <a:p>
            <a:r>
              <a:rPr lang="en-US" b="1" dirty="0"/>
              <a:t>Level 2</a:t>
            </a:r>
            <a:r>
              <a:rPr lang="en-US" dirty="0"/>
              <a:t>. </a:t>
            </a:r>
            <a:r>
              <a:rPr lang="en-US" i="1" dirty="0"/>
              <a:t>Analysts. </a:t>
            </a:r>
            <a:r>
              <a:rPr lang="en-US" dirty="0"/>
              <a:t>Can apply a range of techniques and find patterns, good vocabulary, work some problems start to finish. Good at specific problems but missing several skills (optimization, simulation, complexity analytics)</a:t>
            </a:r>
          </a:p>
          <a:p>
            <a:r>
              <a:rPr lang="en-US" b="1" dirty="0"/>
              <a:t>Level 3</a:t>
            </a:r>
            <a:r>
              <a:rPr lang="en-US" dirty="0"/>
              <a:t>. </a:t>
            </a:r>
            <a:r>
              <a:rPr lang="en-US" i="1" dirty="0"/>
              <a:t>Data Analytic Engineers</a:t>
            </a:r>
            <a:r>
              <a:rPr lang="en-US" dirty="0"/>
              <a:t>. Beyond solving problems, can design persistent tools &amp; packages for others, drawing from well-chosen methods, can articulate design choices, experienced in tool VV&amp;A</a:t>
            </a:r>
          </a:p>
        </p:txBody>
      </p:sp>
    </p:spTree>
    <p:extLst>
      <p:ext uri="{BB962C8B-B14F-4D97-AF65-F5344CB8AC3E}">
        <p14:creationId xmlns:p14="http://schemas.microsoft.com/office/powerpoint/2010/main" val="181743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D6BF-576B-4670-9C6D-A033539B25F9}"/>
              </a:ext>
            </a:extLst>
          </p:cNvPr>
          <p:cNvSpPr>
            <a:spLocks noGrp="1"/>
          </p:cNvSpPr>
          <p:nvPr>
            <p:ph type="title"/>
          </p:nvPr>
        </p:nvSpPr>
        <p:spPr>
          <a:xfrm>
            <a:off x="457200" y="685800"/>
            <a:ext cx="8229600" cy="685800"/>
          </a:xfrm>
        </p:spPr>
        <p:txBody>
          <a:bodyPr>
            <a:normAutofit fontScale="90000"/>
          </a:bodyPr>
          <a:lstStyle/>
          <a:p>
            <a:r>
              <a:rPr lang="en-US" dirty="0"/>
              <a:t>What You Should Know Already</a:t>
            </a:r>
          </a:p>
        </p:txBody>
      </p:sp>
      <p:sp>
        <p:nvSpPr>
          <p:cNvPr id="3" name="Content Placeholder 2">
            <a:extLst>
              <a:ext uri="{FF2B5EF4-FFF2-40B4-BE49-F238E27FC236}">
                <a16:creationId xmlns:a16="http://schemas.microsoft.com/office/drawing/2014/main" id="{AF2A423C-D0DA-44F7-A429-158715E2B834}"/>
              </a:ext>
            </a:extLst>
          </p:cNvPr>
          <p:cNvSpPr>
            <a:spLocks noGrp="1"/>
          </p:cNvSpPr>
          <p:nvPr>
            <p:ph idx="1"/>
          </p:nvPr>
        </p:nvSpPr>
        <p:spPr>
          <a:xfrm>
            <a:off x="457200" y="1371600"/>
            <a:ext cx="8229600" cy="5202936"/>
          </a:xfrm>
        </p:spPr>
        <p:txBody>
          <a:bodyPr>
            <a:normAutofit fontScale="92500" lnSpcReduction="20000"/>
          </a:bodyPr>
          <a:lstStyle/>
          <a:p>
            <a:r>
              <a:rPr lang="en-US" dirty="0"/>
              <a:t>You have made the choice to enter a program on </a:t>
            </a:r>
            <a:r>
              <a:rPr lang="en-US" i="1" dirty="0"/>
              <a:t>Data Analytics Engineering</a:t>
            </a:r>
          </a:p>
          <a:p>
            <a:pPr lvl="1"/>
            <a:r>
              <a:rPr lang="en-US" dirty="0"/>
              <a:t>This means you are preparing to design your own data analytic tools – an ambitious goal</a:t>
            </a:r>
          </a:p>
          <a:p>
            <a:r>
              <a:rPr lang="en-US" dirty="0"/>
              <a:t>You are required to have completed one course in calculus and one course in statistics</a:t>
            </a:r>
          </a:p>
          <a:p>
            <a:pPr lvl="1"/>
            <a:r>
              <a:rPr lang="en-US" dirty="0"/>
              <a:t>This course builds on those requirements</a:t>
            </a:r>
          </a:p>
          <a:p>
            <a:pPr lvl="1"/>
            <a:r>
              <a:rPr lang="en-US" dirty="0"/>
              <a:t>There is not adequate time to re-teach calculus and statistics</a:t>
            </a:r>
          </a:p>
          <a:p>
            <a:r>
              <a:rPr lang="en-US" dirty="0"/>
              <a:t>You will need to know (but not replicate): </a:t>
            </a:r>
          </a:p>
          <a:p>
            <a:pPr lvl="1"/>
            <a:r>
              <a:rPr lang="en-US" dirty="0"/>
              <a:t>integrals, derivatives, logarithms, exponents </a:t>
            </a:r>
          </a:p>
          <a:p>
            <a:pPr lvl="1"/>
            <a:r>
              <a:rPr lang="en-US" dirty="0"/>
              <a:t>sampling theory, distributions (uniform, normal, exponential, discrete vs. continuous), mean, median, percentiles </a:t>
            </a:r>
          </a:p>
          <a:p>
            <a:pPr lvl="1"/>
            <a:r>
              <a:rPr lang="en-US" dirty="0"/>
              <a:t>simple spreadsheet functions (sums, ratios, file operations)</a:t>
            </a:r>
          </a:p>
        </p:txBody>
      </p:sp>
    </p:spTree>
    <p:extLst>
      <p:ext uri="{BB962C8B-B14F-4D97-AF65-F5344CB8AC3E}">
        <p14:creationId xmlns:p14="http://schemas.microsoft.com/office/powerpoint/2010/main" val="319038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1A87-BC81-484B-AC40-F3C5B49E5BAB}"/>
              </a:ext>
            </a:extLst>
          </p:cNvPr>
          <p:cNvSpPr>
            <a:spLocks noGrp="1"/>
          </p:cNvSpPr>
          <p:nvPr>
            <p:ph type="title"/>
          </p:nvPr>
        </p:nvSpPr>
        <p:spPr/>
        <p:txBody>
          <a:bodyPr/>
          <a:lstStyle/>
          <a:p>
            <a:r>
              <a:rPr lang="en-US" dirty="0"/>
              <a:t>Three Components of OR531</a:t>
            </a:r>
          </a:p>
        </p:txBody>
      </p:sp>
      <p:sp>
        <p:nvSpPr>
          <p:cNvPr id="3" name="Content Placeholder 2">
            <a:extLst>
              <a:ext uri="{FF2B5EF4-FFF2-40B4-BE49-F238E27FC236}">
                <a16:creationId xmlns:a16="http://schemas.microsoft.com/office/drawing/2014/main" id="{403675CA-7634-42D6-BA19-FFD55EF07E59}"/>
              </a:ext>
            </a:extLst>
          </p:cNvPr>
          <p:cNvSpPr>
            <a:spLocks noGrp="1"/>
          </p:cNvSpPr>
          <p:nvPr>
            <p:ph idx="1"/>
          </p:nvPr>
        </p:nvSpPr>
        <p:spPr/>
        <p:txBody>
          <a:bodyPr>
            <a:normAutofit fontScale="92500" lnSpcReduction="20000"/>
          </a:bodyPr>
          <a:lstStyle/>
          <a:p>
            <a:r>
              <a:rPr lang="en-US" b="1" dirty="0">
                <a:solidFill>
                  <a:schemeClr val="tx2">
                    <a:lumMod val="75000"/>
                  </a:schemeClr>
                </a:solidFill>
              </a:rPr>
              <a:t>Optimization</a:t>
            </a:r>
            <a:r>
              <a:rPr lang="en-US" dirty="0"/>
              <a:t> – Finding the “best choice” and analyzing how that might change if parts of the problem change, sensitivity analysis</a:t>
            </a:r>
          </a:p>
          <a:p>
            <a:r>
              <a:rPr lang="en-US" b="1" dirty="0">
                <a:solidFill>
                  <a:schemeClr val="tx2">
                    <a:lumMod val="75000"/>
                  </a:schemeClr>
                </a:solidFill>
              </a:rPr>
              <a:t>Data Mining </a:t>
            </a:r>
            <a:r>
              <a:rPr lang="en-US" dirty="0"/>
              <a:t>– Finding valuable patterns in the existing data, generating and testing alternative explanations, recognizing they underlying system and relationships</a:t>
            </a:r>
          </a:p>
          <a:p>
            <a:r>
              <a:rPr lang="en-US" b="1" dirty="0">
                <a:solidFill>
                  <a:schemeClr val="tx2">
                    <a:lumMod val="75000"/>
                  </a:schemeClr>
                </a:solidFill>
              </a:rPr>
              <a:t>Data “Farming” </a:t>
            </a:r>
            <a:r>
              <a:rPr lang="en-US" dirty="0"/>
              <a:t>– What to do when the answer is not in the data? Examine “what if” scenarios that have not yet happened, analyzing the data from simulations (which can be as massive as existing data)</a:t>
            </a:r>
          </a:p>
        </p:txBody>
      </p:sp>
    </p:spTree>
    <p:extLst>
      <p:ext uri="{BB962C8B-B14F-4D97-AF65-F5344CB8AC3E}">
        <p14:creationId xmlns:p14="http://schemas.microsoft.com/office/powerpoint/2010/main" val="1228195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9F9A-4950-447A-A47D-B1439D1382B3}"/>
              </a:ext>
            </a:extLst>
          </p:cNvPr>
          <p:cNvSpPr>
            <a:spLocks noGrp="1"/>
          </p:cNvSpPr>
          <p:nvPr>
            <p:ph type="title"/>
          </p:nvPr>
        </p:nvSpPr>
        <p:spPr/>
        <p:txBody>
          <a:bodyPr/>
          <a:lstStyle/>
          <a:p>
            <a:r>
              <a:rPr lang="en-US" dirty="0"/>
              <a:t>Why All This Other “Stuff”?</a:t>
            </a:r>
          </a:p>
        </p:txBody>
      </p:sp>
      <p:sp>
        <p:nvSpPr>
          <p:cNvPr id="3" name="Content Placeholder 2">
            <a:extLst>
              <a:ext uri="{FF2B5EF4-FFF2-40B4-BE49-F238E27FC236}">
                <a16:creationId xmlns:a16="http://schemas.microsoft.com/office/drawing/2014/main" id="{D456BD5F-6B8A-4D79-9053-28FC3E4CE534}"/>
              </a:ext>
            </a:extLst>
          </p:cNvPr>
          <p:cNvSpPr>
            <a:spLocks noGrp="1"/>
          </p:cNvSpPr>
          <p:nvPr>
            <p:ph idx="1"/>
          </p:nvPr>
        </p:nvSpPr>
        <p:spPr/>
        <p:txBody>
          <a:bodyPr>
            <a:normAutofit lnSpcReduction="10000"/>
          </a:bodyPr>
          <a:lstStyle/>
          <a:p>
            <a:r>
              <a:rPr lang="en-US" dirty="0"/>
              <a:t>As a data analytic engineer, you are on a </a:t>
            </a:r>
            <a:r>
              <a:rPr lang="en-US" i="1" dirty="0"/>
              <a:t>path </a:t>
            </a:r>
            <a:r>
              <a:rPr lang="en-US" dirty="0"/>
              <a:t>to being able to deploy a persistent, consistent, and transparent </a:t>
            </a:r>
            <a:r>
              <a:rPr lang="en-US" i="1" dirty="0"/>
              <a:t>tool</a:t>
            </a:r>
            <a:r>
              <a:rPr lang="en-US" dirty="0"/>
              <a:t> for decision analysis</a:t>
            </a:r>
          </a:p>
          <a:p>
            <a:r>
              <a:rPr lang="en-US" dirty="0"/>
              <a:t>The traditional operations research methods (optimization, sensitivity analysis, parametric analysis, and risk analysis through M&amp;S) are the primary methods that can achieve these goals</a:t>
            </a:r>
          </a:p>
          <a:p>
            <a:r>
              <a:rPr lang="en-US" dirty="0"/>
              <a:t>“Advanced” or “implicit” data analytic techniques (AI/ML) are extremely difficult to engineer and embed in a deployed system</a:t>
            </a:r>
          </a:p>
        </p:txBody>
      </p:sp>
    </p:spTree>
    <p:extLst>
      <p:ext uri="{BB962C8B-B14F-4D97-AF65-F5344CB8AC3E}">
        <p14:creationId xmlns:p14="http://schemas.microsoft.com/office/powerpoint/2010/main" val="104689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CEE9-7251-4577-BC53-8F9BEF3508D4}"/>
              </a:ext>
            </a:extLst>
          </p:cNvPr>
          <p:cNvSpPr>
            <a:spLocks noGrp="1"/>
          </p:cNvSpPr>
          <p:nvPr>
            <p:ph type="title"/>
          </p:nvPr>
        </p:nvSpPr>
        <p:spPr/>
        <p:txBody>
          <a:bodyPr>
            <a:normAutofit fontScale="90000"/>
          </a:bodyPr>
          <a:lstStyle/>
          <a:p>
            <a:r>
              <a:rPr lang="en-US" b="1" dirty="0"/>
              <a:t>Society of Data Analytics Engineers</a:t>
            </a:r>
            <a:endParaRPr lang="en-US" dirty="0"/>
          </a:p>
        </p:txBody>
      </p:sp>
      <p:sp>
        <p:nvSpPr>
          <p:cNvPr id="3" name="Content Placeholder 2">
            <a:extLst>
              <a:ext uri="{FF2B5EF4-FFF2-40B4-BE49-F238E27FC236}">
                <a16:creationId xmlns:a16="http://schemas.microsoft.com/office/drawing/2014/main" id="{E4938FA4-ECE6-41AC-B08F-77CC061D42CA}"/>
              </a:ext>
            </a:extLst>
          </p:cNvPr>
          <p:cNvSpPr>
            <a:spLocks noGrp="1"/>
          </p:cNvSpPr>
          <p:nvPr>
            <p:ph idx="1"/>
          </p:nvPr>
        </p:nvSpPr>
        <p:spPr/>
        <p:txBody>
          <a:bodyPr/>
          <a:lstStyle/>
          <a:p>
            <a:r>
              <a:rPr lang="en-US" dirty="0"/>
              <a:t>Recognized student group</a:t>
            </a:r>
          </a:p>
          <a:p>
            <a:r>
              <a:rPr lang="en-US" dirty="0"/>
              <a:t>Several of my previous students are the founders</a:t>
            </a:r>
          </a:p>
          <a:p>
            <a:r>
              <a:rPr lang="en-US" dirty="0"/>
              <a:t>Linked-in group and other connections</a:t>
            </a:r>
          </a:p>
          <a:p>
            <a:r>
              <a:rPr lang="en-US" dirty="0"/>
              <a:t>Always engage with the students who went ahead of you!</a:t>
            </a:r>
          </a:p>
          <a:p>
            <a:r>
              <a:rPr lang="en-US" dirty="0"/>
              <a:t>An excellent discussion of tools</a:t>
            </a:r>
          </a:p>
          <a:p>
            <a:r>
              <a:rPr lang="en-US" sz="2000" dirty="0">
                <a:hlinkClick r:id="rId2"/>
              </a:rPr>
              <a:t>https://getconnected.gmu.edu/organization/DAEN-Society</a:t>
            </a:r>
            <a:r>
              <a:rPr lang="en-US" sz="2000" dirty="0"/>
              <a:t> </a:t>
            </a:r>
          </a:p>
        </p:txBody>
      </p:sp>
    </p:spTree>
    <p:extLst>
      <p:ext uri="{BB962C8B-B14F-4D97-AF65-F5344CB8AC3E}">
        <p14:creationId xmlns:p14="http://schemas.microsoft.com/office/powerpoint/2010/main" val="1562156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875F-E68C-4B1C-839E-CC126B0BF0BA}"/>
              </a:ext>
            </a:extLst>
          </p:cNvPr>
          <p:cNvSpPr>
            <a:spLocks noGrp="1"/>
          </p:cNvSpPr>
          <p:nvPr>
            <p:ph type="title"/>
          </p:nvPr>
        </p:nvSpPr>
        <p:spPr>
          <a:xfrm>
            <a:off x="426218" y="583961"/>
            <a:ext cx="8229600" cy="1066800"/>
          </a:xfrm>
        </p:spPr>
        <p:txBody>
          <a:bodyPr>
            <a:normAutofit/>
          </a:bodyPr>
          <a:lstStyle/>
          <a:p>
            <a:r>
              <a:rPr lang="en-US" dirty="0"/>
              <a:t>Data Analytics Challenge: Kaggle</a:t>
            </a:r>
          </a:p>
        </p:txBody>
      </p:sp>
      <p:sp>
        <p:nvSpPr>
          <p:cNvPr id="3" name="Content Placeholder 2">
            <a:extLst>
              <a:ext uri="{FF2B5EF4-FFF2-40B4-BE49-F238E27FC236}">
                <a16:creationId xmlns:a16="http://schemas.microsoft.com/office/drawing/2014/main" id="{10EC8646-B637-4F56-8260-CBF4C2D69350}"/>
              </a:ext>
            </a:extLst>
          </p:cNvPr>
          <p:cNvSpPr>
            <a:spLocks noGrp="1"/>
          </p:cNvSpPr>
          <p:nvPr>
            <p:ph idx="1"/>
          </p:nvPr>
        </p:nvSpPr>
        <p:spPr>
          <a:xfrm>
            <a:off x="489857" y="1408176"/>
            <a:ext cx="8229600" cy="4625609"/>
          </a:xfrm>
        </p:spPr>
        <p:txBody>
          <a:bodyPr/>
          <a:lstStyle/>
          <a:p>
            <a:r>
              <a:rPr lang="en-US" dirty="0"/>
              <a:t>Check out </a:t>
            </a:r>
            <a:r>
              <a:rPr lang="en-US" dirty="0">
                <a:hlinkClick r:id="rId2"/>
              </a:rPr>
              <a:t>www.Kaggle.com/titanic</a:t>
            </a:r>
            <a:endParaRPr lang="en-US" dirty="0"/>
          </a:p>
          <a:p>
            <a:endParaRPr lang="en-US" dirty="0"/>
          </a:p>
        </p:txBody>
      </p:sp>
      <p:graphicFrame>
        <p:nvGraphicFramePr>
          <p:cNvPr id="4" name="Table 3">
            <a:extLst>
              <a:ext uri="{FF2B5EF4-FFF2-40B4-BE49-F238E27FC236}">
                <a16:creationId xmlns:a16="http://schemas.microsoft.com/office/drawing/2014/main" id="{AEE7A8C1-57CF-40B5-901E-3EBD677AD5EC}"/>
              </a:ext>
            </a:extLst>
          </p:cNvPr>
          <p:cNvGraphicFramePr>
            <a:graphicFrameLocks noGrp="1"/>
          </p:cNvGraphicFramePr>
          <p:nvPr/>
        </p:nvGraphicFramePr>
        <p:xfrm>
          <a:off x="283028" y="2232023"/>
          <a:ext cx="8458200" cy="4625977"/>
        </p:xfrm>
        <a:graphic>
          <a:graphicData uri="http://schemas.openxmlformats.org/drawingml/2006/table">
            <a:tbl>
              <a:tblPr/>
              <a:tblGrid>
                <a:gridCol w="2819400">
                  <a:extLst>
                    <a:ext uri="{9D8B030D-6E8A-4147-A177-3AD203B41FA5}">
                      <a16:colId xmlns:a16="http://schemas.microsoft.com/office/drawing/2014/main" val="1065959676"/>
                    </a:ext>
                  </a:extLst>
                </a:gridCol>
                <a:gridCol w="2819400">
                  <a:extLst>
                    <a:ext uri="{9D8B030D-6E8A-4147-A177-3AD203B41FA5}">
                      <a16:colId xmlns:a16="http://schemas.microsoft.com/office/drawing/2014/main" val="446401753"/>
                    </a:ext>
                  </a:extLst>
                </a:gridCol>
                <a:gridCol w="2819400">
                  <a:extLst>
                    <a:ext uri="{9D8B030D-6E8A-4147-A177-3AD203B41FA5}">
                      <a16:colId xmlns:a16="http://schemas.microsoft.com/office/drawing/2014/main" val="1637380943"/>
                    </a:ext>
                  </a:extLst>
                </a:gridCol>
              </a:tblGrid>
              <a:tr h="330427">
                <a:tc>
                  <a:txBody>
                    <a:bodyPr/>
                    <a:lstStyle/>
                    <a:p>
                      <a:r>
                        <a:rPr lang="en-US" sz="1600" b="1"/>
                        <a:t>Variable</a:t>
                      </a:r>
                      <a:endParaRPr lang="en-US" sz="1600"/>
                    </a:p>
                  </a:txBody>
                  <a:tcPr marL="82607" marR="82607" marT="41303" marB="41303" anchor="ctr">
                    <a:lnL>
                      <a:noFill/>
                    </a:lnL>
                    <a:lnR>
                      <a:noFill/>
                    </a:lnR>
                    <a:lnT>
                      <a:noFill/>
                    </a:lnT>
                    <a:lnB>
                      <a:noFill/>
                    </a:lnB>
                  </a:tcPr>
                </a:tc>
                <a:tc>
                  <a:txBody>
                    <a:bodyPr/>
                    <a:lstStyle/>
                    <a:p>
                      <a:r>
                        <a:rPr lang="en-US" sz="1600" b="1"/>
                        <a:t>Definition</a:t>
                      </a:r>
                      <a:endParaRPr lang="en-US" sz="1600"/>
                    </a:p>
                  </a:txBody>
                  <a:tcPr marL="82607" marR="82607" marT="41303" marB="41303" anchor="ctr">
                    <a:lnL>
                      <a:noFill/>
                    </a:lnL>
                    <a:lnR>
                      <a:noFill/>
                    </a:lnR>
                    <a:lnT>
                      <a:noFill/>
                    </a:lnT>
                    <a:lnB>
                      <a:noFill/>
                    </a:lnB>
                  </a:tcPr>
                </a:tc>
                <a:tc>
                  <a:txBody>
                    <a:bodyPr/>
                    <a:lstStyle/>
                    <a:p>
                      <a:r>
                        <a:rPr lang="en-US" sz="1600" b="1"/>
                        <a:t>Key</a:t>
                      </a:r>
                      <a:endParaRPr lang="en-US" sz="1600"/>
                    </a:p>
                  </a:txBody>
                  <a:tcPr marL="82607" marR="82607" marT="41303" marB="41303" anchor="ctr">
                    <a:lnL>
                      <a:noFill/>
                    </a:lnL>
                    <a:lnR>
                      <a:noFill/>
                    </a:lnR>
                    <a:lnT>
                      <a:noFill/>
                    </a:lnT>
                    <a:lnB>
                      <a:noFill/>
                    </a:lnB>
                  </a:tcPr>
                </a:tc>
                <a:extLst>
                  <a:ext uri="{0D108BD9-81ED-4DB2-BD59-A6C34878D82A}">
                    <a16:rowId xmlns:a16="http://schemas.microsoft.com/office/drawing/2014/main" val="2084519599"/>
                  </a:ext>
                </a:extLst>
              </a:tr>
              <a:tr h="330427">
                <a:tc>
                  <a:txBody>
                    <a:bodyPr/>
                    <a:lstStyle/>
                    <a:p>
                      <a:r>
                        <a:rPr lang="en-US" sz="1600"/>
                        <a:t>survival</a:t>
                      </a:r>
                    </a:p>
                  </a:txBody>
                  <a:tcPr marL="82607" marR="82607" marT="41303" marB="41303" anchor="ctr">
                    <a:lnL>
                      <a:noFill/>
                    </a:lnL>
                    <a:lnR>
                      <a:noFill/>
                    </a:lnR>
                    <a:lnT>
                      <a:noFill/>
                    </a:lnT>
                    <a:lnB>
                      <a:noFill/>
                    </a:lnB>
                  </a:tcPr>
                </a:tc>
                <a:tc>
                  <a:txBody>
                    <a:bodyPr/>
                    <a:lstStyle/>
                    <a:p>
                      <a:r>
                        <a:rPr lang="en-US" sz="1600"/>
                        <a:t>Survival</a:t>
                      </a:r>
                    </a:p>
                  </a:txBody>
                  <a:tcPr marL="82607" marR="82607" marT="41303" marB="41303" anchor="ctr">
                    <a:lnL>
                      <a:noFill/>
                    </a:lnL>
                    <a:lnR>
                      <a:noFill/>
                    </a:lnR>
                    <a:lnT>
                      <a:noFill/>
                    </a:lnT>
                    <a:lnB>
                      <a:noFill/>
                    </a:lnB>
                  </a:tcPr>
                </a:tc>
                <a:tc>
                  <a:txBody>
                    <a:bodyPr/>
                    <a:lstStyle/>
                    <a:p>
                      <a:r>
                        <a:rPr lang="en-US" sz="1600" dirty="0"/>
                        <a:t>0 = No, 1 = Yes</a:t>
                      </a:r>
                    </a:p>
                  </a:txBody>
                  <a:tcPr marL="82607" marR="82607" marT="41303" marB="41303" anchor="ctr">
                    <a:lnL>
                      <a:noFill/>
                    </a:lnL>
                    <a:lnR>
                      <a:noFill/>
                    </a:lnR>
                    <a:lnT>
                      <a:noFill/>
                    </a:lnT>
                    <a:lnB>
                      <a:noFill/>
                    </a:lnB>
                  </a:tcPr>
                </a:tc>
                <a:extLst>
                  <a:ext uri="{0D108BD9-81ED-4DB2-BD59-A6C34878D82A}">
                    <a16:rowId xmlns:a16="http://schemas.microsoft.com/office/drawing/2014/main" val="855359404"/>
                  </a:ext>
                </a:extLst>
              </a:tr>
              <a:tr h="330427">
                <a:tc>
                  <a:txBody>
                    <a:bodyPr/>
                    <a:lstStyle/>
                    <a:p>
                      <a:r>
                        <a:rPr lang="en-US" sz="1600"/>
                        <a:t>pclass</a:t>
                      </a:r>
                    </a:p>
                  </a:txBody>
                  <a:tcPr marL="82607" marR="82607" marT="41303" marB="41303" anchor="ctr">
                    <a:lnL>
                      <a:noFill/>
                    </a:lnL>
                    <a:lnR>
                      <a:noFill/>
                    </a:lnR>
                    <a:lnT>
                      <a:noFill/>
                    </a:lnT>
                    <a:lnB>
                      <a:noFill/>
                    </a:lnB>
                  </a:tcPr>
                </a:tc>
                <a:tc>
                  <a:txBody>
                    <a:bodyPr/>
                    <a:lstStyle/>
                    <a:p>
                      <a:r>
                        <a:rPr lang="en-US" sz="1600" dirty="0"/>
                        <a:t>Ticket class</a:t>
                      </a:r>
                    </a:p>
                  </a:txBody>
                  <a:tcPr marL="82607" marR="82607" marT="41303" marB="41303" anchor="ctr">
                    <a:lnL>
                      <a:noFill/>
                    </a:lnL>
                    <a:lnR>
                      <a:noFill/>
                    </a:lnR>
                    <a:lnT>
                      <a:noFill/>
                    </a:lnT>
                    <a:lnB>
                      <a:noFill/>
                    </a:lnB>
                  </a:tcPr>
                </a:tc>
                <a:tc>
                  <a:txBody>
                    <a:bodyPr/>
                    <a:lstStyle/>
                    <a:p>
                      <a:r>
                        <a:rPr lang="en-US" sz="1600" dirty="0"/>
                        <a:t>1 = 1st, 2 = 2nd, 3 = 3rd</a:t>
                      </a:r>
                    </a:p>
                  </a:txBody>
                  <a:tcPr marL="82607" marR="82607" marT="41303" marB="41303" anchor="ctr">
                    <a:lnL>
                      <a:noFill/>
                    </a:lnL>
                    <a:lnR>
                      <a:noFill/>
                    </a:lnR>
                    <a:lnT>
                      <a:noFill/>
                    </a:lnT>
                    <a:lnB>
                      <a:noFill/>
                    </a:lnB>
                  </a:tcPr>
                </a:tc>
                <a:extLst>
                  <a:ext uri="{0D108BD9-81ED-4DB2-BD59-A6C34878D82A}">
                    <a16:rowId xmlns:a16="http://schemas.microsoft.com/office/drawing/2014/main" val="1145187222"/>
                  </a:ext>
                </a:extLst>
              </a:tr>
              <a:tr h="330427">
                <a:tc>
                  <a:txBody>
                    <a:bodyPr/>
                    <a:lstStyle/>
                    <a:p>
                      <a:r>
                        <a:rPr lang="en-US" sz="1600"/>
                        <a:t>sex</a:t>
                      </a:r>
                    </a:p>
                  </a:txBody>
                  <a:tcPr marL="82607" marR="82607" marT="41303" marB="41303" anchor="ctr">
                    <a:lnL>
                      <a:noFill/>
                    </a:lnL>
                    <a:lnR>
                      <a:noFill/>
                    </a:lnR>
                    <a:lnT>
                      <a:noFill/>
                    </a:lnT>
                    <a:lnB>
                      <a:noFill/>
                    </a:lnB>
                  </a:tcPr>
                </a:tc>
                <a:tc>
                  <a:txBody>
                    <a:bodyPr/>
                    <a:lstStyle/>
                    <a:p>
                      <a:r>
                        <a:rPr lang="en-US" sz="1600" dirty="0"/>
                        <a:t>Sex</a:t>
                      </a:r>
                    </a:p>
                  </a:txBody>
                  <a:tcPr marL="82607" marR="82607" marT="41303" marB="41303" anchor="ctr">
                    <a:lnL>
                      <a:noFill/>
                    </a:lnL>
                    <a:lnR>
                      <a:noFill/>
                    </a:lnR>
                    <a:lnT>
                      <a:noFill/>
                    </a:lnT>
                    <a:lnB>
                      <a:noFill/>
                    </a:lnB>
                  </a:tcPr>
                </a:tc>
                <a:tc>
                  <a:txBody>
                    <a:bodyPr/>
                    <a:lstStyle/>
                    <a:p>
                      <a:endParaRPr lang="en-US" sz="1600"/>
                    </a:p>
                  </a:txBody>
                  <a:tcPr marL="82607" marR="82607" marT="41303" marB="41303" anchor="ctr">
                    <a:lnL>
                      <a:noFill/>
                    </a:lnL>
                    <a:lnR>
                      <a:noFill/>
                    </a:lnR>
                    <a:lnT>
                      <a:noFill/>
                    </a:lnT>
                    <a:lnB>
                      <a:noFill/>
                    </a:lnB>
                  </a:tcPr>
                </a:tc>
                <a:extLst>
                  <a:ext uri="{0D108BD9-81ED-4DB2-BD59-A6C34878D82A}">
                    <a16:rowId xmlns:a16="http://schemas.microsoft.com/office/drawing/2014/main" val="1938299684"/>
                  </a:ext>
                </a:extLst>
              </a:tr>
              <a:tr h="330427">
                <a:tc>
                  <a:txBody>
                    <a:bodyPr/>
                    <a:lstStyle/>
                    <a:p>
                      <a:r>
                        <a:rPr lang="en-US" sz="1600" dirty="0"/>
                        <a:t>Age</a:t>
                      </a:r>
                    </a:p>
                  </a:txBody>
                  <a:tcPr marL="82607" marR="82607" marT="41303" marB="41303" anchor="ctr">
                    <a:lnL>
                      <a:noFill/>
                    </a:lnL>
                    <a:lnR>
                      <a:noFill/>
                    </a:lnR>
                    <a:lnT>
                      <a:noFill/>
                    </a:lnT>
                    <a:lnB>
                      <a:noFill/>
                    </a:lnB>
                  </a:tcPr>
                </a:tc>
                <a:tc>
                  <a:txBody>
                    <a:bodyPr/>
                    <a:lstStyle/>
                    <a:p>
                      <a:r>
                        <a:rPr lang="en-US" sz="1600"/>
                        <a:t>Age in years</a:t>
                      </a:r>
                    </a:p>
                  </a:txBody>
                  <a:tcPr marL="82607" marR="82607" marT="41303" marB="41303" anchor="ctr">
                    <a:lnL>
                      <a:noFill/>
                    </a:lnL>
                    <a:lnR>
                      <a:noFill/>
                    </a:lnR>
                    <a:lnT>
                      <a:noFill/>
                    </a:lnT>
                    <a:lnB>
                      <a:noFill/>
                    </a:lnB>
                  </a:tcPr>
                </a:tc>
                <a:tc>
                  <a:txBody>
                    <a:bodyPr/>
                    <a:lstStyle/>
                    <a:p>
                      <a:endParaRPr lang="en-US" sz="1600"/>
                    </a:p>
                  </a:txBody>
                  <a:tcPr marL="82607" marR="82607" marT="41303" marB="41303" anchor="ctr">
                    <a:lnL>
                      <a:noFill/>
                    </a:lnL>
                    <a:lnR>
                      <a:noFill/>
                    </a:lnR>
                    <a:lnT>
                      <a:noFill/>
                    </a:lnT>
                    <a:lnB>
                      <a:noFill/>
                    </a:lnB>
                  </a:tcPr>
                </a:tc>
                <a:extLst>
                  <a:ext uri="{0D108BD9-81ED-4DB2-BD59-A6C34878D82A}">
                    <a16:rowId xmlns:a16="http://schemas.microsoft.com/office/drawing/2014/main" val="1520622414"/>
                  </a:ext>
                </a:extLst>
              </a:tr>
              <a:tr h="578247">
                <a:tc>
                  <a:txBody>
                    <a:bodyPr/>
                    <a:lstStyle/>
                    <a:p>
                      <a:r>
                        <a:rPr lang="en-US" sz="1600"/>
                        <a:t>sibsp</a:t>
                      </a:r>
                    </a:p>
                  </a:txBody>
                  <a:tcPr marL="82607" marR="82607" marT="41303" marB="41303" anchor="ctr">
                    <a:lnL>
                      <a:noFill/>
                    </a:lnL>
                    <a:lnR>
                      <a:noFill/>
                    </a:lnR>
                    <a:lnT>
                      <a:noFill/>
                    </a:lnT>
                    <a:lnB>
                      <a:noFill/>
                    </a:lnB>
                  </a:tcPr>
                </a:tc>
                <a:tc>
                  <a:txBody>
                    <a:bodyPr/>
                    <a:lstStyle/>
                    <a:p>
                      <a:r>
                        <a:rPr lang="en-US" sz="1600"/>
                        <a:t># of siblings / spouses aboard the Titanic</a:t>
                      </a:r>
                    </a:p>
                  </a:txBody>
                  <a:tcPr marL="82607" marR="82607" marT="41303" marB="41303" anchor="ctr">
                    <a:lnL>
                      <a:noFill/>
                    </a:lnL>
                    <a:lnR>
                      <a:noFill/>
                    </a:lnR>
                    <a:lnT>
                      <a:noFill/>
                    </a:lnT>
                    <a:lnB>
                      <a:noFill/>
                    </a:lnB>
                  </a:tcPr>
                </a:tc>
                <a:tc>
                  <a:txBody>
                    <a:bodyPr/>
                    <a:lstStyle/>
                    <a:p>
                      <a:endParaRPr lang="en-US" sz="1600"/>
                    </a:p>
                  </a:txBody>
                  <a:tcPr marL="82607" marR="82607" marT="41303" marB="41303" anchor="ctr">
                    <a:lnL>
                      <a:noFill/>
                    </a:lnL>
                    <a:lnR>
                      <a:noFill/>
                    </a:lnR>
                    <a:lnT>
                      <a:noFill/>
                    </a:lnT>
                    <a:lnB>
                      <a:noFill/>
                    </a:lnB>
                  </a:tcPr>
                </a:tc>
                <a:extLst>
                  <a:ext uri="{0D108BD9-81ED-4DB2-BD59-A6C34878D82A}">
                    <a16:rowId xmlns:a16="http://schemas.microsoft.com/office/drawing/2014/main" val="2798051766"/>
                  </a:ext>
                </a:extLst>
              </a:tr>
              <a:tr h="578247">
                <a:tc>
                  <a:txBody>
                    <a:bodyPr/>
                    <a:lstStyle/>
                    <a:p>
                      <a:r>
                        <a:rPr lang="en-US" sz="1600"/>
                        <a:t>parch</a:t>
                      </a:r>
                    </a:p>
                  </a:txBody>
                  <a:tcPr marL="82607" marR="82607" marT="41303" marB="41303" anchor="ctr">
                    <a:lnL>
                      <a:noFill/>
                    </a:lnL>
                    <a:lnR>
                      <a:noFill/>
                    </a:lnR>
                    <a:lnT>
                      <a:noFill/>
                    </a:lnT>
                    <a:lnB>
                      <a:noFill/>
                    </a:lnB>
                  </a:tcPr>
                </a:tc>
                <a:tc>
                  <a:txBody>
                    <a:bodyPr/>
                    <a:lstStyle/>
                    <a:p>
                      <a:r>
                        <a:rPr lang="en-US" sz="1600"/>
                        <a:t># of parents / children aboard the Titanic</a:t>
                      </a:r>
                    </a:p>
                  </a:txBody>
                  <a:tcPr marL="82607" marR="82607" marT="41303" marB="41303" anchor="ctr">
                    <a:lnL>
                      <a:noFill/>
                    </a:lnL>
                    <a:lnR>
                      <a:noFill/>
                    </a:lnR>
                    <a:lnT>
                      <a:noFill/>
                    </a:lnT>
                    <a:lnB>
                      <a:noFill/>
                    </a:lnB>
                  </a:tcPr>
                </a:tc>
                <a:tc>
                  <a:txBody>
                    <a:bodyPr/>
                    <a:lstStyle/>
                    <a:p>
                      <a:endParaRPr lang="en-US" sz="1600"/>
                    </a:p>
                  </a:txBody>
                  <a:tcPr marL="82607" marR="82607" marT="41303" marB="41303" anchor="ctr">
                    <a:lnL>
                      <a:noFill/>
                    </a:lnL>
                    <a:lnR>
                      <a:noFill/>
                    </a:lnR>
                    <a:lnT>
                      <a:noFill/>
                    </a:lnT>
                    <a:lnB>
                      <a:noFill/>
                    </a:lnB>
                  </a:tcPr>
                </a:tc>
                <a:extLst>
                  <a:ext uri="{0D108BD9-81ED-4DB2-BD59-A6C34878D82A}">
                    <a16:rowId xmlns:a16="http://schemas.microsoft.com/office/drawing/2014/main" val="4226871756"/>
                  </a:ext>
                </a:extLst>
              </a:tr>
              <a:tr h="330427">
                <a:tc>
                  <a:txBody>
                    <a:bodyPr/>
                    <a:lstStyle/>
                    <a:p>
                      <a:r>
                        <a:rPr lang="en-US" sz="1600"/>
                        <a:t>ticket</a:t>
                      </a:r>
                    </a:p>
                  </a:txBody>
                  <a:tcPr marL="82607" marR="82607" marT="41303" marB="41303" anchor="ctr">
                    <a:lnL>
                      <a:noFill/>
                    </a:lnL>
                    <a:lnR>
                      <a:noFill/>
                    </a:lnR>
                    <a:lnT>
                      <a:noFill/>
                    </a:lnT>
                    <a:lnB>
                      <a:noFill/>
                    </a:lnB>
                  </a:tcPr>
                </a:tc>
                <a:tc>
                  <a:txBody>
                    <a:bodyPr/>
                    <a:lstStyle/>
                    <a:p>
                      <a:r>
                        <a:rPr lang="en-US" sz="1600"/>
                        <a:t>Ticket number</a:t>
                      </a:r>
                    </a:p>
                  </a:txBody>
                  <a:tcPr marL="82607" marR="82607" marT="41303" marB="41303" anchor="ctr">
                    <a:lnL>
                      <a:noFill/>
                    </a:lnL>
                    <a:lnR>
                      <a:noFill/>
                    </a:lnR>
                    <a:lnT>
                      <a:noFill/>
                    </a:lnT>
                    <a:lnB>
                      <a:noFill/>
                    </a:lnB>
                  </a:tcPr>
                </a:tc>
                <a:tc>
                  <a:txBody>
                    <a:bodyPr/>
                    <a:lstStyle/>
                    <a:p>
                      <a:endParaRPr lang="en-US" sz="1600"/>
                    </a:p>
                  </a:txBody>
                  <a:tcPr marL="82607" marR="82607" marT="41303" marB="41303" anchor="ctr">
                    <a:lnL>
                      <a:noFill/>
                    </a:lnL>
                    <a:lnR>
                      <a:noFill/>
                    </a:lnR>
                    <a:lnT>
                      <a:noFill/>
                    </a:lnT>
                    <a:lnB>
                      <a:noFill/>
                    </a:lnB>
                  </a:tcPr>
                </a:tc>
                <a:extLst>
                  <a:ext uri="{0D108BD9-81ED-4DB2-BD59-A6C34878D82A}">
                    <a16:rowId xmlns:a16="http://schemas.microsoft.com/office/drawing/2014/main" val="1903075959"/>
                  </a:ext>
                </a:extLst>
              </a:tr>
              <a:tr h="330427">
                <a:tc>
                  <a:txBody>
                    <a:bodyPr/>
                    <a:lstStyle/>
                    <a:p>
                      <a:r>
                        <a:rPr lang="en-US" sz="1600"/>
                        <a:t>fare</a:t>
                      </a:r>
                    </a:p>
                  </a:txBody>
                  <a:tcPr marL="82607" marR="82607" marT="41303" marB="41303" anchor="ctr">
                    <a:lnL>
                      <a:noFill/>
                    </a:lnL>
                    <a:lnR>
                      <a:noFill/>
                    </a:lnR>
                    <a:lnT>
                      <a:noFill/>
                    </a:lnT>
                    <a:lnB>
                      <a:noFill/>
                    </a:lnB>
                  </a:tcPr>
                </a:tc>
                <a:tc>
                  <a:txBody>
                    <a:bodyPr/>
                    <a:lstStyle/>
                    <a:p>
                      <a:r>
                        <a:rPr lang="en-US" sz="1600"/>
                        <a:t>Passenger fare</a:t>
                      </a:r>
                    </a:p>
                  </a:txBody>
                  <a:tcPr marL="82607" marR="82607" marT="41303" marB="41303" anchor="ctr">
                    <a:lnL>
                      <a:noFill/>
                    </a:lnL>
                    <a:lnR>
                      <a:noFill/>
                    </a:lnR>
                    <a:lnT>
                      <a:noFill/>
                    </a:lnT>
                    <a:lnB>
                      <a:noFill/>
                    </a:lnB>
                  </a:tcPr>
                </a:tc>
                <a:tc>
                  <a:txBody>
                    <a:bodyPr/>
                    <a:lstStyle/>
                    <a:p>
                      <a:endParaRPr lang="en-US" sz="1600"/>
                    </a:p>
                  </a:txBody>
                  <a:tcPr marL="82607" marR="82607" marT="41303" marB="41303" anchor="ctr">
                    <a:lnL>
                      <a:noFill/>
                    </a:lnL>
                    <a:lnR>
                      <a:noFill/>
                    </a:lnR>
                    <a:lnT>
                      <a:noFill/>
                    </a:lnT>
                    <a:lnB>
                      <a:noFill/>
                    </a:lnB>
                  </a:tcPr>
                </a:tc>
                <a:extLst>
                  <a:ext uri="{0D108BD9-81ED-4DB2-BD59-A6C34878D82A}">
                    <a16:rowId xmlns:a16="http://schemas.microsoft.com/office/drawing/2014/main" val="816514748"/>
                  </a:ext>
                </a:extLst>
              </a:tr>
              <a:tr h="330427">
                <a:tc>
                  <a:txBody>
                    <a:bodyPr/>
                    <a:lstStyle/>
                    <a:p>
                      <a:r>
                        <a:rPr lang="en-US" sz="1600"/>
                        <a:t>cabin</a:t>
                      </a:r>
                    </a:p>
                  </a:txBody>
                  <a:tcPr marL="82607" marR="82607" marT="41303" marB="41303" anchor="ctr">
                    <a:lnL>
                      <a:noFill/>
                    </a:lnL>
                    <a:lnR>
                      <a:noFill/>
                    </a:lnR>
                    <a:lnT>
                      <a:noFill/>
                    </a:lnT>
                    <a:lnB>
                      <a:noFill/>
                    </a:lnB>
                  </a:tcPr>
                </a:tc>
                <a:tc>
                  <a:txBody>
                    <a:bodyPr/>
                    <a:lstStyle/>
                    <a:p>
                      <a:r>
                        <a:rPr lang="en-US" sz="1600"/>
                        <a:t>Cabin number</a:t>
                      </a:r>
                    </a:p>
                  </a:txBody>
                  <a:tcPr marL="82607" marR="82607" marT="41303" marB="41303" anchor="ctr">
                    <a:lnL>
                      <a:noFill/>
                    </a:lnL>
                    <a:lnR>
                      <a:noFill/>
                    </a:lnR>
                    <a:lnT>
                      <a:noFill/>
                    </a:lnT>
                    <a:lnB>
                      <a:noFill/>
                    </a:lnB>
                  </a:tcPr>
                </a:tc>
                <a:tc>
                  <a:txBody>
                    <a:bodyPr/>
                    <a:lstStyle/>
                    <a:p>
                      <a:endParaRPr lang="en-US" sz="1600"/>
                    </a:p>
                  </a:txBody>
                  <a:tcPr marL="82607" marR="82607" marT="41303" marB="41303" anchor="ctr">
                    <a:lnL>
                      <a:noFill/>
                    </a:lnL>
                    <a:lnR>
                      <a:noFill/>
                    </a:lnR>
                    <a:lnT>
                      <a:noFill/>
                    </a:lnT>
                    <a:lnB>
                      <a:noFill/>
                    </a:lnB>
                  </a:tcPr>
                </a:tc>
                <a:extLst>
                  <a:ext uri="{0D108BD9-81ED-4DB2-BD59-A6C34878D82A}">
                    <a16:rowId xmlns:a16="http://schemas.microsoft.com/office/drawing/2014/main" val="3955609568"/>
                  </a:ext>
                </a:extLst>
              </a:tr>
              <a:tr h="826067">
                <a:tc>
                  <a:txBody>
                    <a:bodyPr/>
                    <a:lstStyle/>
                    <a:p>
                      <a:r>
                        <a:rPr lang="en-US" sz="1600"/>
                        <a:t>embarked</a:t>
                      </a:r>
                    </a:p>
                  </a:txBody>
                  <a:tcPr marL="82607" marR="82607" marT="41303" marB="41303" anchor="ctr">
                    <a:lnL>
                      <a:noFill/>
                    </a:lnL>
                    <a:lnR>
                      <a:noFill/>
                    </a:lnR>
                    <a:lnT>
                      <a:noFill/>
                    </a:lnT>
                    <a:lnB>
                      <a:noFill/>
                    </a:lnB>
                  </a:tcPr>
                </a:tc>
                <a:tc>
                  <a:txBody>
                    <a:bodyPr/>
                    <a:lstStyle/>
                    <a:p>
                      <a:r>
                        <a:rPr lang="en-US" sz="1600"/>
                        <a:t>Port of Embarkation</a:t>
                      </a:r>
                    </a:p>
                  </a:txBody>
                  <a:tcPr marL="82607" marR="82607" marT="41303" marB="41303" anchor="ctr">
                    <a:lnL>
                      <a:noFill/>
                    </a:lnL>
                    <a:lnR>
                      <a:noFill/>
                    </a:lnR>
                    <a:lnT>
                      <a:noFill/>
                    </a:lnT>
                    <a:lnB>
                      <a:noFill/>
                    </a:lnB>
                  </a:tcPr>
                </a:tc>
                <a:tc>
                  <a:txBody>
                    <a:bodyPr/>
                    <a:lstStyle/>
                    <a:p>
                      <a:r>
                        <a:rPr lang="en-US" sz="1600" dirty="0"/>
                        <a:t>C = Cherbourg, Q = Queenstown, S = Southampton</a:t>
                      </a:r>
                    </a:p>
                  </a:txBody>
                  <a:tcPr marL="82607" marR="82607" marT="41303" marB="41303" anchor="ctr">
                    <a:lnL>
                      <a:noFill/>
                    </a:lnL>
                    <a:lnR>
                      <a:noFill/>
                    </a:lnR>
                    <a:lnT>
                      <a:noFill/>
                    </a:lnT>
                    <a:lnB>
                      <a:noFill/>
                    </a:lnB>
                  </a:tcPr>
                </a:tc>
                <a:extLst>
                  <a:ext uri="{0D108BD9-81ED-4DB2-BD59-A6C34878D82A}">
                    <a16:rowId xmlns:a16="http://schemas.microsoft.com/office/drawing/2014/main" val="2395010565"/>
                  </a:ext>
                </a:extLst>
              </a:tr>
            </a:tbl>
          </a:graphicData>
        </a:graphic>
      </p:graphicFrame>
    </p:spTree>
    <p:extLst>
      <p:ext uri="{BB962C8B-B14F-4D97-AF65-F5344CB8AC3E}">
        <p14:creationId xmlns:p14="http://schemas.microsoft.com/office/powerpoint/2010/main" val="360590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20EB-8B48-4220-A7F1-F1965B1E7E8A}"/>
              </a:ext>
            </a:extLst>
          </p:cNvPr>
          <p:cNvSpPr>
            <a:spLocks noGrp="1"/>
          </p:cNvSpPr>
          <p:nvPr>
            <p:ph type="title"/>
          </p:nvPr>
        </p:nvSpPr>
        <p:spPr/>
        <p:txBody>
          <a:bodyPr/>
          <a:lstStyle/>
          <a:p>
            <a:r>
              <a:rPr lang="en-US" dirty="0"/>
              <a:t>Grading, Projects, and Work Flow</a:t>
            </a:r>
          </a:p>
        </p:txBody>
      </p:sp>
      <p:sp>
        <p:nvSpPr>
          <p:cNvPr id="3" name="Content Placeholder 2">
            <a:extLst>
              <a:ext uri="{FF2B5EF4-FFF2-40B4-BE49-F238E27FC236}">
                <a16:creationId xmlns:a16="http://schemas.microsoft.com/office/drawing/2014/main" id="{2F427391-109C-4D03-8735-5195A34D491B}"/>
              </a:ext>
            </a:extLst>
          </p:cNvPr>
          <p:cNvSpPr>
            <a:spLocks noGrp="1"/>
          </p:cNvSpPr>
          <p:nvPr>
            <p:ph idx="1"/>
          </p:nvPr>
        </p:nvSpPr>
        <p:spPr/>
        <p:txBody>
          <a:bodyPr>
            <a:normAutofit fontScale="92500" lnSpcReduction="10000"/>
          </a:bodyPr>
          <a:lstStyle/>
          <a:p>
            <a:r>
              <a:rPr lang="en-US" dirty="0"/>
              <a:t>Eight projects assigned, lowest dropped</a:t>
            </a:r>
          </a:p>
          <a:p>
            <a:pPr lvl="1"/>
            <a:r>
              <a:rPr lang="en-US" dirty="0"/>
              <a:t>7 projects X 6 points = 42</a:t>
            </a:r>
          </a:p>
          <a:p>
            <a:r>
              <a:rPr lang="en-US" dirty="0"/>
              <a:t>Projects are due </a:t>
            </a:r>
            <a:r>
              <a:rPr lang="en-US" b="1" dirty="0"/>
              <a:t>two weeks </a:t>
            </a:r>
            <a:r>
              <a:rPr lang="en-US" dirty="0"/>
              <a:t>after the completion of the lecture &amp; example demonstration</a:t>
            </a:r>
          </a:p>
          <a:p>
            <a:pPr lvl="1"/>
            <a:r>
              <a:rPr lang="en-US" dirty="0"/>
              <a:t>Examples are described in advance</a:t>
            </a:r>
          </a:p>
          <a:p>
            <a:r>
              <a:rPr lang="en-US" dirty="0"/>
              <a:t>If you submit early, the projects will be graded and  you will be guided to the right answer</a:t>
            </a:r>
          </a:p>
          <a:p>
            <a:pPr lvl="1"/>
            <a:r>
              <a:rPr lang="en-US" b="1" u="sng" dirty="0"/>
              <a:t>You may resubmit an unlimited number of times for full credit if you met the deadline</a:t>
            </a:r>
          </a:p>
          <a:p>
            <a:r>
              <a:rPr lang="en-US" dirty="0"/>
              <a:t>Mid-term &amp; Final are in-class, 29 points each</a:t>
            </a:r>
          </a:p>
          <a:p>
            <a:pPr lvl="1"/>
            <a:r>
              <a:rPr lang="en-US" dirty="0"/>
              <a:t>Open computer, no conversation or collaboration</a:t>
            </a:r>
          </a:p>
        </p:txBody>
      </p:sp>
    </p:spTree>
    <p:extLst>
      <p:ext uri="{BB962C8B-B14F-4D97-AF65-F5344CB8AC3E}">
        <p14:creationId xmlns:p14="http://schemas.microsoft.com/office/powerpoint/2010/main" val="117816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0F3A-5D81-4C44-BBB1-861DCE7EA5D5}"/>
              </a:ext>
            </a:extLst>
          </p:cNvPr>
          <p:cNvSpPr>
            <a:spLocks noGrp="1"/>
          </p:cNvSpPr>
          <p:nvPr>
            <p:ph type="title"/>
          </p:nvPr>
        </p:nvSpPr>
        <p:spPr/>
        <p:txBody>
          <a:bodyPr/>
          <a:lstStyle/>
          <a:p>
            <a:r>
              <a:rPr lang="en-US" dirty="0"/>
              <a:t>Grading Philosophy</a:t>
            </a:r>
          </a:p>
        </p:txBody>
      </p:sp>
      <p:sp>
        <p:nvSpPr>
          <p:cNvPr id="3" name="Content Placeholder 2">
            <a:extLst>
              <a:ext uri="{FF2B5EF4-FFF2-40B4-BE49-F238E27FC236}">
                <a16:creationId xmlns:a16="http://schemas.microsoft.com/office/drawing/2014/main" id="{910B2D13-AB89-4101-BED2-E1E4DBB667B5}"/>
              </a:ext>
            </a:extLst>
          </p:cNvPr>
          <p:cNvSpPr>
            <a:spLocks noGrp="1"/>
          </p:cNvSpPr>
          <p:nvPr>
            <p:ph idx="1"/>
          </p:nvPr>
        </p:nvSpPr>
        <p:spPr/>
        <p:txBody>
          <a:bodyPr>
            <a:normAutofit fontScale="92500" lnSpcReduction="20000"/>
          </a:bodyPr>
          <a:lstStyle/>
          <a:p>
            <a:r>
              <a:rPr lang="en-US" dirty="0"/>
              <a:t>This is a </a:t>
            </a:r>
            <a:r>
              <a:rPr lang="en-US" i="1" dirty="0"/>
              <a:t>masters level </a:t>
            </a:r>
            <a:r>
              <a:rPr lang="en-US" dirty="0"/>
              <a:t>course: you are expected to fully master this topic</a:t>
            </a:r>
          </a:p>
          <a:p>
            <a:pPr lvl="1"/>
            <a:r>
              <a:rPr lang="en-US" dirty="0"/>
              <a:t>Upon graduation, you must be able to tackle complete problems, not just push buttons</a:t>
            </a:r>
          </a:p>
          <a:p>
            <a:r>
              <a:rPr lang="en-US" dirty="0"/>
              <a:t>There is limited partial credit: you must demonstrate the ability to </a:t>
            </a:r>
            <a:r>
              <a:rPr lang="en-US" i="1" dirty="0"/>
              <a:t>finish</a:t>
            </a:r>
            <a:r>
              <a:rPr lang="en-US" dirty="0"/>
              <a:t> a problem</a:t>
            </a:r>
          </a:p>
          <a:p>
            <a:pPr lvl="1"/>
            <a:r>
              <a:rPr lang="en-US" dirty="0"/>
              <a:t>Merely knowing what button to push in the software is </a:t>
            </a:r>
            <a:r>
              <a:rPr lang="en-US" i="1" dirty="0"/>
              <a:t>not </a:t>
            </a:r>
            <a:r>
              <a:rPr lang="en-US" dirty="0"/>
              <a:t>mastery and will not get you partial credit</a:t>
            </a:r>
          </a:p>
          <a:p>
            <a:pPr lvl="1"/>
            <a:r>
              <a:rPr lang="en-US" dirty="0"/>
              <a:t>Zero credit is given if you do not read and answer the whole question</a:t>
            </a:r>
          </a:p>
          <a:p>
            <a:pPr lvl="1"/>
            <a:r>
              <a:rPr lang="en-US" dirty="0"/>
              <a:t>I don’t try to “excavate” your knowledge (and neither will anyone else)</a:t>
            </a:r>
          </a:p>
        </p:txBody>
      </p:sp>
    </p:spTree>
    <p:extLst>
      <p:ext uri="{BB962C8B-B14F-4D97-AF65-F5344CB8AC3E}">
        <p14:creationId xmlns:p14="http://schemas.microsoft.com/office/powerpoint/2010/main" val="258480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704" y="685800"/>
            <a:ext cx="8229600" cy="1066800"/>
          </a:xfrm>
        </p:spPr>
        <p:txBody>
          <a:bodyPr/>
          <a:lstStyle/>
          <a:p>
            <a:r>
              <a:rPr lang="en-US" dirty="0"/>
              <a:t>Agenda</a:t>
            </a:r>
          </a:p>
        </p:txBody>
      </p:sp>
      <p:sp>
        <p:nvSpPr>
          <p:cNvPr id="3" name="Content Placeholder 2"/>
          <p:cNvSpPr>
            <a:spLocks noGrp="1"/>
          </p:cNvSpPr>
          <p:nvPr>
            <p:ph idx="1"/>
          </p:nvPr>
        </p:nvSpPr>
        <p:spPr>
          <a:xfrm>
            <a:off x="457200" y="1752600"/>
            <a:ext cx="8229600" cy="4821936"/>
          </a:xfrm>
        </p:spPr>
        <p:txBody>
          <a:bodyPr>
            <a:normAutofit lnSpcReduction="10000"/>
          </a:bodyPr>
          <a:lstStyle/>
          <a:p>
            <a:r>
              <a:rPr lang="en-US" dirty="0"/>
              <a:t>Introductions (me and you)</a:t>
            </a:r>
          </a:p>
          <a:p>
            <a:r>
              <a:rPr lang="en-US" dirty="0"/>
              <a:t>Course Administration &amp; Policies</a:t>
            </a:r>
          </a:p>
          <a:p>
            <a:pPr lvl="1"/>
            <a:r>
              <a:rPr lang="en-US" dirty="0"/>
              <a:t>Text</a:t>
            </a:r>
          </a:p>
          <a:p>
            <a:pPr lvl="1"/>
            <a:r>
              <a:rPr lang="en-US" dirty="0"/>
              <a:t>Software</a:t>
            </a:r>
          </a:p>
          <a:p>
            <a:pPr lvl="1"/>
            <a:r>
              <a:rPr lang="en-US" dirty="0"/>
              <a:t>Grading, learning, and academic integrity</a:t>
            </a:r>
          </a:p>
          <a:p>
            <a:r>
              <a:rPr lang="en-US" dirty="0"/>
              <a:t>This course in context</a:t>
            </a:r>
          </a:p>
          <a:p>
            <a:pPr lvl="1"/>
            <a:r>
              <a:rPr lang="en-US" dirty="0"/>
              <a:t>Of data science</a:t>
            </a:r>
          </a:p>
          <a:p>
            <a:pPr lvl="1"/>
            <a:r>
              <a:rPr lang="en-US" dirty="0"/>
              <a:t>Of operations research</a:t>
            </a:r>
          </a:p>
          <a:p>
            <a:pPr lvl="1"/>
            <a:r>
              <a:rPr lang="en-US" dirty="0"/>
              <a:t>Of the market in engineering data analytic systems</a:t>
            </a:r>
          </a:p>
          <a:p>
            <a:r>
              <a:rPr lang="en-US" dirty="0"/>
              <a:t>General Course Schedule</a:t>
            </a:r>
          </a:p>
          <a:p>
            <a:r>
              <a:rPr lang="en-US" dirty="0"/>
              <a:t>Excel Checklist I</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A715-5951-40F6-AC7A-865C1BD41AFD}"/>
              </a:ext>
            </a:extLst>
          </p:cNvPr>
          <p:cNvSpPr>
            <a:spLocks noGrp="1"/>
          </p:cNvSpPr>
          <p:nvPr>
            <p:ph type="title"/>
          </p:nvPr>
        </p:nvSpPr>
        <p:spPr/>
        <p:txBody>
          <a:bodyPr/>
          <a:lstStyle/>
          <a:p>
            <a:r>
              <a:rPr lang="en-US" dirty="0"/>
              <a:t>Connectivity in Contingency</a:t>
            </a:r>
          </a:p>
        </p:txBody>
      </p:sp>
      <p:sp>
        <p:nvSpPr>
          <p:cNvPr id="3" name="Content Placeholder 2">
            <a:extLst>
              <a:ext uri="{FF2B5EF4-FFF2-40B4-BE49-F238E27FC236}">
                <a16:creationId xmlns:a16="http://schemas.microsoft.com/office/drawing/2014/main" id="{6194F82B-38AB-4543-AFA8-C6413674F0C4}"/>
              </a:ext>
            </a:extLst>
          </p:cNvPr>
          <p:cNvSpPr>
            <a:spLocks noGrp="1"/>
          </p:cNvSpPr>
          <p:nvPr>
            <p:ph idx="1"/>
          </p:nvPr>
        </p:nvSpPr>
        <p:spPr/>
        <p:txBody>
          <a:bodyPr/>
          <a:lstStyle/>
          <a:p>
            <a:r>
              <a:rPr lang="en-US" dirty="0"/>
              <a:t>Need to identify two students who work or live near class</a:t>
            </a:r>
          </a:p>
          <a:p>
            <a:r>
              <a:rPr lang="en-US" dirty="0"/>
              <a:t>In the event of an on-road traffic issue, I will text students about my delay</a:t>
            </a:r>
          </a:p>
          <a:p>
            <a:pPr lvl="1"/>
            <a:r>
              <a:rPr lang="en-US" dirty="0"/>
              <a:t>If the delay is substantial, I will cancel and makeup class</a:t>
            </a:r>
          </a:p>
        </p:txBody>
      </p:sp>
    </p:spTree>
    <p:extLst>
      <p:ext uri="{BB962C8B-B14F-4D97-AF65-F5344CB8AC3E}">
        <p14:creationId xmlns:p14="http://schemas.microsoft.com/office/powerpoint/2010/main" val="199782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5B34-D990-4E3A-BD39-2D7CCB8C8965}"/>
              </a:ext>
            </a:extLst>
          </p:cNvPr>
          <p:cNvSpPr>
            <a:spLocks noGrp="1"/>
          </p:cNvSpPr>
          <p:nvPr>
            <p:ph type="title"/>
          </p:nvPr>
        </p:nvSpPr>
        <p:spPr>
          <a:xfrm>
            <a:off x="457200" y="457200"/>
            <a:ext cx="8229600" cy="838200"/>
          </a:xfrm>
        </p:spPr>
        <p:txBody>
          <a:bodyPr/>
          <a:lstStyle/>
          <a:p>
            <a:r>
              <a:rPr lang="en-US" dirty="0"/>
              <a:t>Learning and Integrity</a:t>
            </a:r>
          </a:p>
        </p:txBody>
      </p:sp>
      <p:sp>
        <p:nvSpPr>
          <p:cNvPr id="3" name="Content Placeholder 2">
            <a:extLst>
              <a:ext uri="{FF2B5EF4-FFF2-40B4-BE49-F238E27FC236}">
                <a16:creationId xmlns:a16="http://schemas.microsoft.com/office/drawing/2014/main" id="{AB2337E6-B3F7-4379-886E-91CB0DBA3AC3}"/>
              </a:ext>
            </a:extLst>
          </p:cNvPr>
          <p:cNvSpPr>
            <a:spLocks noGrp="1"/>
          </p:cNvSpPr>
          <p:nvPr>
            <p:ph idx="1"/>
          </p:nvPr>
        </p:nvSpPr>
        <p:spPr>
          <a:xfrm>
            <a:off x="457200" y="1295400"/>
            <a:ext cx="8229600" cy="5279136"/>
          </a:xfrm>
        </p:spPr>
        <p:txBody>
          <a:bodyPr>
            <a:normAutofit fontScale="92500"/>
          </a:bodyPr>
          <a:lstStyle/>
          <a:p>
            <a:r>
              <a:rPr lang="en-US" dirty="0"/>
              <a:t>OR531 is the most popular course in the SEOR department</a:t>
            </a:r>
          </a:p>
          <a:p>
            <a:r>
              <a:rPr lang="en-US" dirty="0"/>
              <a:t>It is also the most difficult in the MS DAE program</a:t>
            </a:r>
          </a:p>
          <a:p>
            <a:r>
              <a:rPr lang="en-US" dirty="0"/>
              <a:t>These skills are critical for functioning as a data analyst</a:t>
            </a:r>
          </a:p>
          <a:p>
            <a:pPr lvl="1"/>
            <a:r>
              <a:rPr lang="en-US" dirty="0"/>
              <a:t>“Data analysts” often lack the skills for the job</a:t>
            </a:r>
          </a:p>
          <a:p>
            <a:pPr lvl="1"/>
            <a:r>
              <a:rPr lang="en-US" dirty="0"/>
              <a:t>Mason has chosen to maintain high academic standards</a:t>
            </a:r>
          </a:p>
          <a:p>
            <a:r>
              <a:rPr lang="en-US" dirty="0"/>
              <a:t>Course design is built around </a:t>
            </a:r>
            <a:r>
              <a:rPr lang="en-US" i="1" dirty="0"/>
              <a:t>individual </a:t>
            </a:r>
            <a:r>
              <a:rPr lang="en-US" dirty="0"/>
              <a:t>learning</a:t>
            </a:r>
          </a:p>
          <a:p>
            <a:pPr lvl="1"/>
            <a:r>
              <a:rPr lang="en-US" dirty="0"/>
              <a:t>WORK YOUR PROJECTS ALONE!</a:t>
            </a:r>
          </a:p>
          <a:p>
            <a:pPr lvl="1"/>
            <a:r>
              <a:rPr lang="en-US" dirty="0"/>
              <a:t>Do not communicate any part of these problems with friends, classmates, tutors, or other individuals</a:t>
            </a:r>
          </a:p>
        </p:txBody>
      </p:sp>
    </p:spTree>
    <p:extLst>
      <p:ext uri="{BB962C8B-B14F-4D97-AF65-F5344CB8AC3E}">
        <p14:creationId xmlns:p14="http://schemas.microsoft.com/office/powerpoint/2010/main" val="3710222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4015-B34E-4D8C-9E76-CFFBFB3DF7FA}"/>
              </a:ext>
            </a:extLst>
          </p:cNvPr>
          <p:cNvSpPr>
            <a:spLocks noGrp="1"/>
          </p:cNvSpPr>
          <p:nvPr>
            <p:ph type="title"/>
          </p:nvPr>
        </p:nvSpPr>
        <p:spPr>
          <a:xfrm>
            <a:off x="473149" y="609600"/>
            <a:ext cx="8229600" cy="1066800"/>
          </a:xfrm>
        </p:spPr>
        <p:txBody>
          <a:bodyPr/>
          <a:lstStyle/>
          <a:p>
            <a:r>
              <a:rPr lang="en-US" dirty="0"/>
              <a:t>Why Work Alone?</a:t>
            </a:r>
          </a:p>
        </p:txBody>
      </p:sp>
      <p:sp>
        <p:nvSpPr>
          <p:cNvPr id="3" name="Content Placeholder 2">
            <a:extLst>
              <a:ext uri="{FF2B5EF4-FFF2-40B4-BE49-F238E27FC236}">
                <a16:creationId xmlns:a16="http://schemas.microsoft.com/office/drawing/2014/main" id="{27F70F64-0D09-4BD5-841E-19C8FDF54888}"/>
              </a:ext>
            </a:extLst>
          </p:cNvPr>
          <p:cNvSpPr>
            <a:spLocks noGrp="1"/>
          </p:cNvSpPr>
          <p:nvPr>
            <p:ph idx="1"/>
          </p:nvPr>
        </p:nvSpPr>
        <p:spPr>
          <a:xfrm>
            <a:off x="457200" y="1524000"/>
            <a:ext cx="8229600" cy="5050536"/>
          </a:xfrm>
        </p:spPr>
        <p:txBody>
          <a:bodyPr>
            <a:normAutofit fontScale="85000" lnSpcReduction="10000"/>
          </a:bodyPr>
          <a:lstStyle/>
          <a:p>
            <a:r>
              <a:rPr lang="en-US" dirty="0"/>
              <a:t>Two ways to get a low grade</a:t>
            </a:r>
          </a:p>
          <a:p>
            <a:pPr lvl="1"/>
            <a:r>
              <a:rPr lang="en-US" dirty="0"/>
              <a:t>Procrastinate on the homework projects</a:t>
            </a:r>
          </a:p>
          <a:p>
            <a:pPr lvl="1"/>
            <a:r>
              <a:rPr lang="en-US" dirty="0"/>
              <a:t>Fail to learn the </a:t>
            </a:r>
            <a:r>
              <a:rPr lang="en-US" i="1" dirty="0"/>
              <a:t>methods </a:t>
            </a:r>
            <a:r>
              <a:rPr lang="en-US" dirty="0"/>
              <a:t>for the tests</a:t>
            </a:r>
          </a:p>
          <a:p>
            <a:r>
              <a:rPr lang="en-US" dirty="0"/>
              <a:t>We make it easy</a:t>
            </a:r>
          </a:p>
          <a:p>
            <a:pPr lvl="1"/>
            <a:r>
              <a:rPr lang="en-US" dirty="0"/>
              <a:t>Infinite resubmissions of HW projects</a:t>
            </a:r>
          </a:p>
          <a:p>
            <a:pPr lvl="1"/>
            <a:r>
              <a:rPr lang="en-US" dirty="0"/>
              <a:t>Rework until you are right with no penalty</a:t>
            </a:r>
          </a:p>
          <a:p>
            <a:pPr lvl="1"/>
            <a:r>
              <a:rPr lang="en-US" dirty="0"/>
              <a:t>Tests require the same methods you learn in HW</a:t>
            </a:r>
          </a:p>
          <a:p>
            <a:r>
              <a:rPr lang="en-US" dirty="0"/>
              <a:t>Others, especially tutors, will teach you the wrong methods</a:t>
            </a:r>
          </a:p>
          <a:p>
            <a:pPr lvl="1"/>
            <a:r>
              <a:rPr lang="en-US" dirty="0"/>
              <a:t>“My tutor said it can be done this way” is an immediate zero</a:t>
            </a:r>
          </a:p>
          <a:p>
            <a:r>
              <a:rPr lang="en-US" dirty="0"/>
              <a:t>(For in-class sessions) Tests are proctored with me at the back</a:t>
            </a:r>
          </a:p>
          <a:p>
            <a:pPr lvl="1"/>
            <a:r>
              <a:rPr lang="en-US" dirty="0"/>
              <a:t>You can’t go home and resubmit</a:t>
            </a:r>
          </a:p>
          <a:p>
            <a:pPr lvl="1"/>
            <a:r>
              <a:rPr lang="en-US" dirty="0"/>
              <a:t>Methods of cheating on </a:t>
            </a:r>
            <a:r>
              <a:rPr lang="en-US" dirty="0" err="1"/>
              <a:t>homeworks</a:t>
            </a:r>
            <a:r>
              <a:rPr lang="en-US" dirty="0"/>
              <a:t> will not work on exams</a:t>
            </a:r>
          </a:p>
        </p:txBody>
      </p:sp>
    </p:spTree>
    <p:extLst>
      <p:ext uri="{BB962C8B-B14F-4D97-AF65-F5344CB8AC3E}">
        <p14:creationId xmlns:p14="http://schemas.microsoft.com/office/powerpoint/2010/main" val="1050591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a:t>
            </a:r>
          </a:p>
        </p:txBody>
      </p:sp>
      <p:sp>
        <p:nvSpPr>
          <p:cNvPr id="3" name="Content Placeholder 2"/>
          <p:cNvSpPr>
            <a:spLocks noGrp="1"/>
          </p:cNvSpPr>
          <p:nvPr>
            <p:ph idx="1"/>
          </p:nvPr>
        </p:nvSpPr>
        <p:spPr/>
        <p:txBody>
          <a:bodyPr>
            <a:normAutofit/>
          </a:bodyPr>
          <a:lstStyle/>
          <a:p>
            <a:r>
              <a:rPr lang="en-US" dirty="0"/>
              <a:t>Review syllabus and assignment spreadsheet</a:t>
            </a:r>
          </a:p>
          <a:p>
            <a:r>
              <a:rPr lang="en-US" dirty="0"/>
              <a:t>Spreadsheet Checklist</a:t>
            </a:r>
          </a:p>
          <a:p>
            <a:r>
              <a:rPr lang="en-US" dirty="0"/>
              <a:t>Powell &amp; Baker Introduction</a:t>
            </a:r>
          </a:p>
          <a:p>
            <a:pPr lvl="1"/>
            <a:r>
              <a:rPr lang="en-US" dirty="0"/>
              <a:t>Role of spreadsheet models</a:t>
            </a:r>
          </a:p>
          <a:p>
            <a:pPr lvl="1"/>
            <a:r>
              <a:rPr lang="en-US" dirty="0"/>
              <a:t>Risks, errors, challenges</a:t>
            </a:r>
          </a:p>
          <a:p>
            <a:pPr lvl="1"/>
            <a:r>
              <a:rPr lang="en-US" dirty="0"/>
              <a:t>Summary of the “text philosophy”</a:t>
            </a:r>
          </a:p>
          <a:p>
            <a:r>
              <a:rPr lang="en-US" dirty="0"/>
              <a:t>Working a Problem in Analytic Solver</a:t>
            </a:r>
          </a:p>
        </p:txBody>
      </p:sp>
    </p:spTree>
    <p:extLst>
      <p:ext uri="{BB962C8B-B14F-4D97-AF65-F5344CB8AC3E}">
        <p14:creationId xmlns:p14="http://schemas.microsoft.com/office/powerpoint/2010/main" val="352522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Course – Many Professors</a:t>
            </a:r>
          </a:p>
        </p:txBody>
      </p:sp>
      <p:sp>
        <p:nvSpPr>
          <p:cNvPr id="3" name="Content Placeholder 2"/>
          <p:cNvSpPr>
            <a:spLocks noGrp="1"/>
          </p:cNvSpPr>
          <p:nvPr>
            <p:ph idx="1"/>
          </p:nvPr>
        </p:nvSpPr>
        <p:spPr/>
        <p:txBody>
          <a:bodyPr>
            <a:normAutofit lnSpcReduction="10000"/>
          </a:bodyPr>
          <a:lstStyle/>
          <a:p>
            <a:r>
              <a:rPr lang="en-US" dirty="0"/>
              <a:t>Course designer: Dr. Mike Bailey</a:t>
            </a:r>
          </a:p>
          <a:p>
            <a:pPr lvl="1"/>
            <a:r>
              <a:rPr lang="en-US" dirty="0"/>
              <a:t>Technical Director, USMC Operations Analysis Division (Retired)</a:t>
            </a:r>
          </a:p>
          <a:p>
            <a:pPr lvl="1"/>
            <a:r>
              <a:rPr lang="en-US" dirty="0"/>
              <a:t>PhD, UNC-CH (Operations Research)</a:t>
            </a:r>
          </a:p>
          <a:p>
            <a:pPr lvl="1"/>
            <a:r>
              <a:rPr lang="en-US" dirty="0"/>
              <a:t>Author of “ORSA Gouge” website</a:t>
            </a:r>
          </a:p>
          <a:p>
            <a:r>
              <a:rPr lang="en-US" dirty="0"/>
              <a:t>OR-531 taught since 2010</a:t>
            </a:r>
          </a:p>
          <a:p>
            <a:pPr lvl="1"/>
            <a:r>
              <a:rPr lang="en-US" dirty="0"/>
              <a:t>Multiple sections</a:t>
            </a:r>
          </a:p>
          <a:p>
            <a:pPr lvl="1"/>
            <a:r>
              <a:rPr lang="en-US" dirty="0"/>
              <a:t>Some had dual in-person and remote, now separate sections</a:t>
            </a:r>
          </a:p>
          <a:p>
            <a:pPr lvl="1"/>
            <a:r>
              <a:rPr lang="en-US" dirty="0"/>
              <a:t>I have taught in-person since 2015</a:t>
            </a:r>
          </a:p>
        </p:txBody>
      </p:sp>
    </p:spTree>
    <p:extLst>
      <p:ext uri="{BB962C8B-B14F-4D97-AF65-F5344CB8AC3E}">
        <p14:creationId xmlns:p14="http://schemas.microsoft.com/office/powerpoint/2010/main" val="38239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Prof. Ken Comer</a:t>
            </a:r>
          </a:p>
        </p:txBody>
      </p:sp>
      <p:sp>
        <p:nvSpPr>
          <p:cNvPr id="3" name="Content Placeholder 2"/>
          <p:cNvSpPr>
            <a:spLocks noGrp="1"/>
          </p:cNvSpPr>
          <p:nvPr>
            <p:ph idx="1"/>
          </p:nvPr>
        </p:nvSpPr>
        <p:spPr/>
        <p:txBody>
          <a:bodyPr>
            <a:normAutofit fontScale="77500" lnSpcReduction="20000"/>
          </a:bodyPr>
          <a:lstStyle/>
          <a:p>
            <a:r>
              <a:rPr lang="en-US" dirty="0"/>
              <a:t>Education:</a:t>
            </a:r>
          </a:p>
          <a:p>
            <a:pPr lvl="1"/>
            <a:r>
              <a:rPr lang="en-US" dirty="0"/>
              <a:t>1974 BA Chemistry, </a:t>
            </a:r>
            <a:r>
              <a:rPr lang="en-US" dirty="0">
                <a:solidFill>
                  <a:srgbClr val="FF0000"/>
                </a:solidFill>
              </a:rPr>
              <a:t>Cornell University</a:t>
            </a:r>
          </a:p>
          <a:p>
            <a:pPr lvl="1"/>
            <a:r>
              <a:rPr lang="en-US" dirty="0"/>
              <a:t>1983 MA Government &amp; Nat’l Security Studies, </a:t>
            </a:r>
            <a:r>
              <a:rPr lang="en-US" dirty="0">
                <a:solidFill>
                  <a:srgbClr val="0070C0"/>
                </a:solidFill>
              </a:rPr>
              <a:t>Georgetown University</a:t>
            </a:r>
          </a:p>
          <a:p>
            <a:pPr lvl="1"/>
            <a:r>
              <a:rPr lang="en-US" dirty="0"/>
              <a:t>1989 MS Operations Research, </a:t>
            </a:r>
            <a:r>
              <a:rPr lang="en-US" dirty="0">
                <a:solidFill>
                  <a:srgbClr val="002060"/>
                </a:solidFill>
              </a:rPr>
              <a:t>The</a:t>
            </a:r>
            <a:r>
              <a:rPr lang="en-US" dirty="0"/>
              <a:t> </a:t>
            </a:r>
            <a:r>
              <a:rPr lang="en-US" dirty="0">
                <a:solidFill>
                  <a:srgbClr val="002060"/>
                </a:solidFill>
              </a:rPr>
              <a:t>George Washington University</a:t>
            </a:r>
          </a:p>
          <a:p>
            <a:pPr lvl="1"/>
            <a:r>
              <a:rPr lang="en-US" dirty="0"/>
              <a:t>2014 PhD SEOR, </a:t>
            </a:r>
            <a:r>
              <a:rPr lang="en-US" b="1" dirty="0"/>
              <a:t>GMU</a:t>
            </a:r>
          </a:p>
          <a:p>
            <a:r>
              <a:rPr lang="en-US" dirty="0"/>
              <a:t>US Navy nuclear submarine officer</a:t>
            </a:r>
          </a:p>
          <a:p>
            <a:r>
              <a:rPr lang="en-US" dirty="0"/>
              <a:t>Military analyst &amp; manager 1980 – 2007</a:t>
            </a:r>
          </a:p>
          <a:p>
            <a:r>
              <a:rPr lang="en-US" dirty="0"/>
              <a:t>Deputy Director, Joint IED Defeat Organization (JIEDDO) 2007 – 2012</a:t>
            </a:r>
          </a:p>
          <a:p>
            <a:r>
              <a:rPr lang="en-US" dirty="0"/>
              <a:t>Booz Allen Hamilton 2014 – present</a:t>
            </a:r>
          </a:p>
          <a:p>
            <a:pPr lvl="1"/>
            <a:r>
              <a:rPr lang="en-US" dirty="0"/>
              <a:t>Currently: Lead Mission Analyst for OUSD R&amp;E</a:t>
            </a:r>
          </a:p>
          <a:p>
            <a:r>
              <a:rPr lang="en-US" dirty="0"/>
              <a:t>Over 20 semesters of teaching at adjunct level</a:t>
            </a:r>
          </a:p>
          <a:p>
            <a:endParaRPr lang="en-US" dirty="0"/>
          </a:p>
        </p:txBody>
      </p:sp>
    </p:spTree>
    <p:extLst>
      <p:ext uri="{BB962C8B-B14F-4D97-AF65-F5344CB8AC3E}">
        <p14:creationId xmlns:p14="http://schemas.microsoft.com/office/powerpoint/2010/main" val="95336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Teaching Assistant</a:t>
            </a:r>
          </a:p>
        </p:txBody>
      </p:sp>
      <p:sp>
        <p:nvSpPr>
          <p:cNvPr id="3" name="Content Placeholder 2"/>
          <p:cNvSpPr>
            <a:spLocks noGrp="1"/>
          </p:cNvSpPr>
          <p:nvPr>
            <p:ph idx="1"/>
          </p:nvPr>
        </p:nvSpPr>
        <p:spPr/>
        <p:txBody>
          <a:bodyPr/>
          <a:lstStyle/>
          <a:p>
            <a:r>
              <a:rPr lang="en-US" dirty="0" err="1"/>
              <a:t>Dilip</a:t>
            </a:r>
            <a:r>
              <a:rPr lang="en-US" dirty="0"/>
              <a:t> </a:t>
            </a:r>
            <a:r>
              <a:rPr lang="en-US" dirty="0" err="1"/>
              <a:t>Molugu</a:t>
            </a:r>
            <a:endParaRPr lang="en-US" dirty="0"/>
          </a:p>
          <a:p>
            <a:pPr lvl="1"/>
            <a:r>
              <a:rPr lang="en-US" dirty="0"/>
              <a:t>MS SEOR Student</a:t>
            </a:r>
          </a:p>
          <a:p>
            <a:r>
              <a:rPr lang="en-US" dirty="0"/>
              <a:t>Based at Fairfax Campus (VSE)</a:t>
            </a:r>
          </a:p>
          <a:p>
            <a:r>
              <a:rPr lang="en-US" dirty="0"/>
              <a:t>Available to assist and will likely first review of projects</a:t>
            </a:r>
          </a:p>
          <a:p>
            <a:pPr lvl="1"/>
            <a:r>
              <a:rPr lang="en-US" dirty="0"/>
              <a:t>Contact </a:t>
            </a:r>
            <a:r>
              <a:rPr lang="en-US" dirty="0">
                <a:hlinkClick r:id="rId2"/>
              </a:rPr>
              <a:t>dmolugu@gmu.edu</a:t>
            </a:r>
            <a:r>
              <a:rPr lang="en-US" dirty="0"/>
              <a:t> </a:t>
            </a:r>
          </a:p>
          <a:p>
            <a:pPr lvl="1"/>
            <a:r>
              <a:rPr lang="en-US" dirty="0"/>
              <a:t>Hours by appointment</a:t>
            </a:r>
          </a:p>
        </p:txBody>
      </p:sp>
      <p:sp>
        <p:nvSpPr>
          <p:cNvPr id="4" name="TextBox 3">
            <a:extLst>
              <a:ext uri="{FF2B5EF4-FFF2-40B4-BE49-F238E27FC236}">
                <a16:creationId xmlns:a16="http://schemas.microsoft.com/office/drawing/2014/main" id="{27238F3C-6915-482F-A983-3C69DD435F61}"/>
              </a:ext>
            </a:extLst>
          </p:cNvPr>
          <p:cNvSpPr txBox="1"/>
          <p:nvPr/>
        </p:nvSpPr>
        <p:spPr>
          <a:xfrm rot="19703058">
            <a:off x="-137172" y="2919630"/>
            <a:ext cx="8382000" cy="646331"/>
          </a:xfrm>
          <a:prstGeom prst="rect">
            <a:avLst/>
          </a:prstGeom>
          <a:solidFill>
            <a:schemeClr val="accent2"/>
          </a:solidFill>
        </p:spPr>
        <p:txBody>
          <a:bodyPr wrap="square" rtlCol="0">
            <a:spAutoFit/>
          </a:bodyPr>
          <a:lstStyle/>
          <a:p>
            <a:pPr algn="ctr"/>
            <a:r>
              <a:rPr lang="en-US" sz="3600" dirty="0"/>
              <a:t>No Teaching Assistant Assigned</a:t>
            </a:r>
          </a:p>
        </p:txBody>
      </p:sp>
    </p:spTree>
    <p:extLst>
      <p:ext uri="{BB962C8B-B14F-4D97-AF65-F5344CB8AC3E}">
        <p14:creationId xmlns:p14="http://schemas.microsoft.com/office/powerpoint/2010/main" val="429178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Content Placeholder 2"/>
          <p:cNvSpPr>
            <a:spLocks noGrp="1"/>
          </p:cNvSpPr>
          <p:nvPr>
            <p:ph idx="1"/>
          </p:nvPr>
        </p:nvSpPr>
        <p:spPr/>
        <p:txBody>
          <a:bodyPr/>
          <a:lstStyle/>
          <a:p>
            <a:r>
              <a:rPr lang="en-US" dirty="0"/>
              <a:t>Name you want to be called</a:t>
            </a:r>
          </a:p>
          <a:p>
            <a:r>
              <a:rPr lang="en-US" dirty="0"/>
              <a:t>Where are you in your academic program?</a:t>
            </a:r>
          </a:p>
          <a:p>
            <a:r>
              <a:rPr lang="en-US" dirty="0"/>
              <a:t>What is your level of comfort with</a:t>
            </a:r>
          </a:p>
          <a:p>
            <a:pPr lvl="1"/>
            <a:r>
              <a:rPr lang="en-US" dirty="0"/>
              <a:t>Spreadsheets (Excel)</a:t>
            </a:r>
          </a:p>
          <a:p>
            <a:pPr lvl="1"/>
            <a:r>
              <a:rPr lang="en-US" dirty="0"/>
              <a:t>Statistics (first semester)</a:t>
            </a:r>
          </a:p>
          <a:p>
            <a:pPr lvl="1"/>
            <a:r>
              <a:rPr lang="en-US" dirty="0"/>
              <a:t>Calculus (first semester)</a:t>
            </a:r>
          </a:p>
        </p:txBody>
      </p:sp>
    </p:spTree>
    <p:extLst>
      <p:ext uri="{BB962C8B-B14F-4D97-AF65-F5344CB8AC3E}">
        <p14:creationId xmlns:p14="http://schemas.microsoft.com/office/powerpoint/2010/main" val="13710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a:t>Course Structure</a:t>
            </a:r>
          </a:p>
        </p:txBody>
      </p:sp>
      <p:sp>
        <p:nvSpPr>
          <p:cNvPr id="3" name="Content Placeholder 2"/>
          <p:cNvSpPr>
            <a:spLocks noGrp="1"/>
          </p:cNvSpPr>
          <p:nvPr>
            <p:ph idx="1"/>
          </p:nvPr>
        </p:nvSpPr>
        <p:spPr>
          <a:xfrm>
            <a:off x="457200" y="1524000"/>
            <a:ext cx="8229600" cy="5050536"/>
          </a:xfrm>
        </p:spPr>
        <p:txBody>
          <a:bodyPr/>
          <a:lstStyle/>
          <a:p>
            <a:r>
              <a:rPr lang="en-US" dirty="0"/>
              <a:t>Lecture &amp; Spreadsheet Manipulation (Hybrid)</a:t>
            </a:r>
          </a:p>
          <a:p>
            <a:r>
              <a:rPr lang="en-US" dirty="0"/>
              <a:t>Projects begin week 2</a:t>
            </a:r>
          </a:p>
          <a:p>
            <a:pPr lvl="1"/>
            <a:r>
              <a:rPr lang="en-US" dirty="0"/>
              <a:t>OR531 sections use different project assignments</a:t>
            </a:r>
          </a:p>
          <a:p>
            <a:pPr lvl="1"/>
            <a:r>
              <a:rPr lang="en-US" dirty="0"/>
              <a:t>Each section is slightly out of synch</a:t>
            </a:r>
          </a:p>
          <a:p>
            <a:r>
              <a:rPr lang="en-US" dirty="0"/>
              <a:t>Midterm and Final Exam</a:t>
            </a:r>
          </a:p>
          <a:p>
            <a:pPr lvl="1"/>
            <a:r>
              <a:rPr lang="en-US" dirty="0"/>
              <a:t>In-class proctored exams</a:t>
            </a:r>
          </a:p>
          <a:p>
            <a:pPr lvl="1"/>
            <a:r>
              <a:rPr lang="en-US" dirty="0"/>
              <a:t>Most important component of the grade</a:t>
            </a:r>
          </a:p>
          <a:p>
            <a:r>
              <a:rPr lang="en-US" dirty="0"/>
              <a:t>Condensed techniques class</a:t>
            </a:r>
          </a:p>
          <a:p>
            <a:r>
              <a:rPr lang="en-US" dirty="0"/>
              <a:t>Models &amp; problems are mainstream</a:t>
            </a:r>
          </a:p>
          <a:p>
            <a:pPr lvl="1"/>
            <a:r>
              <a:rPr lang="en-US" dirty="0"/>
              <a:t>You are learning the “main” methods of analyzing data</a:t>
            </a:r>
          </a:p>
        </p:txBody>
      </p:sp>
    </p:spTree>
    <p:extLst>
      <p:ext uri="{BB962C8B-B14F-4D97-AF65-F5344CB8AC3E}">
        <p14:creationId xmlns:p14="http://schemas.microsoft.com/office/powerpoint/2010/main" val="20237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8BC7-C7BE-4F22-AE4D-27769E60D2C4}"/>
              </a:ext>
            </a:extLst>
          </p:cNvPr>
          <p:cNvSpPr>
            <a:spLocks noGrp="1"/>
          </p:cNvSpPr>
          <p:nvPr>
            <p:ph type="title"/>
          </p:nvPr>
        </p:nvSpPr>
        <p:spPr/>
        <p:txBody>
          <a:bodyPr/>
          <a:lstStyle/>
          <a:p>
            <a:r>
              <a:rPr lang="en-US" dirty="0"/>
              <a:t>Course Software</a:t>
            </a:r>
          </a:p>
        </p:txBody>
      </p:sp>
      <p:sp>
        <p:nvSpPr>
          <p:cNvPr id="3" name="Content Placeholder 2">
            <a:extLst>
              <a:ext uri="{FF2B5EF4-FFF2-40B4-BE49-F238E27FC236}">
                <a16:creationId xmlns:a16="http://schemas.microsoft.com/office/drawing/2014/main" id="{2180D0E0-38CE-4DAD-81A8-89F7A87384C4}"/>
              </a:ext>
            </a:extLst>
          </p:cNvPr>
          <p:cNvSpPr>
            <a:spLocks noGrp="1"/>
          </p:cNvSpPr>
          <p:nvPr>
            <p:ph idx="1"/>
          </p:nvPr>
        </p:nvSpPr>
        <p:spPr/>
        <p:txBody>
          <a:bodyPr>
            <a:normAutofit fontScale="85000" lnSpcReduction="10000"/>
          </a:bodyPr>
          <a:lstStyle/>
          <a:p>
            <a:r>
              <a:rPr lang="en-US" dirty="0"/>
              <a:t>Analytic Solver for Students</a:t>
            </a:r>
          </a:p>
          <a:p>
            <a:pPr lvl="1"/>
            <a:r>
              <a:rPr lang="en-US" dirty="0"/>
              <a:t>Windows and Excel-based software package</a:t>
            </a:r>
          </a:p>
          <a:p>
            <a:pPr lvl="1"/>
            <a:r>
              <a:rPr lang="en-US" dirty="0"/>
              <a:t>Follow the installation instructions posted on the website</a:t>
            </a:r>
          </a:p>
          <a:p>
            <a:pPr lvl="1"/>
            <a:r>
              <a:rPr lang="en-US" dirty="0"/>
              <a:t>Web version and offline version available</a:t>
            </a:r>
          </a:p>
          <a:p>
            <a:pPr lvl="1"/>
            <a:r>
              <a:rPr lang="en-US" dirty="0"/>
              <a:t>Student version now has a nominal cost</a:t>
            </a:r>
          </a:p>
          <a:p>
            <a:pPr lvl="1"/>
            <a:r>
              <a:rPr lang="en-US" dirty="0"/>
              <a:t>Instructions are on Blackboard</a:t>
            </a:r>
          </a:p>
          <a:p>
            <a:r>
              <a:rPr lang="en-US" dirty="0"/>
              <a:t>You must use the </a:t>
            </a:r>
            <a:r>
              <a:rPr lang="en-US" i="1" dirty="0"/>
              <a:t>Windows </a:t>
            </a:r>
            <a:r>
              <a:rPr lang="en-US" dirty="0"/>
              <a:t>version of this software</a:t>
            </a:r>
          </a:p>
          <a:p>
            <a:pPr lvl="1"/>
            <a:r>
              <a:rPr lang="en-US" dirty="0"/>
              <a:t>There is a </a:t>
            </a:r>
            <a:r>
              <a:rPr lang="en-US" i="1" dirty="0"/>
              <a:t>Mac</a:t>
            </a:r>
            <a:r>
              <a:rPr lang="en-US" dirty="0"/>
              <a:t> version, but previous students have discovered it </a:t>
            </a:r>
            <a:r>
              <a:rPr lang="en-US" b="1" u="sng" dirty="0"/>
              <a:t>can’t do</a:t>
            </a:r>
            <a:r>
              <a:rPr lang="en-US" dirty="0"/>
              <a:t> several assignments (and exams)</a:t>
            </a:r>
          </a:p>
          <a:p>
            <a:pPr lvl="1"/>
            <a:r>
              <a:rPr lang="en-US" dirty="0"/>
              <a:t>Important views are removed in the Mac version</a:t>
            </a:r>
          </a:p>
          <a:p>
            <a:pPr lvl="1"/>
            <a:r>
              <a:rPr lang="en-US" dirty="0"/>
              <a:t>Consider the challenges you will face in a career in data science on a Mac – this is only first of many</a:t>
            </a:r>
          </a:p>
        </p:txBody>
      </p:sp>
    </p:spTree>
    <p:extLst>
      <p:ext uri="{BB962C8B-B14F-4D97-AF65-F5344CB8AC3E}">
        <p14:creationId xmlns:p14="http://schemas.microsoft.com/office/powerpoint/2010/main" val="14619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Administrative Issues</a:t>
            </a:r>
          </a:p>
        </p:txBody>
      </p:sp>
      <p:sp>
        <p:nvSpPr>
          <p:cNvPr id="3" name="Content Placeholder 2"/>
          <p:cNvSpPr>
            <a:spLocks noGrp="1"/>
          </p:cNvSpPr>
          <p:nvPr>
            <p:ph idx="1"/>
          </p:nvPr>
        </p:nvSpPr>
        <p:spPr/>
        <p:txBody>
          <a:bodyPr>
            <a:normAutofit/>
          </a:bodyPr>
          <a:lstStyle/>
          <a:p>
            <a:r>
              <a:rPr lang="en-US" dirty="0"/>
              <a:t>FERPA requires that </a:t>
            </a:r>
            <a:r>
              <a:rPr lang="en-US" i="1" dirty="0"/>
              <a:t>all </a:t>
            </a:r>
            <a:r>
              <a:rPr lang="en-US" dirty="0"/>
              <a:t>e-mail regarding this course be conducted to and from a gmu.edu e-mail address</a:t>
            </a:r>
          </a:p>
          <a:p>
            <a:pPr lvl="1"/>
            <a:r>
              <a:rPr lang="en-US" dirty="0"/>
              <a:t>This may delay my response by a few hours</a:t>
            </a:r>
          </a:p>
          <a:p>
            <a:r>
              <a:rPr lang="en-US" dirty="0"/>
              <a:t>Blackboard will be the communication of record</a:t>
            </a:r>
          </a:p>
          <a:p>
            <a:pPr lvl="1"/>
            <a:r>
              <a:rPr lang="en-US" dirty="0"/>
              <a:t>Assignments, readings, programs, links, etc.</a:t>
            </a:r>
          </a:p>
          <a:p>
            <a:pPr lvl="1"/>
            <a:r>
              <a:rPr lang="en-US" dirty="0"/>
              <a:t>Lectures will be recorded, but voice quality is low</a:t>
            </a:r>
          </a:p>
          <a:p>
            <a:r>
              <a:rPr lang="en-US" dirty="0"/>
              <a:t>Note: No class March 15 (spring break)</a:t>
            </a:r>
          </a:p>
          <a:p>
            <a:endParaRPr lang="en-US" dirty="0"/>
          </a:p>
        </p:txBody>
      </p:sp>
    </p:spTree>
    <p:extLst>
      <p:ext uri="{BB962C8B-B14F-4D97-AF65-F5344CB8AC3E}">
        <p14:creationId xmlns:p14="http://schemas.microsoft.com/office/powerpoint/2010/main" val="1029132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GMU">
      <a:dk1>
        <a:sysClr val="windowText" lastClr="000000"/>
      </a:dk1>
      <a:lt1>
        <a:sysClr val="window" lastClr="FFFFFF"/>
      </a:lt1>
      <a:dk2>
        <a:srgbClr val="006600"/>
      </a:dk2>
      <a:lt2>
        <a:srgbClr val="DEDEDE"/>
      </a:lt2>
      <a:accent1>
        <a:srgbClr val="008000"/>
      </a:accent1>
      <a:accent2>
        <a:srgbClr val="CCCC00"/>
      </a:accent2>
      <a:accent3>
        <a:srgbClr val="33CC33"/>
      </a:accent3>
      <a:accent4>
        <a:srgbClr val="FFFF00"/>
      </a:accent4>
      <a:accent5>
        <a:srgbClr val="7F7F7F"/>
      </a:accent5>
      <a:accent6>
        <a:srgbClr val="666633"/>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33823</TotalTime>
  <Words>1623</Words>
  <Application>Microsoft Office PowerPoint</Application>
  <PresentationFormat>On-screen Show (4:3)</PresentationFormat>
  <Paragraphs>202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Georgia</vt:lpstr>
      <vt:lpstr>Trebuchet MS</vt:lpstr>
      <vt:lpstr>Wingdings 2</vt:lpstr>
      <vt:lpstr>Urban</vt:lpstr>
      <vt:lpstr>Analytics for Decision Analysis The Art of Spreadsheet Modeling OR 531 </vt:lpstr>
      <vt:lpstr>Agenda</vt:lpstr>
      <vt:lpstr>One Course – Many Professors</vt:lpstr>
      <vt:lpstr>Introduction: Prof. Ken Comer</vt:lpstr>
      <vt:lpstr>Introduction: Teaching Assistant</vt:lpstr>
      <vt:lpstr>Introductions</vt:lpstr>
      <vt:lpstr>Course Structure</vt:lpstr>
      <vt:lpstr>Course Software</vt:lpstr>
      <vt:lpstr>Other Administrative Issues</vt:lpstr>
      <vt:lpstr>Books &amp; Articles</vt:lpstr>
      <vt:lpstr>What Will You Get from This Course?</vt:lpstr>
      <vt:lpstr>Four Levels of Data Science Workers</vt:lpstr>
      <vt:lpstr>What You Should Know Already</vt:lpstr>
      <vt:lpstr>Three Components of OR531</vt:lpstr>
      <vt:lpstr>Why All This Other “Stuff”?</vt:lpstr>
      <vt:lpstr>Society of Data Analytics Engineers</vt:lpstr>
      <vt:lpstr>Data Analytics Challenge: Kaggle</vt:lpstr>
      <vt:lpstr>Grading, Projects, and Work Flow</vt:lpstr>
      <vt:lpstr>Grading Philosophy</vt:lpstr>
      <vt:lpstr>Connectivity in Contingency</vt:lpstr>
      <vt:lpstr>Learning and Integrity</vt:lpstr>
      <vt:lpstr>Why Work Alone?</vt:lpstr>
      <vt:lpstr>Upcoming…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System Dynamics CSS 653 SYS 659</dc:title>
  <dc:creator>Ken C</dc:creator>
  <cp:lastModifiedBy>Kenneth W. Comer</cp:lastModifiedBy>
  <cp:revision>332</cp:revision>
  <dcterms:created xsi:type="dcterms:W3CDTF">2014-10-09T15:21:13Z</dcterms:created>
  <dcterms:modified xsi:type="dcterms:W3CDTF">2022-01-17T19:58:03Z</dcterms:modified>
</cp:coreProperties>
</file>