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267522-1556-4543-A37E-8C1FD1DB32E7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63D054-1B86-4AB6-8E00-9964CC884132}">
      <dgm:prSet/>
      <dgm:spPr/>
      <dgm:t>
        <a:bodyPr/>
        <a:lstStyle/>
        <a:p>
          <a:r>
            <a:rPr lang="en-US" dirty="0"/>
            <a:t>The government of every  country  has  to perform certain special functions which can be classified under two heads</a:t>
          </a:r>
        </a:p>
      </dgm:t>
    </dgm:pt>
    <dgm:pt modelId="{33682A6D-A188-4396-8134-C2B88176A6AF}" type="parTrans" cxnId="{616462E7-C435-4615-86DA-E65A00F62035}">
      <dgm:prSet/>
      <dgm:spPr/>
      <dgm:t>
        <a:bodyPr/>
        <a:lstStyle/>
        <a:p>
          <a:endParaRPr lang="en-US"/>
        </a:p>
      </dgm:t>
    </dgm:pt>
    <dgm:pt modelId="{43ECBC39-8CAE-454B-A702-A142F5E65159}" type="sibTrans" cxnId="{616462E7-C435-4615-86DA-E65A00F62035}">
      <dgm:prSet/>
      <dgm:spPr/>
      <dgm:t>
        <a:bodyPr/>
        <a:lstStyle/>
        <a:p>
          <a:endParaRPr lang="en-US"/>
        </a:p>
      </dgm:t>
    </dgm:pt>
    <dgm:pt modelId="{C9BD7825-3840-4F12-A8CC-AA4971C3D5A1}">
      <dgm:prSet/>
      <dgm:spPr/>
      <dgm:t>
        <a:bodyPr/>
        <a:lstStyle/>
        <a:p>
          <a:r>
            <a:rPr lang="en-US" dirty="0"/>
            <a:t>Obligatory functions</a:t>
          </a:r>
        </a:p>
      </dgm:t>
    </dgm:pt>
    <dgm:pt modelId="{BF75036D-5A90-4CFA-8B1C-992E108685E6}" type="parTrans" cxnId="{9B59737A-0E58-451B-B90F-A06D48F8F055}">
      <dgm:prSet/>
      <dgm:spPr/>
      <dgm:t>
        <a:bodyPr/>
        <a:lstStyle/>
        <a:p>
          <a:endParaRPr lang="en-US"/>
        </a:p>
      </dgm:t>
    </dgm:pt>
    <dgm:pt modelId="{33E2333D-7B08-4648-9FB2-3C8BCD9B0CB2}" type="sibTrans" cxnId="{9B59737A-0E58-451B-B90F-A06D48F8F055}">
      <dgm:prSet/>
      <dgm:spPr/>
      <dgm:t>
        <a:bodyPr/>
        <a:lstStyle/>
        <a:p>
          <a:endParaRPr lang="en-US"/>
        </a:p>
      </dgm:t>
    </dgm:pt>
    <dgm:pt modelId="{104C2EE6-36C7-4A9C-9843-CC6D65F3633C}">
      <dgm:prSet/>
      <dgm:spPr/>
      <dgm:t>
        <a:bodyPr/>
        <a:lstStyle/>
        <a:p>
          <a:r>
            <a:rPr lang="en-US" dirty="0"/>
            <a:t>Optional functions</a:t>
          </a:r>
        </a:p>
      </dgm:t>
    </dgm:pt>
    <dgm:pt modelId="{9771FC3E-8B21-48D4-86E2-683D04BABB96}" type="parTrans" cxnId="{9A8BFFCF-7B5E-409A-99A3-0EF9EE3357AB}">
      <dgm:prSet/>
      <dgm:spPr/>
      <dgm:t>
        <a:bodyPr/>
        <a:lstStyle/>
        <a:p>
          <a:endParaRPr lang="en-US"/>
        </a:p>
      </dgm:t>
    </dgm:pt>
    <dgm:pt modelId="{4E020005-2B54-4FF7-871F-D32DA1CD8DE5}" type="sibTrans" cxnId="{9A8BFFCF-7B5E-409A-99A3-0EF9EE3357AB}">
      <dgm:prSet/>
      <dgm:spPr/>
      <dgm:t>
        <a:bodyPr/>
        <a:lstStyle/>
        <a:p>
          <a:endParaRPr lang="en-US"/>
        </a:p>
      </dgm:t>
    </dgm:pt>
    <dgm:pt modelId="{58428E99-5D30-48E8-9BA4-6971C0B49449}">
      <dgm:prSet/>
      <dgm:spPr/>
      <dgm:t>
        <a:bodyPr/>
        <a:lstStyle/>
        <a:p>
          <a:r>
            <a:rPr lang="en-US"/>
            <a:t>To perform all these functions adequately and efficiently government needs fund from the public.</a:t>
          </a:r>
        </a:p>
      </dgm:t>
    </dgm:pt>
    <dgm:pt modelId="{54C15CD0-F175-46CE-96B6-E130BC429608}" type="parTrans" cxnId="{44F03FD3-259E-44CB-9D88-F15BA72768BB}">
      <dgm:prSet/>
      <dgm:spPr/>
      <dgm:t>
        <a:bodyPr/>
        <a:lstStyle/>
        <a:p>
          <a:endParaRPr lang="en-US"/>
        </a:p>
      </dgm:t>
    </dgm:pt>
    <dgm:pt modelId="{DDB3669F-41B8-45CA-9FBA-EE4FAC24005F}" type="sibTrans" cxnId="{44F03FD3-259E-44CB-9D88-F15BA72768BB}">
      <dgm:prSet/>
      <dgm:spPr/>
      <dgm:t>
        <a:bodyPr/>
        <a:lstStyle/>
        <a:p>
          <a:endParaRPr lang="en-US"/>
        </a:p>
      </dgm:t>
    </dgm:pt>
    <dgm:pt modelId="{FDE07E8D-0322-42AA-9BE7-85D8E82889C8}" type="pres">
      <dgm:prSet presAssocID="{67267522-1556-4543-A37E-8C1FD1DB32E7}" presName="Name0" presStyleCnt="0">
        <dgm:presLayoutVars>
          <dgm:dir/>
          <dgm:resizeHandles/>
        </dgm:presLayoutVars>
      </dgm:prSet>
      <dgm:spPr/>
    </dgm:pt>
    <dgm:pt modelId="{A98459BC-068F-4478-8376-1BE2F8DB0EB6}" type="pres">
      <dgm:prSet presAssocID="{D363D054-1B86-4AB6-8E00-9964CC884132}" presName="compNode" presStyleCnt="0"/>
      <dgm:spPr/>
    </dgm:pt>
    <dgm:pt modelId="{A5F687C7-4BE5-45C9-BE92-E75353AE9A13}" type="pres">
      <dgm:prSet presAssocID="{D363D054-1B86-4AB6-8E00-9964CC884132}" presName="dummyConnPt" presStyleCnt="0"/>
      <dgm:spPr/>
    </dgm:pt>
    <dgm:pt modelId="{B8888FD2-0427-47F9-80ED-BA50A01C3AF8}" type="pres">
      <dgm:prSet presAssocID="{D363D054-1B86-4AB6-8E00-9964CC884132}" presName="node" presStyleLbl="node1" presStyleIdx="0" presStyleCnt="2" custScaleY="95086">
        <dgm:presLayoutVars>
          <dgm:bulletEnabled val="1"/>
        </dgm:presLayoutVars>
      </dgm:prSet>
      <dgm:spPr/>
    </dgm:pt>
    <dgm:pt modelId="{45F3C82E-5738-4066-9A0F-F109F278AF30}" type="pres">
      <dgm:prSet presAssocID="{43ECBC39-8CAE-454B-A702-A142F5E65159}" presName="sibTrans" presStyleLbl="bgSibTrans2D1" presStyleIdx="0" presStyleCnt="1"/>
      <dgm:spPr/>
    </dgm:pt>
    <dgm:pt modelId="{4603020A-3F74-4A4E-BAF3-BCEB8185BF2A}" type="pres">
      <dgm:prSet presAssocID="{58428E99-5D30-48E8-9BA4-6971C0B49449}" presName="compNode" presStyleCnt="0"/>
      <dgm:spPr/>
    </dgm:pt>
    <dgm:pt modelId="{DCE49B6A-4CD0-4BC9-B8C1-41D89C8FE8CA}" type="pres">
      <dgm:prSet presAssocID="{58428E99-5D30-48E8-9BA4-6971C0B49449}" presName="dummyConnPt" presStyleCnt="0"/>
      <dgm:spPr/>
    </dgm:pt>
    <dgm:pt modelId="{2DE712B9-8975-4681-8D1E-F9B6D197F8A5}" type="pres">
      <dgm:prSet presAssocID="{58428E99-5D30-48E8-9BA4-6971C0B49449}" presName="node" presStyleLbl="node1" presStyleIdx="1" presStyleCnt="2">
        <dgm:presLayoutVars>
          <dgm:bulletEnabled val="1"/>
        </dgm:presLayoutVars>
      </dgm:prSet>
      <dgm:spPr/>
    </dgm:pt>
  </dgm:ptLst>
  <dgm:cxnLst>
    <dgm:cxn modelId="{5DAF8F06-C80A-438B-8EA0-2EC867CDF23B}" type="presOf" srcId="{C9BD7825-3840-4F12-A8CC-AA4971C3D5A1}" destId="{B8888FD2-0427-47F9-80ED-BA50A01C3AF8}" srcOrd="0" destOrd="1" presId="urn:microsoft.com/office/officeart/2005/8/layout/bProcess4"/>
    <dgm:cxn modelId="{11DED54E-ABBF-47D4-AB91-26A31DA35243}" type="presOf" srcId="{D363D054-1B86-4AB6-8E00-9964CC884132}" destId="{B8888FD2-0427-47F9-80ED-BA50A01C3AF8}" srcOrd="0" destOrd="0" presId="urn:microsoft.com/office/officeart/2005/8/layout/bProcess4"/>
    <dgm:cxn modelId="{9B59737A-0E58-451B-B90F-A06D48F8F055}" srcId="{D363D054-1B86-4AB6-8E00-9964CC884132}" destId="{C9BD7825-3840-4F12-A8CC-AA4971C3D5A1}" srcOrd="0" destOrd="0" parTransId="{BF75036D-5A90-4CFA-8B1C-992E108685E6}" sibTransId="{33E2333D-7B08-4648-9FB2-3C8BCD9B0CB2}"/>
    <dgm:cxn modelId="{5261239E-61E3-4A80-B012-445BF21A9ACA}" type="presOf" srcId="{58428E99-5D30-48E8-9BA4-6971C0B49449}" destId="{2DE712B9-8975-4681-8D1E-F9B6D197F8A5}" srcOrd="0" destOrd="0" presId="urn:microsoft.com/office/officeart/2005/8/layout/bProcess4"/>
    <dgm:cxn modelId="{B7265DB3-A7D1-4B9E-863A-643DAE9E2CB5}" type="presOf" srcId="{104C2EE6-36C7-4A9C-9843-CC6D65F3633C}" destId="{B8888FD2-0427-47F9-80ED-BA50A01C3AF8}" srcOrd="0" destOrd="2" presId="urn:microsoft.com/office/officeart/2005/8/layout/bProcess4"/>
    <dgm:cxn modelId="{9A8BFFCF-7B5E-409A-99A3-0EF9EE3357AB}" srcId="{D363D054-1B86-4AB6-8E00-9964CC884132}" destId="{104C2EE6-36C7-4A9C-9843-CC6D65F3633C}" srcOrd="1" destOrd="0" parTransId="{9771FC3E-8B21-48D4-86E2-683D04BABB96}" sibTransId="{4E020005-2B54-4FF7-871F-D32DA1CD8DE5}"/>
    <dgm:cxn modelId="{44F03FD3-259E-44CB-9D88-F15BA72768BB}" srcId="{67267522-1556-4543-A37E-8C1FD1DB32E7}" destId="{58428E99-5D30-48E8-9BA4-6971C0B49449}" srcOrd="1" destOrd="0" parTransId="{54C15CD0-F175-46CE-96B6-E130BC429608}" sibTransId="{DDB3669F-41B8-45CA-9FBA-EE4FAC24005F}"/>
    <dgm:cxn modelId="{616462E7-C435-4615-86DA-E65A00F62035}" srcId="{67267522-1556-4543-A37E-8C1FD1DB32E7}" destId="{D363D054-1B86-4AB6-8E00-9964CC884132}" srcOrd="0" destOrd="0" parTransId="{33682A6D-A188-4396-8134-C2B88176A6AF}" sibTransId="{43ECBC39-8CAE-454B-A702-A142F5E65159}"/>
    <dgm:cxn modelId="{BAA82FF3-50E7-4732-A9CD-D8790E052F5B}" type="presOf" srcId="{43ECBC39-8CAE-454B-A702-A142F5E65159}" destId="{45F3C82E-5738-4066-9A0F-F109F278AF30}" srcOrd="0" destOrd="0" presId="urn:microsoft.com/office/officeart/2005/8/layout/bProcess4"/>
    <dgm:cxn modelId="{072EE5FA-8DCF-4EB1-8ABC-B0B1ECE71D25}" type="presOf" srcId="{67267522-1556-4543-A37E-8C1FD1DB32E7}" destId="{FDE07E8D-0322-42AA-9BE7-85D8E82889C8}" srcOrd="0" destOrd="0" presId="urn:microsoft.com/office/officeart/2005/8/layout/bProcess4"/>
    <dgm:cxn modelId="{0EE17163-07D4-4115-8E40-43A6E309A703}" type="presParOf" srcId="{FDE07E8D-0322-42AA-9BE7-85D8E82889C8}" destId="{A98459BC-068F-4478-8376-1BE2F8DB0EB6}" srcOrd="0" destOrd="0" presId="urn:microsoft.com/office/officeart/2005/8/layout/bProcess4"/>
    <dgm:cxn modelId="{AFF1F5B4-CB9D-4720-A55E-B13B8F5C19EA}" type="presParOf" srcId="{A98459BC-068F-4478-8376-1BE2F8DB0EB6}" destId="{A5F687C7-4BE5-45C9-BE92-E75353AE9A13}" srcOrd="0" destOrd="0" presId="urn:microsoft.com/office/officeart/2005/8/layout/bProcess4"/>
    <dgm:cxn modelId="{AB41825A-FEF4-4839-9639-E1B69A88901E}" type="presParOf" srcId="{A98459BC-068F-4478-8376-1BE2F8DB0EB6}" destId="{B8888FD2-0427-47F9-80ED-BA50A01C3AF8}" srcOrd="1" destOrd="0" presId="urn:microsoft.com/office/officeart/2005/8/layout/bProcess4"/>
    <dgm:cxn modelId="{FFC9F1BB-58BF-4CCD-8B0E-F99028B8C80E}" type="presParOf" srcId="{FDE07E8D-0322-42AA-9BE7-85D8E82889C8}" destId="{45F3C82E-5738-4066-9A0F-F109F278AF30}" srcOrd="1" destOrd="0" presId="urn:microsoft.com/office/officeart/2005/8/layout/bProcess4"/>
    <dgm:cxn modelId="{AEF5D5C6-4403-4EFA-AACF-BBCA03B43D19}" type="presParOf" srcId="{FDE07E8D-0322-42AA-9BE7-85D8E82889C8}" destId="{4603020A-3F74-4A4E-BAF3-BCEB8185BF2A}" srcOrd="2" destOrd="0" presId="urn:microsoft.com/office/officeart/2005/8/layout/bProcess4"/>
    <dgm:cxn modelId="{40D4F364-22A2-40A0-AD53-39957A7D1922}" type="presParOf" srcId="{4603020A-3F74-4A4E-BAF3-BCEB8185BF2A}" destId="{DCE49B6A-4CD0-4BC9-B8C1-41D89C8FE8CA}" srcOrd="0" destOrd="0" presId="urn:microsoft.com/office/officeart/2005/8/layout/bProcess4"/>
    <dgm:cxn modelId="{CE0B5328-A6B8-4D8C-84E2-69A125FDFC18}" type="presParOf" srcId="{4603020A-3F74-4A4E-BAF3-BCEB8185BF2A}" destId="{2DE712B9-8975-4681-8D1E-F9B6D197F8A5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17235F-86E2-4EAA-8DD8-460F81FFF2E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800D870-58DA-41A9-BAF4-974A10C7AD2E}">
      <dgm:prSet/>
      <dgm:spPr/>
      <dgm:t>
        <a:bodyPr/>
        <a:lstStyle/>
        <a:p>
          <a:r>
            <a:rPr lang="en-US" dirty="0"/>
            <a:t>The study of public finance as a branch of economic has come to occupy a very important place in economic literature since last nine decades.</a:t>
          </a:r>
        </a:p>
      </dgm:t>
    </dgm:pt>
    <dgm:pt modelId="{DB49DA92-7B56-4C8C-87DD-C6808E164525}" type="parTrans" cxnId="{15082517-B83A-4649-B391-3223B4926119}">
      <dgm:prSet/>
      <dgm:spPr/>
      <dgm:t>
        <a:bodyPr/>
        <a:lstStyle/>
        <a:p>
          <a:endParaRPr lang="en-US"/>
        </a:p>
      </dgm:t>
    </dgm:pt>
    <dgm:pt modelId="{AE2BF229-06A2-4B97-8FC9-ED730FF1A670}" type="sibTrans" cxnId="{15082517-B83A-4649-B391-3223B4926119}">
      <dgm:prSet/>
      <dgm:spPr/>
      <dgm:t>
        <a:bodyPr/>
        <a:lstStyle/>
        <a:p>
          <a:endParaRPr lang="en-US"/>
        </a:p>
      </dgm:t>
    </dgm:pt>
    <dgm:pt modelId="{844550ED-7E03-4253-A430-0F14439A500A}">
      <dgm:prSet/>
      <dgm:spPr/>
      <dgm:t>
        <a:bodyPr/>
        <a:lstStyle/>
        <a:p>
          <a:r>
            <a:rPr lang="en-US"/>
            <a:t>Public finance is that science which deals with the income  and expenditure of the public authorities.</a:t>
          </a:r>
        </a:p>
      </dgm:t>
    </dgm:pt>
    <dgm:pt modelId="{39741F60-D146-4392-8608-1C9ABE84ABDE}" type="parTrans" cxnId="{72CA3F2F-A602-4532-B5DB-FB044C7968F6}">
      <dgm:prSet/>
      <dgm:spPr/>
      <dgm:t>
        <a:bodyPr/>
        <a:lstStyle/>
        <a:p>
          <a:endParaRPr lang="en-US"/>
        </a:p>
      </dgm:t>
    </dgm:pt>
    <dgm:pt modelId="{2F324ACC-9950-4D3C-BA62-C38CE14DC5EC}" type="sibTrans" cxnId="{72CA3F2F-A602-4532-B5DB-FB044C7968F6}">
      <dgm:prSet/>
      <dgm:spPr/>
      <dgm:t>
        <a:bodyPr/>
        <a:lstStyle/>
        <a:p>
          <a:endParaRPr lang="en-US"/>
        </a:p>
      </dgm:t>
    </dgm:pt>
    <dgm:pt modelId="{3ECE8E87-0BDC-47D9-9A2B-14738070FBFF}">
      <dgm:prSet/>
      <dgm:spPr/>
      <dgm:t>
        <a:bodyPr/>
        <a:lstStyle/>
        <a:p>
          <a:r>
            <a:rPr lang="en-US" dirty="0"/>
            <a:t>The word public authorities include all sorts of government.</a:t>
          </a:r>
        </a:p>
      </dgm:t>
    </dgm:pt>
    <dgm:pt modelId="{BF300D46-01CD-4B23-B42A-6DC48DC311B7}" type="parTrans" cxnId="{C1CAB06D-89ED-407E-8E78-E0E5F2D2C8F4}">
      <dgm:prSet/>
      <dgm:spPr/>
      <dgm:t>
        <a:bodyPr/>
        <a:lstStyle/>
        <a:p>
          <a:endParaRPr lang="en-US"/>
        </a:p>
      </dgm:t>
    </dgm:pt>
    <dgm:pt modelId="{4BDE7630-396F-4393-A546-2F0D52B505B8}" type="sibTrans" cxnId="{C1CAB06D-89ED-407E-8E78-E0E5F2D2C8F4}">
      <dgm:prSet/>
      <dgm:spPr/>
      <dgm:t>
        <a:bodyPr/>
        <a:lstStyle/>
        <a:p>
          <a:endParaRPr lang="en-US"/>
        </a:p>
      </dgm:t>
    </dgm:pt>
    <dgm:pt modelId="{4FEA409D-9F13-4DAF-8123-1117070BC0BE}" type="pres">
      <dgm:prSet presAssocID="{9F17235F-86E2-4EAA-8DD8-460F81FFF2E2}" presName="vert0" presStyleCnt="0">
        <dgm:presLayoutVars>
          <dgm:dir/>
          <dgm:animOne val="branch"/>
          <dgm:animLvl val="lvl"/>
        </dgm:presLayoutVars>
      </dgm:prSet>
      <dgm:spPr/>
    </dgm:pt>
    <dgm:pt modelId="{EE87C94B-0488-4541-95EB-E5F14478A787}" type="pres">
      <dgm:prSet presAssocID="{F800D870-58DA-41A9-BAF4-974A10C7AD2E}" presName="thickLine" presStyleLbl="alignNode1" presStyleIdx="0" presStyleCnt="3"/>
      <dgm:spPr/>
    </dgm:pt>
    <dgm:pt modelId="{D4EC73F8-09F6-4BF9-9976-6E8DAA9075FE}" type="pres">
      <dgm:prSet presAssocID="{F800D870-58DA-41A9-BAF4-974A10C7AD2E}" presName="horz1" presStyleCnt="0"/>
      <dgm:spPr/>
    </dgm:pt>
    <dgm:pt modelId="{D371D3BE-703B-46B2-A518-6DCE2D274AE6}" type="pres">
      <dgm:prSet presAssocID="{F800D870-58DA-41A9-BAF4-974A10C7AD2E}" presName="tx1" presStyleLbl="revTx" presStyleIdx="0" presStyleCnt="3"/>
      <dgm:spPr/>
    </dgm:pt>
    <dgm:pt modelId="{6EC7F99C-C614-464E-A12E-DD68DB0F47A6}" type="pres">
      <dgm:prSet presAssocID="{F800D870-58DA-41A9-BAF4-974A10C7AD2E}" presName="vert1" presStyleCnt="0"/>
      <dgm:spPr/>
    </dgm:pt>
    <dgm:pt modelId="{8CBA7A25-A7B9-45C0-AF4E-8295FAEF906C}" type="pres">
      <dgm:prSet presAssocID="{844550ED-7E03-4253-A430-0F14439A500A}" presName="thickLine" presStyleLbl="alignNode1" presStyleIdx="1" presStyleCnt="3"/>
      <dgm:spPr/>
    </dgm:pt>
    <dgm:pt modelId="{599ACB93-61BB-4007-98F0-64FD1CB34846}" type="pres">
      <dgm:prSet presAssocID="{844550ED-7E03-4253-A430-0F14439A500A}" presName="horz1" presStyleCnt="0"/>
      <dgm:spPr/>
    </dgm:pt>
    <dgm:pt modelId="{FE254A1D-E9A8-4A52-A41B-B7E176943E30}" type="pres">
      <dgm:prSet presAssocID="{844550ED-7E03-4253-A430-0F14439A500A}" presName="tx1" presStyleLbl="revTx" presStyleIdx="1" presStyleCnt="3"/>
      <dgm:spPr/>
    </dgm:pt>
    <dgm:pt modelId="{2708C90F-EB47-41F2-9D83-D97FAD3E0483}" type="pres">
      <dgm:prSet presAssocID="{844550ED-7E03-4253-A430-0F14439A500A}" presName="vert1" presStyleCnt="0"/>
      <dgm:spPr/>
    </dgm:pt>
    <dgm:pt modelId="{9F05B145-5FDF-4EA2-9643-E25D19C9AF6F}" type="pres">
      <dgm:prSet presAssocID="{3ECE8E87-0BDC-47D9-9A2B-14738070FBFF}" presName="thickLine" presStyleLbl="alignNode1" presStyleIdx="2" presStyleCnt="3"/>
      <dgm:spPr/>
    </dgm:pt>
    <dgm:pt modelId="{8E6F0B99-FD97-4CF6-9683-8C209FD744B4}" type="pres">
      <dgm:prSet presAssocID="{3ECE8E87-0BDC-47D9-9A2B-14738070FBFF}" presName="horz1" presStyleCnt="0"/>
      <dgm:spPr/>
    </dgm:pt>
    <dgm:pt modelId="{54924F15-A973-4F31-961B-A3B4037D5F63}" type="pres">
      <dgm:prSet presAssocID="{3ECE8E87-0BDC-47D9-9A2B-14738070FBFF}" presName="tx1" presStyleLbl="revTx" presStyleIdx="2" presStyleCnt="3"/>
      <dgm:spPr/>
    </dgm:pt>
    <dgm:pt modelId="{544F3A6C-02AF-4039-9D5A-F07AB564801C}" type="pres">
      <dgm:prSet presAssocID="{3ECE8E87-0BDC-47D9-9A2B-14738070FBFF}" presName="vert1" presStyleCnt="0"/>
      <dgm:spPr/>
    </dgm:pt>
  </dgm:ptLst>
  <dgm:cxnLst>
    <dgm:cxn modelId="{5A6FFB16-0218-45FF-9B6D-270A49EE7773}" type="presOf" srcId="{844550ED-7E03-4253-A430-0F14439A500A}" destId="{FE254A1D-E9A8-4A52-A41B-B7E176943E30}" srcOrd="0" destOrd="0" presId="urn:microsoft.com/office/officeart/2008/layout/LinedList"/>
    <dgm:cxn modelId="{15082517-B83A-4649-B391-3223B4926119}" srcId="{9F17235F-86E2-4EAA-8DD8-460F81FFF2E2}" destId="{F800D870-58DA-41A9-BAF4-974A10C7AD2E}" srcOrd="0" destOrd="0" parTransId="{DB49DA92-7B56-4C8C-87DD-C6808E164525}" sibTransId="{AE2BF229-06A2-4B97-8FC9-ED730FF1A670}"/>
    <dgm:cxn modelId="{72CA3F2F-A602-4532-B5DB-FB044C7968F6}" srcId="{9F17235F-86E2-4EAA-8DD8-460F81FFF2E2}" destId="{844550ED-7E03-4253-A430-0F14439A500A}" srcOrd="1" destOrd="0" parTransId="{39741F60-D146-4392-8608-1C9ABE84ABDE}" sibTransId="{2F324ACC-9950-4D3C-BA62-C38CE14DC5EC}"/>
    <dgm:cxn modelId="{1F80B465-FCCE-4895-B5E1-414C954A070D}" type="presOf" srcId="{3ECE8E87-0BDC-47D9-9A2B-14738070FBFF}" destId="{54924F15-A973-4F31-961B-A3B4037D5F63}" srcOrd="0" destOrd="0" presId="urn:microsoft.com/office/officeart/2008/layout/LinedList"/>
    <dgm:cxn modelId="{C1CAB06D-89ED-407E-8E78-E0E5F2D2C8F4}" srcId="{9F17235F-86E2-4EAA-8DD8-460F81FFF2E2}" destId="{3ECE8E87-0BDC-47D9-9A2B-14738070FBFF}" srcOrd="2" destOrd="0" parTransId="{BF300D46-01CD-4B23-B42A-6DC48DC311B7}" sibTransId="{4BDE7630-396F-4393-A546-2F0D52B505B8}"/>
    <dgm:cxn modelId="{770C2851-74EB-488E-A03D-C2F60635AFF9}" type="presOf" srcId="{9F17235F-86E2-4EAA-8DD8-460F81FFF2E2}" destId="{4FEA409D-9F13-4DAF-8123-1117070BC0BE}" srcOrd="0" destOrd="0" presId="urn:microsoft.com/office/officeart/2008/layout/LinedList"/>
    <dgm:cxn modelId="{2E5E10A6-DD38-418F-87BC-F9C129B982A0}" type="presOf" srcId="{F800D870-58DA-41A9-BAF4-974A10C7AD2E}" destId="{D371D3BE-703B-46B2-A518-6DCE2D274AE6}" srcOrd="0" destOrd="0" presId="urn:microsoft.com/office/officeart/2008/layout/LinedList"/>
    <dgm:cxn modelId="{68F8D32C-7A93-42F8-8E29-2F466F606EA7}" type="presParOf" srcId="{4FEA409D-9F13-4DAF-8123-1117070BC0BE}" destId="{EE87C94B-0488-4541-95EB-E5F14478A787}" srcOrd="0" destOrd="0" presId="urn:microsoft.com/office/officeart/2008/layout/LinedList"/>
    <dgm:cxn modelId="{0A248832-1DD3-478E-AB75-5DC54D2FBFC1}" type="presParOf" srcId="{4FEA409D-9F13-4DAF-8123-1117070BC0BE}" destId="{D4EC73F8-09F6-4BF9-9976-6E8DAA9075FE}" srcOrd="1" destOrd="0" presId="urn:microsoft.com/office/officeart/2008/layout/LinedList"/>
    <dgm:cxn modelId="{AC963E29-472B-43DA-963A-03AC8B003981}" type="presParOf" srcId="{D4EC73F8-09F6-4BF9-9976-6E8DAA9075FE}" destId="{D371D3BE-703B-46B2-A518-6DCE2D274AE6}" srcOrd="0" destOrd="0" presId="urn:microsoft.com/office/officeart/2008/layout/LinedList"/>
    <dgm:cxn modelId="{4E7E881C-15C7-4C6C-AFFA-0C738B0EF5BF}" type="presParOf" srcId="{D4EC73F8-09F6-4BF9-9976-6E8DAA9075FE}" destId="{6EC7F99C-C614-464E-A12E-DD68DB0F47A6}" srcOrd="1" destOrd="0" presId="urn:microsoft.com/office/officeart/2008/layout/LinedList"/>
    <dgm:cxn modelId="{6DF629AC-431B-4A30-B049-F02C43BFBA71}" type="presParOf" srcId="{4FEA409D-9F13-4DAF-8123-1117070BC0BE}" destId="{8CBA7A25-A7B9-45C0-AF4E-8295FAEF906C}" srcOrd="2" destOrd="0" presId="urn:microsoft.com/office/officeart/2008/layout/LinedList"/>
    <dgm:cxn modelId="{2ABED13E-F0EA-48E7-A686-662D9F34E942}" type="presParOf" srcId="{4FEA409D-9F13-4DAF-8123-1117070BC0BE}" destId="{599ACB93-61BB-4007-98F0-64FD1CB34846}" srcOrd="3" destOrd="0" presId="urn:microsoft.com/office/officeart/2008/layout/LinedList"/>
    <dgm:cxn modelId="{0CF094D6-A84A-4DD0-9496-1EB6DCF750C6}" type="presParOf" srcId="{599ACB93-61BB-4007-98F0-64FD1CB34846}" destId="{FE254A1D-E9A8-4A52-A41B-B7E176943E30}" srcOrd="0" destOrd="0" presId="urn:microsoft.com/office/officeart/2008/layout/LinedList"/>
    <dgm:cxn modelId="{14107BB1-D090-41D6-BD94-5E77CE679381}" type="presParOf" srcId="{599ACB93-61BB-4007-98F0-64FD1CB34846}" destId="{2708C90F-EB47-41F2-9D83-D97FAD3E0483}" srcOrd="1" destOrd="0" presId="urn:microsoft.com/office/officeart/2008/layout/LinedList"/>
    <dgm:cxn modelId="{DA80F176-0A35-462D-9B07-C7605F91B042}" type="presParOf" srcId="{4FEA409D-9F13-4DAF-8123-1117070BC0BE}" destId="{9F05B145-5FDF-4EA2-9643-E25D19C9AF6F}" srcOrd="4" destOrd="0" presId="urn:microsoft.com/office/officeart/2008/layout/LinedList"/>
    <dgm:cxn modelId="{0CC6A3D3-8999-427F-A3FB-3C99CB50A940}" type="presParOf" srcId="{4FEA409D-9F13-4DAF-8123-1117070BC0BE}" destId="{8E6F0B99-FD97-4CF6-9683-8C209FD744B4}" srcOrd="5" destOrd="0" presId="urn:microsoft.com/office/officeart/2008/layout/LinedList"/>
    <dgm:cxn modelId="{36CB05D3-3D67-430D-92E6-83C0C1CE6B57}" type="presParOf" srcId="{8E6F0B99-FD97-4CF6-9683-8C209FD744B4}" destId="{54924F15-A973-4F31-961B-A3B4037D5F63}" srcOrd="0" destOrd="0" presId="urn:microsoft.com/office/officeart/2008/layout/LinedList"/>
    <dgm:cxn modelId="{F6075D51-09BB-48AF-A21C-A204AAB2DD6C}" type="presParOf" srcId="{8E6F0B99-FD97-4CF6-9683-8C209FD744B4}" destId="{544F3A6C-02AF-4039-9D5A-F07AB56480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58431D-C606-416C-BB6D-2A42A3E0911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A195C29-CF3F-4D96-8F99-5B54D2ABD879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Public finance involves the study of government revenue(receipts) and expenditure.</a:t>
          </a:r>
        </a:p>
      </dgm:t>
    </dgm:pt>
    <dgm:pt modelId="{D489E198-9CAD-47F6-BDBE-0DB403A2DA18}" type="parTrans" cxnId="{C1EDBF27-0F33-4107-944E-50565F89D0C1}">
      <dgm:prSet/>
      <dgm:spPr/>
      <dgm:t>
        <a:bodyPr/>
        <a:lstStyle/>
        <a:p>
          <a:endParaRPr lang="en-US"/>
        </a:p>
      </dgm:t>
    </dgm:pt>
    <dgm:pt modelId="{3D581D7A-F6E1-44B3-A633-B2490C672C30}" type="sibTrans" cxnId="{C1EDBF27-0F33-4107-944E-50565F89D0C1}">
      <dgm:prSet/>
      <dgm:spPr/>
      <dgm:t>
        <a:bodyPr/>
        <a:lstStyle/>
        <a:p>
          <a:endParaRPr lang="en-US"/>
        </a:p>
      </dgm:t>
    </dgm:pt>
    <dgm:pt modelId="{43FB1A51-13FA-41D2-9E74-D9E73812A322}">
      <dgm:prSet custT="1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sz="2600" b="1" dirty="0">
              <a:solidFill>
                <a:schemeClr val="tx1"/>
              </a:solidFill>
            </a:rPr>
            <a:t>Government expenditure</a:t>
          </a:r>
        </a:p>
      </dgm:t>
    </dgm:pt>
    <dgm:pt modelId="{1035ED79-9414-4078-862A-59AF03EF8FFD}" type="parTrans" cxnId="{E45C883F-526B-4473-BCF6-3853376C75C2}">
      <dgm:prSet/>
      <dgm:spPr/>
      <dgm:t>
        <a:bodyPr/>
        <a:lstStyle/>
        <a:p>
          <a:endParaRPr lang="en-US"/>
        </a:p>
      </dgm:t>
    </dgm:pt>
    <dgm:pt modelId="{B1ECEBFE-42D7-41BE-B185-EE7F1649909A}" type="sibTrans" cxnId="{E45C883F-526B-4473-BCF6-3853376C75C2}">
      <dgm:prSet/>
      <dgm:spPr/>
      <dgm:t>
        <a:bodyPr/>
        <a:lstStyle/>
        <a:p>
          <a:endParaRPr lang="en-US"/>
        </a:p>
      </dgm:t>
    </dgm:pt>
    <dgm:pt modelId="{C0FEBF95-AC8D-4B86-917D-A0C488D68EDE}">
      <dgm:prSet/>
      <dgm:spPr/>
      <dgm:t>
        <a:bodyPr/>
        <a:lstStyle/>
        <a:p>
          <a:r>
            <a:rPr lang="en-US" b="1"/>
            <a:t>Current expenditure-</a:t>
          </a:r>
          <a:r>
            <a:rPr lang="en-US"/>
            <a:t>Includes</a:t>
          </a:r>
          <a:r>
            <a:rPr lang="en-US" b="1"/>
            <a:t> </a:t>
          </a:r>
          <a:r>
            <a:rPr lang="en-US"/>
            <a:t>spending on goods and services that are consumed within the current year, and which need to be made recurrently. Examples include salaries of public servants, social security payments, and subsidies.</a:t>
          </a:r>
        </a:p>
      </dgm:t>
    </dgm:pt>
    <dgm:pt modelId="{2DDA25A9-71E4-4FBA-823B-38613616A151}" type="parTrans" cxnId="{A7BDD1C5-F77C-49B4-ADEC-1CC3D4727A07}">
      <dgm:prSet/>
      <dgm:spPr/>
      <dgm:t>
        <a:bodyPr/>
        <a:lstStyle/>
        <a:p>
          <a:endParaRPr lang="en-US"/>
        </a:p>
      </dgm:t>
    </dgm:pt>
    <dgm:pt modelId="{FAF0BCE7-7407-4F0C-B952-A02C98485975}" type="sibTrans" cxnId="{A7BDD1C5-F77C-49B4-ADEC-1CC3D4727A07}">
      <dgm:prSet/>
      <dgm:spPr/>
      <dgm:t>
        <a:bodyPr/>
        <a:lstStyle/>
        <a:p>
          <a:endParaRPr lang="en-US"/>
        </a:p>
      </dgm:t>
    </dgm:pt>
    <dgm:pt modelId="{7C182602-2CF1-4F83-84B7-81B6918EBF04}">
      <dgm:prSet/>
      <dgm:spPr/>
      <dgm:t>
        <a:bodyPr/>
        <a:lstStyle/>
        <a:p>
          <a:r>
            <a:rPr lang="en-US" b="1"/>
            <a:t>Capital expenditure-</a:t>
          </a:r>
          <a:r>
            <a:rPr lang="en-US"/>
            <a:t>Involves spending on assets that will last for more than a year, such as infrastructure projects(roads, schools, hospitals)and investments in research and development.</a:t>
          </a:r>
        </a:p>
      </dgm:t>
    </dgm:pt>
    <dgm:pt modelId="{EF6BAFB0-F25A-4FB2-A5EE-2BD39AA86217}" type="parTrans" cxnId="{C136A9A6-D368-4841-B3BF-40AD57111DF6}">
      <dgm:prSet/>
      <dgm:spPr/>
      <dgm:t>
        <a:bodyPr/>
        <a:lstStyle/>
        <a:p>
          <a:endParaRPr lang="en-US"/>
        </a:p>
      </dgm:t>
    </dgm:pt>
    <dgm:pt modelId="{CFBB6D83-EE68-419F-8EA0-C37C512C8156}" type="sibTrans" cxnId="{C136A9A6-D368-4841-B3BF-40AD57111DF6}">
      <dgm:prSet/>
      <dgm:spPr/>
      <dgm:t>
        <a:bodyPr/>
        <a:lstStyle/>
        <a:p>
          <a:endParaRPr lang="en-US"/>
        </a:p>
      </dgm:t>
    </dgm:pt>
    <dgm:pt modelId="{795FDDD1-38EF-452F-96AD-7C5AAC3E8BD9}">
      <dgm:prSet/>
      <dgm:spPr/>
      <dgm:t>
        <a:bodyPr/>
        <a:lstStyle/>
        <a:p>
          <a:r>
            <a:rPr lang="en-US" b="1"/>
            <a:t>Transfer payments- </a:t>
          </a:r>
          <a:r>
            <a:rPr lang="en-US"/>
            <a:t>payments made without any exchange of goods or services, such as unemployment benefits and pensions</a:t>
          </a:r>
        </a:p>
      </dgm:t>
    </dgm:pt>
    <dgm:pt modelId="{B0D5ED2E-4151-4D4E-A5C2-B5CF33E2DA0B}" type="parTrans" cxnId="{03250B44-D050-474B-99F9-BEB2A0874614}">
      <dgm:prSet/>
      <dgm:spPr/>
      <dgm:t>
        <a:bodyPr/>
        <a:lstStyle/>
        <a:p>
          <a:endParaRPr lang="en-US"/>
        </a:p>
      </dgm:t>
    </dgm:pt>
    <dgm:pt modelId="{C2D96C96-A8FB-4290-BD3F-FE530D56510A}" type="sibTrans" cxnId="{03250B44-D050-474B-99F9-BEB2A0874614}">
      <dgm:prSet/>
      <dgm:spPr/>
      <dgm:t>
        <a:bodyPr/>
        <a:lstStyle/>
        <a:p>
          <a:endParaRPr lang="en-US"/>
        </a:p>
      </dgm:t>
    </dgm:pt>
    <dgm:pt modelId="{69B08351-7C2F-4125-B73E-03940DCD58EE}">
      <dgm:prSet/>
      <dgm:spPr/>
      <dgm:t>
        <a:bodyPr/>
        <a:lstStyle/>
        <a:p>
          <a:r>
            <a:rPr lang="en-US" b="1" i="0" dirty="0"/>
            <a:t>Interest payments</a:t>
          </a:r>
          <a:r>
            <a:rPr lang="en-US" dirty="0"/>
            <a:t>-</a:t>
          </a:r>
          <a:r>
            <a:rPr lang="en-US" b="0" i="0" dirty="0"/>
            <a:t>accounts for</a:t>
          </a:r>
          <a:r>
            <a:rPr lang="en-US" i="0" dirty="0"/>
            <a:t> 20%, </a:t>
          </a:r>
          <a:r>
            <a:rPr lang="en-US" b="0" i="0" dirty="0"/>
            <a:t>the single largest component of the Centre’s total expenditure. Payments made to service the national debt.</a:t>
          </a:r>
          <a:endParaRPr lang="en-US" dirty="0"/>
        </a:p>
      </dgm:t>
    </dgm:pt>
    <dgm:pt modelId="{D3F29F74-CF1C-483A-AC99-3533365FF9CE}" type="parTrans" cxnId="{F2F8C97B-7C48-4D0C-8CAF-9F6058198524}">
      <dgm:prSet/>
      <dgm:spPr/>
      <dgm:t>
        <a:bodyPr/>
        <a:lstStyle/>
        <a:p>
          <a:endParaRPr lang="en-US"/>
        </a:p>
      </dgm:t>
    </dgm:pt>
    <dgm:pt modelId="{F6AFAE43-8257-49C8-8E1F-C09166094599}" type="sibTrans" cxnId="{F2F8C97B-7C48-4D0C-8CAF-9F6058198524}">
      <dgm:prSet/>
      <dgm:spPr/>
      <dgm:t>
        <a:bodyPr/>
        <a:lstStyle/>
        <a:p>
          <a:endParaRPr lang="en-US"/>
        </a:p>
      </dgm:t>
    </dgm:pt>
    <dgm:pt modelId="{379B4A9A-FD31-43E9-A961-1B5BC4E2ABF3}" type="pres">
      <dgm:prSet presAssocID="{4C58431D-C606-416C-BB6D-2A42A3E0911E}" presName="linear" presStyleCnt="0">
        <dgm:presLayoutVars>
          <dgm:animLvl val="lvl"/>
          <dgm:resizeHandles val="exact"/>
        </dgm:presLayoutVars>
      </dgm:prSet>
      <dgm:spPr/>
    </dgm:pt>
    <dgm:pt modelId="{B9D1A79E-65CD-45DD-A988-F947E686BC2E}" type="pres">
      <dgm:prSet presAssocID="{FA195C29-CF3F-4D96-8F99-5B54D2ABD879}" presName="parentText" presStyleLbl="node1" presStyleIdx="0" presStyleCnt="2" custLinFactY="-65649" custLinFactNeighborY="-100000">
        <dgm:presLayoutVars>
          <dgm:chMax val="0"/>
          <dgm:bulletEnabled val="1"/>
        </dgm:presLayoutVars>
      </dgm:prSet>
      <dgm:spPr/>
    </dgm:pt>
    <dgm:pt modelId="{1B97E847-7480-48D4-911E-C79A33081E4D}" type="pres">
      <dgm:prSet presAssocID="{3D581D7A-F6E1-44B3-A633-B2490C672C30}" presName="spacer" presStyleCnt="0"/>
      <dgm:spPr/>
    </dgm:pt>
    <dgm:pt modelId="{9EBC45D0-F70D-48BD-BAD5-E31FF9A59FB1}" type="pres">
      <dgm:prSet presAssocID="{43FB1A51-13FA-41D2-9E74-D9E73812A322}" presName="parentText" presStyleLbl="node1" presStyleIdx="1" presStyleCnt="2" custLinFactNeighborX="-15" custLinFactNeighborY="-12192">
        <dgm:presLayoutVars>
          <dgm:chMax val="0"/>
          <dgm:bulletEnabled val="1"/>
        </dgm:presLayoutVars>
      </dgm:prSet>
      <dgm:spPr/>
    </dgm:pt>
    <dgm:pt modelId="{F97ED381-4914-4974-AB96-E4C34DB980DF}" type="pres">
      <dgm:prSet presAssocID="{43FB1A51-13FA-41D2-9E74-D9E73812A32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1EDBF27-0F33-4107-944E-50565F89D0C1}" srcId="{4C58431D-C606-416C-BB6D-2A42A3E0911E}" destId="{FA195C29-CF3F-4D96-8F99-5B54D2ABD879}" srcOrd="0" destOrd="0" parTransId="{D489E198-9CAD-47F6-BDBE-0DB403A2DA18}" sibTransId="{3D581D7A-F6E1-44B3-A633-B2490C672C30}"/>
    <dgm:cxn modelId="{E373282A-980D-4815-9F24-FD654D2C94CF}" type="presOf" srcId="{795FDDD1-38EF-452F-96AD-7C5AAC3E8BD9}" destId="{F97ED381-4914-4974-AB96-E4C34DB980DF}" srcOrd="0" destOrd="2" presId="urn:microsoft.com/office/officeart/2005/8/layout/vList2"/>
    <dgm:cxn modelId="{7A409631-BDCE-4763-B3A8-CE215CD80B0B}" type="presOf" srcId="{43FB1A51-13FA-41D2-9E74-D9E73812A322}" destId="{9EBC45D0-F70D-48BD-BAD5-E31FF9A59FB1}" srcOrd="0" destOrd="0" presId="urn:microsoft.com/office/officeart/2005/8/layout/vList2"/>
    <dgm:cxn modelId="{E45C883F-526B-4473-BCF6-3853376C75C2}" srcId="{4C58431D-C606-416C-BB6D-2A42A3E0911E}" destId="{43FB1A51-13FA-41D2-9E74-D9E73812A322}" srcOrd="1" destOrd="0" parTransId="{1035ED79-9414-4078-862A-59AF03EF8FFD}" sibTransId="{B1ECEBFE-42D7-41BE-B185-EE7F1649909A}"/>
    <dgm:cxn modelId="{D26EAD60-6EE0-4CA1-9A03-C0A6B194F290}" type="presOf" srcId="{69B08351-7C2F-4125-B73E-03940DCD58EE}" destId="{F97ED381-4914-4974-AB96-E4C34DB980DF}" srcOrd="0" destOrd="3" presId="urn:microsoft.com/office/officeart/2005/8/layout/vList2"/>
    <dgm:cxn modelId="{03250B44-D050-474B-99F9-BEB2A0874614}" srcId="{43FB1A51-13FA-41D2-9E74-D9E73812A322}" destId="{795FDDD1-38EF-452F-96AD-7C5AAC3E8BD9}" srcOrd="2" destOrd="0" parTransId="{B0D5ED2E-4151-4D4E-A5C2-B5CF33E2DA0B}" sibTransId="{C2D96C96-A8FB-4290-BD3F-FE530D56510A}"/>
    <dgm:cxn modelId="{D3B7BE4D-AEEF-4F42-B5AC-87832DBC9D5E}" type="presOf" srcId="{4C58431D-C606-416C-BB6D-2A42A3E0911E}" destId="{379B4A9A-FD31-43E9-A961-1B5BC4E2ABF3}" srcOrd="0" destOrd="0" presId="urn:microsoft.com/office/officeart/2005/8/layout/vList2"/>
    <dgm:cxn modelId="{39817C55-489F-4D83-A2BA-97B45DC0A0C4}" type="presOf" srcId="{FA195C29-CF3F-4D96-8F99-5B54D2ABD879}" destId="{B9D1A79E-65CD-45DD-A988-F947E686BC2E}" srcOrd="0" destOrd="0" presId="urn:microsoft.com/office/officeart/2005/8/layout/vList2"/>
    <dgm:cxn modelId="{F2F8C97B-7C48-4D0C-8CAF-9F6058198524}" srcId="{43FB1A51-13FA-41D2-9E74-D9E73812A322}" destId="{69B08351-7C2F-4125-B73E-03940DCD58EE}" srcOrd="3" destOrd="0" parTransId="{D3F29F74-CF1C-483A-AC99-3533365FF9CE}" sibTransId="{F6AFAE43-8257-49C8-8E1F-C09166094599}"/>
    <dgm:cxn modelId="{A4E9419D-9CFC-424A-B61F-BF90558934FC}" type="presOf" srcId="{7C182602-2CF1-4F83-84B7-81B6918EBF04}" destId="{F97ED381-4914-4974-AB96-E4C34DB980DF}" srcOrd="0" destOrd="1" presId="urn:microsoft.com/office/officeart/2005/8/layout/vList2"/>
    <dgm:cxn modelId="{C136A9A6-D368-4841-B3BF-40AD57111DF6}" srcId="{43FB1A51-13FA-41D2-9E74-D9E73812A322}" destId="{7C182602-2CF1-4F83-84B7-81B6918EBF04}" srcOrd="1" destOrd="0" parTransId="{EF6BAFB0-F25A-4FB2-A5EE-2BD39AA86217}" sibTransId="{CFBB6D83-EE68-419F-8EA0-C37C512C8156}"/>
    <dgm:cxn modelId="{C27461C2-544D-4345-B8A3-B2F10A0D3667}" type="presOf" srcId="{C0FEBF95-AC8D-4B86-917D-A0C488D68EDE}" destId="{F97ED381-4914-4974-AB96-E4C34DB980DF}" srcOrd="0" destOrd="0" presId="urn:microsoft.com/office/officeart/2005/8/layout/vList2"/>
    <dgm:cxn modelId="{A7BDD1C5-F77C-49B4-ADEC-1CC3D4727A07}" srcId="{43FB1A51-13FA-41D2-9E74-D9E73812A322}" destId="{C0FEBF95-AC8D-4B86-917D-A0C488D68EDE}" srcOrd="0" destOrd="0" parTransId="{2DDA25A9-71E4-4FBA-823B-38613616A151}" sibTransId="{FAF0BCE7-7407-4F0C-B952-A02C98485975}"/>
    <dgm:cxn modelId="{1670FAAE-303D-4642-9E89-68A60F03008D}" type="presParOf" srcId="{379B4A9A-FD31-43E9-A961-1B5BC4E2ABF3}" destId="{B9D1A79E-65CD-45DD-A988-F947E686BC2E}" srcOrd="0" destOrd="0" presId="urn:microsoft.com/office/officeart/2005/8/layout/vList2"/>
    <dgm:cxn modelId="{8F7BFD16-AC54-4A2E-9B58-88F3A7C15DD1}" type="presParOf" srcId="{379B4A9A-FD31-43E9-A961-1B5BC4E2ABF3}" destId="{1B97E847-7480-48D4-911E-C79A33081E4D}" srcOrd="1" destOrd="0" presId="urn:microsoft.com/office/officeart/2005/8/layout/vList2"/>
    <dgm:cxn modelId="{E70273C7-32DA-4B21-B65A-2AE15D13C613}" type="presParOf" srcId="{379B4A9A-FD31-43E9-A961-1B5BC4E2ABF3}" destId="{9EBC45D0-F70D-48BD-BAD5-E31FF9A59FB1}" srcOrd="2" destOrd="0" presId="urn:microsoft.com/office/officeart/2005/8/layout/vList2"/>
    <dgm:cxn modelId="{318B4F7C-2CDA-448F-ABFC-53E19F6C97B0}" type="presParOf" srcId="{379B4A9A-FD31-43E9-A961-1B5BC4E2ABF3}" destId="{F97ED381-4914-4974-AB96-E4C34DB980D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CDB7CE-C3A9-444C-AE3F-E7AF5FE5BA12}" type="doc">
      <dgm:prSet loTypeId="urn:microsoft.com/office/officeart/2005/8/layout/orgChart1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04E844-7AC1-47B5-9337-1748E0CA87A9}">
      <dgm:prSet/>
      <dgm:spPr/>
      <dgm:t>
        <a:bodyPr/>
        <a:lstStyle/>
        <a:p>
          <a:r>
            <a:rPr lang="en-US" b="1" dirty="0"/>
            <a:t>SOURCES OF GOVERNMENT RECEIPTS</a:t>
          </a:r>
          <a:endParaRPr lang="en-US" dirty="0"/>
        </a:p>
      </dgm:t>
    </dgm:pt>
    <dgm:pt modelId="{6E7C5D41-070F-4071-8FCC-F2839E0410CF}" type="parTrans" cxnId="{06B473F8-5130-420D-90FE-37A6F95B3E02}">
      <dgm:prSet/>
      <dgm:spPr/>
      <dgm:t>
        <a:bodyPr/>
        <a:lstStyle/>
        <a:p>
          <a:endParaRPr lang="en-US"/>
        </a:p>
      </dgm:t>
    </dgm:pt>
    <dgm:pt modelId="{A91542B8-278C-4A8A-8CB7-27D52647869D}" type="sibTrans" cxnId="{06B473F8-5130-420D-90FE-37A6F95B3E02}">
      <dgm:prSet/>
      <dgm:spPr/>
      <dgm:t>
        <a:bodyPr/>
        <a:lstStyle/>
        <a:p>
          <a:endParaRPr lang="en-US"/>
        </a:p>
      </dgm:t>
    </dgm:pt>
    <dgm:pt modelId="{622A3653-8748-4166-AA93-C8FD1565F0DC}">
      <dgm:prSet/>
      <dgm:spPr/>
      <dgm:t>
        <a:bodyPr/>
        <a:lstStyle/>
        <a:p>
          <a:r>
            <a:rPr lang="en-US" dirty="0"/>
            <a:t>The sources by which a government earns income are classified into two categories.</a:t>
          </a:r>
        </a:p>
      </dgm:t>
    </dgm:pt>
    <dgm:pt modelId="{59B8F045-33C3-4A93-A39C-A54A57CA7671}" type="parTrans" cxnId="{34548A14-8681-4A28-A527-978FB88B4E2F}">
      <dgm:prSet/>
      <dgm:spPr/>
      <dgm:t>
        <a:bodyPr/>
        <a:lstStyle/>
        <a:p>
          <a:endParaRPr lang="en-US"/>
        </a:p>
      </dgm:t>
    </dgm:pt>
    <dgm:pt modelId="{5E271A11-338C-478A-8CE2-5385921A0161}" type="sibTrans" cxnId="{34548A14-8681-4A28-A527-978FB88B4E2F}">
      <dgm:prSet/>
      <dgm:spPr/>
      <dgm:t>
        <a:bodyPr/>
        <a:lstStyle/>
        <a:p>
          <a:endParaRPr lang="en-US"/>
        </a:p>
      </dgm:t>
    </dgm:pt>
    <dgm:pt modelId="{70CAE318-C23B-4B74-A113-6A7D4F11BAF7}">
      <dgm:prSet/>
      <dgm:spPr/>
      <dgm:t>
        <a:bodyPr/>
        <a:lstStyle/>
        <a:p>
          <a:r>
            <a:rPr lang="en-US" b="1" dirty="0"/>
            <a:t>Tax revenue</a:t>
          </a:r>
        </a:p>
      </dgm:t>
    </dgm:pt>
    <dgm:pt modelId="{4B8B6931-19E9-4D16-ACF7-347C578F28C2}" type="parTrans" cxnId="{524ED20F-4073-4B75-A025-C8FD69AD25F0}">
      <dgm:prSet/>
      <dgm:spPr/>
      <dgm:t>
        <a:bodyPr/>
        <a:lstStyle/>
        <a:p>
          <a:endParaRPr lang="en-US"/>
        </a:p>
      </dgm:t>
    </dgm:pt>
    <dgm:pt modelId="{C3609584-600C-49BF-A25C-09B02C6BB06C}" type="sibTrans" cxnId="{524ED20F-4073-4B75-A025-C8FD69AD25F0}">
      <dgm:prSet/>
      <dgm:spPr/>
      <dgm:t>
        <a:bodyPr/>
        <a:lstStyle/>
        <a:p>
          <a:endParaRPr lang="en-US"/>
        </a:p>
      </dgm:t>
    </dgm:pt>
    <dgm:pt modelId="{E27C55B2-1351-40DF-A03E-E2C0C8F01109}">
      <dgm:prSet/>
      <dgm:spPr/>
      <dgm:t>
        <a:bodyPr/>
        <a:lstStyle/>
        <a:p>
          <a:r>
            <a:rPr lang="en-US" b="1" dirty="0"/>
            <a:t>Non tax revenue</a:t>
          </a:r>
        </a:p>
      </dgm:t>
    </dgm:pt>
    <dgm:pt modelId="{60CBFF36-C2C8-4656-9B04-AA36E5EE2CAB}" type="sibTrans" cxnId="{2441B285-2BED-4B0B-B1C4-A555D9ECC076}">
      <dgm:prSet/>
      <dgm:spPr/>
      <dgm:t>
        <a:bodyPr/>
        <a:lstStyle/>
        <a:p>
          <a:endParaRPr lang="en-US"/>
        </a:p>
      </dgm:t>
    </dgm:pt>
    <dgm:pt modelId="{CB350ABC-6122-412A-96A3-15DFABA86856}" type="parTrans" cxnId="{2441B285-2BED-4B0B-B1C4-A555D9ECC076}">
      <dgm:prSet/>
      <dgm:spPr/>
      <dgm:t>
        <a:bodyPr/>
        <a:lstStyle/>
        <a:p>
          <a:endParaRPr lang="en-US"/>
        </a:p>
      </dgm:t>
    </dgm:pt>
    <dgm:pt modelId="{74682F69-0AA2-4F25-97FC-AEB901662BB3}" type="pres">
      <dgm:prSet presAssocID="{6FCDB7CE-C3A9-444C-AE3F-E7AF5FE5BA1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06E96CF-340B-4175-8203-43C70C927070}" type="pres">
      <dgm:prSet presAssocID="{3704E844-7AC1-47B5-9337-1748E0CA87A9}" presName="hierRoot1" presStyleCnt="0">
        <dgm:presLayoutVars>
          <dgm:hierBranch val="init"/>
        </dgm:presLayoutVars>
      </dgm:prSet>
      <dgm:spPr/>
    </dgm:pt>
    <dgm:pt modelId="{D724CA4A-EB7E-4383-9228-AEE1802BFE65}" type="pres">
      <dgm:prSet presAssocID="{3704E844-7AC1-47B5-9337-1748E0CA87A9}" presName="rootComposite1" presStyleCnt="0"/>
      <dgm:spPr/>
    </dgm:pt>
    <dgm:pt modelId="{6C9E020C-2ABA-4B3B-B664-D33456FD12C8}" type="pres">
      <dgm:prSet presAssocID="{3704E844-7AC1-47B5-9337-1748E0CA87A9}" presName="rootText1" presStyleLbl="node0" presStyleIdx="0" presStyleCnt="2" custLinFactNeighborX="1368" custLinFactNeighborY="-57447">
        <dgm:presLayoutVars>
          <dgm:chPref val="3"/>
        </dgm:presLayoutVars>
      </dgm:prSet>
      <dgm:spPr/>
    </dgm:pt>
    <dgm:pt modelId="{79ECE8B6-3CA0-4E55-BF3B-B4347F356096}" type="pres">
      <dgm:prSet presAssocID="{3704E844-7AC1-47B5-9337-1748E0CA87A9}" presName="rootConnector1" presStyleLbl="node1" presStyleIdx="0" presStyleCnt="0"/>
      <dgm:spPr/>
    </dgm:pt>
    <dgm:pt modelId="{DC550AC9-3C8E-435A-8F8B-1CC259CF6FB6}" type="pres">
      <dgm:prSet presAssocID="{3704E844-7AC1-47B5-9337-1748E0CA87A9}" presName="hierChild2" presStyleCnt="0"/>
      <dgm:spPr/>
    </dgm:pt>
    <dgm:pt modelId="{B26A88A8-5AFD-47D1-B4EE-ABF4EC38609C}" type="pres">
      <dgm:prSet presAssocID="{3704E844-7AC1-47B5-9337-1748E0CA87A9}" presName="hierChild3" presStyleCnt="0"/>
      <dgm:spPr/>
    </dgm:pt>
    <dgm:pt modelId="{AE3781DB-7C94-4886-B563-FD58570E6BA8}" type="pres">
      <dgm:prSet presAssocID="{622A3653-8748-4166-AA93-C8FD1565F0DC}" presName="hierRoot1" presStyleCnt="0">
        <dgm:presLayoutVars>
          <dgm:hierBranch val="init"/>
        </dgm:presLayoutVars>
      </dgm:prSet>
      <dgm:spPr/>
    </dgm:pt>
    <dgm:pt modelId="{6EF5FBE6-F118-4FB0-B64B-56E2B8808F45}" type="pres">
      <dgm:prSet presAssocID="{622A3653-8748-4166-AA93-C8FD1565F0DC}" presName="rootComposite1" presStyleCnt="0"/>
      <dgm:spPr/>
    </dgm:pt>
    <dgm:pt modelId="{75E4ED1C-9AE1-47A2-9CCD-F439E877880F}" type="pres">
      <dgm:prSet presAssocID="{622A3653-8748-4166-AA93-C8FD1565F0DC}" presName="rootText1" presStyleLbl="node0" presStyleIdx="1" presStyleCnt="2" custScaleX="177470" custScaleY="79329">
        <dgm:presLayoutVars>
          <dgm:chPref val="3"/>
        </dgm:presLayoutVars>
      </dgm:prSet>
      <dgm:spPr/>
    </dgm:pt>
    <dgm:pt modelId="{732DF705-E664-400B-A57C-4CEF559CC4AE}" type="pres">
      <dgm:prSet presAssocID="{622A3653-8748-4166-AA93-C8FD1565F0DC}" presName="rootConnector1" presStyleLbl="node1" presStyleIdx="0" presStyleCnt="0"/>
      <dgm:spPr/>
    </dgm:pt>
    <dgm:pt modelId="{D2A9A025-1601-4AD8-875D-1AFF92C835D7}" type="pres">
      <dgm:prSet presAssocID="{622A3653-8748-4166-AA93-C8FD1565F0DC}" presName="hierChild2" presStyleCnt="0"/>
      <dgm:spPr/>
    </dgm:pt>
    <dgm:pt modelId="{CC5660B0-30B8-4703-B162-561F8BAE8DC2}" type="pres">
      <dgm:prSet presAssocID="{4B8B6931-19E9-4D16-ACF7-347C578F28C2}" presName="Name37" presStyleLbl="parChTrans1D2" presStyleIdx="0" presStyleCnt="2"/>
      <dgm:spPr/>
    </dgm:pt>
    <dgm:pt modelId="{7987FE08-3C7D-45D8-B7B1-FF543902859C}" type="pres">
      <dgm:prSet presAssocID="{70CAE318-C23B-4B74-A113-6A7D4F11BAF7}" presName="hierRoot2" presStyleCnt="0">
        <dgm:presLayoutVars>
          <dgm:hierBranch val="init"/>
        </dgm:presLayoutVars>
      </dgm:prSet>
      <dgm:spPr/>
    </dgm:pt>
    <dgm:pt modelId="{98F3EAF1-D1E1-4774-A314-876CE97C98A9}" type="pres">
      <dgm:prSet presAssocID="{70CAE318-C23B-4B74-A113-6A7D4F11BAF7}" presName="rootComposite" presStyleCnt="0"/>
      <dgm:spPr/>
    </dgm:pt>
    <dgm:pt modelId="{F7FDFBEE-0825-4649-B50E-6D72BF0B4331}" type="pres">
      <dgm:prSet presAssocID="{70CAE318-C23B-4B74-A113-6A7D4F11BAF7}" presName="rootText" presStyleLbl="node2" presStyleIdx="0" presStyleCnt="2">
        <dgm:presLayoutVars>
          <dgm:chPref val="3"/>
        </dgm:presLayoutVars>
      </dgm:prSet>
      <dgm:spPr/>
    </dgm:pt>
    <dgm:pt modelId="{F8E9022F-73FD-43F5-BC8A-DE7EA7DC79B4}" type="pres">
      <dgm:prSet presAssocID="{70CAE318-C23B-4B74-A113-6A7D4F11BAF7}" presName="rootConnector" presStyleLbl="node2" presStyleIdx="0" presStyleCnt="2"/>
      <dgm:spPr/>
    </dgm:pt>
    <dgm:pt modelId="{4D1A0907-AA2C-448C-9119-7457DA018EFE}" type="pres">
      <dgm:prSet presAssocID="{70CAE318-C23B-4B74-A113-6A7D4F11BAF7}" presName="hierChild4" presStyleCnt="0"/>
      <dgm:spPr/>
    </dgm:pt>
    <dgm:pt modelId="{EA70F022-69B2-499E-95A2-0837842C8191}" type="pres">
      <dgm:prSet presAssocID="{70CAE318-C23B-4B74-A113-6A7D4F11BAF7}" presName="hierChild5" presStyleCnt="0"/>
      <dgm:spPr/>
    </dgm:pt>
    <dgm:pt modelId="{F5C00226-35DF-4823-8344-5B89A435AE79}" type="pres">
      <dgm:prSet presAssocID="{CB350ABC-6122-412A-96A3-15DFABA86856}" presName="Name37" presStyleLbl="parChTrans1D2" presStyleIdx="1" presStyleCnt="2"/>
      <dgm:spPr/>
    </dgm:pt>
    <dgm:pt modelId="{05EF2559-0D1D-4355-9D1E-994BD9647DE4}" type="pres">
      <dgm:prSet presAssocID="{E27C55B2-1351-40DF-A03E-E2C0C8F01109}" presName="hierRoot2" presStyleCnt="0">
        <dgm:presLayoutVars>
          <dgm:hierBranch val="init"/>
        </dgm:presLayoutVars>
      </dgm:prSet>
      <dgm:spPr/>
    </dgm:pt>
    <dgm:pt modelId="{7B3D0C87-F21C-4613-8985-027A052D810E}" type="pres">
      <dgm:prSet presAssocID="{E27C55B2-1351-40DF-A03E-E2C0C8F01109}" presName="rootComposite" presStyleCnt="0"/>
      <dgm:spPr/>
    </dgm:pt>
    <dgm:pt modelId="{42238009-939B-42D2-87EB-D4A7DE9C0FD9}" type="pres">
      <dgm:prSet presAssocID="{E27C55B2-1351-40DF-A03E-E2C0C8F01109}" presName="rootText" presStyleLbl="node2" presStyleIdx="1" presStyleCnt="2">
        <dgm:presLayoutVars>
          <dgm:chPref val="3"/>
        </dgm:presLayoutVars>
      </dgm:prSet>
      <dgm:spPr/>
    </dgm:pt>
    <dgm:pt modelId="{C04A160C-C95B-46FF-B4AC-72D68CC67E40}" type="pres">
      <dgm:prSet presAssocID="{E27C55B2-1351-40DF-A03E-E2C0C8F01109}" presName="rootConnector" presStyleLbl="node2" presStyleIdx="1" presStyleCnt="2"/>
      <dgm:spPr/>
    </dgm:pt>
    <dgm:pt modelId="{4ED1A3BE-DCAB-4896-93FB-B641DE39FE99}" type="pres">
      <dgm:prSet presAssocID="{E27C55B2-1351-40DF-A03E-E2C0C8F01109}" presName="hierChild4" presStyleCnt="0"/>
      <dgm:spPr/>
    </dgm:pt>
    <dgm:pt modelId="{46889946-9BE2-4C8C-892E-1B0689A3E9D0}" type="pres">
      <dgm:prSet presAssocID="{E27C55B2-1351-40DF-A03E-E2C0C8F01109}" presName="hierChild5" presStyleCnt="0"/>
      <dgm:spPr/>
    </dgm:pt>
    <dgm:pt modelId="{D6FDFE49-289B-4A04-9083-7CE7ED842937}" type="pres">
      <dgm:prSet presAssocID="{622A3653-8748-4166-AA93-C8FD1565F0DC}" presName="hierChild3" presStyleCnt="0"/>
      <dgm:spPr/>
    </dgm:pt>
  </dgm:ptLst>
  <dgm:cxnLst>
    <dgm:cxn modelId="{BC52CE01-052A-489B-8FC6-1C2754FD3E92}" type="presOf" srcId="{622A3653-8748-4166-AA93-C8FD1565F0DC}" destId="{732DF705-E664-400B-A57C-4CEF559CC4AE}" srcOrd="1" destOrd="0" presId="urn:microsoft.com/office/officeart/2005/8/layout/orgChart1"/>
    <dgm:cxn modelId="{524ED20F-4073-4B75-A025-C8FD69AD25F0}" srcId="{622A3653-8748-4166-AA93-C8FD1565F0DC}" destId="{70CAE318-C23B-4B74-A113-6A7D4F11BAF7}" srcOrd="0" destOrd="0" parTransId="{4B8B6931-19E9-4D16-ACF7-347C578F28C2}" sibTransId="{C3609584-600C-49BF-A25C-09B02C6BB06C}"/>
    <dgm:cxn modelId="{CFCE4F11-1D6F-4CFB-BB8D-FC202501DC4A}" type="presOf" srcId="{3704E844-7AC1-47B5-9337-1748E0CA87A9}" destId="{79ECE8B6-3CA0-4E55-BF3B-B4347F356096}" srcOrd="1" destOrd="0" presId="urn:microsoft.com/office/officeart/2005/8/layout/orgChart1"/>
    <dgm:cxn modelId="{DC30B113-C44F-4FB0-AD67-3E92B209A6B1}" type="presOf" srcId="{3704E844-7AC1-47B5-9337-1748E0CA87A9}" destId="{6C9E020C-2ABA-4B3B-B664-D33456FD12C8}" srcOrd="0" destOrd="0" presId="urn:microsoft.com/office/officeart/2005/8/layout/orgChart1"/>
    <dgm:cxn modelId="{34548A14-8681-4A28-A527-978FB88B4E2F}" srcId="{6FCDB7CE-C3A9-444C-AE3F-E7AF5FE5BA12}" destId="{622A3653-8748-4166-AA93-C8FD1565F0DC}" srcOrd="1" destOrd="0" parTransId="{59B8F045-33C3-4A93-A39C-A54A57CA7671}" sibTransId="{5E271A11-338C-478A-8CE2-5385921A0161}"/>
    <dgm:cxn modelId="{854EC917-9F71-4324-8B4D-939D77D5C2CA}" type="presOf" srcId="{CB350ABC-6122-412A-96A3-15DFABA86856}" destId="{F5C00226-35DF-4823-8344-5B89A435AE79}" srcOrd="0" destOrd="0" presId="urn:microsoft.com/office/officeart/2005/8/layout/orgChart1"/>
    <dgm:cxn modelId="{A6ED872C-BD0F-4808-B188-4555EEB1873B}" type="presOf" srcId="{E27C55B2-1351-40DF-A03E-E2C0C8F01109}" destId="{42238009-939B-42D2-87EB-D4A7DE9C0FD9}" srcOrd="0" destOrd="0" presId="urn:microsoft.com/office/officeart/2005/8/layout/orgChart1"/>
    <dgm:cxn modelId="{E6E57131-6D17-4983-9BC3-C2D411C8F116}" type="presOf" srcId="{70CAE318-C23B-4B74-A113-6A7D4F11BAF7}" destId="{F7FDFBEE-0825-4649-B50E-6D72BF0B4331}" srcOrd="0" destOrd="0" presId="urn:microsoft.com/office/officeart/2005/8/layout/orgChart1"/>
    <dgm:cxn modelId="{71BBCB61-8F70-44DC-962A-47D0B8855EA1}" type="presOf" srcId="{70CAE318-C23B-4B74-A113-6A7D4F11BAF7}" destId="{F8E9022F-73FD-43F5-BC8A-DE7EA7DC79B4}" srcOrd="1" destOrd="0" presId="urn:microsoft.com/office/officeart/2005/8/layout/orgChart1"/>
    <dgm:cxn modelId="{2441B285-2BED-4B0B-B1C4-A555D9ECC076}" srcId="{622A3653-8748-4166-AA93-C8FD1565F0DC}" destId="{E27C55B2-1351-40DF-A03E-E2C0C8F01109}" srcOrd="1" destOrd="0" parTransId="{CB350ABC-6122-412A-96A3-15DFABA86856}" sibTransId="{60CBFF36-C2C8-4656-9B04-AA36E5EE2CAB}"/>
    <dgm:cxn modelId="{BE338A91-303C-4773-87F9-8032FAAE5E37}" type="presOf" srcId="{6FCDB7CE-C3A9-444C-AE3F-E7AF5FE5BA12}" destId="{74682F69-0AA2-4F25-97FC-AEB901662BB3}" srcOrd="0" destOrd="0" presId="urn:microsoft.com/office/officeart/2005/8/layout/orgChart1"/>
    <dgm:cxn modelId="{8C41D0B7-D50C-4907-A806-5DE505BFFD2D}" type="presOf" srcId="{622A3653-8748-4166-AA93-C8FD1565F0DC}" destId="{75E4ED1C-9AE1-47A2-9CCD-F439E877880F}" srcOrd="0" destOrd="0" presId="urn:microsoft.com/office/officeart/2005/8/layout/orgChart1"/>
    <dgm:cxn modelId="{37FA03BD-7A2A-4859-B690-4598EA3ABC29}" type="presOf" srcId="{E27C55B2-1351-40DF-A03E-E2C0C8F01109}" destId="{C04A160C-C95B-46FF-B4AC-72D68CC67E40}" srcOrd="1" destOrd="0" presId="urn:microsoft.com/office/officeart/2005/8/layout/orgChart1"/>
    <dgm:cxn modelId="{9732D3CB-5443-4B95-BF59-CA4FA83F47CB}" type="presOf" srcId="{4B8B6931-19E9-4D16-ACF7-347C578F28C2}" destId="{CC5660B0-30B8-4703-B162-561F8BAE8DC2}" srcOrd="0" destOrd="0" presId="urn:microsoft.com/office/officeart/2005/8/layout/orgChart1"/>
    <dgm:cxn modelId="{06B473F8-5130-420D-90FE-37A6F95B3E02}" srcId="{6FCDB7CE-C3A9-444C-AE3F-E7AF5FE5BA12}" destId="{3704E844-7AC1-47B5-9337-1748E0CA87A9}" srcOrd="0" destOrd="0" parTransId="{6E7C5D41-070F-4071-8FCC-F2839E0410CF}" sibTransId="{A91542B8-278C-4A8A-8CB7-27D52647869D}"/>
    <dgm:cxn modelId="{CF6EA816-1C39-4C05-B913-7637B3975C4A}" type="presParOf" srcId="{74682F69-0AA2-4F25-97FC-AEB901662BB3}" destId="{406E96CF-340B-4175-8203-43C70C927070}" srcOrd="0" destOrd="0" presId="urn:microsoft.com/office/officeart/2005/8/layout/orgChart1"/>
    <dgm:cxn modelId="{ADA3C8EA-D82F-4D07-AB25-1EAAB9309A08}" type="presParOf" srcId="{406E96CF-340B-4175-8203-43C70C927070}" destId="{D724CA4A-EB7E-4383-9228-AEE1802BFE65}" srcOrd="0" destOrd="0" presId="urn:microsoft.com/office/officeart/2005/8/layout/orgChart1"/>
    <dgm:cxn modelId="{C8B8605C-03D3-4298-A969-62D8BFE3B726}" type="presParOf" srcId="{D724CA4A-EB7E-4383-9228-AEE1802BFE65}" destId="{6C9E020C-2ABA-4B3B-B664-D33456FD12C8}" srcOrd="0" destOrd="0" presId="urn:microsoft.com/office/officeart/2005/8/layout/orgChart1"/>
    <dgm:cxn modelId="{4129FC66-364A-485A-9E8F-A44B3BED23DD}" type="presParOf" srcId="{D724CA4A-EB7E-4383-9228-AEE1802BFE65}" destId="{79ECE8B6-3CA0-4E55-BF3B-B4347F356096}" srcOrd="1" destOrd="0" presId="urn:microsoft.com/office/officeart/2005/8/layout/orgChart1"/>
    <dgm:cxn modelId="{A3AD4013-27E3-4DBF-AFF1-DFF32C093833}" type="presParOf" srcId="{406E96CF-340B-4175-8203-43C70C927070}" destId="{DC550AC9-3C8E-435A-8F8B-1CC259CF6FB6}" srcOrd="1" destOrd="0" presId="urn:microsoft.com/office/officeart/2005/8/layout/orgChart1"/>
    <dgm:cxn modelId="{A8C105A0-E8D3-48BF-BC85-8FC4DECF30DF}" type="presParOf" srcId="{406E96CF-340B-4175-8203-43C70C927070}" destId="{B26A88A8-5AFD-47D1-B4EE-ABF4EC38609C}" srcOrd="2" destOrd="0" presId="urn:microsoft.com/office/officeart/2005/8/layout/orgChart1"/>
    <dgm:cxn modelId="{6CFB25D8-C315-4E2E-9D3D-6CA816B38D8D}" type="presParOf" srcId="{74682F69-0AA2-4F25-97FC-AEB901662BB3}" destId="{AE3781DB-7C94-4886-B563-FD58570E6BA8}" srcOrd="1" destOrd="0" presId="urn:microsoft.com/office/officeart/2005/8/layout/orgChart1"/>
    <dgm:cxn modelId="{C82083A8-EFBC-43CD-8790-BB114F03AC1C}" type="presParOf" srcId="{AE3781DB-7C94-4886-B563-FD58570E6BA8}" destId="{6EF5FBE6-F118-4FB0-B64B-56E2B8808F45}" srcOrd="0" destOrd="0" presId="urn:microsoft.com/office/officeart/2005/8/layout/orgChart1"/>
    <dgm:cxn modelId="{8ECA88C7-86EC-4F6B-AB5F-76DB54B3A681}" type="presParOf" srcId="{6EF5FBE6-F118-4FB0-B64B-56E2B8808F45}" destId="{75E4ED1C-9AE1-47A2-9CCD-F439E877880F}" srcOrd="0" destOrd="0" presId="urn:microsoft.com/office/officeart/2005/8/layout/orgChart1"/>
    <dgm:cxn modelId="{1233CDC3-FBAD-4626-8ECD-13D8DF9E38C3}" type="presParOf" srcId="{6EF5FBE6-F118-4FB0-B64B-56E2B8808F45}" destId="{732DF705-E664-400B-A57C-4CEF559CC4AE}" srcOrd="1" destOrd="0" presId="urn:microsoft.com/office/officeart/2005/8/layout/orgChart1"/>
    <dgm:cxn modelId="{4ED56E1A-66B0-4485-93B7-8BE780F6D549}" type="presParOf" srcId="{AE3781DB-7C94-4886-B563-FD58570E6BA8}" destId="{D2A9A025-1601-4AD8-875D-1AFF92C835D7}" srcOrd="1" destOrd="0" presId="urn:microsoft.com/office/officeart/2005/8/layout/orgChart1"/>
    <dgm:cxn modelId="{5D1538C1-D070-4C3B-9F8D-AD58CB06C5DE}" type="presParOf" srcId="{D2A9A025-1601-4AD8-875D-1AFF92C835D7}" destId="{CC5660B0-30B8-4703-B162-561F8BAE8DC2}" srcOrd="0" destOrd="0" presId="urn:microsoft.com/office/officeart/2005/8/layout/orgChart1"/>
    <dgm:cxn modelId="{AFC8C134-1653-4BDE-9E7B-91186A13085F}" type="presParOf" srcId="{D2A9A025-1601-4AD8-875D-1AFF92C835D7}" destId="{7987FE08-3C7D-45D8-B7B1-FF543902859C}" srcOrd="1" destOrd="0" presId="urn:microsoft.com/office/officeart/2005/8/layout/orgChart1"/>
    <dgm:cxn modelId="{2A6DD581-94A3-414E-91A2-5DEB515E17F2}" type="presParOf" srcId="{7987FE08-3C7D-45D8-B7B1-FF543902859C}" destId="{98F3EAF1-D1E1-4774-A314-876CE97C98A9}" srcOrd="0" destOrd="0" presId="urn:microsoft.com/office/officeart/2005/8/layout/orgChart1"/>
    <dgm:cxn modelId="{C72DC8DB-467B-4761-AAF4-D02312E003EF}" type="presParOf" srcId="{98F3EAF1-D1E1-4774-A314-876CE97C98A9}" destId="{F7FDFBEE-0825-4649-B50E-6D72BF0B4331}" srcOrd="0" destOrd="0" presId="urn:microsoft.com/office/officeart/2005/8/layout/orgChart1"/>
    <dgm:cxn modelId="{1A1407E4-3310-40FC-9F11-5766DC8CAEE1}" type="presParOf" srcId="{98F3EAF1-D1E1-4774-A314-876CE97C98A9}" destId="{F8E9022F-73FD-43F5-BC8A-DE7EA7DC79B4}" srcOrd="1" destOrd="0" presId="urn:microsoft.com/office/officeart/2005/8/layout/orgChart1"/>
    <dgm:cxn modelId="{CDF942A5-E21B-4D70-8B86-454A3AB272D0}" type="presParOf" srcId="{7987FE08-3C7D-45D8-B7B1-FF543902859C}" destId="{4D1A0907-AA2C-448C-9119-7457DA018EFE}" srcOrd="1" destOrd="0" presId="urn:microsoft.com/office/officeart/2005/8/layout/orgChart1"/>
    <dgm:cxn modelId="{BAD671EA-DD55-456D-96C0-53720450DC9A}" type="presParOf" srcId="{7987FE08-3C7D-45D8-B7B1-FF543902859C}" destId="{EA70F022-69B2-499E-95A2-0837842C8191}" srcOrd="2" destOrd="0" presId="urn:microsoft.com/office/officeart/2005/8/layout/orgChart1"/>
    <dgm:cxn modelId="{ACC68023-23A6-40E7-AF30-2CBE29809498}" type="presParOf" srcId="{D2A9A025-1601-4AD8-875D-1AFF92C835D7}" destId="{F5C00226-35DF-4823-8344-5B89A435AE79}" srcOrd="2" destOrd="0" presId="urn:microsoft.com/office/officeart/2005/8/layout/orgChart1"/>
    <dgm:cxn modelId="{5EE3D153-9C8D-4825-81BA-9D231E53872B}" type="presParOf" srcId="{D2A9A025-1601-4AD8-875D-1AFF92C835D7}" destId="{05EF2559-0D1D-4355-9D1E-994BD9647DE4}" srcOrd="3" destOrd="0" presId="urn:microsoft.com/office/officeart/2005/8/layout/orgChart1"/>
    <dgm:cxn modelId="{D232FFD4-F1D4-4EEE-9C7F-393540D9643D}" type="presParOf" srcId="{05EF2559-0D1D-4355-9D1E-994BD9647DE4}" destId="{7B3D0C87-F21C-4613-8985-027A052D810E}" srcOrd="0" destOrd="0" presId="urn:microsoft.com/office/officeart/2005/8/layout/orgChart1"/>
    <dgm:cxn modelId="{1D2E0BE0-839F-4492-8BBF-4188ABEAA422}" type="presParOf" srcId="{7B3D0C87-F21C-4613-8985-027A052D810E}" destId="{42238009-939B-42D2-87EB-D4A7DE9C0FD9}" srcOrd="0" destOrd="0" presId="urn:microsoft.com/office/officeart/2005/8/layout/orgChart1"/>
    <dgm:cxn modelId="{811E8BFF-FC73-426B-88C5-7FE2D6A162A5}" type="presParOf" srcId="{7B3D0C87-F21C-4613-8985-027A052D810E}" destId="{C04A160C-C95B-46FF-B4AC-72D68CC67E40}" srcOrd="1" destOrd="0" presId="urn:microsoft.com/office/officeart/2005/8/layout/orgChart1"/>
    <dgm:cxn modelId="{9FEFC719-E7EB-488C-81F9-C9C029C93A85}" type="presParOf" srcId="{05EF2559-0D1D-4355-9D1E-994BD9647DE4}" destId="{4ED1A3BE-DCAB-4896-93FB-B641DE39FE99}" srcOrd="1" destOrd="0" presId="urn:microsoft.com/office/officeart/2005/8/layout/orgChart1"/>
    <dgm:cxn modelId="{C537C6FD-B473-4954-9891-4489FA10A900}" type="presParOf" srcId="{05EF2559-0D1D-4355-9D1E-994BD9647DE4}" destId="{46889946-9BE2-4C8C-892E-1B0689A3E9D0}" srcOrd="2" destOrd="0" presId="urn:microsoft.com/office/officeart/2005/8/layout/orgChart1"/>
    <dgm:cxn modelId="{05DA31C8-6284-40C4-8AC2-BA8F010C8260}" type="presParOf" srcId="{AE3781DB-7C94-4886-B563-FD58570E6BA8}" destId="{D6FDFE49-289B-4A04-9083-7CE7ED84293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3C82E-5738-4066-9A0F-F109F278AF30}">
      <dsp:nvSpPr>
        <dsp:cNvPr id="0" name=""/>
        <dsp:cNvSpPr/>
      </dsp:nvSpPr>
      <dsp:spPr>
        <a:xfrm rot="5400000">
          <a:off x="2872572" y="1894321"/>
          <a:ext cx="3047931" cy="374671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88FD2-0427-47F9-80ED-BA50A01C3AF8}">
      <dsp:nvSpPr>
        <dsp:cNvPr id="0" name=""/>
        <dsp:cNvSpPr/>
      </dsp:nvSpPr>
      <dsp:spPr>
        <a:xfrm>
          <a:off x="3557289" y="2462"/>
          <a:ext cx="4163019" cy="23750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government of every  country  has  to perform certain special functions which can be classified under two heads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Obligatory functions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Optional functions</a:t>
          </a:r>
        </a:p>
      </dsp:txBody>
      <dsp:txXfrm>
        <a:off x="3626852" y="72025"/>
        <a:ext cx="4023893" cy="2235943"/>
      </dsp:txXfrm>
    </dsp:sp>
    <dsp:sp modelId="{2DE712B9-8975-4681-8D1E-F9B6D197F8A5}">
      <dsp:nvSpPr>
        <dsp:cNvPr id="0" name=""/>
        <dsp:cNvSpPr/>
      </dsp:nvSpPr>
      <dsp:spPr>
        <a:xfrm>
          <a:off x="3557289" y="3001984"/>
          <a:ext cx="4163019" cy="2497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 perform all these functions adequately and efficiently government needs fund from the public.</a:t>
          </a:r>
        </a:p>
      </dsp:txBody>
      <dsp:txXfrm>
        <a:off x="3630447" y="3075142"/>
        <a:ext cx="4016703" cy="23514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87C94B-0488-4541-95EB-E5F14478A787}">
      <dsp:nvSpPr>
        <dsp:cNvPr id="0" name=""/>
        <dsp:cNvSpPr/>
      </dsp:nvSpPr>
      <dsp:spPr>
        <a:xfrm>
          <a:off x="0" y="2481"/>
          <a:ext cx="111006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1D3BE-703B-46B2-A518-6DCE2D274AE6}">
      <dsp:nvSpPr>
        <dsp:cNvPr id="0" name=""/>
        <dsp:cNvSpPr/>
      </dsp:nvSpPr>
      <dsp:spPr>
        <a:xfrm>
          <a:off x="0" y="2481"/>
          <a:ext cx="11100620" cy="1692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The study of public finance as a branch of economic has come to occupy a very important place in economic literature since last nine decades.</a:t>
          </a:r>
        </a:p>
      </dsp:txBody>
      <dsp:txXfrm>
        <a:off x="0" y="2481"/>
        <a:ext cx="11100620" cy="1692356"/>
      </dsp:txXfrm>
    </dsp:sp>
    <dsp:sp modelId="{8CBA7A25-A7B9-45C0-AF4E-8295FAEF906C}">
      <dsp:nvSpPr>
        <dsp:cNvPr id="0" name=""/>
        <dsp:cNvSpPr/>
      </dsp:nvSpPr>
      <dsp:spPr>
        <a:xfrm>
          <a:off x="0" y="1694838"/>
          <a:ext cx="111006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54A1D-E9A8-4A52-A41B-B7E176943E30}">
      <dsp:nvSpPr>
        <dsp:cNvPr id="0" name=""/>
        <dsp:cNvSpPr/>
      </dsp:nvSpPr>
      <dsp:spPr>
        <a:xfrm>
          <a:off x="0" y="1694838"/>
          <a:ext cx="11100620" cy="1692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Public finance is that science which deals with the income  and expenditure of the public authorities.</a:t>
          </a:r>
        </a:p>
      </dsp:txBody>
      <dsp:txXfrm>
        <a:off x="0" y="1694838"/>
        <a:ext cx="11100620" cy="1692356"/>
      </dsp:txXfrm>
    </dsp:sp>
    <dsp:sp modelId="{9F05B145-5FDF-4EA2-9643-E25D19C9AF6F}">
      <dsp:nvSpPr>
        <dsp:cNvPr id="0" name=""/>
        <dsp:cNvSpPr/>
      </dsp:nvSpPr>
      <dsp:spPr>
        <a:xfrm>
          <a:off x="0" y="3387194"/>
          <a:ext cx="111006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24F15-A973-4F31-961B-A3B4037D5F63}">
      <dsp:nvSpPr>
        <dsp:cNvPr id="0" name=""/>
        <dsp:cNvSpPr/>
      </dsp:nvSpPr>
      <dsp:spPr>
        <a:xfrm>
          <a:off x="0" y="3387194"/>
          <a:ext cx="11100620" cy="1692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The word public authorities include all sorts of government.</a:t>
          </a:r>
        </a:p>
      </dsp:txBody>
      <dsp:txXfrm>
        <a:off x="0" y="3387194"/>
        <a:ext cx="11100620" cy="16923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1A79E-65CD-45DD-A988-F947E686BC2E}">
      <dsp:nvSpPr>
        <dsp:cNvPr id="0" name=""/>
        <dsp:cNvSpPr/>
      </dsp:nvSpPr>
      <dsp:spPr>
        <a:xfrm>
          <a:off x="0" y="0"/>
          <a:ext cx="10515600" cy="624999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Public finance involves the study of government revenue(receipts) and expenditure.</a:t>
          </a:r>
        </a:p>
      </dsp:txBody>
      <dsp:txXfrm>
        <a:off x="30510" y="30510"/>
        <a:ext cx="10454580" cy="563979"/>
      </dsp:txXfrm>
    </dsp:sp>
    <dsp:sp modelId="{9EBC45D0-F70D-48BD-BAD5-E31FF9A59FB1}">
      <dsp:nvSpPr>
        <dsp:cNvPr id="0" name=""/>
        <dsp:cNvSpPr/>
      </dsp:nvSpPr>
      <dsp:spPr>
        <a:xfrm>
          <a:off x="0" y="735195"/>
          <a:ext cx="10515600" cy="624999"/>
        </a:xfrm>
        <a:prstGeom prst="round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chemeClr val="tx1"/>
              </a:solidFill>
            </a:rPr>
            <a:t>Government expenditure</a:t>
          </a:r>
        </a:p>
      </dsp:txBody>
      <dsp:txXfrm>
        <a:off x="30510" y="765705"/>
        <a:ext cx="10454580" cy="563979"/>
      </dsp:txXfrm>
    </dsp:sp>
    <dsp:sp modelId="{F97ED381-4914-4974-AB96-E4C34DB980DF}">
      <dsp:nvSpPr>
        <dsp:cNvPr id="0" name=""/>
        <dsp:cNvSpPr/>
      </dsp:nvSpPr>
      <dsp:spPr>
        <a:xfrm>
          <a:off x="0" y="1648911"/>
          <a:ext cx="10515600" cy="236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Current expenditure-</a:t>
          </a:r>
          <a:r>
            <a:rPr lang="en-US" sz="1700" kern="1200"/>
            <a:t>Includes</a:t>
          </a:r>
          <a:r>
            <a:rPr lang="en-US" sz="1700" b="1" kern="1200"/>
            <a:t> </a:t>
          </a:r>
          <a:r>
            <a:rPr lang="en-US" sz="1700" kern="1200"/>
            <a:t>spending on goods and services that are consumed within the current year, and which need to be made recurrently. Examples include salaries of public servants, social security payments, and subsidies.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Capital expenditure-</a:t>
          </a:r>
          <a:r>
            <a:rPr lang="en-US" sz="1700" kern="1200"/>
            <a:t>Involves spending on assets that will last for more than a year, such as infrastructure projects(roads, schools, hospitals)and investments in research and development.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Transfer payments- </a:t>
          </a:r>
          <a:r>
            <a:rPr lang="en-US" sz="1700" kern="1200"/>
            <a:t>payments made without any exchange of goods or services, such as unemployment benefits and pensions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i="0" kern="1200" dirty="0"/>
            <a:t>Interest payments</a:t>
          </a:r>
          <a:r>
            <a:rPr lang="en-US" sz="1700" kern="1200" dirty="0"/>
            <a:t>-</a:t>
          </a:r>
          <a:r>
            <a:rPr lang="en-US" sz="1700" b="0" i="0" kern="1200" dirty="0"/>
            <a:t>accounts for</a:t>
          </a:r>
          <a:r>
            <a:rPr lang="en-US" sz="1700" i="0" kern="1200" dirty="0"/>
            <a:t> 20%, </a:t>
          </a:r>
          <a:r>
            <a:rPr lang="en-US" sz="1700" b="0" i="0" kern="1200" dirty="0"/>
            <a:t>the single largest component of the Centre’s total expenditure. Payments made to service the national debt.</a:t>
          </a:r>
          <a:endParaRPr lang="en-US" sz="1700" kern="1200" dirty="0"/>
        </a:p>
      </dsp:txBody>
      <dsp:txXfrm>
        <a:off x="0" y="1648911"/>
        <a:ext cx="10515600" cy="23680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00226-35DF-4823-8344-5B89A435AE79}">
      <dsp:nvSpPr>
        <dsp:cNvPr id="0" name=""/>
        <dsp:cNvSpPr/>
      </dsp:nvSpPr>
      <dsp:spPr>
        <a:xfrm>
          <a:off x="6886700" y="1661309"/>
          <a:ext cx="1986164" cy="689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706"/>
              </a:lnTo>
              <a:lnTo>
                <a:pt x="1986164" y="344706"/>
              </a:lnTo>
              <a:lnTo>
                <a:pt x="1986164" y="68941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660B0-30B8-4703-B162-561F8BAE8DC2}">
      <dsp:nvSpPr>
        <dsp:cNvPr id="0" name=""/>
        <dsp:cNvSpPr/>
      </dsp:nvSpPr>
      <dsp:spPr>
        <a:xfrm>
          <a:off x="4900536" y="1661309"/>
          <a:ext cx="1986164" cy="689412"/>
        </a:xfrm>
        <a:custGeom>
          <a:avLst/>
          <a:gdLst/>
          <a:ahLst/>
          <a:cxnLst/>
          <a:rect l="0" t="0" r="0" b="0"/>
          <a:pathLst>
            <a:path>
              <a:moveTo>
                <a:pt x="1986164" y="0"/>
              </a:moveTo>
              <a:lnTo>
                <a:pt x="1986164" y="344706"/>
              </a:lnTo>
              <a:lnTo>
                <a:pt x="0" y="344706"/>
              </a:lnTo>
              <a:lnTo>
                <a:pt x="0" y="68941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E020C-2ABA-4B3B-B664-D33456FD12C8}">
      <dsp:nvSpPr>
        <dsp:cNvPr id="0" name=""/>
        <dsp:cNvSpPr/>
      </dsp:nvSpPr>
      <dsp:spPr>
        <a:xfrm>
          <a:off x="46187" y="0"/>
          <a:ext cx="3282915" cy="16414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SOURCES OF GOVERNMENT RECEIPTS</a:t>
          </a:r>
          <a:endParaRPr lang="en-US" sz="3000" kern="1200" dirty="0"/>
        </a:p>
      </dsp:txBody>
      <dsp:txXfrm>
        <a:off x="46187" y="0"/>
        <a:ext cx="3282915" cy="1641457"/>
      </dsp:txXfrm>
    </dsp:sp>
    <dsp:sp modelId="{75E4ED1C-9AE1-47A2-9CCD-F439E877880F}">
      <dsp:nvSpPr>
        <dsp:cNvPr id="0" name=""/>
        <dsp:cNvSpPr/>
      </dsp:nvSpPr>
      <dsp:spPr>
        <a:xfrm>
          <a:off x="3973605" y="359157"/>
          <a:ext cx="5826190" cy="1302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 sources by which a government earns income are classified into two categories.</a:t>
          </a:r>
        </a:p>
      </dsp:txBody>
      <dsp:txXfrm>
        <a:off x="3973605" y="359157"/>
        <a:ext cx="5826190" cy="1302152"/>
      </dsp:txXfrm>
    </dsp:sp>
    <dsp:sp modelId="{F7FDFBEE-0825-4649-B50E-6D72BF0B4331}">
      <dsp:nvSpPr>
        <dsp:cNvPr id="0" name=""/>
        <dsp:cNvSpPr/>
      </dsp:nvSpPr>
      <dsp:spPr>
        <a:xfrm>
          <a:off x="3259078" y="2350722"/>
          <a:ext cx="3282915" cy="16414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Tax revenue</a:t>
          </a:r>
        </a:p>
      </dsp:txBody>
      <dsp:txXfrm>
        <a:off x="3259078" y="2350722"/>
        <a:ext cx="3282915" cy="1641457"/>
      </dsp:txXfrm>
    </dsp:sp>
    <dsp:sp modelId="{42238009-939B-42D2-87EB-D4A7DE9C0FD9}">
      <dsp:nvSpPr>
        <dsp:cNvPr id="0" name=""/>
        <dsp:cNvSpPr/>
      </dsp:nvSpPr>
      <dsp:spPr>
        <a:xfrm>
          <a:off x="7231406" y="2350722"/>
          <a:ext cx="3282915" cy="16414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Non tax revenue</a:t>
          </a:r>
        </a:p>
      </dsp:txBody>
      <dsp:txXfrm>
        <a:off x="7231406" y="2350722"/>
        <a:ext cx="3282915" cy="1641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5050-DA4C-AA77-B402-DB83CE0A7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9EB5C-F788-DCE0-C620-1006C88C4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2D8CE-0261-F4EC-3072-CD90C86F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5F8-BCF0-493D-9DED-E8F3D7E32C7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7D5E5-453A-BA06-03FC-38AACCAB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94E19-A712-9A32-0382-0BE00371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A3F6-299F-4EB4-87B5-4D1B62069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38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DDDE-91C0-3B45-9492-7206BB76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FD3A4-A6E1-1AE9-2084-324E3A7E1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8CF87-D3F4-74F5-6A3D-DA9D21C8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5F8-BCF0-493D-9DED-E8F3D7E32C7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91A2B-ED91-27B8-E2DF-7DE1F480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CD68F-F5EA-B9E3-A7DA-2F9F4710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A3F6-299F-4EB4-87B5-4D1B62069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35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30345-71E0-1742-5ABD-FC5F04BE8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9565C-0DE8-7396-A155-DBBF968CC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6228B-F033-852C-B586-7ADC4055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5F8-BCF0-493D-9DED-E8F3D7E32C7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639EF-C90D-4C65-839F-EA15B16A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F4C01-063F-D82A-71E9-3DA8745D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A3F6-299F-4EB4-87B5-4D1B62069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40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503E-95D7-7698-1530-CAD1C39E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20F5F-1ACD-C143-C13C-C8D5C6F42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8672F-9E8B-BF73-8A14-4C101FE4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5F8-BCF0-493D-9DED-E8F3D7E32C7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2909-C8CD-A44D-B19C-A5AA0EF4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A629-EAE8-FF55-3CF0-6E123741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A3F6-299F-4EB4-87B5-4D1B62069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32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9C8A-7DE5-1642-8CBC-B70B2A06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C38D-FC11-C652-0EF0-D7F5DD8F9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14EF2-457D-F479-765D-11F0463D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5F8-BCF0-493D-9DED-E8F3D7E32C7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E8506-5987-FCE4-9D81-506377D2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C599B-A763-567F-AC7E-0843722D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A3F6-299F-4EB4-87B5-4D1B62069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32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A239-D2BA-1122-F4C6-8CE7F6CA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E694F-EB02-939F-3AA0-1AB30C39F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52001-71A5-F025-F711-835802840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29E78-F017-9221-4BD4-70117939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5F8-BCF0-493D-9DED-E8F3D7E32C7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EA2F6-A83B-057F-E336-A583635F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D2598-3F45-C7A4-2B8F-49A39E65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A3F6-299F-4EB4-87B5-4D1B62069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75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BC75-AFA5-C905-C201-C6769095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1813D-1B9D-B958-1D89-42A8E465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81FC6-4779-6B37-C7C2-1ECF7406D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5A66C-96D5-758A-42D0-71C78D38A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4642B-FEE3-BC2A-9A2E-86AADEB5C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0B19D-086E-F254-6998-A3C629BE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5F8-BCF0-493D-9DED-E8F3D7E32C7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4ACF4-2400-941A-86F9-C89D2586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A1405-6187-9940-E3DB-67B06267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A3F6-299F-4EB4-87B5-4D1B62069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36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BC4E-D806-D420-CFD4-BC44E316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423CF-990A-D1DA-1104-67E75F91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5F8-BCF0-493D-9DED-E8F3D7E32C7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01716-C3DD-D0FA-701A-946AB743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E7EFA-38D1-CB17-338F-BCC14168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A3F6-299F-4EB4-87B5-4D1B62069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12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7DE43-2A60-D896-C9B2-12736CCD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5F8-BCF0-493D-9DED-E8F3D7E32C7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A1D07-9897-3E84-A52F-D34C85E0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9290E-F213-51C7-7D6C-29EF1646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A3F6-299F-4EB4-87B5-4D1B62069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5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B438-09C2-6B51-B01E-E071F4F5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0875E-9EA7-F0C0-6B67-5DBBADE41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D8CD7-1ED6-7B95-E114-E7B411357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F40B5-E7E0-76FD-01C0-04C76273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5F8-BCF0-493D-9DED-E8F3D7E32C7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88852-6177-F5C3-9CC4-446F23BB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38B22-A963-54FA-864A-E35C10FF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A3F6-299F-4EB4-87B5-4D1B62069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6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A7B0-113C-A778-5E8A-361E37EB1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71548-1B7C-5A51-7C4B-859F90E38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B4EA6-CF00-FCB0-76F1-7551789C1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80835-9AED-6C7A-81D1-64C79072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95F8-BCF0-493D-9DED-E8F3D7E32C7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C08D5-620A-6733-B04D-90827564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B9F84-357D-B665-232B-8CF944CE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A3F6-299F-4EB4-87B5-4D1B62069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13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FBCE9-A854-D072-C625-A4EA1F65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26CC9-DE62-941F-22BE-56B830768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90FC6-9AAF-9535-2909-DC4E43D34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4295F8-BCF0-493D-9DED-E8F3D7E32C7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66BC-7C8B-9E87-1296-E6DA610E1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9D361-D3E8-B092-9761-758C28A93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4CA3F6-299F-4EB4-87B5-4D1B62069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29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5AF9BE6-34EA-1923-C870-FBF9B6AB0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8658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E8167F-E7C6-3F67-E2E2-D71ED9CEE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451" y="1887793"/>
            <a:ext cx="9517625" cy="135669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Pu</a:t>
            </a:r>
            <a:r>
              <a:rPr lang="en-US" b="1" dirty="0"/>
              <a:t>blic fina</a:t>
            </a:r>
            <a:r>
              <a:rPr lang="en-US" b="1" dirty="0">
                <a:solidFill>
                  <a:srgbClr val="FF0000"/>
                </a:solidFill>
              </a:rPr>
              <a:t>nce</a:t>
            </a:r>
            <a:r>
              <a:rPr lang="en-US" b="1" dirty="0"/>
              <a:t> analysis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FECB9-E60E-F253-819C-0BCDA480D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2386" y="3728884"/>
            <a:ext cx="3539614" cy="3129116"/>
          </a:xfrm>
        </p:spPr>
        <p:txBody>
          <a:bodyPr/>
          <a:lstStyle/>
          <a:p>
            <a:r>
              <a:rPr lang="en-US" b="1"/>
              <a:t>BY GROUP 5</a:t>
            </a:r>
          </a:p>
          <a:p>
            <a:endParaRPr lang="en-US" b="1"/>
          </a:p>
          <a:p>
            <a:r>
              <a:rPr lang="en-US" sz="2000" b="1"/>
              <a:t>SHAMITA SHETTY</a:t>
            </a:r>
          </a:p>
          <a:p>
            <a:r>
              <a:rPr lang="en-US" sz="2000" b="1"/>
              <a:t>DEEPTI JAGANNATH MEHER</a:t>
            </a:r>
          </a:p>
          <a:p>
            <a:r>
              <a:rPr lang="en-US" sz="2000" b="1"/>
              <a:t>SHOHINI ROY</a:t>
            </a:r>
          </a:p>
          <a:p>
            <a:r>
              <a:rPr lang="en-US" sz="2000" b="1"/>
              <a:t>MAYUR GUNJAL</a:t>
            </a:r>
          </a:p>
          <a:p>
            <a:r>
              <a:rPr lang="en-US" sz="2000" b="1"/>
              <a:t>HAVEESH KH</a:t>
            </a:r>
          </a:p>
          <a:p>
            <a:endParaRPr lang="en-US" b="1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3358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  <a:alpha val="2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61866-3EF3-DFB2-BBC1-F494CFE0F09D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Receipts and Expenditure: </a:t>
            </a: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​</a:t>
            </a:r>
          </a:p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Details on revenue receipts, capital receipts for the specified years.</a:t>
            </a:r>
          </a:p>
        </p:txBody>
      </p:sp>
      <p:pic>
        <p:nvPicPr>
          <p:cNvPr id="4" name="Picture 3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FF0860C0-EC9B-F36F-118F-13975FBE5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56378"/>
            <a:ext cx="6780700" cy="354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27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DA318-44D3-5DEE-74F9-B458E34B3F2C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Revenue expenditure, and effective Capital expenditure for the specified years.</a:t>
            </a:r>
          </a:p>
        </p:txBody>
      </p:sp>
      <p:pic>
        <p:nvPicPr>
          <p:cNvPr id="4" name="Content Placeholder 5" descr="A comparison of a chart&#10;&#10;Description automatically generated">
            <a:extLst>
              <a:ext uri="{FF2B5EF4-FFF2-40B4-BE49-F238E27FC236}">
                <a16:creationId xmlns:a16="http://schemas.microsoft.com/office/drawing/2014/main" id="{EAC7D83D-C81F-7DB3-2170-EA25E0ADC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639426"/>
            <a:ext cx="6780700" cy="357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47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9BF1B8-7658-70D3-C5B1-9B96484D5319}"/>
              </a:ext>
            </a:extLst>
          </p:cNvPr>
          <p:cNvSpPr txBox="1"/>
          <p:nvPr/>
        </p:nvSpPr>
        <p:spPr>
          <a:xfrm>
            <a:off x="304800" y="301463"/>
            <a:ext cx="6833419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+mj-lt"/>
              </a:rPr>
              <a:t> FISCAL DEFICIT:-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Fiscal Deficit Formula</a:t>
            </a:r>
            <a:r>
              <a:rPr lang="en-IN" sz="2400" dirty="0"/>
              <a:t>: The fiscal deficit can be calculated using the formula:</a:t>
            </a:r>
          </a:p>
          <a:p>
            <a:pPr marL="0" indent="0">
              <a:buNone/>
            </a:pPr>
            <a:r>
              <a:rPr lang="en-IN" sz="2400" dirty="0"/>
              <a:t>Fiscal Deficit=Total Expenditures−Total Revenues.</a:t>
            </a:r>
          </a:p>
          <a:p>
            <a:pPr marL="0" indent="0">
              <a:buNone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Implications: </a:t>
            </a:r>
          </a:p>
          <a:p>
            <a:endParaRPr lang="en-IN" sz="2400" b="1" dirty="0"/>
          </a:p>
          <a:p>
            <a:r>
              <a:rPr lang="en-US" sz="2400" b="1" dirty="0"/>
              <a:t>Inflation</a:t>
            </a:r>
            <a:r>
              <a:rPr lang="en-US" sz="2400" dirty="0"/>
              <a:t>: Financing a deficit by printing money can lead to inflation</a:t>
            </a:r>
          </a:p>
          <a:p>
            <a:endParaRPr lang="en-US" sz="2400" dirty="0"/>
          </a:p>
          <a:p>
            <a:r>
              <a:rPr lang="en-US" sz="2400" b="1" dirty="0"/>
              <a:t>Crowding Out</a:t>
            </a:r>
            <a:r>
              <a:rPr lang="en-US" sz="2400" dirty="0"/>
              <a:t>: Increased government borrowing can lead to higher interest rates.</a:t>
            </a:r>
          </a:p>
          <a:p>
            <a:endParaRPr lang="en-US" sz="2400" dirty="0"/>
          </a:p>
          <a:p>
            <a:r>
              <a:rPr lang="en-US" sz="2400" b="1" dirty="0"/>
              <a:t>Government Borrowing</a:t>
            </a:r>
            <a:r>
              <a:rPr lang="en-US" sz="2400" dirty="0"/>
              <a:t>: Governments often need to borrow money by issuing bonds or taking loans.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92D1E4-E54C-1DC9-18F7-132644D085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1" b="19704"/>
          <a:stretch/>
        </p:blipFill>
        <p:spPr>
          <a:xfrm>
            <a:off x="7354530" y="301463"/>
            <a:ext cx="4660490" cy="62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29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F19B711-C590-44D1-9AA8-9F143B0E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C79CF2-6A1C-4636-84CE-ABB2BE191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5D17DF-AD65-402C-A95C-F13C770C9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5" descr="A graph on a black background&#10;&#10;Description automatically generated">
            <a:extLst>
              <a:ext uri="{FF2B5EF4-FFF2-40B4-BE49-F238E27FC236}">
                <a16:creationId xmlns:a16="http://schemas.microsoft.com/office/drawing/2014/main" id="{11F0A88F-0E6C-281E-CDD2-9F31558A56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8" b="15851"/>
          <a:stretch/>
        </p:blipFill>
        <p:spPr>
          <a:xfrm>
            <a:off x="1120477" y="1361838"/>
            <a:ext cx="4814653" cy="4080723"/>
          </a:xfrm>
          <a:prstGeom prst="rect">
            <a:avLst/>
          </a:prstGeom>
        </p:spPr>
      </p:pic>
      <p:pic>
        <p:nvPicPr>
          <p:cNvPr id="2" name="Picture 1" descr="A graph of a financial market&#10;&#10;Description automatically generated with low confidence">
            <a:extLst>
              <a:ext uri="{FF2B5EF4-FFF2-40B4-BE49-F238E27FC236}">
                <a16:creationId xmlns:a16="http://schemas.microsoft.com/office/drawing/2014/main" id="{A280D35C-24B5-3C74-61BF-737FCFA10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3" y="1823960"/>
            <a:ext cx="4814655" cy="320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66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D8F5AE-5437-933B-291E-909DA92648D6}"/>
              </a:ext>
            </a:extLst>
          </p:cNvPr>
          <p:cNvSpPr txBox="1"/>
          <p:nvPr/>
        </p:nvSpPr>
        <p:spPr>
          <a:xfrm>
            <a:off x="334297" y="18895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Future Trends</a:t>
            </a:r>
            <a:endParaRPr lang="en-I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B66F5-2B04-F9E0-718F-9E74932C75F0}"/>
              </a:ext>
            </a:extLst>
          </p:cNvPr>
          <p:cNvSpPr txBox="1"/>
          <p:nvPr/>
        </p:nvSpPr>
        <p:spPr>
          <a:xfrm>
            <a:off x="221226" y="896845"/>
            <a:ext cx="1174954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effectLst/>
                <a:highlight>
                  <a:srgbClr val="FFFFFF"/>
                </a:highlight>
                <a:latin typeface="Aptos (Body)"/>
              </a:rPr>
              <a:t>Increased Use of Big Data and Analytics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Aptos (Body)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Aptos (Body)"/>
              </a:rPr>
              <a:t>Trend</a:t>
            </a:r>
            <a:r>
              <a:rPr lang="en-US" b="0" i="0" dirty="0">
                <a:effectLst/>
                <a:highlight>
                  <a:srgbClr val="FFFFFF"/>
                </a:highlight>
                <a:latin typeface="Aptos (Body)"/>
              </a:rPr>
              <a:t>: Governments are increasingly adopting data analytics tools to refine budget forecasts and spending.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Aptos (Body)"/>
              </a:rPr>
              <a:t>Data</a:t>
            </a:r>
            <a:r>
              <a:rPr lang="en-US" b="0" i="0" dirty="0">
                <a:effectLst/>
                <a:highlight>
                  <a:srgbClr val="FFFFFF"/>
                </a:highlight>
                <a:latin typeface="Aptos (Body)"/>
              </a:rPr>
              <a:t>: According to a survey by Deloitte, 59% of public sector organizations reported using data analytics to guide policy decisions, with expectations of growth in this area.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02DCD-B246-892F-78EF-2160A579A06D}"/>
              </a:ext>
            </a:extLst>
          </p:cNvPr>
          <p:cNvSpPr txBox="1"/>
          <p:nvPr/>
        </p:nvSpPr>
        <p:spPr>
          <a:xfrm>
            <a:off x="221226" y="2297809"/>
            <a:ext cx="1197077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effectLst/>
                <a:highlight>
                  <a:srgbClr val="FFFFFF"/>
                </a:highlight>
              </a:rPr>
              <a:t>Focus on Sustainability and Green Finance</a:t>
            </a:r>
            <a:r>
              <a:rPr lang="en-US" sz="2000" b="0" i="0" dirty="0">
                <a:effectLst/>
                <a:highlight>
                  <a:srgbClr val="FFFFFF"/>
                </a:highlight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</a:rPr>
              <a:t>Trend</a:t>
            </a:r>
            <a:r>
              <a:rPr lang="en-US" b="0" i="0" dirty="0">
                <a:effectLst/>
                <a:highlight>
                  <a:srgbClr val="FFFFFF"/>
                </a:highlight>
              </a:rPr>
              <a:t>: Governments are increasing investments in sustainable projects to address climate concerns.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</a:rPr>
              <a:t>Data</a:t>
            </a:r>
            <a:r>
              <a:rPr lang="en-US" b="0" i="0" dirty="0">
                <a:effectLst/>
                <a:highlight>
                  <a:srgbClr val="FFFFFF"/>
                </a:highlight>
              </a:rPr>
              <a:t>: The Climate Policy Initiative reported that global investment in climate finance reached about $632 billion in 2022, showing a significant increase in green projects funded by public finance.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A8971-8D12-95C5-A99E-13FC0724415D}"/>
              </a:ext>
            </a:extLst>
          </p:cNvPr>
          <p:cNvSpPr txBox="1"/>
          <p:nvPr/>
        </p:nvSpPr>
        <p:spPr>
          <a:xfrm>
            <a:off x="221226" y="3698773"/>
            <a:ext cx="1197077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effectLst/>
                <a:highlight>
                  <a:srgbClr val="FFFFFF"/>
                </a:highlight>
              </a:rPr>
              <a:t>Behavioral Insights and Public Policy</a:t>
            </a:r>
            <a:r>
              <a:rPr lang="en-US" sz="2000" b="0" i="0" dirty="0">
                <a:effectLst/>
                <a:highlight>
                  <a:srgbClr val="FFFFFF"/>
                </a:highlight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</a:rPr>
              <a:t>Trend</a:t>
            </a:r>
            <a:r>
              <a:rPr lang="en-US" b="0" i="0" dirty="0">
                <a:effectLst/>
                <a:highlight>
                  <a:srgbClr val="FFFFFF"/>
                </a:highlight>
              </a:rPr>
              <a:t>: Behavioral economics is being integrated into public finance for better compliance and policy design.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</a:rPr>
              <a:t>Data</a:t>
            </a:r>
            <a:r>
              <a:rPr lang="en-US" b="0" i="0" dirty="0">
                <a:effectLst/>
                <a:highlight>
                  <a:srgbClr val="FFFFFF"/>
                </a:highlight>
              </a:rPr>
              <a:t>: According to the Behavioral Insights Team, countries that have applied behavioral insights to tax compliance have seen increased tax revenues by up to 15%.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041F1F-8F55-C602-EE3A-77DE7A69388D}"/>
              </a:ext>
            </a:extLst>
          </p:cNvPr>
          <p:cNvSpPr txBox="1"/>
          <p:nvPr/>
        </p:nvSpPr>
        <p:spPr>
          <a:xfrm>
            <a:off x="221225" y="5126294"/>
            <a:ext cx="1187245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effectLst/>
                <a:highlight>
                  <a:srgbClr val="FFFFFF"/>
                </a:highlight>
              </a:rPr>
              <a:t>Digital Currency and Payment Systems</a:t>
            </a:r>
            <a:r>
              <a:rPr lang="en-US" sz="2000" b="0" i="0" dirty="0">
                <a:effectLst/>
                <a:highlight>
                  <a:srgbClr val="FFFFFF"/>
                </a:highlight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</a:rPr>
              <a:t>Trend</a:t>
            </a:r>
            <a:r>
              <a:rPr lang="en-US" b="0" i="0" dirty="0">
                <a:effectLst/>
                <a:highlight>
                  <a:srgbClr val="FFFFFF"/>
                </a:highlight>
              </a:rPr>
              <a:t>: Governments are exploring or adopting digital currencies (CBDCs) for fiscal operations</a:t>
            </a:r>
            <a:r>
              <a:rPr lang="en-US" dirty="0">
                <a:highlight>
                  <a:srgbClr val="FFFFFF"/>
                </a:highlight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</a:rPr>
              <a:t>Data</a:t>
            </a:r>
            <a:r>
              <a:rPr lang="en-US" b="0" i="0" dirty="0">
                <a:effectLst/>
                <a:highlight>
                  <a:srgbClr val="FFFFFF"/>
                </a:highlight>
              </a:rPr>
              <a:t>: A  Bank for International Settlements report indicated that 86% of central banks were researching CBDCs, with several exploring their effects on public finance, especially for tax collection and social welfare distribution.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81E920-4079-6C63-1A40-FC168043A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206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820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36D244-6724-6750-F59C-A4F70EFBA66B}"/>
              </a:ext>
            </a:extLst>
          </p:cNvPr>
          <p:cNvSpPr txBox="1"/>
          <p:nvPr/>
        </p:nvSpPr>
        <p:spPr>
          <a:xfrm>
            <a:off x="294968" y="272364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effectLst/>
                <a:highlight>
                  <a:srgbClr val="FFFFFF"/>
                </a:highlight>
              </a:rPr>
              <a:t>Public-Private Partnerships (PPPs)</a:t>
            </a:r>
            <a:r>
              <a:rPr lang="en-US" sz="2000" b="0" i="0" dirty="0">
                <a:effectLst/>
                <a:highlight>
                  <a:srgbClr val="FFFFFF"/>
                </a:highlight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</a:rPr>
              <a:t>Trend</a:t>
            </a:r>
            <a:r>
              <a:rPr lang="en-US" b="0" i="0" dirty="0">
                <a:effectLst/>
                <a:highlight>
                  <a:srgbClr val="FFFFFF"/>
                </a:highlight>
              </a:rPr>
              <a:t>: The utilization of PPPs for infrastructure and public service delivery is on the rise.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</a:rPr>
              <a:t>Data</a:t>
            </a:r>
            <a:r>
              <a:rPr lang="en-US" b="0" i="0" dirty="0">
                <a:effectLst/>
                <a:highlight>
                  <a:srgbClr val="FFFFFF"/>
                </a:highlight>
              </a:rPr>
              <a:t>: The World Economic Forum reported that global PPP investments reached $77 billion emphasizing a critical trend towards leveraging private sector efficiency in delivering public goods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5517F-AFCA-C2E5-DD99-75760ABFD2A5}"/>
              </a:ext>
            </a:extLst>
          </p:cNvPr>
          <p:cNvSpPr txBox="1"/>
          <p:nvPr/>
        </p:nvSpPr>
        <p:spPr>
          <a:xfrm>
            <a:off x="294968" y="2551837"/>
            <a:ext cx="60960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effectLst/>
                <a:highlight>
                  <a:srgbClr val="FFFFFF"/>
                </a:highlight>
              </a:rPr>
              <a:t>Globalization and International Cooperation</a:t>
            </a:r>
            <a:r>
              <a:rPr lang="en-US" sz="2000" b="0" i="0" dirty="0">
                <a:effectLst/>
                <a:highlight>
                  <a:srgbClr val="FFFFFF"/>
                </a:highlight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</a:rPr>
              <a:t>Trend</a:t>
            </a:r>
            <a:r>
              <a:rPr lang="en-US" b="0" i="0" dirty="0">
                <a:effectLst/>
                <a:highlight>
                  <a:srgbClr val="FFFFFF"/>
                </a:highlight>
              </a:rPr>
              <a:t>: Increased international collaboration to tackle tax avoidance and improve tax administration.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</a:rPr>
              <a:t>Data</a:t>
            </a:r>
            <a:r>
              <a:rPr lang="en-US" b="0" i="0" dirty="0">
                <a:effectLst/>
                <a:highlight>
                  <a:srgbClr val="FFFFFF"/>
                </a:highlight>
              </a:rPr>
              <a:t>: OECD’s Base Erosion and Profit Shifting (BEPS) initiative has been endorsed by 141 countries, indicating a collective effort to reform international tax standards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4694ED-7180-120E-DF9A-D28A69421BB4}"/>
              </a:ext>
            </a:extLst>
          </p:cNvPr>
          <p:cNvSpPr txBox="1"/>
          <p:nvPr/>
        </p:nvSpPr>
        <p:spPr>
          <a:xfrm>
            <a:off x="294968" y="4637887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effectLst/>
                <a:highlight>
                  <a:srgbClr val="FFFFFF"/>
                </a:highlight>
              </a:rPr>
              <a:t>Digital Transformation of Government Services</a:t>
            </a:r>
            <a:endParaRPr lang="en-US" sz="2000" dirty="0">
              <a:highlight>
                <a:srgbClr val="FFFFFF"/>
              </a:highlight>
            </a:endParaRPr>
          </a:p>
          <a:p>
            <a:pPr algn="just"/>
            <a:r>
              <a:rPr lang="en-US" b="0" i="0" dirty="0">
                <a:effectLst/>
                <a:highlight>
                  <a:srgbClr val="FFFFFF"/>
                </a:highlight>
              </a:rPr>
              <a:t> Digital technologies are transforming how governments deliver service.</a:t>
            </a:r>
          </a:p>
          <a:p>
            <a:pPr algn="just"/>
            <a:r>
              <a:rPr lang="en-US" b="0" i="0" dirty="0">
                <a:effectLst/>
                <a:highlight>
                  <a:srgbClr val="FFFFFF"/>
                </a:highlight>
              </a:rPr>
              <a:t> According to a McKinsey study, governments that digitized public services were able to provide services 60% faster while reducing operational costs by around 30%.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E327EA-BC99-3E90-776A-16BF6BFDD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271" y="0"/>
            <a:ext cx="55257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07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96202D-1BF2-D759-05F3-B527A42A87E0}"/>
              </a:ext>
            </a:extLst>
          </p:cNvPr>
          <p:cNvSpPr txBox="1"/>
          <p:nvPr/>
        </p:nvSpPr>
        <p:spPr>
          <a:xfrm>
            <a:off x="285135" y="1112001"/>
            <a:ext cx="11906865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ptos" panose="020B0004020202020204" pitchFamily="34" charset="0"/>
              </a:rPr>
              <a:t>Budget 2024-2025 promotes economic development and social welfare.</a:t>
            </a:r>
            <a:r>
              <a:rPr lang="en-US" sz="26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ptos" panose="020B0004020202020204" pitchFamily="34" charset="0"/>
              </a:rPr>
              <a:t>​</a:t>
            </a:r>
            <a:endParaRPr lang="en-US" sz="2600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Arial" panose="020B0604020202020204" pitchFamily="34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ptos" panose="020B0004020202020204" pitchFamily="34" charset="0"/>
              </a:rPr>
              <a:t>Focus on agriculture, employment, skilling, and human resource development drives productivity </a:t>
            </a:r>
            <a:r>
              <a:rPr lang="en-US" sz="26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ptos" panose="020B0004020202020204" pitchFamily="34" charset="0"/>
              </a:rPr>
              <a:t>​</a:t>
            </a:r>
            <a:endParaRPr lang="en-US" sz="2600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Arial" panose="020B0604020202020204" pitchFamily="34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ptos" panose="020B0004020202020204" pitchFamily="34" charset="0"/>
              </a:rPr>
              <a:t>Emphasis on digital infrastructure, industrial growth, and energy security boosts economic growth</a:t>
            </a:r>
            <a:r>
              <a:rPr lang="en-US" sz="26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ptos" panose="020B0004020202020204" pitchFamily="34" charset="0"/>
              </a:rPr>
              <a:t>​</a:t>
            </a:r>
            <a:endParaRPr lang="en-US" sz="2600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Arial" panose="020B0604020202020204" pitchFamily="34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ptos" panose="020B0004020202020204" pitchFamily="34" charset="0"/>
              </a:rPr>
              <a:t>Allocation of funds to key sectors (infrastructure, education, healthcare) ensures inclusive development</a:t>
            </a:r>
            <a:r>
              <a:rPr lang="en-US" sz="26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ptos" panose="020B0004020202020204" pitchFamily="34" charset="0"/>
              </a:rPr>
              <a:t>​</a:t>
            </a:r>
            <a:endParaRPr lang="en-US" sz="2600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Arial" panose="020B0604020202020204" pitchFamily="34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ptos" panose="020B0004020202020204" pitchFamily="34" charset="0"/>
              </a:rPr>
              <a:t>Initiatives benefit citizens across the country, setting the stage for a prosperous future</a:t>
            </a:r>
            <a:r>
              <a:rPr lang="en-US" sz="26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ptos" panose="020B0004020202020204" pitchFamily="34" charset="0"/>
              </a:rPr>
              <a:t>​</a:t>
            </a:r>
            <a:endParaRPr lang="en-US" sz="2600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Arial" panose="020B0604020202020204" pitchFamily="34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ptos" panose="020B0004020202020204" pitchFamily="34" charset="0"/>
              </a:rPr>
              <a:t>Fiscal deficit risks (inflation, crowding out, increased borrowing) must be managed</a:t>
            </a:r>
            <a:r>
              <a:rPr lang="en-US" sz="26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ptos" panose="020B0004020202020204" pitchFamily="34" charset="0"/>
              </a:rPr>
              <a:t>​</a:t>
            </a:r>
            <a:endParaRPr lang="en-US" sz="2600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Arial" panose="020B0604020202020204" pitchFamily="34" charset="0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sz="2600" b="0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ptos" panose="020B0004020202020204" pitchFamily="34" charset="0"/>
              </a:rPr>
              <a:t>Understanding these concepts is essential for informed decision-making and fiscal responsibility</a:t>
            </a:r>
            <a:endParaRPr lang="en-IN" sz="2600" b="0" i="0" dirty="0">
              <a:solidFill>
                <a:srgbClr val="000000"/>
              </a:solidFill>
              <a:effectLst/>
              <a:highlight>
                <a:srgbClr val="F5F5F5"/>
              </a:highlight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479B0-BF45-42DB-6D05-C4F8AF9982A5}"/>
              </a:ext>
            </a:extLst>
          </p:cNvPr>
          <p:cNvSpPr txBox="1"/>
          <p:nvPr/>
        </p:nvSpPr>
        <p:spPr>
          <a:xfrm>
            <a:off x="285135" y="19879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i="0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Conclusion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4020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3EA43-68AA-55AA-6B68-EF5978D262E6}"/>
              </a:ext>
            </a:extLst>
          </p:cNvPr>
          <p:cNvSpPr txBox="1"/>
          <p:nvPr/>
        </p:nvSpPr>
        <p:spPr>
          <a:xfrm>
            <a:off x="678426" y="240890"/>
            <a:ext cx="4444181" cy="7386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200" b="1" dirty="0"/>
              <a:t>INTRODUCTION</a:t>
            </a:r>
            <a:endParaRPr lang="en-IN" sz="4200" b="1" dirty="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34502E7E-DBDF-C73F-8F04-67ECFC5D9D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9686353"/>
              </p:ext>
            </p:extLst>
          </p:nvPr>
        </p:nvGraphicFramePr>
        <p:xfrm>
          <a:off x="383458" y="1114851"/>
          <a:ext cx="11277599" cy="5502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22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B28070-95CD-2218-6478-44F7F8215326}"/>
              </a:ext>
            </a:extLst>
          </p:cNvPr>
          <p:cNvSpPr txBox="1"/>
          <p:nvPr/>
        </p:nvSpPr>
        <p:spPr>
          <a:xfrm>
            <a:off x="393290" y="275303"/>
            <a:ext cx="6440129" cy="7386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200" b="1"/>
              <a:t>Meaning of public finance</a:t>
            </a:r>
            <a:endParaRPr lang="en-IN" sz="4200" b="1" dirty="0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1AEFDC1-408D-D4BF-B8A1-2A3CC2EA3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5149814"/>
              </p:ext>
            </p:extLst>
          </p:nvPr>
        </p:nvGraphicFramePr>
        <p:xfrm>
          <a:off x="393290" y="1013967"/>
          <a:ext cx="11100620" cy="5082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83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CEE784-EB62-57E2-7A77-8F26D72E5A76}"/>
              </a:ext>
            </a:extLst>
          </p:cNvPr>
          <p:cNvSpPr txBox="1"/>
          <p:nvPr/>
        </p:nvSpPr>
        <p:spPr>
          <a:xfrm>
            <a:off x="838200" y="557188"/>
            <a:ext cx="10515600" cy="113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FINANCE ANALYSIS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667FA31-AB29-49CF-B4EB-5A393D806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78454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83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close-up of a grid&#10;&#10;Description automatically generated">
            <a:extLst>
              <a:ext uri="{FF2B5EF4-FFF2-40B4-BE49-F238E27FC236}">
                <a16:creationId xmlns:a16="http://schemas.microsoft.com/office/drawing/2014/main" id="{92BDDFAA-9BAB-869D-E185-99837C70D45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8" name="TextBox 1">
            <a:extLst>
              <a:ext uri="{FF2B5EF4-FFF2-40B4-BE49-F238E27FC236}">
                <a16:creationId xmlns:a16="http://schemas.microsoft.com/office/drawing/2014/main" id="{D7568C68-A0DD-D3C7-49BA-64DBAD7417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0113012"/>
              </p:ext>
            </p:extLst>
          </p:nvPr>
        </p:nvGraphicFramePr>
        <p:xfrm>
          <a:off x="602226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0200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FFD450-3625-93A8-2FDE-A1A116DF23C6}"/>
              </a:ext>
            </a:extLst>
          </p:cNvPr>
          <p:cNvSpPr txBox="1"/>
          <p:nvPr/>
        </p:nvSpPr>
        <p:spPr>
          <a:xfrm>
            <a:off x="761803" y="350196"/>
            <a:ext cx="4646904" cy="1624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TAX REVENUE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FAD9AA-31D4-6E20-D274-6250E9A5DECC}"/>
              </a:ext>
            </a:extLst>
          </p:cNvPr>
          <p:cNvSpPr txBox="1"/>
          <p:nvPr/>
        </p:nvSpPr>
        <p:spPr>
          <a:xfrm>
            <a:off x="98323" y="2285999"/>
            <a:ext cx="7069393" cy="4645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Tax revenue is the income that is gained by government through taxation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Taxes are compulsory contribution levied by the state for meeting  expenses in the common interest of all citizens.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Tax revenue can be classified into: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5715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/>
              <a:t>Direct taxes </a:t>
            </a:r>
            <a:r>
              <a:rPr lang="en-US" sz="2000" dirty="0"/>
              <a:t>(</a:t>
            </a:r>
            <a:r>
              <a:rPr lang="en-US" sz="2000" b="1" dirty="0"/>
              <a:t>e.g</a:t>
            </a:r>
            <a:r>
              <a:rPr lang="en-US" sz="2000" dirty="0"/>
              <a:t>.: </a:t>
            </a:r>
            <a:r>
              <a:rPr lang="en-US" sz="2000" b="1" dirty="0"/>
              <a:t>income tax, wealth tax)</a:t>
            </a:r>
          </a:p>
          <a:p>
            <a:pPr marL="5715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b="1" dirty="0"/>
          </a:p>
          <a:p>
            <a:pPr marL="5715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/>
              <a:t>Indirect taxes (e.g.: sales tax)</a:t>
            </a: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endParaRPr lang="en-US" b="1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5" name="Picture 4" descr="Stock numbers on a digital display">
            <a:extLst>
              <a:ext uri="{FF2B5EF4-FFF2-40B4-BE49-F238E27FC236}">
                <a16:creationId xmlns:a16="http://schemas.microsoft.com/office/drawing/2014/main" id="{FDDE860C-987E-1CF2-7579-60A2D284C8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35858" r="12306" b="-2"/>
          <a:stretch/>
        </p:blipFill>
        <p:spPr>
          <a:xfrm>
            <a:off x="7334865" y="1"/>
            <a:ext cx="4863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6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E092A9-FDD9-1077-88F3-4E2F666E9971}"/>
              </a:ext>
            </a:extLst>
          </p:cNvPr>
          <p:cNvSpPr txBox="1"/>
          <p:nvPr/>
        </p:nvSpPr>
        <p:spPr>
          <a:xfrm>
            <a:off x="497300" y="-127244"/>
            <a:ext cx="9688296" cy="1642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NON-TAX REVENUE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0DB03-A02D-EC9A-850A-8C6290BF8748}"/>
              </a:ext>
            </a:extLst>
          </p:cNvPr>
          <p:cNvSpPr txBox="1"/>
          <p:nvPr/>
        </p:nvSpPr>
        <p:spPr>
          <a:xfrm>
            <a:off x="1136397" y="1995948"/>
            <a:ext cx="9688296" cy="387681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Non -tax revenue sources of public revenue which are raised by the government from other than tax in the economy .some non-tax revenues:-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Administrative revenues- fees</a:t>
            </a:r>
            <a:r>
              <a:rPr lang="en-US" sz="2000" dirty="0"/>
              <a:t>, special assessments, fines and penalties, forfeitures.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Commercial revenues</a:t>
            </a:r>
            <a:r>
              <a:rPr lang="en-US" sz="2000" dirty="0"/>
              <a:t>- Income earned by the government by engaging in commercial activity. e.g. railways, post, public sector industries etc..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Other revenues-  </a:t>
            </a:r>
            <a:r>
              <a:rPr lang="en-US" sz="2000" dirty="0"/>
              <a:t>gifts, grants, donations, government properties, public borrowings, recovery of loans etc..</a:t>
            </a:r>
            <a:endParaRPr lang="en-US" sz="20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47AF3-8F5E-84E0-C98B-3213EF7367EC}"/>
              </a:ext>
            </a:extLst>
          </p:cNvPr>
          <p:cNvSpPr txBox="1"/>
          <p:nvPr/>
        </p:nvSpPr>
        <p:spPr>
          <a:xfrm>
            <a:off x="324465" y="118005"/>
            <a:ext cx="11307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HIGHLIGHTS OF UNION BUDGET 2024-2025</a:t>
            </a:r>
            <a:endParaRPr lang="en-IN" sz="40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BAD97-82DD-5A2E-2C5C-1AB0D5AA8363}"/>
              </a:ext>
            </a:extLst>
          </p:cNvPr>
          <p:cNvSpPr txBox="1"/>
          <p:nvPr/>
        </p:nvSpPr>
        <p:spPr>
          <a:xfrm>
            <a:off x="324465" y="924232"/>
            <a:ext cx="1186753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700"/>
              <a:t>The key features of the Budget for 2024-2025, focusing on various sectors and initiatives aimed at economic development and social welfare.</a:t>
            </a:r>
          </a:p>
          <a:p>
            <a:pPr algn="just"/>
            <a:endParaRPr lang="en-US" sz="1700"/>
          </a:p>
          <a:p>
            <a:pPr algn="just"/>
            <a:r>
              <a:rPr lang="en-US" sz="1700" b="1" u="sng"/>
              <a:t>Productivity and Resilience in Agriculture: ​</a:t>
            </a:r>
          </a:p>
          <a:p>
            <a:pPr algn="just"/>
            <a:endParaRPr lang="en-US" sz="1700" b="1" u="sng"/>
          </a:p>
          <a:p>
            <a:pPr algn="just"/>
            <a:r>
              <a:rPr lang="en-US" sz="1700"/>
              <a:t>Emphasis on transforming agriculture research, promoting natural farming, and supporting shrimp production and export.</a:t>
            </a:r>
          </a:p>
          <a:p>
            <a:pPr algn="just"/>
            <a:r>
              <a:rPr lang="en-US" sz="1700"/>
              <a:t>Introduction of Digital Public Infrastructure for farmers and issuance of Jan Samarth based Kisan Credit Cards. ​</a:t>
            </a:r>
          </a:p>
          <a:p>
            <a:pPr algn="just"/>
            <a:endParaRPr lang="en-US" sz="1700"/>
          </a:p>
          <a:p>
            <a:pPr algn="just"/>
            <a:r>
              <a:rPr lang="en-US" sz="1700" b="1" u="sng"/>
              <a:t>Employment &amp; Skilling:</a:t>
            </a:r>
          </a:p>
          <a:p>
            <a:pPr algn="just"/>
            <a:endParaRPr lang="en-US" sz="1700" b="1" u="sng"/>
          </a:p>
          <a:p>
            <a:pPr algn="just"/>
            <a:r>
              <a:rPr lang="en-US" sz="1700"/>
              <a:t>Various schemes introduced to incentivize employment, skill development, and support for higher education.</a:t>
            </a:r>
          </a:p>
          <a:p>
            <a:pPr algn="just"/>
            <a:r>
              <a:rPr lang="en-US" sz="1700"/>
              <a:t>Plans to skill 20 lakh youth over a 5-year period and upgrade Industrial Training Institutes. ​</a:t>
            </a:r>
          </a:p>
          <a:p>
            <a:pPr algn="just"/>
            <a:endParaRPr lang="en-US" sz="1700"/>
          </a:p>
          <a:p>
            <a:pPr algn="just"/>
            <a:r>
              <a:rPr lang="en-US" sz="1700" b="1" u="sng"/>
              <a:t>Inclusive Human Resource Development and Social Justice:</a:t>
            </a:r>
          </a:p>
          <a:p>
            <a:pPr algn="just"/>
            <a:endParaRPr lang="en-US" sz="1700" b="1" u="sng"/>
          </a:p>
          <a:p>
            <a:pPr algn="just"/>
            <a:r>
              <a:rPr lang="en-US" sz="1700"/>
              <a:t>Initiatives like Purvodaya for economic opportunities in Eastern states and schemes benefiting women and tribal communities.</a:t>
            </a:r>
          </a:p>
          <a:p>
            <a:pPr algn="just"/>
            <a:endParaRPr lang="en-US" sz="1700"/>
          </a:p>
          <a:p>
            <a:pPr algn="just"/>
            <a:r>
              <a:rPr lang="en-US" sz="1700" b="1" u="sng"/>
              <a:t>Manufacturing &amp; Services:</a:t>
            </a:r>
          </a:p>
          <a:p>
            <a:pPr algn="just"/>
            <a:endParaRPr lang="en-US" sz="1700" b="1" u="sng"/>
          </a:p>
          <a:p>
            <a:pPr algn="just"/>
            <a:r>
              <a:rPr lang="en-US" sz="1700"/>
              <a:t>Focus on industrial parks, internship opportunities, credit support for MSMEs, and infrastructure development under various corridors.</a:t>
            </a:r>
          </a:p>
          <a:p>
            <a:endParaRPr lang="en-IN" dirty="0"/>
          </a:p>
        </p:txBody>
      </p:sp>
      <p:pic>
        <p:nvPicPr>
          <p:cNvPr id="4" name="Picture 3" descr="A colorful arrows with icons&#10;&#10;Description automatically generated with medium confidence">
            <a:extLst>
              <a:ext uri="{FF2B5EF4-FFF2-40B4-BE49-F238E27FC236}">
                <a16:creationId xmlns:a16="http://schemas.microsoft.com/office/drawing/2014/main" id="{694B0A80-6114-ED3F-2C80-FD58BEE31A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845" y="924232"/>
            <a:ext cx="4587167" cy="439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4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F482D2-51C5-E7D3-3FE9-AE9503A20C1A}"/>
              </a:ext>
            </a:extLst>
          </p:cNvPr>
          <p:cNvSpPr txBox="1"/>
          <p:nvPr/>
        </p:nvSpPr>
        <p:spPr>
          <a:xfrm>
            <a:off x="196645" y="171156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/>
              <a:t>Urban Development:</a:t>
            </a:r>
          </a:p>
          <a:p>
            <a:pPr marL="0" indent="0">
              <a:buNone/>
            </a:pPr>
            <a:r>
              <a:rPr lang="en-US" sz="1800" dirty="0"/>
              <a:t>Plans for stamp duty reduction, transit-oriented development, and encouraging street markets for urban growth. ​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u="sng" dirty="0"/>
              <a:t>Energy Security:</a:t>
            </a:r>
          </a:p>
          <a:p>
            <a:pPr marL="0" indent="0">
              <a:buNone/>
            </a:pPr>
            <a:r>
              <a:rPr lang="en-US" sz="1800" dirty="0"/>
              <a:t>Initiatives in nuclear energy, energy audit, pumped storage policy, and schemes like PM Surya </a:t>
            </a:r>
            <a:r>
              <a:rPr lang="en-US" sz="1800" dirty="0" err="1"/>
              <a:t>Ghar</a:t>
            </a:r>
            <a:r>
              <a:rPr lang="en-US" sz="1800" dirty="0"/>
              <a:t> </a:t>
            </a:r>
            <a:r>
              <a:rPr lang="en-US" sz="1800" dirty="0" err="1"/>
              <a:t>Muft</a:t>
            </a:r>
            <a:r>
              <a:rPr lang="en-US" sz="1800" dirty="0"/>
              <a:t> Bijli Yojana.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u="sng" dirty="0"/>
              <a:t>Infrastructure:</a:t>
            </a:r>
          </a:p>
          <a:p>
            <a:pPr marL="0" indent="0">
              <a:buNone/>
            </a:pPr>
            <a:r>
              <a:rPr lang="en-US" sz="1800" dirty="0"/>
              <a:t>Allocation of funds for infrastructure development, including rural connectivity and irrigation projects.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u="sng" dirty="0"/>
              <a:t>Tax Proposals:</a:t>
            </a:r>
          </a:p>
          <a:p>
            <a:pPr marL="0" indent="0">
              <a:buNone/>
            </a:pPr>
            <a:r>
              <a:rPr lang="en-US" sz="1800" dirty="0"/>
              <a:t>Simplification in taxes, sector-specific customs duty proposals, and direct tax proposals to reduce compliance burden and promote investment. ​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u="sng" dirty="0"/>
              <a:t>Expenditure of Major Items: ​</a:t>
            </a:r>
          </a:p>
          <a:p>
            <a:pPr marL="0" indent="0">
              <a:buNone/>
            </a:pPr>
            <a:r>
              <a:rPr lang="en-US" sz="1800" dirty="0"/>
              <a:t>Allocation of funds to various sectors like </a:t>
            </a:r>
            <a:r>
              <a:rPr lang="en-US" sz="1800" dirty="0" err="1"/>
              <a:t>Defence</a:t>
            </a:r>
            <a:r>
              <a:rPr lang="en-US" sz="1800" dirty="0"/>
              <a:t>, Rural Development, Agriculture, Home Affairs, Education, IT, Health, Energy, Social Welfare, and Commerce &amp; Industry</a:t>
            </a:r>
            <a:endParaRPr lang="en-IN" dirty="0"/>
          </a:p>
        </p:txBody>
      </p:sp>
      <p:pic>
        <p:nvPicPr>
          <p:cNvPr id="4" name="Picture 3" descr="A table with text and numbers&#10;&#10;Description automatically generated">
            <a:extLst>
              <a:ext uri="{FF2B5EF4-FFF2-40B4-BE49-F238E27FC236}">
                <a16:creationId xmlns:a16="http://schemas.microsoft.com/office/drawing/2014/main" id="{E8FF5129-C757-6782-2773-03F06C476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175" y="4095782"/>
            <a:ext cx="4918550" cy="2261683"/>
          </a:xfrm>
          <a:prstGeom prst="rect">
            <a:avLst/>
          </a:prstGeom>
        </p:spPr>
      </p:pic>
      <p:pic>
        <p:nvPicPr>
          <p:cNvPr id="5" name="Picture 4" descr="A chart of different activities&#10;&#10;Description automatically generated with medium confidence">
            <a:extLst>
              <a:ext uri="{FF2B5EF4-FFF2-40B4-BE49-F238E27FC236}">
                <a16:creationId xmlns:a16="http://schemas.microsoft.com/office/drawing/2014/main" id="{D39D0AE3-9E3F-25AF-DD6C-DA8555AEF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74" y="171156"/>
            <a:ext cx="2864521" cy="36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01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1255</Words>
  <Application>Microsoft Office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(Body)</vt:lpstr>
      <vt:lpstr>Aptos Display</vt:lpstr>
      <vt:lpstr>Arial</vt:lpstr>
      <vt:lpstr>Wingdings</vt:lpstr>
      <vt:lpstr>Office Theme</vt:lpstr>
      <vt:lpstr>Public finance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Haveesh Kh(MBA-24)</dc:creator>
  <cp:lastModifiedBy>Haveesh Kh(MBA-24)</cp:lastModifiedBy>
  <cp:revision>5</cp:revision>
  <dcterms:created xsi:type="dcterms:W3CDTF">2024-07-23T14:12:44Z</dcterms:created>
  <dcterms:modified xsi:type="dcterms:W3CDTF">2024-08-03T13:43:19Z</dcterms:modified>
</cp:coreProperties>
</file>