
<file path=[Content_Types].xml><?xml version="1.0" encoding="utf-8"?>
<Types xmlns="http://schemas.openxmlformats.org/package/2006/content-types">
  <Default ContentType="application/vnd.openxmlformats-officedocument.spreadsheetml.sheet" Extension="xlsx"/>
  <Default ContentType="application/vnd.openxmlformats-officedocument.vmlDrawing" Extension="vml"/>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9.xml"/>
  <Override ContentType="application/vnd.openxmlformats-officedocument.drawingml.chart+xml" PartName="/ppt/charts/chart20.xml"/>
  <Override ContentType="application/vnd.openxmlformats-officedocument.drawingml.chart+xml" PartName="/ppt/charts/chart9.xml"/>
  <Override ContentType="application/vnd.openxmlformats-officedocument.drawingml.chart+xml" PartName="/ppt/charts/chart2.xml"/>
  <Override ContentType="application/vnd.openxmlformats-officedocument.drawingml.chart+xml" PartName="/ppt/charts/chart7.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6.xml"/>
  <Override ContentType="application/vnd.openxmlformats-officedocument.drawingml.chart+xml" PartName="/ppt/charts/chart1.xml"/>
  <Override ContentType="application/vnd.openxmlformats-officedocument.drawingml.chart+xml" PartName="/ppt/charts/chart10.xml"/>
  <Override ContentType="application/vnd.openxmlformats-officedocument.drawingml.chart+xml" PartName="/ppt/charts/chart23.xml"/>
  <Override ContentType="application/vnd.openxmlformats-officedocument.drawingml.chart+xml" PartName="/ppt/charts/chart12.xml"/>
  <Override ContentType="application/vnd.openxmlformats-officedocument.drawingml.chart+xml" PartName="/ppt/charts/chart14.xml"/>
  <Override ContentType="application/vnd.openxmlformats-officedocument.drawingml.chart+xml" PartName="/ppt/charts/chart3.xml"/>
  <Override ContentType="application/vnd.openxmlformats-officedocument.drawingml.chart+xml" PartName="/ppt/charts/chart8.xml"/>
  <Override ContentType="application/vnd.openxmlformats-officedocument.drawingml.chart+xml" PartName="/ppt/charts/chart18.xml"/>
  <Override ContentType="application/vnd.openxmlformats-officedocument.drawingml.chart+xml" PartName="/ppt/charts/chart21.xml"/>
  <Override ContentType="application/vnd.openxmlformats-officedocument.drawingml.chart+xml" PartName="/ppt/charts/chart5.xml"/>
  <Override ContentType="application/vnd.openxmlformats-officedocument.drawingml.chart+xml" PartName="/ppt/charts/chart11.xml"/>
  <Override ContentType="application/vnd.openxmlformats-officedocument.drawingml.chart+xml" PartName="/ppt/charts/chart22.xml"/>
  <Override ContentType="application/vnd.openxmlformats-officedocument.drawingml.chart+xml" PartName="/ppt/charts/chart17.xml"/>
  <Override ContentType="application/vnd.openxmlformats-officedocument.drawingml.chart+xml" PartName="/ppt/charts/chart15.xml"/>
  <Override ContentType="application/vnd.openxmlformats-officedocument.drawingml.chart+xml" PartName="/ppt/charts/chart13.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spreadsheetml.sheet" PartName="/ppt/embeddings/Microsoft_Excel_Sheet1.xlsx"/>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x="6858000" cy="9144000"/>
  <p:embeddedFontLst>
    <p:embeddedFont>
      <p:font typeface="Limelight"/>
      <p:regular r:id="rId38"/>
    </p:embeddedFont>
    <p:embeddedFont>
      <p:font typeface="Teko"/>
      <p:regular r:id="rId39"/>
      <p:bold r:id="rId40"/>
    </p:embeddedFont>
    <p:embeddedFont>
      <p:font typeface="Libre Baskerville"/>
      <p:regular r:id="rId41"/>
      <p:bold r:id="rId42"/>
      <p:italic r:id="rId43"/>
    </p:embeddedFont>
    <p:embeddedFont>
      <p:font typeface="Baumans"/>
      <p:regular r:id="rId44"/>
    </p:embeddedFont>
    <p:embeddedFont>
      <p:font typeface="Gill Sans"/>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7" roundtripDataSignature="AMtx7mgGIeb6iKsGwexsPZ4W00vEuo6k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8424DF-981B-4BCC-97CB-E9E48B9B1D1C}">
  <a:tblStyle styleId="{A78424DF-981B-4BCC-97CB-E9E48B9B1D1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378D6B4-0491-403D-A34C-6E48E35EA798}"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5"/>
          </a:solidFill>
        </a:fill>
      </a:tcStyle>
    </a:wholeTbl>
    <a:band1H>
      <a:tcTxStyle/>
      <a:tcStyle>
        <a:fill>
          <a:solidFill>
            <a:srgbClr val="CAD4EA"/>
          </a:solidFill>
        </a:fill>
      </a:tcStyle>
    </a:band1H>
    <a:band2H>
      <a:tcTxStyle/>
    </a:band2H>
    <a:band1V>
      <a:tcTxStyle/>
      <a:tcStyle>
        <a:fill>
          <a:solidFill>
            <a:srgbClr val="CA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eko-bold.fntdata"/><Relationship Id="rId20" Type="http://schemas.openxmlformats.org/officeDocument/2006/relationships/slide" Target="slides/slide14.xml"/><Relationship Id="rId42" Type="http://schemas.openxmlformats.org/officeDocument/2006/relationships/font" Target="fonts/LibreBaskerville-bold.fntdata"/><Relationship Id="rId41" Type="http://schemas.openxmlformats.org/officeDocument/2006/relationships/font" Target="fonts/LibreBaskerville-regular.fntdata"/><Relationship Id="rId22" Type="http://schemas.openxmlformats.org/officeDocument/2006/relationships/slide" Target="slides/slide16.xml"/><Relationship Id="rId44" Type="http://schemas.openxmlformats.org/officeDocument/2006/relationships/font" Target="fonts/Baumans-regular.fntdata"/><Relationship Id="rId21" Type="http://schemas.openxmlformats.org/officeDocument/2006/relationships/slide" Target="slides/slide15.xml"/><Relationship Id="rId43" Type="http://schemas.openxmlformats.org/officeDocument/2006/relationships/font" Target="fonts/LibreBaskerville-italic.fntdata"/><Relationship Id="rId24" Type="http://schemas.openxmlformats.org/officeDocument/2006/relationships/slide" Target="slides/slide18.xml"/><Relationship Id="rId46" Type="http://schemas.openxmlformats.org/officeDocument/2006/relationships/font" Target="fonts/GillSans-bold.fntdata"/><Relationship Id="rId23" Type="http://schemas.openxmlformats.org/officeDocument/2006/relationships/slide" Target="slides/slide17.xml"/><Relationship Id="rId45" Type="http://schemas.openxmlformats.org/officeDocument/2006/relationships/font" Target="fonts/Gill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Teko-regular.fntdata"/><Relationship Id="rId16" Type="http://schemas.openxmlformats.org/officeDocument/2006/relationships/slide" Target="slides/slide10.xml"/><Relationship Id="rId38" Type="http://schemas.openxmlformats.org/officeDocument/2006/relationships/font" Target="fonts/Limelight-regular.fntdata"/><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ALYANI\Downloads\application_data%20(1).csv"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KALYANI\Downloads\application_data%20ANOT.csv"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KALYANI\AppData\Roaming\Microsoft\Excel\application_data1%20(version%201).xlsb"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KALYANI\Downloads\application_data1.csv"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KALYANI\Downloads\application_data1.csv"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KALYANI\Downloads\application_data%20(1).csv"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KALYANI\Downloads\application_data%20(1).csv"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KALYANI\Downloads\application_data%20task4.csv"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KALYANI\Downloads\application_data%20task4.csv"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KALYANI\Documents\MALE%20FEMALE%20TASK.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C:\Users\KALYANI\Documents\MALE%20FEMALE%20TASK.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ALYANI\Downloads\application_data%20ANOT.csv"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C:\Users\KALYANI\Documents\MALE%20FEMALE%20TASK.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KALYANI\Downloads\application_data%203new.csv"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KALYANI\Documents\MALE%20FEMALE%20TASK.xlsx" TargetMode="External"/></Relationships>
</file>

<file path=ppt/charts/_rels/chart23.xml.rels><?xml version="1.0" encoding="UTF-8" standalone="yes"?><Relationships xmlns="http://schemas.openxmlformats.org/package/2006/relationships"><Relationship Id="rId1" Type="http://schemas.openxmlformats.org/officeDocument/2006/relationships/oleObject" Target="file:///C:\Users\KALYANI\Downloads\application_data%20(3).csv"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ALYANI\Downloads\application_data%20ANOT.csv"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KALYANI\Downloads\application_data%20ANOT.csv"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KALYANI\Downloads\application_data%20ANOT.csv"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KALYANI\Downloads\application_data%20ANOT.csv"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KALYANI\Downloads\application_data%20ANOT.csv"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KALYANI\Downloads\application_data%20ANOT.csv"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KALYANI\Downloads\application_data%20ANOT.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pivotSource>
    <c:name>[application_data (1).csv]Sheet3!PivotTable2</c:name>
    <c:fmtId val="3"/>
  </c:pivotSource>
  <c:chart>
    <c:autoTitleDeleted val="1"/>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dLbl>
          <c:idx val="0"/>
          <c:showLegendKey val="0"/>
          <c:showVal val="1"/>
          <c:showCatName val="0"/>
          <c:showSerName val="0"/>
          <c:showPercent val="0"/>
          <c:showBubbleSize val="0"/>
          <c:extLst>
            <c:ext xmlns:c15="http://schemas.microsoft.com/office/drawing/2012/chart" uri="{CE6537A1-D6FC-4f65-9D91-7224C49458BB}"/>
          </c:extLst>
        </c:dLbl>
      </c:pivotFmt>
      <c:pivotFmt>
        <c:idx val="4"/>
        <c:dLbl>
          <c:idx val="0"/>
          <c:showLegendKey val="0"/>
          <c:showVal val="1"/>
          <c:showCatName val="0"/>
          <c:showSerName val="0"/>
          <c:showPercent val="0"/>
          <c:showBubbleSize val="0"/>
          <c:extLst>
            <c:ext xmlns:c15="http://schemas.microsoft.com/office/drawing/2012/chart" uri="{CE6537A1-D6FC-4f65-9D91-7224C49458BB}"/>
          </c:extLst>
        </c:dLbl>
      </c:pivotFmt>
      <c:pivotFmt>
        <c:idx val="5"/>
        <c:dLbl>
          <c:idx val="0"/>
          <c:showLegendKey val="0"/>
          <c:showVal val="1"/>
          <c:showCatName val="0"/>
          <c:showSerName val="0"/>
          <c:showPercent val="0"/>
          <c:showBubbleSize val="0"/>
          <c:extLst>
            <c:ext xmlns:c15="http://schemas.microsoft.com/office/drawing/2012/chart" uri="{CE6537A1-D6FC-4f65-9D91-7224C49458BB}"/>
          </c:extLst>
        </c:dLbl>
      </c:pivotFmt>
      <c:pivotFmt>
        <c:idx val="6"/>
        <c:dLbl>
          <c:idx val="0"/>
          <c:showLegendKey val="0"/>
          <c:showVal val="1"/>
          <c:showCatName val="0"/>
          <c:showSerName val="0"/>
          <c:showPercent val="0"/>
          <c:showBubbleSize val="0"/>
          <c:extLst>
            <c:ext xmlns:c15="http://schemas.microsoft.com/office/drawing/2012/chart" uri="{CE6537A1-D6FC-4f65-9D91-7224C49458BB}"/>
          </c:extLst>
        </c:dLbl>
      </c:pivotFmt>
      <c:pivotFmt>
        <c:idx val="7"/>
        <c:dLbl>
          <c:idx val="0"/>
          <c:showLegendKey val="0"/>
          <c:showVal val="1"/>
          <c:showCatName val="0"/>
          <c:showSerName val="0"/>
          <c:showPercent val="0"/>
          <c:showBubbleSize val="0"/>
          <c:extLst>
            <c:ext xmlns:c15="http://schemas.microsoft.com/office/drawing/2012/chart" uri="{CE6537A1-D6FC-4f65-9D91-7224C49458BB}"/>
          </c:extLst>
        </c:dLbl>
      </c:pivotFmt>
      <c:pivotFmt>
        <c:idx val="8"/>
        <c:dLbl>
          <c:idx val="0"/>
          <c:showLegendKey val="0"/>
          <c:showVal val="1"/>
          <c:showCatName val="0"/>
          <c:showSerName val="0"/>
          <c:showPercent val="0"/>
          <c:showBubbleSize val="0"/>
          <c:extLst>
            <c:ext xmlns:c15="http://schemas.microsoft.com/office/drawing/2012/chart" uri="{CE6537A1-D6FC-4f65-9D91-7224C49458BB}"/>
          </c:extLst>
        </c:dLbl>
      </c:pivotFmt>
      <c:pivotFmt>
        <c:idx val="9"/>
        <c:dLbl>
          <c:idx val="0"/>
          <c:showLegendKey val="0"/>
          <c:showVal val="1"/>
          <c:showCatName val="0"/>
          <c:showSerName val="0"/>
          <c:showPercent val="0"/>
          <c:showBubbleSize val="0"/>
          <c:extLst>
            <c:ext xmlns:c15="http://schemas.microsoft.com/office/drawing/2012/chart" uri="{CE6537A1-D6FC-4f65-9D91-7224C49458BB}"/>
          </c:extLst>
        </c:dLbl>
      </c:pivotFmt>
      <c:pivotFmt>
        <c:idx val="10"/>
        <c:dLbl>
          <c:idx val="0"/>
          <c:showLegendKey val="0"/>
          <c:showVal val="1"/>
          <c:showCatName val="0"/>
          <c:showSerName val="0"/>
          <c:showPercent val="0"/>
          <c:showBubbleSize val="0"/>
          <c:extLst>
            <c:ext xmlns:c15="http://schemas.microsoft.com/office/drawing/2012/chart" uri="{CE6537A1-D6FC-4f65-9D91-7224C49458BB}"/>
          </c:extLst>
        </c:dLbl>
      </c:pivotFmt>
      <c:pivotFmt>
        <c:idx val="11"/>
        <c:dLbl>
          <c:idx val="0"/>
          <c:showLegendKey val="0"/>
          <c:showVal val="1"/>
          <c:showCatName val="0"/>
          <c:showSerName val="0"/>
          <c:showPercent val="0"/>
          <c:showBubbleSize val="0"/>
          <c:extLst>
            <c:ext xmlns:c15="http://schemas.microsoft.com/office/drawing/2012/chart" uri="{CE6537A1-D6FC-4f65-9D91-7224C49458BB}"/>
          </c:extLst>
        </c:dLbl>
      </c:pivotFmt>
      <c:pivotFmt>
        <c:idx val="12"/>
        <c:dLbl>
          <c:idx val="0"/>
          <c:showLegendKey val="0"/>
          <c:showVal val="1"/>
          <c:showCatName val="0"/>
          <c:showSerName val="0"/>
          <c:showPercent val="0"/>
          <c:showBubbleSize val="0"/>
          <c:extLst>
            <c:ext xmlns:c15="http://schemas.microsoft.com/office/drawing/2012/chart" uri="{CE6537A1-D6FC-4f65-9D91-7224C49458BB}"/>
          </c:extLst>
        </c:dLbl>
      </c:pivotFmt>
      <c:pivotFmt>
        <c:idx val="13"/>
        <c:dLbl>
          <c:idx val="0"/>
          <c:showLegendKey val="0"/>
          <c:showVal val="1"/>
          <c:showCatName val="0"/>
          <c:showSerName val="0"/>
          <c:showPercent val="0"/>
          <c:showBubbleSize val="0"/>
          <c:extLst>
            <c:ext xmlns:c15="http://schemas.microsoft.com/office/drawing/2012/chart" uri="{CE6537A1-D6FC-4f65-9D91-7224C49458BB}"/>
          </c:extLst>
        </c:dLbl>
      </c:pivotFmt>
      <c:pivotFmt>
        <c:idx val="14"/>
        <c:dLbl>
          <c:idx val="0"/>
          <c:showLegendKey val="0"/>
          <c:showVal val="1"/>
          <c:showCatName val="0"/>
          <c:showSerName val="0"/>
          <c:showPercent val="0"/>
          <c:showBubbleSize val="0"/>
          <c:extLst>
            <c:ext xmlns:c15="http://schemas.microsoft.com/office/drawing/2012/chart" uri="{CE6537A1-D6FC-4f65-9D91-7224C49458BB}"/>
          </c:extLst>
        </c:dLbl>
      </c:pivotFmt>
      <c:pivotFmt>
        <c:idx val="15"/>
        <c:dLbl>
          <c:idx val="0"/>
          <c:showLegendKey val="0"/>
          <c:showVal val="1"/>
          <c:showCatName val="0"/>
          <c:showSerName val="0"/>
          <c:showPercent val="0"/>
          <c:showBubbleSize val="0"/>
          <c:extLst>
            <c:ext xmlns:c15="http://schemas.microsoft.com/office/drawing/2012/chart" uri="{CE6537A1-D6FC-4f65-9D91-7224C49458BB}"/>
          </c:extLst>
        </c:dLbl>
      </c:pivotFmt>
      <c:pivotFmt>
        <c:idx val="16"/>
        <c:dLbl>
          <c:idx val="0"/>
          <c:showLegendKey val="0"/>
          <c:showVal val="1"/>
          <c:showCatName val="0"/>
          <c:showSerName val="0"/>
          <c:showPercent val="0"/>
          <c:showBubbleSize val="0"/>
          <c:extLst>
            <c:ext xmlns:c15="http://schemas.microsoft.com/office/drawing/2012/chart" uri="{CE6537A1-D6FC-4f65-9D91-7224C49458BB}"/>
          </c:extLst>
        </c:dLbl>
      </c:pivotFmt>
      <c:pivotFmt>
        <c:idx val="17"/>
        <c:dLbl>
          <c:idx val="0"/>
          <c:showLegendKey val="0"/>
          <c:showVal val="1"/>
          <c:showCatName val="0"/>
          <c:showSerName val="0"/>
          <c:showPercent val="0"/>
          <c:showBubbleSize val="0"/>
          <c:extLst>
            <c:ext xmlns:c15="http://schemas.microsoft.com/office/drawing/2012/chart" uri="{CE6537A1-D6FC-4f65-9D91-7224C49458BB}"/>
          </c:extLst>
        </c:dLbl>
      </c:pivotFmt>
      <c:pivotFmt>
        <c:idx val="18"/>
        <c:dLbl>
          <c:idx val="0"/>
          <c:showLegendKey val="0"/>
          <c:showVal val="1"/>
          <c:showCatName val="0"/>
          <c:showSerName val="0"/>
          <c:showPercent val="0"/>
          <c:showBubbleSize val="0"/>
          <c:extLst>
            <c:ext xmlns:c15="http://schemas.microsoft.com/office/drawing/2012/chart" uri="{CE6537A1-D6FC-4f65-9D91-7224C49458BB}"/>
          </c:extLst>
        </c:dLbl>
      </c:pivotFmt>
      <c:pivotFmt>
        <c:idx val="19"/>
        <c:dLbl>
          <c:idx val="0"/>
          <c:showLegendKey val="0"/>
          <c:showVal val="1"/>
          <c:showCatName val="0"/>
          <c:showSerName val="0"/>
          <c:showPercent val="0"/>
          <c:showBubbleSize val="0"/>
          <c:extLst>
            <c:ext xmlns:c15="http://schemas.microsoft.com/office/drawing/2012/chart" uri="{CE6537A1-D6FC-4f65-9D91-7224C49458BB}"/>
          </c:extLst>
        </c:dLbl>
      </c:pivotFmt>
      <c:pivotFmt>
        <c:idx val="20"/>
        <c:dLbl>
          <c:idx val="0"/>
          <c:showLegendKey val="0"/>
          <c:showVal val="1"/>
          <c:showCatName val="0"/>
          <c:showSerName val="0"/>
          <c:showPercent val="0"/>
          <c:showBubbleSize val="0"/>
          <c:extLst>
            <c:ext xmlns:c15="http://schemas.microsoft.com/office/drawing/2012/chart" uri="{CE6537A1-D6FC-4f65-9D91-7224C49458BB}"/>
          </c:extLst>
        </c:dLbl>
      </c:pivotFmt>
      <c:pivotFmt>
        <c:idx val="21"/>
        <c:dLbl>
          <c:idx val="0"/>
          <c:showLegendKey val="0"/>
          <c:showVal val="1"/>
          <c:showCatName val="0"/>
          <c:showSerName val="0"/>
          <c:showPercent val="0"/>
          <c:showBubbleSize val="0"/>
          <c:extLst>
            <c:ext xmlns:c15="http://schemas.microsoft.com/office/drawing/2012/chart" uri="{CE6537A1-D6FC-4f65-9D91-7224C49458BB}"/>
          </c:extLst>
        </c:dLbl>
      </c:pivotFmt>
      <c:pivotFmt>
        <c:idx val="22"/>
        <c:dLbl>
          <c:idx val="0"/>
          <c:showLegendKey val="0"/>
          <c:showVal val="1"/>
          <c:showCatName val="0"/>
          <c:showSerName val="0"/>
          <c:showPercent val="0"/>
          <c:showBubbleSize val="0"/>
          <c:extLst>
            <c:ext xmlns:c15="http://schemas.microsoft.com/office/drawing/2012/chart" uri="{CE6537A1-D6FC-4f65-9D91-7224C49458BB}"/>
          </c:extLst>
        </c:dLbl>
      </c:pivotFmt>
      <c:pivotFmt>
        <c:idx val="23"/>
        <c:dLbl>
          <c:idx val="0"/>
          <c:showLegendKey val="0"/>
          <c:showVal val="1"/>
          <c:showCatName val="0"/>
          <c:showSerName val="0"/>
          <c:showPercent val="0"/>
          <c:showBubbleSize val="0"/>
          <c:extLst>
            <c:ext xmlns:c15="http://schemas.microsoft.com/office/drawing/2012/chart" uri="{CE6537A1-D6FC-4f65-9D91-7224C49458BB}"/>
          </c:extLst>
        </c:dLbl>
      </c:pivotFmt>
      <c:pivotFmt>
        <c:idx val="24"/>
        <c:dLbl>
          <c:idx val="0"/>
          <c:showLegendKey val="0"/>
          <c:showVal val="1"/>
          <c:showCatName val="0"/>
          <c:showSerName val="0"/>
          <c:showPercent val="0"/>
          <c:showBubbleSize val="0"/>
          <c:extLst>
            <c:ext xmlns:c15="http://schemas.microsoft.com/office/drawing/2012/chart" uri="{CE6537A1-D6FC-4f65-9D91-7224C49458BB}"/>
          </c:extLst>
        </c:dLbl>
      </c:pivotFmt>
      <c:pivotFmt>
        <c:idx val="25"/>
        <c:dLbl>
          <c:idx val="0"/>
          <c:showLegendKey val="0"/>
          <c:showVal val="1"/>
          <c:showCatName val="0"/>
          <c:showSerName val="0"/>
          <c:showPercent val="0"/>
          <c:showBubbleSize val="0"/>
          <c:extLst>
            <c:ext xmlns:c15="http://schemas.microsoft.com/office/drawing/2012/chart" uri="{CE6537A1-D6FC-4f65-9D91-7224C49458BB}"/>
          </c:extLst>
        </c:dLbl>
      </c:pivotFmt>
      <c:pivotFmt>
        <c:idx val="26"/>
        <c:dLbl>
          <c:idx val="0"/>
          <c:showLegendKey val="0"/>
          <c:showVal val="1"/>
          <c:showCatName val="0"/>
          <c:showSerName val="0"/>
          <c:showPercent val="0"/>
          <c:showBubbleSize val="0"/>
          <c:extLst>
            <c:ext xmlns:c15="http://schemas.microsoft.com/office/drawing/2012/chart" uri="{CE6537A1-D6FC-4f65-9D91-7224C49458BB}"/>
          </c:extLst>
        </c:dLbl>
      </c:pivotFmt>
      <c:pivotFmt>
        <c:idx val="27"/>
        <c:dLbl>
          <c:idx val="0"/>
          <c:showLegendKey val="0"/>
          <c:showVal val="1"/>
          <c:showCatName val="0"/>
          <c:showSerName val="0"/>
          <c:showPercent val="0"/>
          <c:showBubbleSize val="0"/>
          <c:extLst>
            <c:ext xmlns:c15="http://schemas.microsoft.com/office/drawing/2012/chart" uri="{CE6537A1-D6FC-4f65-9D91-7224C49458BB}"/>
          </c:extLst>
        </c:dLbl>
      </c:pivotFmt>
      <c:pivotFmt>
        <c:idx val="28"/>
        <c:dLbl>
          <c:idx val="0"/>
          <c:showLegendKey val="0"/>
          <c:showVal val="1"/>
          <c:showCatName val="0"/>
          <c:showSerName val="0"/>
          <c:showPercent val="0"/>
          <c:showBubbleSize val="0"/>
          <c:extLst>
            <c:ext xmlns:c15="http://schemas.microsoft.com/office/drawing/2012/chart" uri="{CE6537A1-D6FC-4f65-9D91-7224C49458BB}"/>
          </c:extLst>
        </c:dLbl>
      </c:pivotFmt>
      <c:pivotFmt>
        <c:idx val="29"/>
        <c:dLbl>
          <c:idx val="0"/>
          <c:showLegendKey val="0"/>
          <c:showVal val="1"/>
          <c:showCatName val="0"/>
          <c:showSerName val="0"/>
          <c:showPercent val="0"/>
          <c:showBubbleSize val="0"/>
          <c:extLst>
            <c:ext xmlns:c15="http://schemas.microsoft.com/office/drawing/2012/chart" uri="{CE6537A1-D6FC-4f65-9D91-7224C49458BB}"/>
          </c:extLst>
        </c:dLbl>
      </c:pivotFmt>
      <c:pivotFmt>
        <c:idx val="30"/>
      </c:pivotFmt>
      <c:pivotFmt>
        <c:idx val="31"/>
        <c:dLbl>
          <c:idx val="0"/>
          <c:showLegendKey val="0"/>
          <c:showVal val="1"/>
          <c:showCatName val="0"/>
          <c:showSerName val="0"/>
          <c:showPercent val="0"/>
          <c:showBubbleSize val="0"/>
          <c:extLst>
            <c:ext xmlns:c15="http://schemas.microsoft.com/office/drawing/2012/chart" uri="{CE6537A1-D6FC-4f65-9D91-7224C49458BB}"/>
          </c:extLst>
        </c:dLbl>
      </c:pivotFmt>
      <c:pivotFmt>
        <c:idx val="32"/>
        <c:dLbl>
          <c:idx val="0"/>
          <c:showLegendKey val="0"/>
          <c:showVal val="1"/>
          <c:showCatName val="0"/>
          <c:showSerName val="0"/>
          <c:showPercent val="0"/>
          <c:showBubbleSize val="0"/>
          <c:extLst>
            <c:ext xmlns:c15="http://schemas.microsoft.com/office/drawing/2012/chart" uri="{CE6537A1-D6FC-4f65-9D91-7224C49458BB}"/>
          </c:extLst>
        </c:dLbl>
      </c:pivotFmt>
      <c:pivotFmt>
        <c:idx val="33"/>
        <c:dLbl>
          <c:idx val="0"/>
          <c:showLegendKey val="0"/>
          <c:showVal val="1"/>
          <c:showCatName val="0"/>
          <c:showSerName val="0"/>
          <c:showPercent val="0"/>
          <c:showBubbleSize val="0"/>
          <c:extLst>
            <c:ext xmlns:c15="http://schemas.microsoft.com/office/drawing/2012/chart" uri="{CE6537A1-D6FC-4f65-9D91-7224C49458BB}"/>
          </c:extLst>
        </c:dLbl>
      </c:pivotFmt>
      <c:pivotFmt>
        <c:idx val="34"/>
        <c:dLbl>
          <c:idx val="0"/>
          <c:showLegendKey val="0"/>
          <c:showVal val="1"/>
          <c:showCatName val="0"/>
          <c:showSerName val="0"/>
          <c:showPercent val="0"/>
          <c:showBubbleSize val="0"/>
          <c:extLst>
            <c:ext xmlns:c15="http://schemas.microsoft.com/office/drawing/2012/chart" uri="{CE6537A1-D6FC-4f65-9D91-7224C49458BB}"/>
          </c:extLst>
        </c:dLbl>
      </c:pivotFmt>
      <c:pivotFmt>
        <c:idx val="35"/>
        <c:dLbl>
          <c:idx val="0"/>
          <c:showLegendKey val="0"/>
          <c:showVal val="1"/>
          <c:showCatName val="0"/>
          <c:showSerName val="0"/>
          <c:showPercent val="0"/>
          <c:showBubbleSize val="0"/>
          <c:extLst>
            <c:ext xmlns:c15="http://schemas.microsoft.com/office/drawing/2012/chart" uri="{CE6537A1-D6FC-4f65-9D91-7224C49458BB}"/>
          </c:extLst>
        </c:dLbl>
      </c:pivotFmt>
      <c:pivotFmt>
        <c:idx val="36"/>
        <c:dLbl>
          <c:idx val="0"/>
          <c:showLegendKey val="0"/>
          <c:showVal val="1"/>
          <c:showCatName val="0"/>
          <c:showSerName val="0"/>
          <c:showPercent val="0"/>
          <c:showBubbleSize val="0"/>
          <c:extLst>
            <c:ext xmlns:c15="http://schemas.microsoft.com/office/drawing/2012/chart" uri="{CE6537A1-D6FC-4f65-9D91-7224C49458BB}"/>
          </c:extLst>
        </c:dLbl>
      </c:pivotFmt>
      <c:pivotFmt>
        <c:idx val="37"/>
        <c:dLbl>
          <c:idx val="0"/>
          <c:showLegendKey val="0"/>
          <c:showVal val="1"/>
          <c:showCatName val="0"/>
          <c:showSerName val="0"/>
          <c:showPercent val="0"/>
          <c:showBubbleSize val="0"/>
          <c:extLst>
            <c:ext xmlns:c15="http://schemas.microsoft.com/office/drawing/2012/chart" uri="{CE6537A1-D6FC-4f65-9D91-7224C49458BB}"/>
          </c:extLst>
        </c:dLbl>
      </c:pivotFmt>
      <c:pivotFmt>
        <c:idx val="38"/>
        <c:dLbl>
          <c:idx val="0"/>
          <c:showLegendKey val="0"/>
          <c:showVal val="1"/>
          <c:showCatName val="0"/>
          <c:showSerName val="0"/>
          <c:showPercent val="0"/>
          <c:showBubbleSize val="0"/>
          <c:extLst>
            <c:ext xmlns:c15="http://schemas.microsoft.com/office/drawing/2012/chart" uri="{CE6537A1-D6FC-4f65-9D91-7224C49458BB}"/>
          </c:extLst>
        </c:dLbl>
      </c:pivotFmt>
      <c:pivotFmt>
        <c:idx val="39"/>
        <c:dLbl>
          <c:idx val="0"/>
          <c:showLegendKey val="0"/>
          <c:showVal val="1"/>
          <c:showCatName val="0"/>
          <c:showSerName val="0"/>
          <c:showPercent val="0"/>
          <c:showBubbleSize val="0"/>
          <c:extLst>
            <c:ext xmlns:c15="http://schemas.microsoft.com/office/drawing/2012/chart" uri="{CE6537A1-D6FC-4f65-9D91-7224C49458BB}"/>
          </c:extLst>
        </c:dLbl>
      </c:pivotFmt>
      <c:pivotFmt>
        <c:idx val="40"/>
        <c:dLbl>
          <c:idx val="0"/>
          <c:showLegendKey val="0"/>
          <c:showVal val="1"/>
          <c:showCatName val="0"/>
          <c:showSerName val="0"/>
          <c:showPercent val="0"/>
          <c:showBubbleSize val="0"/>
          <c:extLst>
            <c:ext xmlns:c15="http://schemas.microsoft.com/office/drawing/2012/chart" uri="{CE6537A1-D6FC-4f65-9D91-7224C49458BB}"/>
          </c:extLst>
        </c:dLbl>
      </c:pivotFmt>
      <c:pivotFmt>
        <c:idx val="41"/>
        <c:dLbl>
          <c:idx val="0"/>
          <c:showLegendKey val="0"/>
          <c:showVal val="1"/>
          <c:showCatName val="0"/>
          <c:showSerName val="0"/>
          <c:showPercent val="0"/>
          <c:showBubbleSize val="0"/>
          <c:extLst>
            <c:ext xmlns:c15="http://schemas.microsoft.com/office/drawing/2012/chart" uri="{CE6537A1-D6FC-4f65-9D91-7224C49458BB}"/>
          </c:extLst>
        </c:dLbl>
      </c:pivotFmt>
      <c:pivotFmt>
        <c:idx val="42"/>
        <c:dLbl>
          <c:idx val="0"/>
          <c:showLegendKey val="0"/>
          <c:showVal val="1"/>
          <c:showCatName val="0"/>
          <c:showSerName val="0"/>
          <c:showPercent val="0"/>
          <c:showBubbleSize val="0"/>
          <c:extLst>
            <c:ext xmlns:c15="http://schemas.microsoft.com/office/drawing/2012/chart" uri="{CE6537A1-D6FC-4f65-9D91-7224C49458BB}"/>
          </c:extLst>
        </c:dLbl>
      </c:pivotFmt>
      <c:pivotFmt>
        <c:idx val="43"/>
        <c:dLbl>
          <c:idx val="0"/>
          <c:showLegendKey val="0"/>
          <c:showVal val="1"/>
          <c:showCatName val="0"/>
          <c:showSerName val="0"/>
          <c:showPercent val="0"/>
          <c:showBubbleSize val="0"/>
          <c:extLst>
            <c:ext xmlns:c15="http://schemas.microsoft.com/office/drawing/2012/chart" uri="{CE6537A1-D6FC-4f65-9D91-7224C49458BB}"/>
          </c:extLst>
        </c:dLbl>
      </c:pivotFmt>
      <c:pivotFmt>
        <c:idx val="44"/>
        <c:dLbl>
          <c:idx val="0"/>
          <c:showLegendKey val="0"/>
          <c:showVal val="1"/>
          <c:showCatName val="0"/>
          <c:showSerName val="0"/>
          <c:showPercent val="0"/>
          <c:showBubbleSize val="0"/>
          <c:extLst>
            <c:ext xmlns:c15="http://schemas.microsoft.com/office/drawing/2012/chart" uri="{CE6537A1-D6FC-4f65-9D91-7224C49458BB}"/>
          </c:extLst>
        </c:dLbl>
      </c:pivotFmt>
      <c:pivotFmt>
        <c:idx val="45"/>
        <c:dLbl>
          <c:idx val="0"/>
          <c:showLegendKey val="0"/>
          <c:showVal val="1"/>
          <c:showCatName val="0"/>
          <c:showSerName val="0"/>
          <c:showPercent val="0"/>
          <c:showBubbleSize val="0"/>
          <c:extLst>
            <c:ext xmlns:c15="http://schemas.microsoft.com/office/drawing/2012/chart" uri="{CE6537A1-D6FC-4f65-9D91-7224C49458BB}"/>
          </c:extLst>
        </c:dLbl>
      </c:pivotFmt>
      <c:pivotFmt>
        <c:idx val="46"/>
        <c:dLbl>
          <c:idx val="0"/>
          <c:showLegendKey val="0"/>
          <c:showVal val="1"/>
          <c:showCatName val="0"/>
          <c:showSerName val="0"/>
          <c:showPercent val="0"/>
          <c:showBubbleSize val="0"/>
          <c:extLst>
            <c:ext xmlns:c15="http://schemas.microsoft.com/office/drawing/2012/chart" uri="{CE6537A1-D6FC-4f65-9D91-7224C49458BB}"/>
          </c:extLst>
        </c:dLbl>
      </c:pivotFmt>
      <c:pivotFmt>
        <c:idx val="47"/>
        <c:dLbl>
          <c:idx val="0"/>
          <c:showLegendKey val="0"/>
          <c:showVal val="1"/>
          <c:showCatName val="0"/>
          <c:showSerName val="0"/>
          <c:showPercent val="0"/>
          <c:showBubbleSize val="0"/>
          <c:extLst>
            <c:ext xmlns:c15="http://schemas.microsoft.com/office/drawing/2012/chart" uri="{CE6537A1-D6FC-4f65-9D91-7224C49458BB}"/>
          </c:extLst>
        </c:dLbl>
      </c:pivotFmt>
      <c:pivotFmt>
        <c:idx val="48"/>
        <c:dLbl>
          <c:idx val="0"/>
          <c:showLegendKey val="0"/>
          <c:showVal val="1"/>
          <c:showCatName val="0"/>
          <c:showSerName val="0"/>
          <c:showPercent val="0"/>
          <c:showBubbleSize val="0"/>
          <c:extLst>
            <c:ext xmlns:c15="http://schemas.microsoft.com/office/drawing/2012/chart" uri="{CE6537A1-D6FC-4f65-9D91-7224C49458BB}"/>
          </c:extLst>
        </c:dLbl>
      </c:pivotFmt>
      <c:pivotFmt>
        <c:idx val="49"/>
        <c:dLbl>
          <c:idx val="0"/>
          <c:showLegendKey val="0"/>
          <c:showVal val="1"/>
          <c:showCatName val="0"/>
          <c:showSerName val="0"/>
          <c:showPercent val="0"/>
          <c:showBubbleSize val="0"/>
          <c:extLst>
            <c:ext xmlns:c15="http://schemas.microsoft.com/office/drawing/2012/chart" uri="{CE6537A1-D6FC-4f65-9D91-7224C49458BB}"/>
          </c:extLst>
        </c:dLbl>
      </c:pivotFmt>
      <c:pivotFmt>
        <c:idx val="50"/>
        <c:dLbl>
          <c:idx val="0"/>
          <c:showLegendKey val="0"/>
          <c:showVal val="1"/>
          <c:showCatName val="0"/>
          <c:showSerName val="0"/>
          <c:showPercent val="0"/>
          <c:showBubbleSize val="0"/>
          <c:extLst>
            <c:ext xmlns:c15="http://schemas.microsoft.com/office/drawing/2012/chart" uri="{CE6537A1-D6FC-4f65-9D91-7224C49458BB}"/>
          </c:extLst>
        </c:dLbl>
      </c:pivotFmt>
      <c:pivotFmt>
        <c:idx val="51"/>
        <c:dLbl>
          <c:idx val="0"/>
          <c:showLegendKey val="0"/>
          <c:showVal val="1"/>
          <c:showCatName val="0"/>
          <c:showSerName val="0"/>
          <c:showPercent val="0"/>
          <c:showBubbleSize val="0"/>
          <c:extLst>
            <c:ext xmlns:c15="http://schemas.microsoft.com/office/drawing/2012/chart" uri="{CE6537A1-D6FC-4f65-9D91-7224C49458BB}"/>
          </c:extLst>
        </c:dLbl>
      </c:pivotFmt>
      <c:pivotFmt>
        <c:idx val="52"/>
        <c:dLbl>
          <c:idx val="0"/>
          <c:showLegendKey val="0"/>
          <c:showVal val="1"/>
          <c:showCatName val="0"/>
          <c:showSerName val="0"/>
          <c:showPercent val="0"/>
          <c:showBubbleSize val="0"/>
          <c:extLst>
            <c:ext xmlns:c15="http://schemas.microsoft.com/office/drawing/2012/chart" uri="{CE6537A1-D6FC-4f65-9D91-7224C49458BB}"/>
          </c:extLst>
        </c:dLbl>
      </c:pivotFmt>
      <c:pivotFmt>
        <c:idx val="53"/>
        <c:dLbl>
          <c:idx val="0"/>
          <c:showLegendKey val="0"/>
          <c:showVal val="1"/>
          <c:showCatName val="0"/>
          <c:showSerName val="0"/>
          <c:showPercent val="0"/>
          <c:showBubbleSize val="0"/>
          <c:extLst>
            <c:ext xmlns:c15="http://schemas.microsoft.com/office/drawing/2012/chart" uri="{CE6537A1-D6FC-4f65-9D91-7224C49458BB}"/>
          </c:extLst>
        </c:dLbl>
      </c:pivotFmt>
      <c:pivotFmt>
        <c:idx val="54"/>
        <c:dLbl>
          <c:idx val="0"/>
          <c:showLegendKey val="0"/>
          <c:showVal val="1"/>
          <c:showCatName val="0"/>
          <c:showSerName val="0"/>
          <c:showPercent val="0"/>
          <c:showBubbleSize val="0"/>
          <c:extLst>
            <c:ext xmlns:c15="http://schemas.microsoft.com/office/drawing/2012/chart" uri="{CE6537A1-D6FC-4f65-9D91-7224C49458BB}"/>
          </c:extLst>
        </c:dLbl>
      </c:pivotFmt>
      <c:pivotFmt>
        <c:idx val="55"/>
        <c:dLbl>
          <c:idx val="0"/>
          <c:showLegendKey val="0"/>
          <c:showVal val="1"/>
          <c:showCatName val="0"/>
          <c:showSerName val="0"/>
          <c:showPercent val="0"/>
          <c:showBubbleSize val="0"/>
          <c:extLst>
            <c:ext xmlns:c15="http://schemas.microsoft.com/office/drawing/2012/chart" uri="{CE6537A1-D6FC-4f65-9D91-7224C49458BB}"/>
          </c:extLst>
        </c:dLbl>
      </c:pivotFmt>
      <c:pivotFmt>
        <c:idx val="56"/>
        <c:dLbl>
          <c:idx val="0"/>
          <c:showLegendKey val="0"/>
          <c:showVal val="1"/>
          <c:showCatName val="0"/>
          <c:showSerName val="0"/>
          <c:showPercent val="0"/>
          <c:showBubbleSize val="0"/>
          <c:extLst>
            <c:ext xmlns:c15="http://schemas.microsoft.com/office/drawing/2012/chart" uri="{CE6537A1-D6FC-4f65-9D91-7224C49458BB}"/>
          </c:extLst>
        </c:dLbl>
      </c:pivotFmt>
      <c:pivotFmt>
        <c:idx val="57"/>
        <c:dLbl>
          <c:idx val="0"/>
          <c:showLegendKey val="0"/>
          <c:showVal val="1"/>
          <c:showCatName val="0"/>
          <c:showSerName val="0"/>
          <c:showPercent val="0"/>
          <c:showBubbleSize val="0"/>
          <c:extLst>
            <c:ext xmlns:c15="http://schemas.microsoft.com/office/drawing/2012/chart" uri="{CE6537A1-D6FC-4f65-9D91-7224C49458BB}"/>
          </c:extLst>
        </c:dLbl>
      </c:pivotFmt>
      <c:pivotFmt>
        <c:idx val="58"/>
        <c:dLbl>
          <c:idx val="0"/>
          <c:showLegendKey val="0"/>
          <c:showVal val="1"/>
          <c:showCatName val="0"/>
          <c:showSerName val="0"/>
          <c:showPercent val="0"/>
          <c:showBubbleSize val="0"/>
          <c:extLst>
            <c:ext xmlns:c15="http://schemas.microsoft.com/office/drawing/2012/chart" uri="{CE6537A1-D6FC-4f65-9D91-7224C49458BB}"/>
          </c:extLst>
        </c:dLbl>
      </c:pivotFmt>
      <c:pivotFmt>
        <c:idx val="59"/>
        <c:dLbl>
          <c:idx val="0"/>
          <c:showLegendKey val="0"/>
          <c:showVal val="1"/>
          <c:showCatName val="0"/>
          <c:showSerName val="0"/>
          <c:showPercent val="0"/>
          <c:showBubbleSize val="0"/>
          <c:extLst>
            <c:ext xmlns:c15="http://schemas.microsoft.com/office/drawing/2012/chart" uri="{CE6537A1-D6FC-4f65-9D91-7224C49458BB}"/>
          </c:extLst>
        </c:dLbl>
      </c:pivotFmt>
      <c:pivotFmt>
        <c:idx val="60"/>
        <c:dLbl>
          <c:idx val="0"/>
          <c:showLegendKey val="0"/>
          <c:showVal val="1"/>
          <c:showCatName val="0"/>
          <c:showSerName val="0"/>
          <c:showPercent val="0"/>
          <c:showBubbleSize val="0"/>
          <c:extLst>
            <c:ext xmlns:c15="http://schemas.microsoft.com/office/drawing/2012/chart" uri="{CE6537A1-D6FC-4f65-9D91-7224C49458BB}"/>
          </c:extLst>
        </c:dLbl>
      </c:pivotFmt>
      <c:pivotFmt>
        <c:idx val="61"/>
        <c:dLbl>
          <c:idx val="0"/>
          <c:showLegendKey val="0"/>
          <c:showVal val="1"/>
          <c:showCatName val="0"/>
          <c:showSerName val="0"/>
          <c:showPercent val="0"/>
          <c:showBubbleSize val="0"/>
          <c:extLst>
            <c:ext xmlns:c15="http://schemas.microsoft.com/office/drawing/2012/chart" uri="{CE6537A1-D6FC-4f65-9D91-7224C49458BB}"/>
          </c:extLst>
        </c:dLbl>
      </c:pivotFmt>
      <c:pivotFmt>
        <c:idx val="62"/>
        <c:dLbl>
          <c:idx val="0"/>
          <c:showLegendKey val="0"/>
          <c:showVal val="1"/>
          <c:showCatName val="0"/>
          <c:showSerName val="0"/>
          <c:showPercent val="0"/>
          <c:showBubbleSize val="0"/>
          <c:extLst>
            <c:ext xmlns:c15="http://schemas.microsoft.com/office/drawing/2012/chart" uri="{CE6537A1-D6FC-4f65-9D91-7224C49458BB}"/>
          </c:extLst>
        </c:dLbl>
      </c:pivotFmt>
      <c:pivotFmt>
        <c:idx val="63"/>
        <c:dLbl>
          <c:idx val="0"/>
          <c:showLegendKey val="0"/>
          <c:showVal val="1"/>
          <c:showCatName val="0"/>
          <c:showSerName val="0"/>
          <c:showPercent val="0"/>
          <c:showBubbleSize val="0"/>
          <c:extLst>
            <c:ext xmlns:c15="http://schemas.microsoft.com/office/drawing/2012/chart" uri="{CE6537A1-D6FC-4f65-9D91-7224C49458BB}"/>
          </c:extLst>
        </c:dLbl>
      </c:pivotFmt>
      <c:pivotFmt>
        <c:idx val="64"/>
        <c:dLbl>
          <c:idx val="0"/>
          <c:showLegendKey val="0"/>
          <c:showVal val="1"/>
          <c:showCatName val="0"/>
          <c:showSerName val="0"/>
          <c:showPercent val="0"/>
          <c:showBubbleSize val="0"/>
          <c:extLst>
            <c:ext xmlns:c15="http://schemas.microsoft.com/office/drawing/2012/chart" uri="{CE6537A1-D6FC-4f65-9D91-7224C49458BB}"/>
          </c:extLst>
        </c:dLbl>
      </c:pivotFmt>
      <c:pivotFmt>
        <c:idx val="65"/>
        <c:dLbl>
          <c:idx val="0"/>
          <c:showLegendKey val="0"/>
          <c:showVal val="1"/>
          <c:showCatName val="0"/>
          <c:showSerName val="0"/>
          <c:showPercent val="0"/>
          <c:showBubbleSize val="0"/>
          <c:extLst>
            <c:ext xmlns:c15="http://schemas.microsoft.com/office/drawing/2012/chart" uri="{CE6537A1-D6FC-4f65-9D91-7224C49458BB}"/>
          </c:extLst>
        </c:dLbl>
      </c:pivotFmt>
      <c:pivotFmt>
        <c:idx val="66"/>
        <c:dLbl>
          <c:idx val="0"/>
          <c:showLegendKey val="0"/>
          <c:showVal val="1"/>
          <c:showCatName val="0"/>
          <c:showSerName val="0"/>
          <c:showPercent val="0"/>
          <c:showBubbleSize val="0"/>
          <c:extLst>
            <c:ext xmlns:c15="http://schemas.microsoft.com/office/drawing/2012/chart" uri="{CE6537A1-D6FC-4f65-9D91-7224C49458BB}"/>
          </c:extLst>
        </c:dLbl>
      </c:pivotFmt>
      <c:pivotFmt>
        <c:idx val="67"/>
        <c:dLbl>
          <c:idx val="0"/>
          <c:showLegendKey val="0"/>
          <c:showVal val="1"/>
          <c:showCatName val="0"/>
          <c:showSerName val="0"/>
          <c:showPercent val="0"/>
          <c:showBubbleSize val="0"/>
          <c:extLst>
            <c:ext xmlns:c15="http://schemas.microsoft.com/office/drawing/2012/chart" uri="{CE6537A1-D6FC-4f65-9D91-7224C49458BB}"/>
          </c:extLst>
        </c:dLbl>
      </c:pivotFmt>
      <c:pivotFmt>
        <c:idx val="68"/>
        <c:dLbl>
          <c:idx val="0"/>
          <c:showLegendKey val="0"/>
          <c:showVal val="1"/>
          <c:showCatName val="0"/>
          <c:showSerName val="0"/>
          <c:showPercent val="0"/>
          <c:showBubbleSize val="0"/>
          <c:extLst>
            <c:ext xmlns:c15="http://schemas.microsoft.com/office/drawing/2012/chart" uri="{CE6537A1-D6FC-4f65-9D91-7224C49458BB}"/>
          </c:extLst>
        </c:dLbl>
      </c:pivotFmt>
      <c:pivotFmt>
        <c:idx val="69"/>
        <c:dLbl>
          <c:idx val="0"/>
          <c:showLegendKey val="0"/>
          <c:showVal val="1"/>
          <c:showCatName val="0"/>
          <c:showSerName val="0"/>
          <c:showPercent val="0"/>
          <c:showBubbleSize val="0"/>
          <c:extLst>
            <c:ext xmlns:c15="http://schemas.microsoft.com/office/drawing/2012/chart" uri="{CE6537A1-D6FC-4f65-9D91-7224C49458BB}"/>
          </c:extLst>
        </c:dLbl>
      </c:pivotFmt>
      <c:pivotFmt>
        <c:idx val="70"/>
        <c:dLbl>
          <c:idx val="0"/>
          <c:showLegendKey val="0"/>
          <c:showVal val="1"/>
          <c:showCatName val="0"/>
          <c:showSerName val="0"/>
          <c:showPercent val="0"/>
          <c:showBubbleSize val="0"/>
          <c:extLst>
            <c:ext xmlns:c15="http://schemas.microsoft.com/office/drawing/2012/chart" uri="{CE6537A1-D6FC-4f65-9D91-7224C49458BB}"/>
          </c:extLst>
        </c:dLbl>
      </c:pivotFmt>
      <c:pivotFmt>
        <c:idx val="71"/>
        <c:dLbl>
          <c:idx val="0"/>
          <c:showLegendKey val="0"/>
          <c:showVal val="1"/>
          <c:showCatName val="0"/>
          <c:showSerName val="0"/>
          <c:showPercent val="0"/>
          <c:showBubbleSize val="0"/>
          <c:extLst>
            <c:ext xmlns:c15="http://schemas.microsoft.com/office/drawing/2012/chart" uri="{CE6537A1-D6FC-4f65-9D91-7224C49458BB}"/>
          </c:extLst>
        </c:dLbl>
      </c:pivotFmt>
      <c:pivotFmt>
        <c:idx val="72"/>
        <c:dLbl>
          <c:idx val="0"/>
          <c:showLegendKey val="0"/>
          <c:showVal val="1"/>
          <c:showCatName val="0"/>
          <c:showSerName val="0"/>
          <c:showPercent val="0"/>
          <c:showBubbleSize val="0"/>
          <c:extLst>
            <c:ext xmlns:c15="http://schemas.microsoft.com/office/drawing/2012/chart" uri="{CE6537A1-D6FC-4f65-9D91-7224C49458BB}"/>
          </c:extLst>
        </c:dLbl>
      </c:pivotFmt>
      <c:pivotFmt>
        <c:idx val="73"/>
        <c:dLbl>
          <c:idx val="0"/>
          <c:showLegendKey val="0"/>
          <c:showVal val="1"/>
          <c:showCatName val="0"/>
          <c:showSerName val="0"/>
          <c:showPercent val="0"/>
          <c:showBubbleSize val="0"/>
          <c:extLst>
            <c:ext xmlns:c15="http://schemas.microsoft.com/office/drawing/2012/chart" uri="{CE6537A1-D6FC-4f65-9D91-7224C49458BB}"/>
          </c:extLst>
        </c:dLbl>
      </c:pivotFmt>
      <c:pivotFmt>
        <c:idx val="74"/>
        <c:dLbl>
          <c:idx val="0"/>
          <c:showLegendKey val="0"/>
          <c:showVal val="1"/>
          <c:showCatName val="0"/>
          <c:showSerName val="0"/>
          <c:showPercent val="0"/>
          <c:showBubbleSize val="0"/>
          <c:extLst>
            <c:ext xmlns:c15="http://schemas.microsoft.com/office/drawing/2012/chart" uri="{CE6537A1-D6FC-4f65-9D91-7224C49458BB}"/>
          </c:extLst>
        </c:dLbl>
      </c:pivotFmt>
      <c:pivotFmt>
        <c:idx val="75"/>
        <c:dLbl>
          <c:idx val="0"/>
          <c:showLegendKey val="0"/>
          <c:showVal val="1"/>
          <c:showCatName val="0"/>
          <c:showSerName val="0"/>
          <c:showPercent val="0"/>
          <c:showBubbleSize val="0"/>
          <c:extLst>
            <c:ext xmlns:c15="http://schemas.microsoft.com/office/drawing/2012/chart" uri="{CE6537A1-D6FC-4f65-9D91-7224C49458BB}"/>
          </c:extLst>
        </c:dLbl>
      </c:pivotFmt>
      <c:pivotFmt>
        <c:idx val="76"/>
        <c:dLbl>
          <c:idx val="0"/>
          <c:showLegendKey val="0"/>
          <c:showVal val="1"/>
          <c:showCatName val="0"/>
          <c:showSerName val="0"/>
          <c:showPercent val="0"/>
          <c:showBubbleSize val="0"/>
          <c:extLst>
            <c:ext xmlns:c15="http://schemas.microsoft.com/office/drawing/2012/chart" uri="{CE6537A1-D6FC-4f65-9D91-7224C49458BB}"/>
          </c:extLst>
        </c:dLbl>
      </c:pivotFmt>
      <c:pivotFmt>
        <c:idx val="77"/>
        <c:dLbl>
          <c:idx val="0"/>
          <c:showLegendKey val="0"/>
          <c:showVal val="1"/>
          <c:showCatName val="0"/>
          <c:showSerName val="0"/>
          <c:showPercent val="0"/>
          <c:showBubbleSize val="0"/>
          <c:extLst>
            <c:ext xmlns:c15="http://schemas.microsoft.com/office/drawing/2012/chart" uri="{CE6537A1-D6FC-4f65-9D91-7224C49458BB}"/>
          </c:extLst>
        </c:dLbl>
      </c:pivotFmt>
      <c:pivotFmt>
        <c:idx val="78"/>
        <c:dLbl>
          <c:idx val="0"/>
          <c:showLegendKey val="0"/>
          <c:showVal val="1"/>
          <c:showCatName val="0"/>
          <c:showSerName val="0"/>
          <c:showPercent val="0"/>
          <c:showBubbleSize val="0"/>
          <c:extLst>
            <c:ext xmlns:c15="http://schemas.microsoft.com/office/drawing/2012/chart" uri="{CE6537A1-D6FC-4f65-9D91-7224C49458BB}"/>
          </c:extLst>
        </c:dLbl>
      </c:pivotFmt>
      <c:pivotFmt>
        <c:idx val="79"/>
        <c:dLbl>
          <c:idx val="0"/>
          <c:showLegendKey val="0"/>
          <c:showVal val="1"/>
          <c:showCatName val="0"/>
          <c:showSerName val="0"/>
          <c:showPercent val="0"/>
          <c:showBubbleSize val="0"/>
          <c:extLst>
            <c:ext xmlns:c15="http://schemas.microsoft.com/office/drawing/2012/chart" uri="{CE6537A1-D6FC-4f65-9D91-7224C49458BB}"/>
          </c:extLst>
        </c:dLbl>
      </c:pivotFmt>
      <c:pivotFmt>
        <c:idx val="80"/>
        <c:dLbl>
          <c:idx val="0"/>
          <c:showLegendKey val="0"/>
          <c:showVal val="1"/>
          <c:showCatName val="0"/>
          <c:showSerName val="0"/>
          <c:showPercent val="0"/>
          <c:showBubbleSize val="0"/>
          <c:extLst>
            <c:ext xmlns:c15="http://schemas.microsoft.com/office/drawing/2012/chart" uri="{CE6537A1-D6FC-4f65-9D91-7224C49458BB}"/>
          </c:extLst>
        </c:dLbl>
      </c:pivotFmt>
      <c:pivotFmt>
        <c:idx val="81"/>
        <c:dLbl>
          <c:idx val="0"/>
          <c:showLegendKey val="0"/>
          <c:showVal val="1"/>
          <c:showCatName val="0"/>
          <c:showSerName val="0"/>
          <c:showPercent val="0"/>
          <c:showBubbleSize val="0"/>
          <c:extLst>
            <c:ext xmlns:c15="http://schemas.microsoft.com/office/drawing/2012/chart" uri="{CE6537A1-D6FC-4f65-9D91-7224C49458BB}"/>
          </c:extLst>
        </c:dLbl>
      </c:pivotFmt>
      <c:pivotFmt>
        <c:idx val="82"/>
        <c:dLbl>
          <c:idx val="0"/>
          <c:showLegendKey val="0"/>
          <c:showVal val="1"/>
          <c:showCatName val="0"/>
          <c:showSerName val="0"/>
          <c:showPercent val="0"/>
          <c:showBubbleSize val="0"/>
          <c:extLst>
            <c:ext xmlns:c15="http://schemas.microsoft.com/office/drawing/2012/chart" uri="{CE6537A1-D6FC-4f65-9D91-7224C49458BB}"/>
          </c:extLst>
        </c:dLbl>
      </c:pivotFmt>
      <c:pivotFmt>
        <c:idx val="83"/>
        <c:dLbl>
          <c:idx val="0"/>
          <c:showLegendKey val="0"/>
          <c:showVal val="1"/>
          <c:showCatName val="0"/>
          <c:showSerName val="0"/>
          <c:showPercent val="0"/>
          <c:showBubbleSize val="0"/>
          <c:extLst>
            <c:ext xmlns:c15="http://schemas.microsoft.com/office/drawing/2012/chart" uri="{CE6537A1-D6FC-4f65-9D91-7224C49458BB}"/>
          </c:extLst>
        </c:dLbl>
      </c:pivotFmt>
      <c:pivotFmt>
        <c:idx val="84"/>
        <c:dLbl>
          <c:idx val="0"/>
          <c:showLegendKey val="0"/>
          <c:showVal val="1"/>
          <c:showCatName val="0"/>
          <c:showSerName val="0"/>
          <c:showPercent val="0"/>
          <c:showBubbleSize val="0"/>
          <c:extLst>
            <c:ext xmlns:c15="http://schemas.microsoft.com/office/drawing/2012/chart" uri="{CE6537A1-D6FC-4f65-9D91-7224C49458BB}"/>
          </c:extLst>
        </c:dLbl>
      </c:pivotFmt>
      <c:pivotFmt>
        <c:idx val="85"/>
        <c:dLbl>
          <c:idx val="0"/>
          <c:showLegendKey val="0"/>
          <c:showVal val="1"/>
          <c:showCatName val="0"/>
          <c:showSerName val="0"/>
          <c:showPercent val="0"/>
          <c:showBubbleSize val="0"/>
          <c:extLst>
            <c:ext xmlns:c15="http://schemas.microsoft.com/office/drawing/2012/chart" uri="{CE6537A1-D6FC-4f65-9D91-7224C49458BB}"/>
          </c:extLst>
        </c:dLbl>
      </c:pivotFmt>
      <c:pivotFmt>
        <c:idx val="86"/>
        <c:dLbl>
          <c:idx val="0"/>
          <c:showLegendKey val="0"/>
          <c:showVal val="1"/>
          <c:showCatName val="0"/>
          <c:showSerName val="0"/>
          <c:showPercent val="0"/>
          <c:showBubbleSize val="0"/>
          <c:extLst>
            <c:ext xmlns:c15="http://schemas.microsoft.com/office/drawing/2012/chart" uri="{CE6537A1-D6FC-4f65-9D91-7224C49458BB}"/>
          </c:extLst>
        </c:dLbl>
      </c:pivotFmt>
      <c:pivotFmt>
        <c:idx val="87"/>
        <c:dLbl>
          <c:idx val="0"/>
          <c:showLegendKey val="0"/>
          <c:showVal val="1"/>
          <c:showCatName val="0"/>
          <c:showSerName val="0"/>
          <c:showPercent val="0"/>
          <c:showBubbleSize val="0"/>
          <c:extLst>
            <c:ext xmlns:c15="http://schemas.microsoft.com/office/drawing/2012/chart" uri="{CE6537A1-D6FC-4f65-9D91-7224C49458BB}"/>
          </c:extLst>
        </c:dLbl>
      </c:pivotFmt>
      <c:pivotFmt>
        <c:idx val="88"/>
        <c:dLbl>
          <c:idx val="0"/>
          <c:showLegendKey val="0"/>
          <c:showVal val="1"/>
          <c:showCatName val="0"/>
          <c:showSerName val="0"/>
          <c:showPercent val="0"/>
          <c:showBubbleSize val="0"/>
          <c:extLst>
            <c:ext xmlns:c15="http://schemas.microsoft.com/office/drawing/2012/chart" uri="{CE6537A1-D6FC-4f65-9D91-7224C49458BB}"/>
          </c:extLst>
        </c:dLbl>
      </c:pivotFmt>
      <c:pivotFmt>
        <c:idx val="89"/>
        <c:dLbl>
          <c:idx val="0"/>
          <c:showLegendKey val="0"/>
          <c:showVal val="1"/>
          <c:showCatName val="0"/>
          <c:showSerName val="0"/>
          <c:showPercent val="0"/>
          <c:showBubbleSize val="0"/>
          <c:extLst>
            <c:ext xmlns:c15="http://schemas.microsoft.com/office/drawing/2012/chart" uri="{CE6537A1-D6FC-4f65-9D91-7224C49458BB}"/>
          </c:extLst>
        </c:dLbl>
      </c:pivotFmt>
      <c:pivotFmt>
        <c:idx val="90"/>
        <c:dLbl>
          <c:idx val="0"/>
          <c:showLegendKey val="0"/>
          <c:showVal val="1"/>
          <c:showCatName val="0"/>
          <c:showSerName val="0"/>
          <c:showPercent val="0"/>
          <c:showBubbleSize val="0"/>
          <c:extLst>
            <c:ext xmlns:c15="http://schemas.microsoft.com/office/drawing/2012/chart" uri="{CE6537A1-D6FC-4f65-9D91-7224C49458BB}"/>
          </c:extLst>
        </c:dLbl>
      </c:pivotFmt>
      <c:pivotFmt>
        <c:idx val="91"/>
        <c:dLbl>
          <c:idx val="0"/>
          <c:showLegendKey val="0"/>
          <c:showVal val="1"/>
          <c:showCatName val="0"/>
          <c:showSerName val="0"/>
          <c:showPercent val="0"/>
          <c:showBubbleSize val="0"/>
          <c:extLst>
            <c:ext xmlns:c15="http://schemas.microsoft.com/office/drawing/2012/chart" uri="{CE6537A1-D6FC-4f65-9D91-7224C49458BB}"/>
          </c:extLst>
        </c:dLbl>
      </c:pivotFmt>
      <c:pivotFmt>
        <c:idx val="92"/>
        <c:dLbl>
          <c:idx val="0"/>
          <c:showLegendKey val="0"/>
          <c:showVal val="1"/>
          <c:showCatName val="0"/>
          <c:showSerName val="0"/>
          <c:showPercent val="0"/>
          <c:showBubbleSize val="0"/>
          <c:extLst>
            <c:ext xmlns:c15="http://schemas.microsoft.com/office/drawing/2012/chart" uri="{CE6537A1-D6FC-4f65-9D91-7224C49458BB}"/>
          </c:extLst>
        </c:dLbl>
      </c:pivotFmt>
      <c:pivotFmt>
        <c:idx val="93"/>
        <c:dLbl>
          <c:idx val="0"/>
          <c:showLegendKey val="0"/>
          <c:showVal val="1"/>
          <c:showCatName val="0"/>
          <c:showSerName val="0"/>
          <c:showPercent val="0"/>
          <c:showBubbleSize val="0"/>
          <c:extLst>
            <c:ext xmlns:c15="http://schemas.microsoft.com/office/drawing/2012/chart" uri="{CE6537A1-D6FC-4f65-9D91-7224C49458BB}"/>
          </c:extLst>
        </c:dLbl>
      </c:pivotFmt>
      <c:pivotFmt>
        <c:idx val="94"/>
        <c:dLbl>
          <c:idx val="0"/>
          <c:showLegendKey val="0"/>
          <c:showVal val="1"/>
          <c:showCatName val="0"/>
          <c:showSerName val="0"/>
          <c:showPercent val="0"/>
          <c:showBubbleSize val="0"/>
          <c:extLst>
            <c:ext xmlns:c15="http://schemas.microsoft.com/office/drawing/2012/chart" uri="{CE6537A1-D6FC-4f65-9D91-7224C49458BB}"/>
          </c:extLst>
        </c:dLbl>
      </c:pivotFmt>
      <c:pivotFmt>
        <c:idx val="95"/>
        <c:dLbl>
          <c:idx val="0"/>
          <c:showLegendKey val="0"/>
          <c:showVal val="1"/>
          <c:showCatName val="0"/>
          <c:showSerName val="0"/>
          <c:showPercent val="0"/>
          <c:showBubbleSize val="0"/>
          <c:extLst>
            <c:ext xmlns:c15="http://schemas.microsoft.com/office/drawing/2012/chart" uri="{CE6537A1-D6FC-4f65-9D91-7224C49458BB}"/>
          </c:extLst>
        </c:dLbl>
      </c:pivotFmt>
      <c:pivotFmt>
        <c:idx val="96"/>
        <c:dLbl>
          <c:idx val="0"/>
          <c:showLegendKey val="0"/>
          <c:showVal val="1"/>
          <c:showCatName val="0"/>
          <c:showSerName val="0"/>
          <c:showPercent val="0"/>
          <c:showBubbleSize val="0"/>
          <c:extLst>
            <c:ext xmlns:c15="http://schemas.microsoft.com/office/drawing/2012/chart" uri="{CE6537A1-D6FC-4f65-9D91-7224C49458BB}"/>
          </c:extLst>
        </c:dLbl>
      </c:pivotFmt>
      <c:pivotFmt>
        <c:idx val="97"/>
        <c:dLbl>
          <c:idx val="0"/>
          <c:showLegendKey val="0"/>
          <c:showVal val="1"/>
          <c:showCatName val="0"/>
          <c:showSerName val="0"/>
          <c:showPercent val="0"/>
          <c:showBubbleSize val="0"/>
          <c:extLst>
            <c:ext xmlns:c15="http://schemas.microsoft.com/office/drawing/2012/chart" uri="{CE6537A1-D6FC-4f65-9D91-7224C49458BB}"/>
          </c:extLst>
        </c:dLbl>
      </c:pivotFmt>
      <c:pivotFmt>
        <c:idx val="98"/>
        <c:dLbl>
          <c:idx val="0"/>
          <c:showLegendKey val="0"/>
          <c:showVal val="1"/>
          <c:showCatName val="0"/>
          <c:showSerName val="0"/>
          <c:showPercent val="0"/>
          <c:showBubbleSize val="0"/>
          <c:extLst>
            <c:ext xmlns:c15="http://schemas.microsoft.com/office/drawing/2012/chart" uri="{CE6537A1-D6FC-4f65-9D91-7224C49458BB}"/>
          </c:extLst>
        </c:dLbl>
      </c:pivotFmt>
      <c:pivotFmt>
        <c:idx val="99"/>
        <c:dLbl>
          <c:idx val="0"/>
          <c:showLegendKey val="0"/>
          <c:showVal val="1"/>
          <c:showCatName val="0"/>
          <c:showSerName val="0"/>
          <c:showPercent val="0"/>
          <c:showBubbleSize val="0"/>
          <c:extLst>
            <c:ext xmlns:c15="http://schemas.microsoft.com/office/drawing/2012/chart" uri="{CE6537A1-D6FC-4f65-9D91-7224C49458BB}"/>
          </c:extLst>
        </c:dLbl>
      </c:pivotFmt>
      <c:pivotFmt>
        <c:idx val="100"/>
        <c:dLbl>
          <c:idx val="0"/>
          <c:showLegendKey val="0"/>
          <c:showVal val="1"/>
          <c:showCatName val="0"/>
          <c:showSerName val="0"/>
          <c:showPercent val="0"/>
          <c:showBubbleSize val="0"/>
          <c:extLst>
            <c:ext xmlns:c15="http://schemas.microsoft.com/office/drawing/2012/chart" uri="{CE6537A1-D6FC-4f65-9D91-7224C49458BB}"/>
          </c:extLst>
        </c:dLbl>
      </c:pivotFmt>
      <c:pivotFmt>
        <c:idx val="101"/>
        <c:dLbl>
          <c:idx val="0"/>
          <c:showLegendKey val="0"/>
          <c:showVal val="1"/>
          <c:showCatName val="0"/>
          <c:showSerName val="0"/>
          <c:showPercent val="0"/>
          <c:showBubbleSize val="0"/>
          <c:extLst>
            <c:ext xmlns:c15="http://schemas.microsoft.com/office/drawing/2012/chart" uri="{CE6537A1-D6FC-4f65-9D91-7224C49458BB}"/>
          </c:extLst>
        </c:dLbl>
      </c:pivotFmt>
      <c:pivotFmt>
        <c:idx val="102"/>
        <c:dLbl>
          <c:idx val="0"/>
          <c:showLegendKey val="0"/>
          <c:showVal val="1"/>
          <c:showCatName val="0"/>
          <c:showSerName val="0"/>
          <c:showPercent val="0"/>
          <c:showBubbleSize val="0"/>
          <c:extLst>
            <c:ext xmlns:c15="http://schemas.microsoft.com/office/drawing/2012/chart" uri="{CE6537A1-D6FC-4f65-9D91-7224C49458BB}"/>
          </c:extLst>
        </c:dLbl>
      </c:pivotFmt>
      <c:pivotFmt>
        <c:idx val="103"/>
        <c:dLbl>
          <c:idx val="0"/>
          <c:showLegendKey val="0"/>
          <c:showVal val="1"/>
          <c:showCatName val="0"/>
          <c:showSerName val="0"/>
          <c:showPercent val="0"/>
          <c:showBubbleSize val="0"/>
          <c:extLst>
            <c:ext xmlns:c15="http://schemas.microsoft.com/office/drawing/2012/chart" uri="{CE6537A1-D6FC-4f65-9D91-7224C49458BB}"/>
          </c:extLst>
        </c:dLbl>
      </c:pivotFmt>
      <c:pivotFmt>
        <c:idx val="104"/>
        <c:dLbl>
          <c:idx val="0"/>
          <c:showLegendKey val="0"/>
          <c:showVal val="1"/>
          <c:showCatName val="0"/>
          <c:showSerName val="0"/>
          <c:showPercent val="0"/>
          <c:showBubbleSize val="0"/>
          <c:extLst>
            <c:ext xmlns:c15="http://schemas.microsoft.com/office/drawing/2012/chart" uri="{CE6537A1-D6FC-4f65-9D91-7224C49458BB}"/>
          </c:extLst>
        </c:dLbl>
      </c:pivotFmt>
      <c:pivotFmt>
        <c:idx val="105"/>
        <c:dLbl>
          <c:idx val="0"/>
          <c:showLegendKey val="0"/>
          <c:showVal val="1"/>
          <c:showCatName val="0"/>
          <c:showSerName val="0"/>
          <c:showPercent val="0"/>
          <c:showBubbleSize val="0"/>
          <c:extLst>
            <c:ext xmlns:c15="http://schemas.microsoft.com/office/drawing/2012/chart" uri="{CE6537A1-D6FC-4f65-9D91-7224C49458BB}"/>
          </c:extLst>
        </c:dLbl>
      </c:pivotFmt>
      <c:pivotFmt>
        <c:idx val="106"/>
        <c:dLbl>
          <c:idx val="0"/>
          <c:showLegendKey val="0"/>
          <c:showVal val="1"/>
          <c:showCatName val="0"/>
          <c:showSerName val="0"/>
          <c:showPercent val="0"/>
          <c:showBubbleSize val="0"/>
          <c:extLst>
            <c:ext xmlns:c15="http://schemas.microsoft.com/office/drawing/2012/chart" uri="{CE6537A1-D6FC-4f65-9D91-7224C49458BB}"/>
          </c:extLst>
        </c:dLbl>
      </c:pivotFmt>
      <c:pivotFmt>
        <c:idx val="107"/>
        <c:dLbl>
          <c:idx val="0"/>
          <c:showLegendKey val="0"/>
          <c:showVal val="1"/>
          <c:showCatName val="0"/>
          <c:showSerName val="0"/>
          <c:showPercent val="0"/>
          <c:showBubbleSize val="0"/>
          <c:extLst>
            <c:ext xmlns:c15="http://schemas.microsoft.com/office/drawing/2012/chart" uri="{CE6537A1-D6FC-4f65-9D91-7224C49458BB}"/>
          </c:extLst>
        </c:dLbl>
      </c:pivotFmt>
      <c:pivotFmt>
        <c:idx val="108"/>
        <c:dLbl>
          <c:idx val="0"/>
          <c:showLegendKey val="0"/>
          <c:showVal val="1"/>
          <c:showCatName val="0"/>
          <c:showSerName val="0"/>
          <c:showPercent val="0"/>
          <c:showBubbleSize val="0"/>
          <c:extLst>
            <c:ext xmlns:c15="http://schemas.microsoft.com/office/drawing/2012/chart" uri="{CE6537A1-D6FC-4f65-9D91-7224C49458BB}"/>
          </c:extLst>
        </c:dLbl>
      </c:pivotFmt>
      <c:pivotFmt>
        <c:idx val="109"/>
        <c:dLbl>
          <c:idx val="0"/>
          <c:showLegendKey val="0"/>
          <c:showVal val="1"/>
          <c:showCatName val="0"/>
          <c:showSerName val="0"/>
          <c:showPercent val="0"/>
          <c:showBubbleSize val="0"/>
          <c:extLst>
            <c:ext xmlns:c15="http://schemas.microsoft.com/office/drawing/2012/chart" uri="{CE6537A1-D6FC-4f65-9D91-7224C49458BB}"/>
          </c:extLst>
        </c:dLbl>
      </c:pivotFmt>
      <c:pivotFmt>
        <c:idx val="110"/>
        <c:dLbl>
          <c:idx val="0"/>
          <c:showLegendKey val="0"/>
          <c:showVal val="1"/>
          <c:showCatName val="0"/>
          <c:showSerName val="0"/>
          <c:showPercent val="0"/>
          <c:showBubbleSize val="0"/>
          <c:extLst>
            <c:ext xmlns:c15="http://schemas.microsoft.com/office/drawing/2012/chart" uri="{CE6537A1-D6FC-4f65-9D91-7224C49458BB}"/>
          </c:extLst>
        </c:dLbl>
      </c:pivotFmt>
      <c:pivotFmt>
        <c:idx val="111"/>
        <c:dLbl>
          <c:idx val="0"/>
          <c:showLegendKey val="0"/>
          <c:showVal val="1"/>
          <c:showCatName val="0"/>
          <c:showSerName val="0"/>
          <c:showPercent val="0"/>
          <c:showBubbleSize val="0"/>
          <c:extLst>
            <c:ext xmlns:c15="http://schemas.microsoft.com/office/drawing/2012/chart" uri="{CE6537A1-D6FC-4f65-9D91-7224C49458BB}"/>
          </c:extLst>
        </c:dLbl>
      </c:pivotFmt>
      <c:pivotFmt>
        <c:idx val="112"/>
        <c:dLbl>
          <c:idx val="0"/>
          <c:showLegendKey val="0"/>
          <c:showVal val="1"/>
          <c:showCatName val="0"/>
          <c:showSerName val="0"/>
          <c:showPercent val="0"/>
          <c:showBubbleSize val="0"/>
          <c:extLst>
            <c:ext xmlns:c15="http://schemas.microsoft.com/office/drawing/2012/chart" uri="{CE6537A1-D6FC-4f65-9D91-7224C49458BB}"/>
          </c:extLst>
        </c:dLbl>
      </c:pivotFmt>
      <c:pivotFmt>
        <c:idx val="113"/>
        <c:dLbl>
          <c:idx val="0"/>
          <c:showLegendKey val="0"/>
          <c:showVal val="1"/>
          <c:showCatName val="0"/>
          <c:showSerName val="0"/>
          <c:showPercent val="0"/>
          <c:showBubbleSize val="0"/>
          <c:extLst>
            <c:ext xmlns:c15="http://schemas.microsoft.com/office/drawing/2012/chart" uri="{CE6537A1-D6FC-4f65-9D91-7224C49458BB}"/>
          </c:extLst>
        </c:dLbl>
      </c:pivotFmt>
      <c:pivotFmt>
        <c:idx val="114"/>
        <c:dLbl>
          <c:idx val="0"/>
          <c:showLegendKey val="0"/>
          <c:showVal val="1"/>
          <c:showCatName val="0"/>
          <c:showSerName val="0"/>
          <c:showPercent val="0"/>
          <c:showBubbleSize val="0"/>
          <c:extLst>
            <c:ext xmlns:c15="http://schemas.microsoft.com/office/drawing/2012/chart" uri="{CE6537A1-D6FC-4f65-9D91-7224C49458BB}"/>
          </c:extLst>
        </c:dLbl>
      </c:pivotFmt>
      <c:pivotFmt>
        <c:idx val="115"/>
        <c:dLbl>
          <c:idx val="0"/>
          <c:showLegendKey val="0"/>
          <c:showVal val="1"/>
          <c:showCatName val="0"/>
          <c:showSerName val="0"/>
          <c:showPercent val="0"/>
          <c:showBubbleSize val="0"/>
          <c:extLst>
            <c:ext xmlns:c15="http://schemas.microsoft.com/office/drawing/2012/chart" uri="{CE6537A1-D6FC-4f65-9D91-7224C49458BB}"/>
          </c:extLst>
        </c:dLbl>
      </c:pivotFmt>
      <c:pivotFmt>
        <c:idx val="116"/>
        <c:dLbl>
          <c:idx val="0"/>
          <c:showLegendKey val="0"/>
          <c:showVal val="1"/>
          <c:showCatName val="0"/>
          <c:showSerName val="0"/>
          <c:showPercent val="0"/>
          <c:showBubbleSize val="0"/>
          <c:extLst>
            <c:ext xmlns:c15="http://schemas.microsoft.com/office/drawing/2012/chart" uri="{CE6537A1-D6FC-4f65-9D91-7224C49458BB}"/>
          </c:extLst>
        </c:dLbl>
      </c:pivotFmt>
      <c:pivotFmt>
        <c:idx val="117"/>
        <c:dLbl>
          <c:idx val="0"/>
          <c:showLegendKey val="0"/>
          <c:showVal val="1"/>
          <c:showCatName val="0"/>
          <c:showSerName val="0"/>
          <c:showPercent val="0"/>
          <c:showBubbleSize val="0"/>
          <c:extLst>
            <c:ext xmlns:c15="http://schemas.microsoft.com/office/drawing/2012/chart" uri="{CE6537A1-D6FC-4f65-9D91-7224C49458BB}"/>
          </c:extLst>
        </c:dLbl>
      </c:pivotFmt>
      <c:pivotFmt>
        <c:idx val="118"/>
        <c:dLbl>
          <c:idx val="0"/>
          <c:showLegendKey val="0"/>
          <c:showVal val="1"/>
          <c:showCatName val="0"/>
          <c:showSerName val="0"/>
          <c:showPercent val="0"/>
          <c:showBubbleSize val="0"/>
          <c:extLst>
            <c:ext xmlns:c15="http://schemas.microsoft.com/office/drawing/2012/chart" uri="{CE6537A1-D6FC-4f65-9D91-7224C49458BB}"/>
          </c:extLst>
        </c:dLbl>
      </c:pivotFmt>
      <c:pivotFmt>
        <c:idx val="119"/>
        <c:dLbl>
          <c:idx val="0"/>
          <c:showLegendKey val="0"/>
          <c:showVal val="1"/>
          <c:showCatName val="0"/>
          <c:showSerName val="0"/>
          <c:showPercent val="0"/>
          <c:showBubbleSize val="0"/>
          <c:extLst>
            <c:ext xmlns:c15="http://schemas.microsoft.com/office/drawing/2012/chart" uri="{CE6537A1-D6FC-4f65-9D91-7224C49458BB}"/>
          </c:extLst>
        </c:dLbl>
      </c:pivotFmt>
      <c:pivotFmt>
        <c:idx val="120"/>
        <c:dLbl>
          <c:idx val="0"/>
          <c:showLegendKey val="0"/>
          <c:showVal val="1"/>
          <c:showCatName val="0"/>
          <c:showSerName val="0"/>
          <c:showPercent val="0"/>
          <c:showBubbleSize val="0"/>
          <c:extLst>
            <c:ext xmlns:c15="http://schemas.microsoft.com/office/drawing/2012/chart" uri="{CE6537A1-D6FC-4f65-9D91-7224C49458BB}"/>
          </c:extLst>
        </c:dLbl>
      </c:pivotFmt>
      <c:pivotFmt>
        <c:idx val="121"/>
        <c:dLbl>
          <c:idx val="0"/>
          <c:showLegendKey val="0"/>
          <c:showVal val="1"/>
          <c:showCatName val="0"/>
          <c:showSerName val="0"/>
          <c:showPercent val="0"/>
          <c:showBubbleSize val="0"/>
          <c:extLst>
            <c:ext xmlns:c15="http://schemas.microsoft.com/office/drawing/2012/chart" uri="{CE6537A1-D6FC-4f65-9D91-7224C49458BB}"/>
          </c:extLst>
        </c:dLbl>
      </c:pivotFmt>
      <c:pivotFmt>
        <c:idx val="122"/>
        <c:dLbl>
          <c:idx val="0"/>
          <c:showLegendKey val="0"/>
          <c:showVal val="1"/>
          <c:showCatName val="0"/>
          <c:showSerName val="0"/>
          <c:showPercent val="0"/>
          <c:showBubbleSize val="0"/>
          <c:extLst>
            <c:ext xmlns:c15="http://schemas.microsoft.com/office/drawing/2012/chart" uri="{CE6537A1-D6FC-4f65-9D91-7224C49458BB}"/>
          </c:extLst>
        </c:dLbl>
      </c:pivotFmt>
      <c:pivotFmt>
        <c:idx val="123"/>
        <c:dLbl>
          <c:idx val="0"/>
          <c:showLegendKey val="0"/>
          <c:showVal val="1"/>
          <c:showCatName val="0"/>
          <c:showSerName val="0"/>
          <c:showPercent val="0"/>
          <c:showBubbleSize val="0"/>
          <c:extLst>
            <c:ext xmlns:c15="http://schemas.microsoft.com/office/drawing/2012/chart" uri="{CE6537A1-D6FC-4f65-9D91-7224C49458BB}"/>
          </c:extLst>
        </c:dLbl>
      </c:pivotFmt>
      <c:pivotFmt>
        <c:idx val="124"/>
        <c:dLbl>
          <c:idx val="0"/>
          <c:showLegendKey val="0"/>
          <c:showVal val="1"/>
          <c:showCatName val="0"/>
          <c:showSerName val="0"/>
          <c:showPercent val="0"/>
          <c:showBubbleSize val="0"/>
          <c:extLst>
            <c:ext xmlns:c15="http://schemas.microsoft.com/office/drawing/2012/chart" uri="{CE6537A1-D6FC-4f65-9D91-7224C49458BB}"/>
          </c:extLst>
        </c:dLbl>
      </c:pivotFmt>
      <c:pivotFmt>
        <c:idx val="125"/>
        <c:dLbl>
          <c:idx val="0"/>
          <c:showLegendKey val="0"/>
          <c:showVal val="1"/>
          <c:showCatName val="0"/>
          <c:showSerName val="0"/>
          <c:showPercent val="0"/>
          <c:showBubbleSize val="0"/>
          <c:extLst>
            <c:ext xmlns:c15="http://schemas.microsoft.com/office/drawing/2012/chart" uri="{CE6537A1-D6FC-4f65-9D91-7224C49458BB}"/>
          </c:extLst>
        </c:dLbl>
      </c:pivotFmt>
      <c:pivotFmt>
        <c:idx val="126"/>
        <c:dLbl>
          <c:idx val="0"/>
          <c:showLegendKey val="0"/>
          <c:showVal val="1"/>
          <c:showCatName val="0"/>
          <c:showSerName val="0"/>
          <c:showPercent val="0"/>
          <c:showBubbleSize val="0"/>
          <c:extLst>
            <c:ext xmlns:c15="http://schemas.microsoft.com/office/drawing/2012/chart" uri="{CE6537A1-D6FC-4f65-9D91-7224C49458BB}"/>
          </c:extLst>
        </c:dLbl>
      </c:pivotFmt>
      <c:pivotFmt>
        <c:idx val="127"/>
        <c:dLbl>
          <c:idx val="0"/>
          <c:showLegendKey val="0"/>
          <c:showVal val="1"/>
          <c:showCatName val="0"/>
          <c:showSerName val="0"/>
          <c:showPercent val="0"/>
          <c:showBubbleSize val="0"/>
          <c:extLst>
            <c:ext xmlns:c15="http://schemas.microsoft.com/office/drawing/2012/chart" uri="{CE6537A1-D6FC-4f65-9D91-7224C49458BB}"/>
          </c:extLst>
        </c:dLbl>
      </c:pivotFmt>
      <c:pivotFmt>
        <c:idx val="128"/>
        <c:dLbl>
          <c:idx val="0"/>
          <c:showLegendKey val="0"/>
          <c:showVal val="1"/>
          <c:showCatName val="0"/>
          <c:showSerName val="0"/>
          <c:showPercent val="0"/>
          <c:showBubbleSize val="0"/>
          <c:extLst>
            <c:ext xmlns:c15="http://schemas.microsoft.com/office/drawing/2012/chart" uri="{CE6537A1-D6FC-4f65-9D91-7224C49458BB}"/>
          </c:extLst>
        </c:dLbl>
      </c:pivotFmt>
      <c:pivotFmt>
        <c:idx val="129"/>
        <c:dLbl>
          <c:idx val="0"/>
          <c:showLegendKey val="0"/>
          <c:showVal val="1"/>
          <c:showCatName val="0"/>
          <c:showSerName val="0"/>
          <c:showPercent val="0"/>
          <c:showBubbleSize val="0"/>
          <c:extLst>
            <c:ext xmlns:c15="http://schemas.microsoft.com/office/drawing/2012/chart" uri="{CE6537A1-D6FC-4f65-9D91-7224C49458BB}"/>
          </c:extLst>
        </c:dLbl>
      </c:pivotFmt>
      <c:pivotFmt>
        <c:idx val="130"/>
        <c:dLbl>
          <c:idx val="0"/>
          <c:showLegendKey val="0"/>
          <c:showVal val="1"/>
          <c:showCatName val="0"/>
          <c:showSerName val="0"/>
          <c:showPercent val="0"/>
          <c:showBubbleSize val="0"/>
          <c:extLst>
            <c:ext xmlns:c15="http://schemas.microsoft.com/office/drawing/2012/chart" uri="{CE6537A1-D6FC-4f65-9D91-7224C49458BB}"/>
          </c:extLst>
        </c:dLbl>
      </c:pivotFmt>
      <c:pivotFmt>
        <c:idx val="131"/>
        <c:dLbl>
          <c:idx val="0"/>
          <c:showLegendKey val="0"/>
          <c:showVal val="1"/>
          <c:showCatName val="0"/>
          <c:showSerName val="0"/>
          <c:showPercent val="0"/>
          <c:showBubbleSize val="0"/>
          <c:extLst>
            <c:ext xmlns:c15="http://schemas.microsoft.com/office/drawing/2012/chart" uri="{CE6537A1-D6FC-4f65-9D91-7224C49458BB}"/>
          </c:extLst>
        </c:dLbl>
      </c:pivotFmt>
      <c:pivotFmt>
        <c:idx val="132"/>
        <c:dLbl>
          <c:idx val="0"/>
          <c:showLegendKey val="0"/>
          <c:showVal val="1"/>
          <c:showCatName val="0"/>
          <c:showSerName val="0"/>
          <c:showPercent val="0"/>
          <c:showBubbleSize val="0"/>
          <c:extLst>
            <c:ext xmlns:c15="http://schemas.microsoft.com/office/drawing/2012/chart" uri="{CE6537A1-D6FC-4f65-9D91-7224C49458BB}"/>
          </c:extLst>
        </c:dLbl>
      </c:pivotFmt>
      <c:pivotFmt>
        <c:idx val="133"/>
        <c:dLbl>
          <c:idx val="0"/>
          <c:showLegendKey val="0"/>
          <c:showVal val="1"/>
          <c:showCatName val="0"/>
          <c:showSerName val="0"/>
          <c:showPercent val="0"/>
          <c:showBubbleSize val="0"/>
          <c:extLst>
            <c:ext xmlns:c15="http://schemas.microsoft.com/office/drawing/2012/chart" uri="{CE6537A1-D6FC-4f65-9D91-7224C49458BB}"/>
          </c:extLst>
        </c:dLbl>
      </c:pivotFmt>
      <c:pivotFmt>
        <c:idx val="134"/>
        <c:dLbl>
          <c:idx val="0"/>
          <c:showLegendKey val="0"/>
          <c:showVal val="1"/>
          <c:showCatName val="0"/>
          <c:showSerName val="0"/>
          <c:showPercent val="0"/>
          <c:showBubbleSize val="0"/>
          <c:extLst>
            <c:ext xmlns:c15="http://schemas.microsoft.com/office/drawing/2012/chart" uri="{CE6537A1-D6FC-4f65-9D91-7224C49458BB}"/>
          </c:extLst>
        </c:dLbl>
      </c:pivotFmt>
      <c:pivotFmt>
        <c:idx val="135"/>
        <c:dLbl>
          <c:idx val="0"/>
          <c:showLegendKey val="0"/>
          <c:showVal val="1"/>
          <c:showCatName val="0"/>
          <c:showSerName val="0"/>
          <c:showPercent val="0"/>
          <c:showBubbleSize val="0"/>
          <c:extLst>
            <c:ext xmlns:c15="http://schemas.microsoft.com/office/drawing/2012/chart" uri="{CE6537A1-D6FC-4f65-9D91-7224C49458BB}"/>
          </c:extLst>
        </c:dLbl>
      </c:pivotFmt>
      <c:pivotFmt>
        <c:idx val="136"/>
        <c:dLbl>
          <c:idx val="0"/>
          <c:showLegendKey val="0"/>
          <c:showVal val="1"/>
          <c:showCatName val="0"/>
          <c:showSerName val="0"/>
          <c:showPercent val="0"/>
          <c:showBubbleSize val="0"/>
          <c:extLst>
            <c:ext xmlns:c15="http://schemas.microsoft.com/office/drawing/2012/chart" uri="{CE6537A1-D6FC-4f65-9D91-7224C49458BB}"/>
          </c:extLst>
        </c:dLbl>
      </c:pivotFmt>
      <c:pivotFmt>
        <c:idx val="137"/>
        <c:dLbl>
          <c:idx val="0"/>
          <c:showLegendKey val="0"/>
          <c:showVal val="1"/>
          <c:showCatName val="0"/>
          <c:showSerName val="0"/>
          <c:showPercent val="0"/>
          <c:showBubbleSize val="0"/>
          <c:extLst>
            <c:ext xmlns:c15="http://schemas.microsoft.com/office/drawing/2012/chart" uri="{CE6537A1-D6FC-4f65-9D91-7224C49458BB}"/>
          </c:extLst>
        </c:dLbl>
      </c:pivotFmt>
      <c:pivotFmt>
        <c:idx val="138"/>
        <c:dLbl>
          <c:idx val="0"/>
          <c:showLegendKey val="0"/>
          <c:showVal val="1"/>
          <c:showCatName val="0"/>
          <c:showSerName val="0"/>
          <c:showPercent val="0"/>
          <c:showBubbleSize val="0"/>
          <c:extLst>
            <c:ext xmlns:c15="http://schemas.microsoft.com/office/drawing/2012/chart" uri="{CE6537A1-D6FC-4f65-9D91-7224C49458BB}"/>
          </c:extLst>
        </c:dLbl>
      </c:pivotFmt>
      <c:pivotFmt>
        <c:idx val="139"/>
        <c:dLbl>
          <c:idx val="0"/>
          <c:showLegendKey val="0"/>
          <c:showVal val="1"/>
          <c:showCatName val="0"/>
          <c:showSerName val="0"/>
          <c:showPercent val="0"/>
          <c:showBubbleSize val="0"/>
          <c:extLst>
            <c:ext xmlns:c15="http://schemas.microsoft.com/office/drawing/2012/chart" uri="{CE6537A1-D6FC-4f65-9D91-7224C49458BB}"/>
          </c:extLst>
        </c:dLbl>
      </c:pivotFmt>
      <c:pivotFmt>
        <c:idx val="140"/>
        <c:dLbl>
          <c:idx val="0"/>
          <c:showLegendKey val="0"/>
          <c:showVal val="1"/>
          <c:showCatName val="0"/>
          <c:showSerName val="0"/>
          <c:showPercent val="0"/>
          <c:showBubbleSize val="0"/>
          <c:extLst>
            <c:ext xmlns:c15="http://schemas.microsoft.com/office/drawing/2012/chart" uri="{CE6537A1-D6FC-4f65-9D91-7224C49458BB}"/>
          </c:extLst>
        </c:dLbl>
      </c:pivotFmt>
      <c:pivotFmt>
        <c:idx val="141"/>
        <c:dLbl>
          <c:idx val="0"/>
          <c:showLegendKey val="0"/>
          <c:showVal val="1"/>
          <c:showCatName val="0"/>
          <c:showSerName val="0"/>
          <c:showPercent val="0"/>
          <c:showBubbleSize val="0"/>
          <c:extLst>
            <c:ext xmlns:c15="http://schemas.microsoft.com/office/drawing/2012/chart" uri="{CE6537A1-D6FC-4f65-9D91-7224C49458BB}"/>
          </c:extLst>
        </c:dLbl>
      </c:pivotFmt>
      <c:pivotFmt>
        <c:idx val="142"/>
        <c:dLbl>
          <c:idx val="0"/>
          <c:showLegendKey val="0"/>
          <c:showVal val="1"/>
          <c:showCatName val="0"/>
          <c:showSerName val="0"/>
          <c:showPercent val="0"/>
          <c:showBubbleSize val="0"/>
          <c:extLst>
            <c:ext xmlns:c15="http://schemas.microsoft.com/office/drawing/2012/chart" uri="{CE6537A1-D6FC-4f65-9D91-7224C49458BB}"/>
          </c:extLst>
        </c:dLbl>
      </c:pivotFmt>
      <c:pivotFmt>
        <c:idx val="143"/>
        <c:dLbl>
          <c:idx val="0"/>
          <c:showLegendKey val="0"/>
          <c:showVal val="1"/>
          <c:showCatName val="0"/>
          <c:showSerName val="0"/>
          <c:showPercent val="0"/>
          <c:showBubbleSize val="0"/>
          <c:extLst>
            <c:ext xmlns:c15="http://schemas.microsoft.com/office/drawing/2012/chart" uri="{CE6537A1-D6FC-4f65-9D91-7224C49458BB}"/>
          </c:extLst>
        </c:dLbl>
      </c:pivotFmt>
      <c:pivotFmt>
        <c:idx val="144"/>
        <c:dLbl>
          <c:idx val="0"/>
          <c:showLegendKey val="0"/>
          <c:showVal val="1"/>
          <c:showCatName val="0"/>
          <c:showSerName val="0"/>
          <c:showPercent val="0"/>
          <c:showBubbleSize val="0"/>
          <c:extLst>
            <c:ext xmlns:c15="http://schemas.microsoft.com/office/drawing/2012/chart" uri="{CE6537A1-D6FC-4f65-9D91-7224C49458BB}"/>
          </c:extLst>
        </c:dLbl>
      </c:pivotFmt>
      <c:pivotFmt>
        <c:idx val="145"/>
        <c:dLbl>
          <c:idx val="0"/>
          <c:showLegendKey val="0"/>
          <c:showVal val="1"/>
          <c:showCatName val="0"/>
          <c:showSerName val="0"/>
          <c:showPercent val="0"/>
          <c:showBubbleSize val="0"/>
          <c:extLst>
            <c:ext xmlns:c15="http://schemas.microsoft.com/office/drawing/2012/chart" uri="{CE6537A1-D6FC-4f65-9D91-7224C49458BB}"/>
          </c:extLst>
        </c:dLbl>
      </c:pivotFmt>
      <c:pivotFmt>
        <c:idx val="146"/>
        <c:dLbl>
          <c:idx val="0"/>
          <c:showLegendKey val="0"/>
          <c:showVal val="1"/>
          <c:showCatName val="0"/>
          <c:showSerName val="0"/>
          <c:showPercent val="0"/>
          <c:showBubbleSize val="0"/>
          <c:extLst>
            <c:ext xmlns:c15="http://schemas.microsoft.com/office/drawing/2012/chart" uri="{CE6537A1-D6FC-4f65-9D91-7224C49458BB}"/>
          </c:extLst>
        </c:dLbl>
      </c:pivotFmt>
      <c:pivotFmt>
        <c:idx val="147"/>
        <c:dLbl>
          <c:idx val="0"/>
          <c:showLegendKey val="0"/>
          <c:showVal val="1"/>
          <c:showCatName val="0"/>
          <c:showSerName val="0"/>
          <c:showPercent val="0"/>
          <c:showBubbleSize val="0"/>
          <c:extLst>
            <c:ext xmlns:c15="http://schemas.microsoft.com/office/drawing/2012/chart" uri="{CE6537A1-D6FC-4f65-9D91-7224C49458BB}"/>
          </c:extLst>
        </c:dLbl>
      </c:pivotFmt>
      <c:pivotFmt>
        <c:idx val="148"/>
        <c:dLbl>
          <c:idx val="0"/>
          <c:showLegendKey val="0"/>
          <c:showVal val="1"/>
          <c:showCatName val="0"/>
          <c:showSerName val="0"/>
          <c:showPercent val="0"/>
          <c:showBubbleSize val="0"/>
          <c:extLst>
            <c:ext xmlns:c15="http://schemas.microsoft.com/office/drawing/2012/chart" uri="{CE6537A1-D6FC-4f65-9D91-7224C49458BB}"/>
          </c:extLst>
        </c:dLbl>
      </c:pivotFmt>
      <c:pivotFmt>
        <c:idx val="149"/>
        <c:dLbl>
          <c:idx val="0"/>
          <c:showLegendKey val="0"/>
          <c:showVal val="1"/>
          <c:showCatName val="0"/>
          <c:showSerName val="0"/>
          <c:showPercent val="0"/>
          <c:showBubbleSize val="0"/>
          <c:extLst>
            <c:ext xmlns:c15="http://schemas.microsoft.com/office/drawing/2012/chart" uri="{CE6537A1-D6FC-4f65-9D91-7224C49458BB}"/>
          </c:extLst>
        </c:dLbl>
      </c:pivotFmt>
      <c:pivotFmt>
        <c:idx val="150"/>
        <c:dLbl>
          <c:idx val="0"/>
          <c:showLegendKey val="0"/>
          <c:showVal val="1"/>
          <c:showCatName val="0"/>
          <c:showSerName val="0"/>
          <c:showPercent val="0"/>
          <c:showBubbleSize val="0"/>
          <c:extLst>
            <c:ext xmlns:c15="http://schemas.microsoft.com/office/drawing/2012/chart" uri="{CE6537A1-D6FC-4f65-9D91-7224C49458BB}"/>
          </c:extLst>
        </c:dLbl>
      </c:pivotFmt>
      <c:pivotFmt>
        <c:idx val="151"/>
        <c:dLbl>
          <c:idx val="0"/>
          <c:showLegendKey val="0"/>
          <c:showVal val="1"/>
          <c:showCatName val="0"/>
          <c:showSerName val="0"/>
          <c:showPercent val="0"/>
          <c:showBubbleSize val="0"/>
          <c:extLst>
            <c:ext xmlns:c15="http://schemas.microsoft.com/office/drawing/2012/chart" uri="{CE6537A1-D6FC-4f65-9D91-7224C49458BB}"/>
          </c:extLst>
        </c:dLbl>
      </c:pivotFmt>
      <c:pivotFmt>
        <c:idx val="152"/>
        <c:dLbl>
          <c:idx val="0"/>
          <c:showLegendKey val="0"/>
          <c:showVal val="1"/>
          <c:showCatName val="0"/>
          <c:showSerName val="0"/>
          <c:showPercent val="0"/>
          <c:showBubbleSize val="0"/>
          <c:extLst>
            <c:ext xmlns:c15="http://schemas.microsoft.com/office/drawing/2012/chart" uri="{CE6537A1-D6FC-4f65-9D91-7224C49458BB}"/>
          </c:extLst>
        </c:dLbl>
      </c:pivotFmt>
      <c:pivotFmt>
        <c:idx val="153"/>
        <c:dLbl>
          <c:idx val="0"/>
          <c:showLegendKey val="0"/>
          <c:showVal val="1"/>
          <c:showCatName val="0"/>
          <c:showSerName val="0"/>
          <c:showPercent val="0"/>
          <c:showBubbleSize val="0"/>
          <c:extLst>
            <c:ext xmlns:c15="http://schemas.microsoft.com/office/drawing/2012/chart" uri="{CE6537A1-D6FC-4f65-9D91-7224C49458BB}"/>
          </c:extLst>
        </c:dLbl>
      </c:pivotFmt>
      <c:pivotFmt>
        <c:idx val="154"/>
        <c:dLbl>
          <c:idx val="0"/>
          <c:showLegendKey val="0"/>
          <c:showVal val="1"/>
          <c:showCatName val="0"/>
          <c:showSerName val="0"/>
          <c:showPercent val="0"/>
          <c:showBubbleSize val="0"/>
          <c:extLst>
            <c:ext xmlns:c15="http://schemas.microsoft.com/office/drawing/2012/chart" uri="{CE6537A1-D6FC-4f65-9D91-7224C49458BB}"/>
          </c:extLst>
        </c:dLbl>
      </c:pivotFmt>
      <c:pivotFmt>
        <c:idx val="155"/>
        <c:dLbl>
          <c:idx val="0"/>
          <c:showLegendKey val="0"/>
          <c:showVal val="1"/>
          <c:showCatName val="0"/>
          <c:showSerName val="0"/>
          <c:showPercent val="0"/>
          <c:showBubbleSize val="0"/>
          <c:extLst>
            <c:ext xmlns:c15="http://schemas.microsoft.com/office/drawing/2012/chart" uri="{CE6537A1-D6FC-4f65-9D91-7224C49458BB}"/>
          </c:extLst>
        </c:dLbl>
      </c:pivotFmt>
      <c:pivotFmt>
        <c:idx val="156"/>
        <c:dLbl>
          <c:idx val="0"/>
          <c:showLegendKey val="0"/>
          <c:showVal val="1"/>
          <c:showCatName val="0"/>
          <c:showSerName val="0"/>
          <c:showPercent val="0"/>
          <c:showBubbleSize val="0"/>
          <c:extLst>
            <c:ext xmlns:c15="http://schemas.microsoft.com/office/drawing/2012/chart" uri="{CE6537A1-D6FC-4f65-9D91-7224C49458BB}"/>
          </c:extLst>
        </c:dLbl>
      </c:pivotFmt>
      <c:pivotFmt>
        <c:idx val="157"/>
        <c:dLbl>
          <c:idx val="0"/>
          <c:showLegendKey val="0"/>
          <c:showVal val="1"/>
          <c:showCatName val="0"/>
          <c:showSerName val="0"/>
          <c:showPercent val="0"/>
          <c:showBubbleSize val="0"/>
          <c:extLst>
            <c:ext xmlns:c15="http://schemas.microsoft.com/office/drawing/2012/chart" uri="{CE6537A1-D6FC-4f65-9D91-7224C49458BB}"/>
          </c:extLst>
        </c:dLbl>
      </c:pivotFmt>
      <c:pivotFmt>
        <c:idx val="158"/>
        <c:dLbl>
          <c:idx val="0"/>
          <c:showLegendKey val="0"/>
          <c:showVal val="1"/>
          <c:showCatName val="0"/>
          <c:showSerName val="0"/>
          <c:showPercent val="0"/>
          <c:showBubbleSize val="0"/>
          <c:extLst>
            <c:ext xmlns:c15="http://schemas.microsoft.com/office/drawing/2012/chart" uri="{CE6537A1-D6FC-4f65-9D91-7224C49458BB}"/>
          </c:extLst>
        </c:dLbl>
      </c:pivotFmt>
      <c:pivotFmt>
        <c:idx val="159"/>
        <c:dLbl>
          <c:idx val="0"/>
          <c:showLegendKey val="0"/>
          <c:showVal val="1"/>
          <c:showCatName val="0"/>
          <c:showSerName val="0"/>
          <c:showPercent val="0"/>
          <c:showBubbleSize val="0"/>
          <c:extLst>
            <c:ext xmlns:c15="http://schemas.microsoft.com/office/drawing/2012/chart" uri="{CE6537A1-D6FC-4f65-9D91-7224C49458BB}"/>
          </c:extLst>
        </c:dLbl>
      </c:pivotFmt>
      <c:pivotFmt>
        <c:idx val="160"/>
        <c:dLbl>
          <c:idx val="0"/>
          <c:showLegendKey val="0"/>
          <c:showVal val="1"/>
          <c:showCatName val="0"/>
          <c:showSerName val="0"/>
          <c:showPercent val="0"/>
          <c:showBubbleSize val="0"/>
          <c:extLst>
            <c:ext xmlns:c15="http://schemas.microsoft.com/office/drawing/2012/chart" uri="{CE6537A1-D6FC-4f65-9D91-7224C49458BB}"/>
          </c:extLst>
        </c:dLbl>
      </c:pivotFmt>
      <c:pivotFmt>
        <c:idx val="161"/>
        <c:dLbl>
          <c:idx val="0"/>
          <c:showLegendKey val="0"/>
          <c:showVal val="1"/>
          <c:showCatName val="0"/>
          <c:showSerName val="0"/>
          <c:showPercent val="0"/>
          <c:showBubbleSize val="0"/>
          <c:extLst>
            <c:ext xmlns:c15="http://schemas.microsoft.com/office/drawing/2012/chart" uri="{CE6537A1-D6FC-4f65-9D91-7224C49458BB}"/>
          </c:extLst>
        </c:dLbl>
      </c:pivotFmt>
      <c:pivotFmt>
        <c:idx val="162"/>
        <c:dLbl>
          <c:idx val="0"/>
          <c:showLegendKey val="0"/>
          <c:showVal val="1"/>
          <c:showCatName val="0"/>
          <c:showSerName val="0"/>
          <c:showPercent val="0"/>
          <c:showBubbleSize val="0"/>
          <c:extLst>
            <c:ext xmlns:c15="http://schemas.microsoft.com/office/drawing/2012/chart" uri="{CE6537A1-D6FC-4f65-9D91-7224C49458BB}"/>
          </c:extLst>
        </c:dLbl>
      </c:pivotFmt>
      <c:pivotFmt>
        <c:idx val="163"/>
        <c:dLbl>
          <c:idx val="0"/>
          <c:showLegendKey val="0"/>
          <c:showVal val="1"/>
          <c:showCatName val="0"/>
          <c:showSerName val="0"/>
          <c:showPercent val="0"/>
          <c:showBubbleSize val="0"/>
          <c:extLst>
            <c:ext xmlns:c15="http://schemas.microsoft.com/office/drawing/2012/chart" uri="{CE6537A1-D6FC-4f65-9D91-7224C49458BB}"/>
          </c:extLst>
        </c:dLbl>
      </c:pivotFmt>
      <c:pivotFmt>
        <c:idx val="164"/>
        <c:dLbl>
          <c:idx val="0"/>
          <c:showLegendKey val="0"/>
          <c:showVal val="1"/>
          <c:showCatName val="0"/>
          <c:showSerName val="0"/>
          <c:showPercent val="0"/>
          <c:showBubbleSize val="0"/>
          <c:extLst>
            <c:ext xmlns:c15="http://schemas.microsoft.com/office/drawing/2012/chart" uri="{CE6537A1-D6FC-4f65-9D91-7224C49458BB}"/>
          </c:extLst>
        </c:dLbl>
      </c:pivotFmt>
      <c:pivotFmt>
        <c:idx val="165"/>
        <c:dLbl>
          <c:idx val="0"/>
          <c:showLegendKey val="0"/>
          <c:showVal val="1"/>
          <c:showCatName val="0"/>
          <c:showSerName val="0"/>
          <c:showPercent val="0"/>
          <c:showBubbleSize val="0"/>
          <c:extLst>
            <c:ext xmlns:c15="http://schemas.microsoft.com/office/drawing/2012/chart" uri="{CE6537A1-D6FC-4f65-9D91-7224C49458BB}"/>
          </c:extLst>
        </c:dLbl>
      </c:pivotFmt>
      <c:pivotFmt>
        <c:idx val="166"/>
        <c:dLbl>
          <c:idx val="0"/>
          <c:showLegendKey val="0"/>
          <c:showVal val="1"/>
          <c:showCatName val="0"/>
          <c:showSerName val="0"/>
          <c:showPercent val="0"/>
          <c:showBubbleSize val="0"/>
          <c:extLst>
            <c:ext xmlns:c15="http://schemas.microsoft.com/office/drawing/2012/chart" uri="{CE6537A1-D6FC-4f65-9D91-7224C49458BB}"/>
          </c:extLst>
        </c:dLbl>
      </c:pivotFmt>
      <c:pivotFmt>
        <c:idx val="167"/>
        <c:dLbl>
          <c:idx val="0"/>
          <c:showLegendKey val="0"/>
          <c:showVal val="1"/>
          <c:showCatName val="0"/>
          <c:showSerName val="0"/>
          <c:showPercent val="0"/>
          <c:showBubbleSize val="0"/>
          <c:extLst>
            <c:ext xmlns:c15="http://schemas.microsoft.com/office/drawing/2012/chart" uri="{CE6537A1-D6FC-4f65-9D91-7224C49458BB}"/>
          </c:extLst>
        </c:dLbl>
      </c:pivotFmt>
      <c:pivotFmt>
        <c:idx val="168"/>
        <c:dLbl>
          <c:idx val="0"/>
          <c:showLegendKey val="0"/>
          <c:showVal val="1"/>
          <c:showCatName val="0"/>
          <c:showSerName val="0"/>
          <c:showPercent val="0"/>
          <c:showBubbleSize val="0"/>
          <c:extLst>
            <c:ext xmlns:c15="http://schemas.microsoft.com/office/drawing/2012/chart" uri="{CE6537A1-D6FC-4f65-9D91-7224C49458BB}"/>
          </c:extLst>
        </c:dLbl>
      </c:pivotFmt>
      <c:pivotFmt>
        <c:idx val="169"/>
        <c:dLbl>
          <c:idx val="0"/>
          <c:showLegendKey val="0"/>
          <c:showVal val="1"/>
          <c:showCatName val="0"/>
          <c:showSerName val="0"/>
          <c:showPercent val="0"/>
          <c:showBubbleSize val="0"/>
          <c:extLst>
            <c:ext xmlns:c15="http://schemas.microsoft.com/office/drawing/2012/chart" uri="{CE6537A1-D6FC-4f65-9D91-7224C49458BB}"/>
          </c:extLst>
        </c:dLbl>
      </c:pivotFmt>
      <c:pivotFmt>
        <c:idx val="170"/>
        <c:dLbl>
          <c:idx val="0"/>
          <c:showLegendKey val="0"/>
          <c:showVal val="1"/>
          <c:showCatName val="0"/>
          <c:showSerName val="0"/>
          <c:showPercent val="0"/>
          <c:showBubbleSize val="0"/>
          <c:extLst>
            <c:ext xmlns:c15="http://schemas.microsoft.com/office/drawing/2012/chart" uri="{CE6537A1-D6FC-4f65-9D91-7224C49458BB}"/>
          </c:extLst>
        </c:dLbl>
      </c:pivotFmt>
      <c:pivotFmt>
        <c:idx val="171"/>
        <c:dLbl>
          <c:idx val="0"/>
          <c:showLegendKey val="0"/>
          <c:showVal val="1"/>
          <c:showCatName val="0"/>
          <c:showSerName val="0"/>
          <c:showPercent val="0"/>
          <c:showBubbleSize val="0"/>
          <c:extLst>
            <c:ext xmlns:c15="http://schemas.microsoft.com/office/drawing/2012/chart" uri="{CE6537A1-D6FC-4f65-9D91-7224C49458BB}"/>
          </c:extLst>
        </c:dLbl>
      </c:pivotFmt>
      <c:pivotFmt>
        <c:idx val="172"/>
        <c:dLbl>
          <c:idx val="0"/>
          <c:showLegendKey val="0"/>
          <c:showVal val="1"/>
          <c:showCatName val="0"/>
          <c:showSerName val="0"/>
          <c:showPercent val="0"/>
          <c:showBubbleSize val="0"/>
          <c:extLst>
            <c:ext xmlns:c15="http://schemas.microsoft.com/office/drawing/2012/chart" uri="{CE6537A1-D6FC-4f65-9D91-7224C49458BB}"/>
          </c:extLst>
        </c:dLbl>
      </c:pivotFmt>
      <c:pivotFmt>
        <c:idx val="173"/>
        <c:dLbl>
          <c:idx val="0"/>
          <c:showLegendKey val="0"/>
          <c:showVal val="1"/>
          <c:showCatName val="0"/>
          <c:showSerName val="0"/>
          <c:showPercent val="0"/>
          <c:showBubbleSize val="0"/>
          <c:extLst>
            <c:ext xmlns:c15="http://schemas.microsoft.com/office/drawing/2012/chart" uri="{CE6537A1-D6FC-4f65-9D91-7224C49458BB}"/>
          </c:extLst>
        </c:dLbl>
      </c:pivotFmt>
      <c:pivotFmt>
        <c:idx val="174"/>
        <c:dLbl>
          <c:idx val="0"/>
          <c:showLegendKey val="0"/>
          <c:showVal val="1"/>
          <c:showCatName val="0"/>
          <c:showSerName val="0"/>
          <c:showPercent val="0"/>
          <c:showBubbleSize val="0"/>
          <c:extLst>
            <c:ext xmlns:c15="http://schemas.microsoft.com/office/drawing/2012/chart" uri="{CE6537A1-D6FC-4f65-9D91-7224C49458BB}"/>
          </c:extLst>
        </c:dLbl>
      </c:pivotFmt>
      <c:pivotFmt>
        <c:idx val="175"/>
        <c:dLbl>
          <c:idx val="0"/>
          <c:showLegendKey val="0"/>
          <c:showVal val="1"/>
          <c:showCatName val="0"/>
          <c:showSerName val="0"/>
          <c:showPercent val="0"/>
          <c:showBubbleSize val="0"/>
          <c:extLst>
            <c:ext xmlns:c15="http://schemas.microsoft.com/office/drawing/2012/chart" uri="{CE6537A1-D6FC-4f65-9D91-7224C49458BB}"/>
          </c:extLst>
        </c:dLbl>
      </c:pivotFmt>
      <c:pivotFmt>
        <c:idx val="176"/>
        <c:dLbl>
          <c:idx val="0"/>
          <c:showLegendKey val="0"/>
          <c:showVal val="1"/>
          <c:showCatName val="0"/>
          <c:showSerName val="0"/>
          <c:showPercent val="0"/>
          <c:showBubbleSize val="0"/>
          <c:extLst>
            <c:ext xmlns:c15="http://schemas.microsoft.com/office/drawing/2012/chart" uri="{CE6537A1-D6FC-4f65-9D91-7224C49458BB}"/>
          </c:extLst>
        </c:dLbl>
      </c:pivotFmt>
      <c:pivotFmt>
        <c:idx val="177"/>
        <c:dLbl>
          <c:idx val="0"/>
          <c:showLegendKey val="0"/>
          <c:showVal val="1"/>
          <c:showCatName val="0"/>
          <c:showSerName val="0"/>
          <c:showPercent val="0"/>
          <c:showBubbleSize val="0"/>
          <c:extLst>
            <c:ext xmlns:c15="http://schemas.microsoft.com/office/drawing/2012/chart" uri="{CE6537A1-D6FC-4f65-9D91-7224C49458BB}"/>
          </c:extLst>
        </c:dLbl>
      </c:pivotFmt>
      <c:pivotFmt>
        <c:idx val="178"/>
        <c:dLbl>
          <c:idx val="0"/>
          <c:showLegendKey val="0"/>
          <c:showVal val="1"/>
          <c:showCatName val="0"/>
          <c:showSerName val="0"/>
          <c:showPercent val="0"/>
          <c:showBubbleSize val="0"/>
          <c:extLst>
            <c:ext xmlns:c15="http://schemas.microsoft.com/office/drawing/2012/chart" uri="{CE6537A1-D6FC-4f65-9D91-7224C49458BB}"/>
          </c:extLst>
        </c:dLbl>
      </c:pivotFmt>
      <c:pivotFmt>
        <c:idx val="179"/>
        <c:dLbl>
          <c:idx val="0"/>
          <c:showLegendKey val="0"/>
          <c:showVal val="1"/>
          <c:showCatName val="0"/>
          <c:showSerName val="0"/>
          <c:showPercent val="0"/>
          <c:showBubbleSize val="0"/>
          <c:extLst>
            <c:ext xmlns:c15="http://schemas.microsoft.com/office/drawing/2012/chart" uri="{CE6537A1-D6FC-4f65-9D91-7224C49458BB}"/>
          </c:extLst>
        </c:dLbl>
      </c:pivotFmt>
      <c:pivotFmt>
        <c:idx val="180"/>
        <c:dLbl>
          <c:idx val="0"/>
          <c:showLegendKey val="0"/>
          <c:showVal val="1"/>
          <c:showCatName val="0"/>
          <c:showSerName val="0"/>
          <c:showPercent val="0"/>
          <c:showBubbleSize val="0"/>
          <c:extLst>
            <c:ext xmlns:c15="http://schemas.microsoft.com/office/drawing/2012/chart" uri="{CE6537A1-D6FC-4f65-9D91-7224C49458BB}"/>
          </c:extLst>
        </c:dLbl>
      </c:pivotFmt>
      <c:pivotFmt>
        <c:idx val="181"/>
        <c:dLbl>
          <c:idx val="0"/>
          <c:showLegendKey val="0"/>
          <c:showVal val="1"/>
          <c:showCatName val="0"/>
          <c:showSerName val="0"/>
          <c:showPercent val="0"/>
          <c:showBubbleSize val="0"/>
          <c:extLst>
            <c:ext xmlns:c15="http://schemas.microsoft.com/office/drawing/2012/chart" uri="{CE6537A1-D6FC-4f65-9D91-7224C49458BB}"/>
          </c:extLst>
        </c:dLbl>
      </c:pivotFmt>
      <c:pivotFmt>
        <c:idx val="182"/>
        <c:dLbl>
          <c:idx val="0"/>
          <c:showLegendKey val="0"/>
          <c:showVal val="1"/>
          <c:showCatName val="0"/>
          <c:showSerName val="0"/>
          <c:showPercent val="0"/>
          <c:showBubbleSize val="0"/>
          <c:extLst>
            <c:ext xmlns:c15="http://schemas.microsoft.com/office/drawing/2012/chart" uri="{CE6537A1-D6FC-4f65-9D91-7224C49458BB}"/>
          </c:extLst>
        </c:dLbl>
      </c:pivotFmt>
      <c:pivotFmt>
        <c:idx val="183"/>
        <c:dLbl>
          <c:idx val="0"/>
          <c:showLegendKey val="0"/>
          <c:showVal val="1"/>
          <c:showCatName val="0"/>
          <c:showSerName val="0"/>
          <c:showPercent val="0"/>
          <c:showBubbleSize val="0"/>
          <c:extLst>
            <c:ext xmlns:c15="http://schemas.microsoft.com/office/drawing/2012/chart" uri="{CE6537A1-D6FC-4f65-9D91-7224C49458BB}"/>
          </c:extLst>
        </c:dLbl>
      </c:pivotFmt>
      <c:pivotFmt>
        <c:idx val="184"/>
        <c:dLbl>
          <c:idx val="0"/>
          <c:showLegendKey val="0"/>
          <c:showVal val="1"/>
          <c:showCatName val="0"/>
          <c:showSerName val="0"/>
          <c:showPercent val="0"/>
          <c:showBubbleSize val="0"/>
          <c:extLst>
            <c:ext xmlns:c15="http://schemas.microsoft.com/office/drawing/2012/chart" uri="{CE6537A1-D6FC-4f65-9D91-7224C49458BB}"/>
          </c:extLst>
        </c:dLbl>
      </c:pivotFmt>
      <c:pivotFmt>
        <c:idx val="185"/>
        <c:marker>
          <c:symbol val="none"/>
        </c:marker>
      </c:pivotFmt>
      <c:pivotFmt>
        <c:idx val="186"/>
        <c:marker>
          <c:symbol val="none"/>
        </c:marker>
      </c:pivotFmt>
    </c:pivotFmts>
    <c:plotArea>
      <c:layout/>
      <c:barChart>
        <c:barDir val="col"/>
        <c:grouping val="stacked"/>
        <c:varyColors val="0"/>
        <c:ser>
          <c:idx val="0"/>
          <c:order val="0"/>
          <c:tx>
            <c:strRef>
              <c:f>Sheet3!$B$3</c:f>
              <c:strCache>
                <c:ptCount val="1"/>
                <c:pt idx="0">
                  <c:v>Total</c:v>
                </c:pt>
              </c:strCache>
            </c:strRef>
          </c:tx>
          <c:invertIfNegative val="0"/>
          <c:cat>
            <c:strRef>
              <c:f>Sheet3!$A$4:$A$127</c:f>
              <c:strCache>
                <c:ptCount val="123"/>
                <c:pt idx="0">
                  <c:v>AMT_ANNUITY</c:v>
                </c:pt>
                <c:pt idx="1">
                  <c:v>AMT_CREDIT</c:v>
                </c:pt>
                <c:pt idx="2">
                  <c:v>AMT_GOODS_PRICE</c:v>
                </c:pt>
                <c:pt idx="3">
                  <c:v>AMT_INCOME_TOTAL</c:v>
                </c:pt>
                <c:pt idx="4">
                  <c:v>AMT_REQ_CREDIT_BUREAU_DAY</c:v>
                </c:pt>
                <c:pt idx="5">
                  <c:v>AMT_REQ_CREDIT_BUREAU_HOUR</c:v>
                </c:pt>
                <c:pt idx="6">
                  <c:v>AMT_REQ_CREDIT_BUREAU_MON</c:v>
                </c:pt>
                <c:pt idx="7">
                  <c:v>AMT_REQ_CREDIT_BUREAU_QRT</c:v>
                </c:pt>
                <c:pt idx="8">
                  <c:v>AMT_REQ_CREDIT_BUREAU_WEEK</c:v>
                </c:pt>
                <c:pt idx="9">
                  <c:v>AMT_REQ_CREDIT_BUREAU_YEAR</c:v>
                </c:pt>
                <c:pt idx="10">
                  <c:v>APARTMENTS_AVG</c:v>
                </c:pt>
                <c:pt idx="11">
                  <c:v>APARTMENTS_MEDI</c:v>
                </c:pt>
                <c:pt idx="12">
                  <c:v>APARTMENTS_MODE</c:v>
                </c:pt>
                <c:pt idx="13">
                  <c:v>BASEMENTAREA_AVG</c:v>
                </c:pt>
                <c:pt idx="14">
                  <c:v>BASEMENTAREA_MEDI</c:v>
                </c:pt>
                <c:pt idx="15">
                  <c:v>BASEMENTAREA_MODE</c:v>
                </c:pt>
                <c:pt idx="16">
                  <c:v>CNT_CHILDREN</c:v>
                </c:pt>
                <c:pt idx="17">
                  <c:v>CNT_FAM_MEMBERS</c:v>
                </c:pt>
                <c:pt idx="18">
                  <c:v>CODE_GENDER</c:v>
                </c:pt>
                <c:pt idx="19">
                  <c:v>COMMONAREA_AVG</c:v>
                </c:pt>
                <c:pt idx="20">
                  <c:v>COMMONAREA_MEDI</c:v>
                </c:pt>
                <c:pt idx="21">
                  <c:v>COMMONAREA_MODE</c:v>
                </c:pt>
                <c:pt idx="22">
                  <c:v>DAYS_BIRTH</c:v>
                </c:pt>
                <c:pt idx="23">
                  <c:v>DAYS_EMPLOYED</c:v>
                </c:pt>
                <c:pt idx="24">
                  <c:v>DAYS_ID_PUBLISH</c:v>
                </c:pt>
                <c:pt idx="25">
                  <c:v>DAYS_LAST_PHONE_CHANGE</c:v>
                </c:pt>
                <c:pt idx="26">
                  <c:v>DAYS_REGISTRATION</c:v>
                </c:pt>
                <c:pt idx="27">
                  <c:v>DEF_30_CNT_SOCIAL_CIRCLE</c:v>
                </c:pt>
                <c:pt idx="28">
                  <c:v>DEF_60_CNT_SOCIAL_CIRCLE</c:v>
                </c:pt>
                <c:pt idx="29">
                  <c:v>ELEVATORS_AVG</c:v>
                </c:pt>
                <c:pt idx="30">
                  <c:v>ELEVATORS_MEDI</c:v>
                </c:pt>
                <c:pt idx="31">
                  <c:v>ELEVATORS_MODE</c:v>
                </c:pt>
                <c:pt idx="32">
                  <c:v>EMERGENCYSTATE_MODE</c:v>
                </c:pt>
                <c:pt idx="33">
                  <c:v>ENTRANCES_AVG</c:v>
                </c:pt>
                <c:pt idx="34">
                  <c:v>ENTRANCES_MEDI</c:v>
                </c:pt>
                <c:pt idx="35">
                  <c:v>ENTRANCES_MODE</c:v>
                </c:pt>
                <c:pt idx="36">
                  <c:v>EXT_SOURCE_1</c:v>
                </c:pt>
                <c:pt idx="37">
                  <c:v>EXT_SOURCE_2</c:v>
                </c:pt>
                <c:pt idx="38">
                  <c:v>EXT_SOURCE_3</c:v>
                </c:pt>
                <c:pt idx="39">
                  <c:v>FLAG_CONT_MOBILE</c:v>
                </c:pt>
                <c:pt idx="40">
                  <c:v>FLAG_DOCUMENT_10</c:v>
                </c:pt>
                <c:pt idx="41">
                  <c:v>FLAG_DOCUMENT_11</c:v>
                </c:pt>
                <c:pt idx="42">
                  <c:v>FLAG_DOCUMENT_12</c:v>
                </c:pt>
                <c:pt idx="43">
                  <c:v>FLAG_DOCUMENT_13</c:v>
                </c:pt>
                <c:pt idx="44">
                  <c:v>FLAG_DOCUMENT_14</c:v>
                </c:pt>
                <c:pt idx="45">
                  <c:v>FLAG_DOCUMENT_15</c:v>
                </c:pt>
                <c:pt idx="46">
                  <c:v>FLAG_DOCUMENT_16</c:v>
                </c:pt>
                <c:pt idx="47">
                  <c:v>FLAG_DOCUMENT_17</c:v>
                </c:pt>
                <c:pt idx="48">
                  <c:v>FLAG_DOCUMENT_18</c:v>
                </c:pt>
                <c:pt idx="49">
                  <c:v>FLAG_DOCUMENT_19</c:v>
                </c:pt>
                <c:pt idx="50">
                  <c:v>FLAG_DOCUMENT_2</c:v>
                </c:pt>
                <c:pt idx="51">
                  <c:v>FLAG_DOCUMENT_20</c:v>
                </c:pt>
                <c:pt idx="52">
                  <c:v>FLAG_DOCUMENT_21</c:v>
                </c:pt>
                <c:pt idx="53">
                  <c:v>FLAG_DOCUMENT_3</c:v>
                </c:pt>
                <c:pt idx="54">
                  <c:v>FLAG_DOCUMENT_4</c:v>
                </c:pt>
                <c:pt idx="55">
                  <c:v>FLAG_DOCUMENT_5</c:v>
                </c:pt>
                <c:pt idx="56">
                  <c:v>FLAG_DOCUMENT_6</c:v>
                </c:pt>
                <c:pt idx="57">
                  <c:v>FLAG_DOCUMENT_7</c:v>
                </c:pt>
                <c:pt idx="58">
                  <c:v>FLAG_DOCUMENT_8</c:v>
                </c:pt>
                <c:pt idx="59">
                  <c:v>FLAG_DOCUMENT_9</c:v>
                </c:pt>
                <c:pt idx="60">
                  <c:v>FLAG_EMAIL</c:v>
                </c:pt>
                <c:pt idx="61">
                  <c:v>FLAG_EMP_PHONE</c:v>
                </c:pt>
                <c:pt idx="62">
                  <c:v>FLAG_MOBIL</c:v>
                </c:pt>
                <c:pt idx="63">
                  <c:v>FLAG_OWN_CAR</c:v>
                </c:pt>
                <c:pt idx="64">
                  <c:v>FLAG_OWN_REALTY</c:v>
                </c:pt>
                <c:pt idx="65">
                  <c:v>FLAG_PHONE</c:v>
                </c:pt>
                <c:pt idx="66">
                  <c:v>FLAG_WORK_PHONE</c:v>
                </c:pt>
                <c:pt idx="67">
                  <c:v>FLOORSMAX_AVG</c:v>
                </c:pt>
                <c:pt idx="68">
                  <c:v>FLOORSMAX_MEDI</c:v>
                </c:pt>
                <c:pt idx="69">
                  <c:v>FLOORSMAX_MODE</c:v>
                </c:pt>
                <c:pt idx="70">
                  <c:v>FLOORSMIN_AVG</c:v>
                </c:pt>
                <c:pt idx="71">
                  <c:v>FLOORSMIN_MEDI</c:v>
                </c:pt>
                <c:pt idx="72">
                  <c:v>FLOORSMIN_MODE</c:v>
                </c:pt>
                <c:pt idx="73">
                  <c:v>FONDKAPREMONT_MODE</c:v>
                </c:pt>
                <c:pt idx="74">
                  <c:v>HOUR_APPR_PROCESS_START</c:v>
                </c:pt>
                <c:pt idx="75">
                  <c:v>HOUSETYPE_MODE</c:v>
                </c:pt>
                <c:pt idx="76">
                  <c:v>LANDAREA_AVG</c:v>
                </c:pt>
                <c:pt idx="77">
                  <c:v>LANDAREA_MEDI</c:v>
                </c:pt>
                <c:pt idx="78">
                  <c:v>LANDAREA_MODE</c:v>
                </c:pt>
                <c:pt idx="79">
                  <c:v>LIVE_CITY_NOT_WORK_CITY</c:v>
                </c:pt>
                <c:pt idx="80">
                  <c:v>LIVE_REGION_NOT_WORK_REGION</c:v>
                </c:pt>
                <c:pt idx="81">
                  <c:v>LIVINGAPARTMENTS_AVG</c:v>
                </c:pt>
                <c:pt idx="82">
                  <c:v>LIVINGAPARTMENTS_MEDI</c:v>
                </c:pt>
                <c:pt idx="83">
                  <c:v>LIVINGAPARTMENTS_MODE</c:v>
                </c:pt>
                <c:pt idx="84">
                  <c:v>LIVINGAREA_AVG</c:v>
                </c:pt>
                <c:pt idx="85">
                  <c:v>LIVINGAREA_MEDI</c:v>
                </c:pt>
                <c:pt idx="86">
                  <c:v>LIVINGAREA_MODE</c:v>
                </c:pt>
                <c:pt idx="87">
                  <c:v>NAME_CONTRACT_TYPE</c:v>
                </c:pt>
                <c:pt idx="88">
                  <c:v>NAME_EDUCATION_TYPE</c:v>
                </c:pt>
                <c:pt idx="89">
                  <c:v>NAME_FAMILY_STATUS</c:v>
                </c:pt>
                <c:pt idx="90">
                  <c:v>NAME_HOUSING_TYPE</c:v>
                </c:pt>
                <c:pt idx="91">
                  <c:v>NAME_INCOME_TYPE</c:v>
                </c:pt>
                <c:pt idx="92">
                  <c:v>NAME_TYPE_SUITE</c:v>
                </c:pt>
                <c:pt idx="93">
                  <c:v>NONLIVINGAPARTMENTS_AVG</c:v>
                </c:pt>
                <c:pt idx="94">
                  <c:v>NONLIVINGAPARTMENTS_MEDI</c:v>
                </c:pt>
                <c:pt idx="95">
                  <c:v>NONLIVINGAPARTMENTS_MODE</c:v>
                </c:pt>
                <c:pt idx="96">
                  <c:v>NONLIVINGAREA_AVG</c:v>
                </c:pt>
                <c:pt idx="97">
                  <c:v>NONLIVINGAREA_MEDI</c:v>
                </c:pt>
                <c:pt idx="98">
                  <c:v>NONLIVINGAREA_MODE</c:v>
                </c:pt>
                <c:pt idx="99">
                  <c:v>OBS_30_CNT_SOCIAL_CIRCLE</c:v>
                </c:pt>
                <c:pt idx="100">
                  <c:v>OBS_60_CNT_SOCIAL_CIRCLE</c:v>
                </c:pt>
                <c:pt idx="101">
                  <c:v>OCCUPATION_TYPE</c:v>
                </c:pt>
                <c:pt idx="102">
                  <c:v>ORGANIZATION_TYPE</c:v>
                </c:pt>
                <c:pt idx="103">
                  <c:v>OWN_CAR_AGE</c:v>
                </c:pt>
                <c:pt idx="104">
                  <c:v>REG_CITY_NOT_LIVE_CITY</c:v>
                </c:pt>
                <c:pt idx="105">
                  <c:v>REG_CITY_NOT_WORK_CITY</c:v>
                </c:pt>
                <c:pt idx="106">
                  <c:v>REG_REGION_NOT_LIVE_REGION</c:v>
                </c:pt>
                <c:pt idx="107">
                  <c:v>REG_REGION_NOT_WORK_REGION</c:v>
                </c:pt>
                <c:pt idx="108">
                  <c:v>REGION_POPULATION_RELATIVE</c:v>
                </c:pt>
                <c:pt idx="109">
                  <c:v>REGION_RATING_CLIENT</c:v>
                </c:pt>
                <c:pt idx="110">
                  <c:v>REGION_RATING_CLIENT_W_CITY</c:v>
                </c:pt>
                <c:pt idx="111">
                  <c:v>SK_ID_CURR</c:v>
                </c:pt>
                <c:pt idx="112">
                  <c:v>TARGET</c:v>
                </c:pt>
                <c:pt idx="113">
                  <c:v>TOTALAREA_MODE</c:v>
                </c:pt>
                <c:pt idx="114">
                  <c:v>WALLSMATERIAL_MODE</c:v>
                </c:pt>
                <c:pt idx="115">
                  <c:v>WEEKDAY_APPR_PROCESS_START</c:v>
                </c:pt>
                <c:pt idx="116">
                  <c:v>YEARS_BEGINEXPLUATATION_AVG</c:v>
                </c:pt>
                <c:pt idx="117">
                  <c:v>YEARS_BEGINEXPLUATATION_MEDI</c:v>
                </c:pt>
                <c:pt idx="118">
                  <c:v>YEARS_BEGINEXPLUATATION_MODE</c:v>
                </c:pt>
                <c:pt idx="119">
                  <c:v>YEARS_BUILD_AVG</c:v>
                </c:pt>
                <c:pt idx="120">
                  <c:v>YEARS_BUILD_MEDI</c:v>
                </c:pt>
                <c:pt idx="121">
                  <c:v>YEARS_BUILD_MODE</c:v>
                </c:pt>
                <c:pt idx="122">
                  <c:v>(blank)</c:v>
                </c:pt>
              </c:strCache>
            </c:strRef>
          </c:cat>
          <c:val>
            <c:numRef>
              <c:f>Sheet3!$B$4:$B$127</c:f>
              <c:numCache>
                <c:formatCode>General</c:formatCode>
                <c:ptCount val="123"/>
                <c:pt idx="0">
                  <c:v>2.0000399999999998E-3</c:v>
                </c:pt>
                <c:pt idx="1">
                  <c:v>0</c:v>
                </c:pt>
                <c:pt idx="2">
                  <c:v>7.6001520000000003E-2</c:v>
                </c:pt>
                <c:pt idx="3">
                  <c:v>0</c:v>
                </c:pt>
                <c:pt idx="4">
                  <c:v>13.46826937</c:v>
                </c:pt>
                <c:pt idx="5">
                  <c:v>13.46826937</c:v>
                </c:pt>
                <c:pt idx="6">
                  <c:v>13.46826937</c:v>
                </c:pt>
                <c:pt idx="7">
                  <c:v>13.46826937</c:v>
                </c:pt>
                <c:pt idx="8">
                  <c:v>13.46826937</c:v>
                </c:pt>
                <c:pt idx="9">
                  <c:v>13.46826937</c:v>
                </c:pt>
                <c:pt idx="10">
                  <c:v>50.771015419999998</c:v>
                </c:pt>
                <c:pt idx="11">
                  <c:v>50.771015419999998</c:v>
                </c:pt>
                <c:pt idx="12">
                  <c:v>50.771015419999998</c:v>
                </c:pt>
                <c:pt idx="13">
                  <c:v>58.399167980000001</c:v>
                </c:pt>
                <c:pt idx="14">
                  <c:v>58.399167980000001</c:v>
                </c:pt>
                <c:pt idx="15">
                  <c:v>58.399167980000001</c:v>
                </c:pt>
                <c:pt idx="16">
                  <c:v>0</c:v>
                </c:pt>
                <c:pt idx="17">
                  <c:v>2.0000399999999998E-3</c:v>
                </c:pt>
                <c:pt idx="18">
                  <c:v>0</c:v>
                </c:pt>
                <c:pt idx="19">
                  <c:v>69.921398429999996</c:v>
                </c:pt>
                <c:pt idx="20">
                  <c:v>69.921398429999996</c:v>
                </c:pt>
                <c:pt idx="21">
                  <c:v>69.921398429999996</c:v>
                </c:pt>
                <c:pt idx="22">
                  <c:v>0</c:v>
                </c:pt>
                <c:pt idx="23">
                  <c:v>0</c:v>
                </c:pt>
                <c:pt idx="24">
                  <c:v>0</c:v>
                </c:pt>
                <c:pt idx="25">
                  <c:v>2.0000399999999998E-3</c:v>
                </c:pt>
                <c:pt idx="26">
                  <c:v>0</c:v>
                </c:pt>
                <c:pt idx="27">
                  <c:v>0.33600671999999998</c:v>
                </c:pt>
                <c:pt idx="28">
                  <c:v>0.33600671999999998</c:v>
                </c:pt>
                <c:pt idx="29">
                  <c:v>53.303066059999999</c:v>
                </c:pt>
                <c:pt idx="30">
                  <c:v>53.303066059999999</c:v>
                </c:pt>
                <c:pt idx="31">
                  <c:v>53.303066059999999</c:v>
                </c:pt>
                <c:pt idx="32">
                  <c:v>47.396947939999997</c:v>
                </c:pt>
                <c:pt idx="33">
                  <c:v>50.391007819999999</c:v>
                </c:pt>
                <c:pt idx="34">
                  <c:v>50.391007819999999</c:v>
                </c:pt>
                <c:pt idx="35">
                  <c:v>50.391007819999999</c:v>
                </c:pt>
                <c:pt idx="36">
                  <c:v>56.345126899999997</c:v>
                </c:pt>
                <c:pt idx="37">
                  <c:v>0.25200504000000001</c:v>
                </c:pt>
                <c:pt idx="38">
                  <c:v>19.888397770000001</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49.750995019999998</c:v>
                </c:pt>
                <c:pt idx="68">
                  <c:v>49.750995019999998</c:v>
                </c:pt>
                <c:pt idx="69">
                  <c:v>49.750995019999998</c:v>
                </c:pt>
                <c:pt idx="70">
                  <c:v>67.789355790000002</c:v>
                </c:pt>
                <c:pt idx="71">
                  <c:v>67.789355790000002</c:v>
                </c:pt>
                <c:pt idx="72">
                  <c:v>67.789355790000002</c:v>
                </c:pt>
                <c:pt idx="73">
                  <c:v>68.383367669999998</c:v>
                </c:pt>
                <c:pt idx="74">
                  <c:v>0</c:v>
                </c:pt>
                <c:pt idx="75">
                  <c:v>50.151003019999997</c:v>
                </c:pt>
                <c:pt idx="76">
                  <c:v>59.443188859999999</c:v>
                </c:pt>
                <c:pt idx="77">
                  <c:v>59.443188859999999</c:v>
                </c:pt>
                <c:pt idx="78">
                  <c:v>59.443188859999999</c:v>
                </c:pt>
                <c:pt idx="79">
                  <c:v>0</c:v>
                </c:pt>
                <c:pt idx="80">
                  <c:v>0</c:v>
                </c:pt>
                <c:pt idx="81">
                  <c:v>68.453369069999994</c:v>
                </c:pt>
                <c:pt idx="82">
                  <c:v>68.453369069999994</c:v>
                </c:pt>
                <c:pt idx="83">
                  <c:v>68.453369069999994</c:v>
                </c:pt>
                <c:pt idx="84">
                  <c:v>50.275005499999999</c:v>
                </c:pt>
                <c:pt idx="85">
                  <c:v>50.275005499999999</c:v>
                </c:pt>
                <c:pt idx="86">
                  <c:v>50.275005499999999</c:v>
                </c:pt>
                <c:pt idx="87">
                  <c:v>0</c:v>
                </c:pt>
                <c:pt idx="88">
                  <c:v>0</c:v>
                </c:pt>
                <c:pt idx="89">
                  <c:v>0</c:v>
                </c:pt>
                <c:pt idx="90">
                  <c:v>0</c:v>
                </c:pt>
                <c:pt idx="91">
                  <c:v>0</c:v>
                </c:pt>
                <c:pt idx="92">
                  <c:v>0.38400768000000002</c:v>
                </c:pt>
                <c:pt idx="93">
                  <c:v>69.429388590000002</c:v>
                </c:pt>
                <c:pt idx="94">
                  <c:v>69.429388590000002</c:v>
                </c:pt>
                <c:pt idx="95">
                  <c:v>69.429388590000002</c:v>
                </c:pt>
                <c:pt idx="96">
                  <c:v>55.145102899999998</c:v>
                </c:pt>
                <c:pt idx="97">
                  <c:v>55.145102899999998</c:v>
                </c:pt>
                <c:pt idx="98">
                  <c:v>55.145102899999998</c:v>
                </c:pt>
                <c:pt idx="99">
                  <c:v>0.33600671999999998</c:v>
                </c:pt>
                <c:pt idx="100">
                  <c:v>0.33600671999999998</c:v>
                </c:pt>
                <c:pt idx="101">
                  <c:v>31.30862617</c:v>
                </c:pt>
                <c:pt idx="102">
                  <c:v>0</c:v>
                </c:pt>
                <c:pt idx="103">
                  <c:v>65.901318029999999</c:v>
                </c:pt>
                <c:pt idx="104">
                  <c:v>0</c:v>
                </c:pt>
                <c:pt idx="105">
                  <c:v>0</c:v>
                </c:pt>
                <c:pt idx="106">
                  <c:v>0</c:v>
                </c:pt>
                <c:pt idx="107">
                  <c:v>0</c:v>
                </c:pt>
                <c:pt idx="108">
                  <c:v>0</c:v>
                </c:pt>
                <c:pt idx="109">
                  <c:v>0</c:v>
                </c:pt>
                <c:pt idx="110">
                  <c:v>0</c:v>
                </c:pt>
                <c:pt idx="111">
                  <c:v>0</c:v>
                </c:pt>
                <c:pt idx="112">
                  <c:v>0</c:v>
                </c:pt>
                <c:pt idx="113">
                  <c:v>48.29696594</c:v>
                </c:pt>
                <c:pt idx="114">
                  <c:v>50.919018379999997</c:v>
                </c:pt>
                <c:pt idx="115">
                  <c:v>0</c:v>
                </c:pt>
                <c:pt idx="116">
                  <c:v>48.788975780000001</c:v>
                </c:pt>
                <c:pt idx="117">
                  <c:v>48.788975780000001</c:v>
                </c:pt>
                <c:pt idx="118">
                  <c:v>48.788975780000001</c:v>
                </c:pt>
                <c:pt idx="119">
                  <c:v>66.479329590000006</c:v>
                </c:pt>
                <c:pt idx="120">
                  <c:v>66.479329590000006</c:v>
                </c:pt>
                <c:pt idx="121">
                  <c:v>66.479329590000006</c:v>
                </c:pt>
              </c:numCache>
            </c:numRef>
          </c:val>
          <c:extLst>
            <c:ext xmlns:c16="http://schemas.microsoft.com/office/drawing/2014/chart" uri="{C3380CC4-5D6E-409C-BE32-E72D297353CC}">
              <c16:uniqueId val="{00000000-28CC-1E4E-8ACD-0E9B66C92C39}"/>
            </c:ext>
          </c:extLst>
        </c:ser>
        <c:dLbls>
          <c:showLegendKey val="0"/>
          <c:showVal val="0"/>
          <c:showCatName val="0"/>
          <c:showSerName val="0"/>
          <c:showPercent val="0"/>
          <c:showBubbleSize val="0"/>
        </c:dLbls>
        <c:gapWidth val="75"/>
        <c:overlap val="100"/>
        <c:axId val="183255424"/>
        <c:axId val="183257344"/>
      </c:barChart>
      <c:catAx>
        <c:axId val="183255424"/>
        <c:scaling>
          <c:orientation val="minMax"/>
        </c:scaling>
        <c:delete val="0"/>
        <c:axPos val="b"/>
        <c:title>
          <c:overlay val="0"/>
        </c:title>
        <c:numFmt formatCode="General" sourceLinked="0"/>
        <c:majorTickMark val="none"/>
        <c:minorTickMark val="none"/>
        <c:tickLblPos val="nextTo"/>
        <c:crossAx val="183257344"/>
        <c:crosses val="autoZero"/>
        <c:auto val="1"/>
        <c:lblAlgn val="ctr"/>
        <c:lblOffset val="100"/>
        <c:noMultiLvlLbl val="0"/>
      </c:catAx>
      <c:valAx>
        <c:axId val="183257344"/>
        <c:scaling>
          <c:orientation val="minMax"/>
        </c:scaling>
        <c:delete val="0"/>
        <c:axPos val="l"/>
        <c:majorGridlines/>
        <c:minorGridlines/>
        <c:title>
          <c:overlay val="0"/>
        </c:title>
        <c:numFmt formatCode="General" sourceLinked="1"/>
        <c:majorTickMark val="out"/>
        <c:minorTickMark val="none"/>
        <c:tickLblPos val="nextTo"/>
        <c:crossAx val="18325542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4"/>
    </mc:Choice>
    <mc:Fallback>
      <c:style val="44"/>
    </mc:Fallback>
  </mc:AlternateContent>
  <c:chart>
    <c:title>
      <c:tx>
        <c:rich>
          <a:bodyPr/>
          <a:lstStyle/>
          <a:p>
            <a:pPr>
              <a:defRPr/>
            </a:pPr>
            <a:r>
              <a:rPr lang="en-US" sz="1200" i="1">
                <a:latin typeface="Arial Rounded MT Bold" panose="020F0704030504030204" pitchFamily="34" charset="0"/>
              </a:rPr>
              <a:t>Income</a:t>
            </a:r>
            <a:r>
              <a:rPr lang="en-US" sz="1200" i="1" baseline="0">
                <a:latin typeface="Arial Rounded MT Bold" panose="020F0704030504030204" pitchFamily="34" charset="0"/>
              </a:rPr>
              <a:t> Range vs Total Applicants</a:t>
            </a:r>
            <a:endParaRPr lang="en-US" sz="1200" i="1">
              <a:latin typeface="Arial Rounded MT Bold" panose="020F0704030504030204" pitchFamily="34" charset="0"/>
            </a:endParaRPr>
          </a:p>
        </c:rich>
      </c:tx>
      <c:layout>
        <c:manualLayout>
          <c:xMode val="edge"/>
          <c:yMode val="edge"/>
          <c:x val="0.21393044619422572"/>
          <c:y val="4.6296296296296294E-2"/>
        </c:manualLayout>
      </c:layout>
      <c:overlay val="0"/>
    </c:title>
    <c:autoTitleDeleted val="0"/>
    <c:plotArea>
      <c:layout/>
      <c:barChart>
        <c:barDir val="col"/>
        <c:grouping val="stacked"/>
        <c:varyColors val="0"/>
        <c:ser>
          <c:idx val="0"/>
          <c:order val="0"/>
          <c:tx>
            <c:strRef>
              <c:f>Sheet5!$D$1</c:f>
              <c:strCache>
                <c:ptCount val="1"/>
                <c:pt idx="0">
                  <c:v>Total Applicants</c:v>
                </c:pt>
              </c:strCache>
            </c:strRef>
          </c:tx>
          <c:invertIfNegative val="0"/>
          <c:cat>
            <c:strRef>
              <c:f>Sheet5!$C$2:$C$22</c:f>
              <c:strCache>
                <c:ptCount val="21"/>
                <c:pt idx="0">
                  <c:v>0-50000</c:v>
                </c:pt>
                <c:pt idx="1">
                  <c:v>50000-100000</c:v>
                </c:pt>
                <c:pt idx="2">
                  <c:v>100000-150000</c:v>
                </c:pt>
                <c:pt idx="3">
                  <c:v>150000-200000</c:v>
                </c:pt>
                <c:pt idx="4">
                  <c:v>200000-250000</c:v>
                </c:pt>
                <c:pt idx="5">
                  <c:v>250000-300000</c:v>
                </c:pt>
                <c:pt idx="6">
                  <c:v>300000-350000</c:v>
                </c:pt>
                <c:pt idx="7">
                  <c:v>350000-400000</c:v>
                </c:pt>
                <c:pt idx="8">
                  <c:v>400000-450000</c:v>
                </c:pt>
                <c:pt idx="9">
                  <c:v>450000-500000</c:v>
                </c:pt>
                <c:pt idx="10">
                  <c:v>500000-550000</c:v>
                </c:pt>
                <c:pt idx="11">
                  <c:v>550000-600000</c:v>
                </c:pt>
                <c:pt idx="12">
                  <c:v>600000-650000</c:v>
                </c:pt>
                <c:pt idx="13">
                  <c:v>650000-700000</c:v>
                </c:pt>
                <c:pt idx="14">
                  <c:v>700000-750000</c:v>
                </c:pt>
                <c:pt idx="15">
                  <c:v>750000-800000</c:v>
                </c:pt>
                <c:pt idx="16">
                  <c:v>800000-850000</c:v>
                </c:pt>
                <c:pt idx="17">
                  <c:v>850000-900000</c:v>
                </c:pt>
                <c:pt idx="18">
                  <c:v>900000-950000</c:v>
                </c:pt>
                <c:pt idx="19">
                  <c:v>950000-1000000</c:v>
                </c:pt>
                <c:pt idx="20">
                  <c:v>&gt;1000000</c:v>
                </c:pt>
              </c:strCache>
            </c:strRef>
          </c:cat>
          <c:val>
            <c:numRef>
              <c:f>Sheet5!$D$2:$D$22</c:f>
              <c:numCache>
                <c:formatCode>General</c:formatCode>
                <c:ptCount val="21"/>
                <c:pt idx="0">
                  <c:v>803</c:v>
                </c:pt>
                <c:pt idx="1">
                  <c:v>9588</c:v>
                </c:pt>
                <c:pt idx="2">
                  <c:v>14851</c:v>
                </c:pt>
                <c:pt idx="3">
                  <c:v>10408</c:v>
                </c:pt>
                <c:pt idx="4">
                  <c:v>7817</c:v>
                </c:pt>
                <c:pt idx="5">
                  <c:v>2787</c:v>
                </c:pt>
                <c:pt idx="6">
                  <c:v>1481</c:v>
                </c:pt>
                <c:pt idx="7">
                  <c:v>957</c:v>
                </c:pt>
                <c:pt idx="8">
                  <c:v>393</c:v>
                </c:pt>
                <c:pt idx="9">
                  <c:v>456</c:v>
                </c:pt>
                <c:pt idx="10">
                  <c:v>124</c:v>
                </c:pt>
                <c:pt idx="11">
                  <c:v>43</c:v>
                </c:pt>
                <c:pt idx="12">
                  <c:v>40</c:v>
                </c:pt>
                <c:pt idx="13">
                  <c:v>117</c:v>
                </c:pt>
                <c:pt idx="14">
                  <c:v>22</c:v>
                </c:pt>
                <c:pt idx="15">
                  <c:v>11</c:v>
                </c:pt>
                <c:pt idx="16">
                  <c:v>21</c:v>
                </c:pt>
                <c:pt idx="17">
                  <c:v>5</c:v>
                </c:pt>
                <c:pt idx="18">
                  <c:v>30</c:v>
                </c:pt>
                <c:pt idx="19">
                  <c:v>0</c:v>
                </c:pt>
                <c:pt idx="20">
                  <c:v>0</c:v>
                </c:pt>
              </c:numCache>
            </c:numRef>
          </c:val>
          <c:extLst>
            <c:ext xmlns:c16="http://schemas.microsoft.com/office/drawing/2014/chart" uri="{C3380CC4-5D6E-409C-BE32-E72D297353CC}">
              <c16:uniqueId val="{00000000-C79A-544A-80F6-DC7BE61B7FD4}"/>
            </c:ext>
          </c:extLst>
        </c:ser>
        <c:dLbls>
          <c:showLegendKey val="0"/>
          <c:showVal val="0"/>
          <c:showCatName val="0"/>
          <c:showSerName val="0"/>
          <c:showPercent val="0"/>
          <c:showBubbleSize val="0"/>
        </c:dLbls>
        <c:gapWidth val="150"/>
        <c:overlap val="100"/>
        <c:axId val="191448192"/>
        <c:axId val="191449728"/>
      </c:barChart>
      <c:catAx>
        <c:axId val="191448192"/>
        <c:scaling>
          <c:orientation val="minMax"/>
        </c:scaling>
        <c:delete val="1"/>
        <c:axPos val="b"/>
        <c:numFmt formatCode="General" sourceLinked="0"/>
        <c:majorTickMark val="out"/>
        <c:minorTickMark val="none"/>
        <c:tickLblPos val="nextTo"/>
        <c:crossAx val="191449728"/>
        <c:crosses val="autoZero"/>
        <c:auto val="1"/>
        <c:lblAlgn val="ctr"/>
        <c:lblOffset val="100"/>
        <c:noMultiLvlLbl val="0"/>
      </c:catAx>
      <c:valAx>
        <c:axId val="191449728"/>
        <c:scaling>
          <c:orientation val="minMax"/>
        </c:scaling>
        <c:delete val="0"/>
        <c:axPos val="l"/>
        <c:numFmt formatCode="General" sourceLinked="1"/>
        <c:majorTickMark val="out"/>
        <c:minorTickMark val="none"/>
        <c:tickLblPos val="nextTo"/>
        <c:crossAx val="191448192"/>
        <c:crosses val="autoZero"/>
        <c:crossBetween val="between"/>
      </c:valAx>
      <c:spPr>
        <a:noFill/>
        <a:ln w="25400">
          <a:noFill/>
        </a:ln>
      </c:spPr>
    </c:plotArea>
    <c:legend>
      <c:legendPos val="r"/>
      <c:overlay val="0"/>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[application_data1 (version 1).xlsb]Sheet4!PivotTable3</c:name>
    <c:fmtId val="3"/>
  </c:pivotSource>
  <c:chart>
    <c:title>
      <c:tx>
        <c:rich>
          <a:bodyPr/>
          <a:lstStyle/>
          <a:p>
            <a:pPr>
              <a:defRPr/>
            </a:pPr>
            <a:r>
              <a:rPr lang="en-US" sz="1100" dirty="0">
                <a:solidFill>
                  <a:srgbClr val="FF0000"/>
                </a:solidFill>
                <a:latin typeface="Bahnschrift Condensed" panose="020B0502040204020203" pitchFamily="34" charset="0"/>
              </a:rPr>
              <a:t>INCOME RANGE VS DEFAULTERS&amp;NON-DEFAULTERS</a:t>
            </a:r>
          </a:p>
        </c:rich>
      </c:tx>
      <c:layout>
        <c:manualLayout>
          <c:xMode val="edge"/>
          <c:yMode val="edge"/>
          <c:x val="0.22759713388229216"/>
          <c:y val="5.9164479440069993E-2"/>
        </c:manualLayout>
      </c:layout>
      <c:overlay val="0"/>
    </c:title>
    <c:autoTitleDeleted val="0"/>
    <c:pivotFmts>
      <c:pivotFmt>
        <c:idx val="0"/>
      </c:pivotFmt>
      <c:pivotFmt>
        <c:idx val="1"/>
      </c:pivotFmt>
      <c:pivotFmt>
        <c:idx val="2"/>
      </c:pivotFmt>
      <c:pivotFmt>
        <c:idx val="3"/>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barChart>
        <c:barDir val="bar"/>
        <c:grouping val="clustered"/>
        <c:varyColors val="0"/>
        <c:ser>
          <c:idx val="0"/>
          <c:order val="0"/>
          <c:tx>
            <c:strRef>
              <c:f>Sheet4!$B$3</c:f>
              <c:strCache>
                <c:ptCount val="1"/>
                <c:pt idx="0">
                  <c:v>Sum of Non-Defaulters</c:v>
                </c:pt>
              </c:strCache>
            </c:strRef>
          </c:tx>
          <c:invertIfNegative val="0"/>
          <c:cat>
            <c:strRef>
              <c:f>Sheet4!$A$4:$A$25</c:f>
              <c:strCache>
                <c:ptCount val="21"/>
                <c:pt idx="0">
                  <c:v>&gt;1000000</c:v>
                </c:pt>
                <c:pt idx="1">
                  <c:v>0-50000</c:v>
                </c:pt>
                <c:pt idx="2">
                  <c:v>100000-150000</c:v>
                </c:pt>
                <c:pt idx="3">
                  <c:v>150000-200000</c:v>
                </c:pt>
                <c:pt idx="4">
                  <c:v>200000-250000</c:v>
                </c:pt>
                <c:pt idx="5">
                  <c:v>250000-300000</c:v>
                </c:pt>
                <c:pt idx="6">
                  <c:v>300000-350000</c:v>
                </c:pt>
                <c:pt idx="7">
                  <c:v>350000-400000</c:v>
                </c:pt>
                <c:pt idx="8">
                  <c:v>400000-450000</c:v>
                </c:pt>
                <c:pt idx="9">
                  <c:v>450000-500000</c:v>
                </c:pt>
                <c:pt idx="10">
                  <c:v>500000-550000</c:v>
                </c:pt>
                <c:pt idx="11">
                  <c:v>50000-100000</c:v>
                </c:pt>
                <c:pt idx="12">
                  <c:v>550000-600000</c:v>
                </c:pt>
                <c:pt idx="13">
                  <c:v>600000-650000</c:v>
                </c:pt>
                <c:pt idx="14">
                  <c:v>650000-700000</c:v>
                </c:pt>
                <c:pt idx="15">
                  <c:v>700000-750000</c:v>
                </c:pt>
                <c:pt idx="16">
                  <c:v>750000-800000</c:v>
                </c:pt>
                <c:pt idx="17">
                  <c:v>800000-850000</c:v>
                </c:pt>
                <c:pt idx="18">
                  <c:v>850000-900000</c:v>
                </c:pt>
                <c:pt idx="19">
                  <c:v>900000-950000</c:v>
                </c:pt>
                <c:pt idx="20">
                  <c:v>950000-1000000</c:v>
                </c:pt>
              </c:strCache>
            </c:strRef>
          </c:cat>
          <c:val>
            <c:numRef>
              <c:f>Sheet4!$B$4:$B$25</c:f>
              <c:numCache>
                <c:formatCode>General</c:formatCode>
                <c:ptCount val="21"/>
                <c:pt idx="0">
                  <c:v>0</c:v>
                </c:pt>
                <c:pt idx="1">
                  <c:v>741</c:v>
                </c:pt>
                <c:pt idx="2">
                  <c:v>13690</c:v>
                </c:pt>
                <c:pt idx="3">
                  <c:v>9575</c:v>
                </c:pt>
                <c:pt idx="4">
                  <c:v>7202</c:v>
                </c:pt>
                <c:pt idx="5">
                  <c:v>2540</c:v>
                </c:pt>
                <c:pt idx="6">
                  <c:v>1365</c:v>
                </c:pt>
                <c:pt idx="7">
                  <c:v>882</c:v>
                </c:pt>
                <c:pt idx="8">
                  <c:v>361</c:v>
                </c:pt>
                <c:pt idx="9">
                  <c:v>418</c:v>
                </c:pt>
                <c:pt idx="10">
                  <c:v>111</c:v>
                </c:pt>
                <c:pt idx="11">
                  <c:v>8796</c:v>
                </c:pt>
                <c:pt idx="12">
                  <c:v>38</c:v>
                </c:pt>
                <c:pt idx="13">
                  <c:v>33</c:v>
                </c:pt>
                <c:pt idx="14">
                  <c:v>105</c:v>
                </c:pt>
                <c:pt idx="15">
                  <c:v>20</c:v>
                </c:pt>
                <c:pt idx="16">
                  <c:v>10</c:v>
                </c:pt>
                <c:pt idx="17">
                  <c:v>19</c:v>
                </c:pt>
                <c:pt idx="18">
                  <c:v>5</c:v>
                </c:pt>
                <c:pt idx="19">
                  <c:v>30</c:v>
                </c:pt>
                <c:pt idx="20">
                  <c:v>1</c:v>
                </c:pt>
              </c:numCache>
            </c:numRef>
          </c:val>
          <c:extLst>
            <c:ext xmlns:c16="http://schemas.microsoft.com/office/drawing/2014/chart" uri="{C3380CC4-5D6E-409C-BE32-E72D297353CC}">
              <c16:uniqueId val="{00000000-A26B-2F4B-BF9C-3D1047A37CD7}"/>
            </c:ext>
          </c:extLst>
        </c:ser>
        <c:ser>
          <c:idx val="1"/>
          <c:order val="1"/>
          <c:tx>
            <c:strRef>
              <c:f>Sheet4!$C$3</c:f>
              <c:strCache>
                <c:ptCount val="1"/>
                <c:pt idx="0">
                  <c:v>Sum of Defaulters</c:v>
                </c:pt>
              </c:strCache>
            </c:strRef>
          </c:tx>
          <c:invertIfNegative val="0"/>
          <c:cat>
            <c:strRef>
              <c:f>Sheet4!$A$4:$A$25</c:f>
              <c:strCache>
                <c:ptCount val="21"/>
                <c:pt idx="0">
                  <c:v>&gt;1000000</c:v>
                </c:pt>
                <c:pt idx="1">
                  <c:v>0-50000</c:v>
                </c:pt>
                <c:pt idx="2">
                  <c:v>100000-150000</c:v>
                </c:pt>
                <c:pt idx="3">
                  <c:v>150000-200000</c:v>
                </c:pt>
                <c:pt idx="4">
                  <c:v>200000-250000</c:v>
                </c:pt>
                <c:pt idx="5">
                  <c:v>250000-300000</c:v>
                </c:pt>
                <c:pt idx="6">
                  <c:v>300000-350000</c:v>
                </c:pt>
                <c:pt idx="7">
                  <c:v>350000-400000</c:v>
                </c:pt>
                <c:pt idx="8">
                  <c:v>400000-450000</c:v>
                </c:pt>
                <c:pt idx="9">
                  <c:v>450000-500000</c:v>
                </c:pt>
                <c:pt idx="10">
                  <c:v>500000-550000</c:v>
                </c:pt>
                <c:pt idx="11">
                  <c:v>50000-100000</c:v>
                </c:pt>
                <c:pt idx="12">
                  <c:v>550000-600000</c:v>
                </c:pt>
                <c:pt idx="13">
                  <c:v>600000-650000</c:v>
                </c:pt>
                <c:pt idx="14">
                  <c:v>650000-700000</c:v>
                </c:pt>
                <c:pt idx="15">
                  <c:v>700000-750000</c:v>
                </c:pt>
                <c:pt idx="16">
                  <c:v>750000-800000</c:v>
                </c:pt>
                <c:pt idx="17">
                  <c:v>800000-850000</c:v>
                </c:pt>
                <c:pt idx="18">
                  <c:v>850000-900000</c:v>
                </c:pt>
                <c:pt idx="19">
                  <c:v>900000-950000</c:v>
                </c:pt>
                <c:pt idx="20">
                  <c:v>950000-1000000</c:v>
                </c:pt>
              </c:strCache>
            </c:strRef>
          </c:cat>
          <c:val>
            <c:numRef>
              <c:f>Sheet4!$C$4:$C$25</c:f>
              <c:numCache>
                <c:formatCode>General</c:formatCode>
                <c:ptCount val="21"/>
                <c:pt idx="1">
                  <c:v>63</c:v>
                </c:pt>
                <c:pt idx="2">
                  <c:v>1298</c:v>
                </c:pt>
                <c:pt idx="3">
                  <c:v>890</c:v>
                </c:pt>
                <c:pt idx="4">
                  <c:v>575</c:v>
                </c:pt>
                <c:pt idx="5">
                  <c:v>188</c:v>
                </c:pt>
                <c:pt idx="6">
                  <c:v>83</c:v>
                </c:pt>
                <c:pt idx="7">
                  <c:v>48</c:v>
                </c:pt>
                <c:pt idx="8">
                  <c:v>30</c:v>
                </c:pt>
                <c:pt idx="9">
                  <c:v>37</c:v>
                </c:pt>
                <c:pt idx="10">
                  <c:v>9</c:v>
                </c:pt>
                <c:pt idx="11">
                  <c:v>782</c:v>
                </c:pt>
                <c:pt idx="12">
                  <c:v>5</c:v>
                </c:pt>
                <c:pt idx="13">
                  <c:v>1</c:v>
                </c:pt>
                <c:pt idx="14">
                  <c:v>8</c:v>
                </c:pt>
                <c:pt idx="15">
                  <c:v>1</c:v>
                </c:pt>
                <c:pt idx="16">
                  <c:v>0</c:v>
                </c:pt>
                <c:pt idx="17">
                  <c:v>2</c:v>
                </c:pt>
                <c:pt idx="18">
                  <c:v>0</c:v>
                </c:pt>
                <c:pt idx="19">
                  <c:v>2</c:v>
                </c:pt>
                <c:pt idx="20">
                  <c:v>0</c:v>
                </c:pt>
              </c:numCache>
            </c:numRef>
          </c:val>
          <c:extLst>
            <c:ext xmlns:c16="http://schemas.microsoft.com/office/drawing/2014/chart" uri="{C3380CC4-5D6E-409C-BE32-E72D297353CC}">
              <c16:uniqueId val="{00000001-A26B-2F4B-BF9C-3D1047A37CD7}"/>
            </c:ext>
          </c:extLst>
        </c:ser>
        <c:dLbls>
          <c:showLegendKey val="0"/>
          <c:showVal val="0"/>
          <c:showCatName val="0"/>
          <c:showSerName val="0"/>
          <c:showPercent val="0"/>
          <c:showBubbleSize val="0"/>
        </c:dLbls>
        <c:gapWidth val="75"/>
        <c:overlap val="-25"/>
        <c:axId val="191574784"/>
        <c:axId val="191576320"/>
      </c:barChart>
      <c:catAx>
        <c:axId val="191574784"/>
        <c:scaling>
          <c:orientation val="minMax"/>
        </c:scaling>
        <c:delete val="0"/>
        <c:axPos val="l"/>
        <c:numFmt formatCode="General" sourceLinked="0"/>
        <c:majorTickMark val="none"/>
        <c:minorTickMark val="none"/>
        <c:tickLblPos val="nextTo"/>
        <c:crossAx val="191576320"/>
        <c:crosses val="autoZero"/>
        <c:auto val="1"/>
        <c:lblAlgn val="ctr"/>
        <c:lblOffset val="100"/>
        <c:noMultiLvlLbl val="0"/>
      </c:catAx>
      <c:valAx>
        <c:axId val="191576320"/>
        <c:scaling>
          <c:orientation val="minMax"/>
        </c:scaling>
        <c:delete val="0"/>
        <c:axPos val="b"/>
        <c:majorGridlines/>
        <c:numFmt formatCode="General" sourceLinked="1"/>
        <c:majorTickMark val="none"/>
        <c:minorTickMark val="none"/>
        <c:tickLblPos val="nextTo"/>
        <c:spPr>
          <a:ln w="9525">
            <a:noFill/>
          </a:ln>
        </c:spPr>
        <c:crossAx val="191574784"/>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[application_data1.csv]Sheet2!PivotTable2</c:name>
    <c:fmtId val="3"/>
  </c:pivotSource>
  <c:chart>
    <c:title>
      <c:tx>
        <c:rich>
          <a:bodyPr/>
          <a:lstStyle/>
          <a:p>
            <a:pPr>
              <a:defRPr/>
            </a:pPr>
            <a:r>
              <a:rPr lang="en-US" sz="900" dirty="0">
                <a:solidFill>
                  <a:srgbClr val="FF0000"/>
                </a:solidFill>
                <a:latin typeface="Lucida Fax" panose="02060602050505020204" pitchFamily="18" charset="0"/>
              </a:rPr>
              <a:t>CREDIT RANGE VS DEFAULTERS&amp;N0N-DEFAULTERS</a:t>
            </a:r>
          </a:p>
        </c:rich>
      </c:tx>
      <c:layout>
        <c:manualLayout>
          <c:xMode val="edge"/>
          <c:yMode val="edge"/>
          <c:x val="0.53644964518324101"/>
          <c:y val="8.3333333333333329E-2"/>
        </c:manualLayout>
      </c:layout>
      <c:overlay val="1"/>
    </c:title>
    <c:autoTitleDeleted val="0"/>
    <c:pivotFmts>
      <c:pivotFmt>
        <c:idx val="0"/>
      </c:pivotFmt>
      <c:pivotFmt>
        <c:idx val="1"/>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bar"/>
        <c:grouping val="stacked"/>
        <c:varyColors val="0"/>
        <c:ser>
          <c:idx val="0"/>
          <c:order val="0"/>
          <c:tx>
            <c:strRef>
              <c:f>Sheet2!$B$3</c:f>
              <c:strCache>
                <c:ptCount val="1"/>
                <c:pt idx="0">
                  <c:v>Sum of Non-Defaulters</c:v>
                </c:pt>
              </c:strCache>
            </c:strRef>
          </c:tx>
          <c:invertIfNegative val="0"/>
          <c:cat>
            <c:strRef>
              <c:f>Sheet2!$A$4:$A$27</c:f>
              <c:strCache>
                <c:ptCount val="23"/>
                <c:pt idx="0">
                  <c:v>0-100000</c:v>
                </c:pt>
                <c:pt idx="1">
                  <c:v>1000000-1100000</c:v>
                </c:pt>
                <c:pt idx="2">
                  <c:v>100000-200000</c:v>
                </c:pt>
                <c:pt idx="3">
                  <c:v>1100000-1200000</c:v>
                </c:pt>
                <c:pt idx="4">
                  <c:v>1200000-1300000</c:v>
                </c:pt>
                <c:pt idx="5">
                  <c:v>1300000-1400000</c:v>
                </c:pt>
                <c:pt idx="6">
                  <c:v>1400000-1500000</c:v>
                </c:pt>
                <c:pt idx="7">
                  <c:v>1500000-1600000</c:v>
                </c:pt>
                <c:pt idx="8">
                  <c:v>1600000-1700000</c:v>
                </c:pt>
                <c:pt idx="9">
                  <c:v>1700000-1800000</c:v>
                </c:pt>
                <c:pt idx="10">
                  <c:v>1800000-1900000</c:v>
                </c:pt>
                <c:pt idx="11">
                  <c:v>1900000-2000000</c:v>
                </c:pt>
                <c:pt idx="12">
                  <c:v>2000000-2100000</c:v>
                </c:pt>
                <c:pt idx="13">
                  <c:v>200000-300000</c:v>
                </c:pt>
                <c:pt idx="14">
                  <c:v>2100000-2200000</c:v>
                </c:pt>
                <c:pt idx="15">
                  <c:v>2200000-2300000</c:v>
                </c:pt>
                <c:pt idx="16">
                  <c:v>300000-400000</c:v>
                </c:pt>
                <c:pt idx="17">
                  <c:v>400000-500000</c:v>
                </c:pt>
                <c:pt idx="18">
                  <c:v>500000-600000</c:v>
                </c:pt>
                <c:pt idx="19">
                  <c:v>600000-700000</c:v>
                </c:pt>
                <c:pt idx="20">
                  <c:v>700000-800000</c:v>
                </c:pt>
                <c:pt idx="21">
                  <c:v>800000-900000</c:v>
                </c:pt>
                <c:pt idx="22">
                  <c:v>900000-1000000</c:v>
                </c:pt>
              </c:strCache>
            </c:strRef>
          </c:cat>
          <c:val>
            <c:numRef>
              <c:f>Sheet2!$B$4:$B$27</c:f>
              <c:numCache>
                <c:formatCode>General</c:formatCode>
                <c:ptCount val="23"/>
                <c:pt idx="0">
                  <c:v>932</c:v>
                </c:pt>
                <c:pt idx="1">
                  <c:v>2056</c:v>
                </c:pt>
                <c:pt idx="2">
                  <c:v>4578</c:v>
                </c:pt>
                <c:pt idx="3">
                  <c:v>1312</c:v>
                </c:pt>
                <c:pt idx="4">
                  <c:v>1387</c:v>
                </c:pt>
                <c:pt idx="5">
                  <c:v>896</c:v>
                </c:pt>
                <c:pt idx="6">
                  <c:v>372</c:v>
                </c:pt>
                <c:pt idx="7">
                  <c:v>619</c:v>
                </c:pt>
                <c:pt idx="8">
                  <c:v>135</c:v>
                </c:pt>
                <c:pt idx="9">
                  <c:v>244</c:v>
                </c:pt>
                <c:pt idx="10">
                  <c:v>233</c:v>
                </c:pt>
                <c:pt idx="11">
                  <c:v>117</c:v>
                </c:pt>
                <c:pt idx="12">
                  <c:v>110</c:v>
                </c:pt>
                <c:pt idx="13">
                  <c:v>8162</c:v>
                </c:pt>
                <c:pt idx="14">
                  <c:v>33</c:v>
                </c:pt>
                <c:pt idx="15">
                  <c:v>89</c:v>
                </c:pt>
                <c:pt idx="16">
                  <c:v>3817</c:v>
                </c:pt>
                <c:pt idx="17">
                  <c:v>4694</c:v>
                </c:pt>
                <c:pt idx="18">
                  <c:v>4958</c:v>
                </c:pt>
                <c:pt idx="19">
                  <c:v>3602</c:v>
                </c:pt>
                <c:pt idx="20">
                  <c:v>2812</c:v>
                </c:pt>
                <c:pt idx="21">
                  <c:v>2338</c:v>
                </c:pt>
                <c:pt idx="22">
                  <c:v>2392</c:v>
                </c:pt>
              </c:numCache>
            </c:numRef>
          </c:val>
          <c:extLst>
            <c:ext xmlns:c16="http://schemas.microsoft.com/office/drawing/2014/chart" uri="{C3380CC4-5D6E-409C-BE32-E72D297353CC}">
              <c16:uniqueId val="{00000000-5898-4144-BA2E-39D0DA83619E}"/>
            </c:ext>
          </c:extLst>
        </c:ser>
        <c:ser>
          <c:idx val="1"/>
          <c:order val="1"/>
          <c:tx>
            <c:strRef>
              <c:f>Sheet2!$C$3</c:f>
              <c:strCache>
                <c:ptCount val="1"/>
                <c:pt idx="0">
                  <c:v>Sum of Defaulters</c:v>
                </c:pt>
              </c:strCache>
            </c:strRef>
          </c:tx>
          <c:invertIfNegative val="0"/>
          <c:cat>
            <c:strRef>
              <c:f>Sheet2!$A$4:$A$27</c:f>
              <c:strCache>
                <c:ptCount val="23"/>
                <c:pt idx="0">
                  <c:v>0-100000</c:v>
                </c:pt>
                <c:pt idx="1">
                  <c:v>1000000-1100000</c:v>
                </c:pt>
                <c:pt idx="2">
                  <c:v>100000-200000</c:v>
                </c:pt>
                <c:pt idx="3">
                  <c:v>1100000-1200000</c:v>
                </c:pt>
                <c:pt idx="4">
                  <c:v>1200000-1300000</c:v>
                </c:pt>
                <c:pt idx="5">
                  <c:v>1300000-1400000</c:v>
                </c:pt>
                <c:pt idx="6">
                  <c:v>1400000-1500000</c:v>
                </c:pt>
                <c:pt idx="7">
                  <c:v>1500000-1600000</c:v>
                </c:pt>
                <c:pt idx="8">
                  <c:v>1600000-1700000</c:v>
                </c:pt>
                <c:pt idx="9">
                  <c:v>1700000-1800000</c:v>
                </c:pt>
                <c:pt idx="10">
                  <c:v>1800000-1900000</c:v>
                </c:pt>
                <c:pt idx="11">
                  <c:v>1900000-2000000</c:v>
                </c:pt>
                <c:pt idx="12">
                  <c:v>2000000-2100000</c:v>
                </c:pt>
                <c:pt idx="13">
                  <c:v>200000-300000</c:v>
                </c:pt>
                <c:pt idx="14">
                  <c:v>2100000-2200000</c:v>
                </c:pt>
                <c:pt idx="15">
                  <c:v>2200000-2300000</c:v>
                </c:pt>
                <c:pt idx="16">
                  <c:v>300000-400000</c:v>
                </c:pt>
                <c:pt idx="17">
                  <c:v>400000-500000</c:v>
                </c:pt>
                <c:pt idx="18">
                  <c:v>500000-600000</c:v>
                </c:pt>
                <c:pt idx="19">
                  <c:v>600000-700000</c:v>
                </c:pt>
                <c:pt idx="20">
                  <c:v>700000-800000</c:v>
                </c:pt>
                <c:pt idx="21">
                  <c:v>800000-900000</c:v>
                </c:pt>
                <c:pt idx="22">
                  <c:v>900000-1000000</c:v>
                </c:pt>
              </c:strCache>
            </c:strRef>
          </c:cat>
          <c:val>
            <c:numRef>
              <c:f>Sheet2!$C$4:$C$27</c:f>
              <c:numCache>
                <c:formatCode>General</c:formatCode>
                <c:ptCount val="23"/>
                <c:pt idx="0">
                  <c:v>57</c:v>
                </c:pt>
                <c:pt idx="1">
                  <c:v>162</c:v>
                </c:pt>
                <c:pt idx="2">
                  <c:v>333</c:v>
                </c:pt>
                <c:pt idx="3">
                  <c:v>84</c:v>
                </c:pt>
                <c:pt idx="4">
                  <c:v>75</c:v>
                </c:pt>
                <c:pt idx="5">
                  <c:v>49</c:v>
                </c:pt>
                <c:pt idx="6">
                  <c:v>17</c:v>
                </c:pt>
                <c:pt idx="7">
                  <c:v>28</c:v>
                </c:pt>
                <c:pt idx="8">
                  <c:v>9</c:v>
                </c:pt>
                <c:pt idx="9">
                  <c:v>11</c:v>
                </c:pt>
                <c:pt idx="10">
                  <c:v>8</c:v>
                </c:pt>
                <c:pt idx="11">
                  <c:v>5</c:v>
                </c:pt>
                <c:pt idx="12">
                  <c:v>5</c:v>
                </c:pt>
                <c:pt idx="13">
                  <c:v>687</c:v>
                </c:pt>
                <c:pt idx="14">
                  <c:v>3</c:v>
                </c:pt>
                <c:pt idx="15">
                  <c:v>0</c:v>
                </c:pt>
                <c:pt idx="16">
                  <c:v>439</c:v>
                </c:pt>
                <c:pt idx="17">
                  <c:v>533</c:v>
                </c:pt>
                <c:pt idx="18">
                  <c:v>595</c:v>
                </c:pt>
                <c:pt idx="19">
                  <c:v>307</c:v>
                </c:pt>
                <c:pt idx="20">
                  <c:v>250</c:v>
                </c:pt>
                <c:pt idx="21">
                  <c:v>209</c:v>
                </c:pt>
                <c:pt idx="22">
                  <c:v>156</c:v>
                </c:pt>
              </c:numCache>
            </c:numRef>
          </c:val>
          <c:extLst>
            <c:ext xmlns:c16="http://schemas.microsoft.com/office/drawing/2014/chart" uri="{C3380CC4-5D6E-409C-BE32-E72D297353CC}">
              <c16:uniqueId val="{00000001-5898-4144-BA2E-39D0DA83619E}"/>
            </c:ext>
          </c:extLst>
        </c:ser>
        <c:dLbls>
          <c:showLegendKey val="0"/>
          <c:showVal val="0"/>
          <c:showCatName val="0"/>
          <c:showSerName val="0"/>
          <c:showPercent val="0"/>
          <c:showBubbleSize val="0"/>
        </c:dLbls>
        <c:gapWidth val="150"/>
        <c:overlap val="100"/>
        <c:axId val="191626240"/>
        <c:axId val="191832832"/>
      </c:barChart>
      <c:catAx>
        <c:axId val="191626240"/>
        <c:scaling>
          <c:orientation val="minMax"/>
        </c:scaling>
        <c:delete val="0"/>
        <c:axPos val="l"/>
        <c:numFmt formatCode="General" sourceLinked="0"/>
        <c:majorTickMark val="out"/>
        <c:minorTickMark val="none"/>
        <c:tickLblPos val="nextTo"/>
        <c:crossAx val="191832832"/>
        <c:crosses val="autoZero"/>
        <c:auto val="1"/>
        <c:lblAlgn val="ctr"/>
        <c:lblOffset val="100"/>
        <c:noMultiLvlLbl val="0"/>
      </c:catAx>
      <c:valAx>
        <c:axId val="191832832"/>
        <c:scaling>
          <c:orientation val="minMax"/>
        </c:scaling>
        <c:delete val="0"/>
        <c:axPos val="b"/>
        <c:majorGridlines/>
        <c:numFmt formatCode="General" sourceLinked="1"/>
        <c:majorTickMark val="out"/>
        <c:minorTickMark val="none"/>
        <c:tickLblPos val="nextTo"/>
        <c:crossAx val="191626240"/>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5"/>
    </mc:Choice>
    <mc:Fallback>
      <c:style val="45"/>
    </mc:Fallback>
  </mc:AlternateContent>
  <c:chart>
    <c:title>
      <c:tx>
        <c:rich>
          <a:bodyPr/>
          <a:lstStyle/>
          <a:p>
            <a:pPr>
              <a:defRPr/>
            </a:pPr>
            <a:r>
              <a:rPr lang="en-US" sz="1400" dirty="0">
                <a:solidFill>
                  <a:srgbClr val="FF0000"/>
                </a:solidFill>
              </a:rPr>
              <a:t>CREDIT</a:t>
            </a:r>
            <a:r>
              <a:rPr lang="en-US" sz="1400" baseline="0" dirty="0">
                <a:solidFill>
                  <a:srgbClr val="FF0000"/>
                </a:solidFill>
              </a:rPr>
              <a:t> RANGE VS NO.OF APPLICANTS</a:t>
            </a:r>
            <a:endParaRPr lang="en-US" sz="1400" dirty="0">
              <a:solidFill>
                <a:srgbClr val="FF0000"/>
              </a:solidFill>
            </a:endParaRPr>
          </a:p>
        </c:rich>
      </c:tx>
      <c:overlay val="0"/>
    </c:title>
    <c:autoTitleDeleted val="0"/>
    <c:plotArea>
      <c:layout/>
      <c:barChart>
        <c:barDir val="bar"/>
        <c:grouping val="clustered"/>
        <c:varyColors val="0"/>
        <c:ser>
          <c:idx val="0"/>
          <c:order val="0"/>
          <c:tx>
            <c:strRef>
              <c:f>application_data1!$D$1</c:f>
              <c:strCache>
                <c:ptCount val="1"/>
                <c:pt idx="0">
                  <c:v>T otal  Applicants</c:v>
                </c:pt>
              </c:strCache>
            </c:strRef>
          </c:tx>
          <c:invertIfNegative val="0"/>
          <c:cat>
            <c:strRef>
              <c:f>application_data1!$C$2:$C$28</c:f>
              <c:strCache>
                <c:ptCount val="27"/>
                <c:pt idx="0">
                  <c:v>0-100000</c:v>
                </c:pt>
                <c:pt idx="1">
                  <c:v>100000-200000</c:v>
                </c:pt>
                <c:pt idx="2">
                  <c:v>200000-300000</c:v>
                </c:pt>
                <c:pt idx="3">
                  <c:v>300000-400000</c:v>
                </c:pt>
                <c:pt idx="4">
                  <c:v>400000-500000</c:v>
                </c:pt>
                <c:pt idx="5">
                  <c:v>500000-600000</c:v>
                </c:pt>
                <c:pt idx="6">
                  <c:v>600000-700000</c:v>
                </c:pt>
                <c:pt idx="7">
                  <c:v>700000-800000</c:v>
                </c:pt>
                <c:pt idx="8">
                  <c:v>800000-900000</c:v>
                </c:pt>
                <c:pt idx="9">
                  <c:v>900000-1000000</c:v>
                </c:pt>
                <c:pt idx="10">
                  <c:v>1000000-1100000</c:v>
                </c:pt>
                <c:pt idx="11">
                  <c:v>1100000-1200000</c:v>
                </c:pt>
                <c:pt idx="12">
                  <c:v>1200000-1300000</c:v>
                </c:pt>
                <c:pt idx="13">
                  <c:v>1300000-1400000</c:v>
                </c:pt>
                <c:pt idx="14">
                  <c:v>1400000-1500000</c:v>
                </c:pt>
                <c:pt idx="15">
                  <c:v>1500000-1600000</c:v>
                </c:pt>
                <c:pt idx="16">
                  <c:v>1600000-1700000</c:v>
                </c:pt>
                <c:pt idx="17">
                  <c:v>1700000-1800000</c:v>
                </c:pt>
                <c:pt idx="18">
                  <c:v>1800000-1900000</c:v>
                </c:pt>
                <c:pt idx="19">
                  <c:v>1900000-2000000</c:v>
                </c:pt>
                <c:pt idx="20">
                  <c:v>2000000-2100000</c:v>
                </c:pt>
                <c:pt idx="21">
                  <c:v>2100000-2200000</c:v>
                </c:pt>
                <c:pt idx="22">
                  <c:v>2200000-2300000</c:v>
                </c:pt>
                <c:pt idx="23">
                  <c:v>2300000-2400000</c:v>
                </c:pt>
                <c:pt idx="24">
                  <c:v>2400000-2500000</c:v>
                </c:pt>
                <c:pt idx="25">
                  <c:v>2500000-2600000</c:v>
                </c:pt>
                <c:pt idx="26">
                  <c:v>2600000-2700000</c:v>
                </c:pt>
              </c:strCache>
            </c:strRef>
          </c:cat>
          <c:val>
            <c:numRef>
              <c:f>application_data1!$D$2:$D$28</c:f>
              <c:numCache>
                <c:formatCode>General</c:formatCode>
                <c:ptCount val="27"/>
                <c:pt idx="0">
                  <c:v>989</c:v>
                </c:pt>
                <c:pt idx="1">
                  <c:v>4911</c:v>
                </c:pt>
                <c:pt idx="2">
                  <c:v>8849</c:v>
                </c:pt>
                <c:pt idx="3">
                  <c:v>4256</c:v>
                </c:pt>
                <c:pt idx="4">
                  <c:v>5227</c:v>
                </c:pt>
                <c:pt idx="5">
                  <c:v>5553</c:v>
                </c:pt>
                <c:pt idx="6">
                  <c:v>3909</c:v>
                </c:pt>
                <c:pt idx="7">
                  <c:v>3062</c:v>
                </c:pt>
                <c:pt idx="8">
                  <c:v>2547</c:v>
                </c:pt>
                <c:pt idx="9">
                  <c:v>2548</c:v>
                </c:pt>
                <c:pt idx="10">
                  <c:v>2218</c:v>
                </c:pt>
                <c:pt idx="11">
                  <c:v>1396</c:v>
                </c:pt>
                <c:pt idx="12">
                  <c:v>1462</c:v>
                </c:pt>
                <c:pt idx="13">
                  <c:v>945</c:v>
                </c:pt>
                <c:pt idx="14">
                  <c:v>389</c:v>
                </c:pt>
                <c:pt idx="15">
                  <c:v>647</c:v>
                </c:pt>
                <c:pt idx="16">
                  <c:v>144</c:v>
                </c:pt>
                <c:pt idx="17">
                  <c:v>255</c:v>
                </c:pt>
                <c:pt idx="18">
                  <c:v>241</c:v>
                </c:pt>
                <c:pt idx="19">
                  <c:v>122</c:v>
                </c:pt>
                <c:pt idx="20">
                  <c:v>115</c:v>
                </c:pt>
                <c:pt idx="21">
                  <c:v>36</c:v>
                </c:pt>
                <c:pt idx="22">
                  <c:v>89</c:v>
                </c:pt>
                <c:pt idx="23">
                  <c:v>14</c:v>
                </c:pt>
                <c:pt idx="24">
                  <c:v>17</c:v>
                </c:pt>
                <c:pt idx="25">
                  <c:v>32</c:v>
                </c:pt>
                <c:pt idx="26">
                  <c:v>11</c:v>
                </c:pt>
              </c:numCache>
            </c:numRef>
          </c:val>
          <c:extLst>
            <c:ext xmlns:c16="http://schemas.microsoft.com/office/drawing/2014/chart" uri="{C3380CC4-5D6E-409C-BE32-E72D297353CC}">
              <c16:uniqueId val="{00000000-4EE3-FF40-B36E-8EA9144E1C99}"/>
            </c:ext>
          </c:extLst>
        </c:ser>
        <c:dLbls>
          <c:showLegendKey val="0"/>
          <c:showVal val="0"/>
          <c:showCatName val="0"/>
          <c:showSerName val="0"/>
          <c:showPercent val="0"/>
          <c:showBubbleSize val="0"/>
        </c:dLbls>
        <c:gapWidth val="75"/>
        <c:overlap val="-25"/>
        <c:axId val="191852544"/>
        <c:axId val="191854080"/>
      </c:barChart>
      <c:catAx>
        <c:axId val="191852544"/>
        <c:scaling>
          <c:orientation val="minMax"/>
        </c:scaling>
        <c:delete val="0"/>
        <c:axPos val="l"/>
        <c:numFmt formatCode="General" sourceLinked="0"/>
        <c:majorTickMark val="none"/>
        <c:minorTickMark val="none"/>
        <c:tickLblPos val="nextTo"/>
        <c:crossAx val="191854080"/>
        <c:crosses val="autoZero"/>
        <c:auto val="1"/>
        <c:lblAlgn val="ctr"/>
        <c:lblOffset val="100"/>
        <c:noMultiLvlLbl val="0"/>
      </c:catAx>
      <c:valAx>
        <c:axId val="191854080"/>
        <c:scaling>
          <c:orientation val="minMax"/>
        </c:scaling>
        <c:delete val="0"/>
        <c:axPos val="b"/>
        <c:majorGridlines/>
        <c:numFmt formatCode="General" sourceLinked="1"/>
        <c:majorTickMark val="none"/>
        <c:minorTickMark val="none"/>
        <c:tickLblPos val="nextTo"/>
        <c:spPr>
          <a:ln w="9525">
            <a:noFill/>
          </a:ln>
        </c:spPr>
        <c:crossAx val="191852544"/>
        <c:crosses val="autoZero"/>
        <c:crossBetween val="between"/>
      </c:valAx>
      <c:spPr>
        <a:noFill/>
        <a:ln w="25400">
          <a:noFill/>
        </a:ln>
      </c:spPr>
    </c:plotArea>
    <c:legend>
      <c:legendPos val="b"/>
      <c:overlay val="0"/>
    </c:legend>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1"/>
    </mc:Choice>
    <mc:Fallback>
      <c:style val="41"/>
    </mc:Fallback>
  </mc:AlternateContent>
  <c:chart>
    <c:title>
      <c:tx>
        <c:rich>
          <a:bodyPr/>
          <a:lstStyle/>
          <a:p>
            <a:pPr>
              <a:defRPr sz="1600">
                <a:latin typeface="Bahnschrift Condensed" panose="020B0502040204020203" pitchFamily="34" charset="0"/>
              </a:defRPr>
            </a:pPr>
            <a:r>
              <a:rPr lang="en-US" sz="1600" dirty="0">
                <a:solidFill>
                  <a:srgbClr val="FF0000"/>
                </a:solidFill>
                <a:latin typeface="Bahnschrift Condensed" panose="020B0502040204020203" pitchFamily="34" charset="0"/>
              </a:rPr>
              <a:t>Annuity</a:t>
            </a:r>
            <a:r>
              <a:rPr lang="en-US" sz="1600" baseline="0" dirty="0">
                <a:solidFill>
                  <a:srgbClr val="FF0000"/>
                </a:solidFill>
                <a:latin typeface="Bahnschrift Condensed" panose="020B0502040204020203" pitchFamily="34" charset="0"/>
              </a:rPr>
              <a:t> Range vs Total Applicants</a:t>
            </a:r>
            <a:endParaRPr lang="en-US" sz="1600" dirty="0">
              <a:solidFill>
                <a:srgbClr val="FF0000"/>
              </a:solidFill>
              <a:latin typeface="Bahnschrift Condensed" panose="020B0502040204020203" pitchFamily="34" charset="0"/>
            </a:endParaRPr>
          </a:p>
        </c:rich>
      </c:tx>
      <c:overlay val="0"/>
    </c:title>
    <c:autoTitleDeleted val="0"/>
    <c:plotArea>
      <c:layout/>
      <c:barChart>
        <c:barDir val="col"/>
        <c:grouping val="stacked"/>
        <c:varyColors val="0"/>
        <c:ser>
          <c:idx val="0"/>
          <c:order val="0"/>
          <c:tx>
            <c:strRef>
              <c:f>Sheet1!$D$1</c:f>
              <c:strCache>
                <c:ptCount val="1"/>
                <c:pt idx="0">
                  <c:v>Total Applicants</c:v>
                </c:pt>
              </c:strCache>
            </c:strRef>
          </c:tx>
          <c:invertIfNegative val="0"/>
          <c:cat>
            <c:strRef>
              <c:f>Sheet1!$C$2:$C$24</c:f>
              <c:strCache>
                <c:ptCount val="23"/>
                <c:pt idx="0">
                  <c:v>0-10000</c:v>
                </c:pt>
                <c:pt idx="1">
                  <c:v>10000-20000</c:v>
                </c:pt>
                <c:pt idx="2">
                  <c:v>20000-30000</c:v>
                </c:pt>
                <c:pt idx="3">
                  <c:v>30000-40000</c:v>
                </c:pt>
                <c:pt idx="4">
                  <c:v>40000-50000</c:v>
                </c:pt>
                <c:pt idx="5">
                  <c:v>50000-60000</c:v>
                </c:pt>
                <c:pt idx="6">
                  <c:v>60000-70000</c:v>
                </c:pt>
                <c:pt idx="7">
                  <c:v>70000-80000</c:v>
                </c:pt>
                <c:pt idx="8">
                  <c:v>80000-90000</c:v>
                </c:pt>
                <c:pt idx="9">
                  <c:v>90000-100000</c:v>
                </c:pt>
                <c:pt idx="10">
                  <c:v>100000-110000</c:v>
                </c:pt>
                <c:pt idx="11">
                  <c:v>110000-120000</c:v>
                </c:pt>
                <c:pt idx="12">
                  <c:v>120000-130000</c:v>
                </c:pt>
                <c:pt idx="13">
                  <c:v>130000-140000</c:v>
                </c:pt>
                <c:pt idx="14">
                  <c:v>140000-150000</c:v>
                </c:pt>
                <c:pt idx="15">
                  <c:v>150000-160000</c:v>
                </c:pt>
                <c:pt idx="16">
                  <c:v>160000-170000</c:v>
                </c:pt>
                <c:pt idx="17">
                  <c:v>170000-180000</c:v>
                </c:pt>
                <c:pt idx="18">
                  <c:v>180000-190000</c:v>
                </c:pt>
                <c:pt idx="19">
                  <c:v>190000-200000</c:v>
                </c:pt>
                <c:pt idx="20">
                  <c:v>200000-210000</c:v>
                </c:pt>
                <c:pt idx="21">
                  <c:v>210000-220000</c:v>
                </c:pt>
                <c:pt idx="22">
                  <c:v>220000-230000</c:v>
                </c:pt>
              </c:strCache>
            </c:strRef>
          </c:cat>
          <c:val>
            <c:numRef>
              <c:f>Sheet1!$D$2:$D$24</c:f>
              <c:numCache>
                <c:formatCode>General</c:formatCode>
                <c:ptCount val="23"/>
                <c:pt idx="0">
                  <c:v>3832</c:v>
                </c:pt>
                <c:pt idx="1">
                  <c:v>13459</c:v>
                </c:pt>
                <c:pt idx="2">
                  <c:v>15020</c:v>
                </c:pt>
                <c:pt idx="3">
                  <c:v>9584</c:v>
                </c:pt>
                <c:pt idx="4">
                  <c:v>4664</c:v>
                </c:pt>
                <c:pt idx="5">
                  <c:v>2128</c:v>
                </c:pt>
                <c:pt idx="6">
                  <c:v>805</c:v>
                </c:pt>
                <c:pt idx="7">
                  <c:v>257</c:v>
                </c:pt>
                <c:pt idx="8">
                  <c:v>85</c:v>
                </c:pt>
                <c:pt idx="9">
                  <c:v>77</c:v>
                </c:pt>
                <c:pt idx="10">
                  <c:v>28</c:v>
                </c:pt>
                <c:pt idx="11">
                  <c:v>22</c:v>
                </c:pt>
                <c:pt idx="12">
                  <c:v>10</c:v>
                </c:pt>
                <c:pt idx="13">
                  <c:v>11</c:v>
                </c:pt>
                <c:pt idx="14">
                  <c:v>1</c:v>
                </c:pt>
                <c:pt idx="15">
                  <c:v>0</c:v>
                </c:pt>
                <c:pt idx="16">
                  <c:v>0</c:v>
                </c:pt>
                <c:pt idx="17">
                  <c:v>4</c:v>
                </c:pt>
                <c:pt idx="18">
                  <c:v>1</c:v>
                </c:pt>
                <c:pt idx="19">
                  <c:v>1</c:v>
                </c:pt>
                <c:pt idx="20">
                  <c:v>0</c:v>
                </c:pt>
                <c:pt idx="21">
                  <c:v>1</c:v>
                </c:pt>
                <c:pt idx="22">
                  <c:v>5</c:v>
                </c:pt>
              </c:numCache>
            </c:numRef>
          </c:val>
          <c:extLst>
            <c:ext xmlns:c16="http://schemas.microsoft.com/office/drawing/2014/chart" uri="{C3380CC4-5D6E-409C-BE32-E72D297353CC}">
              <c16:uniqueId val="{00000000-C861-8E46-BB42-7BC4E6C725A1}"/>
            </c:ext>
          </c:extLst>
        </c:ser>
        <c:dLbls>
          <c:showLegendKey val="0"/>
          <c:showVal val="0"/>
          <c:showCatName val="0"/>
          <c:showSerName val="0"/>
          <c:showPercent val="0"/>
          <c:showBubbleSize val="0"/>
        </c:dLbls>
        <c:gapWidth val="55"/>
        <c:overlap val="100"/>
        <c:axId val="191874944"/>
        <c:axId val="191876480"/>
      </c:barChart>
      <c:catAx>
        <c:axId val="191874944"/>
        <c:scaling>
          <c:orientation val="minMax"/>
        </c:scaling>
        <c:delete val="0"/>
        <c:axPos val="b"/>
        <c:numFmt formatCode="General" sourceLinked="0"/>
        <c:majorTickMark val="none"/>
        <c:minorTickMark val="none"/>
        <c:tickLblPos val="nextTo"/>
        <c:crossAx val="191876480"/>
        <c:crosses val="autoZero"/>
        <c:auto val="1"/>
        <c:lblAlgn val="ctr"/>
        <c:lblOffset val="100"/>
        <c:noMultiLvlLbl val="0"/>
      </c:catAx>
      <c:valAx>
        <c:axId val="191876480"/>
        <c:scaling>
          <c:orientation val="minMax"/>
        </c:scaling>
        <c:delete val="0"/>
        <c:axPos val="l"/>
        <c:majorGridlines/>
        <c:numFmt formatCode="General" sourceLinked="1"/>
        <c:majorTickMark val="none"/>
        <c:minorTickMark val="none"/>
        <c:tickLblPos val="nextTo"/>
        <c:crossAx val="191874944"/>
        <c:crosses val="autoZero"/>
        <c:crossBetween val="between"/>
      </c:valAx>
    </c:plotArea>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7"/>
    </mc:Choice>
    <mc:Fallback>
      <c:style val="47"/>
    </mc:Fallback>
  </mc:AlternateContent>
  <c:pivotSource>
    <c:name>[application_data (1).csv]Sheet3!PivotTable1</c:name>
    <c:fmtId val="3"/>
  </c:pivotSource>
  <c:chart>
    <c:title>
      <c:tx>
        <c:rich>
          <a:bodyPr/>
          <a:lstStyle/>
          <a:p>
            <a:pPr>
              <a:defRPr/>
            </a:pPr>
            <a:r>
              <a:rPr lang="en-US" sz="1400">
                <a:solidFill>
                  <a:srgbClr val="FF0000"/>
                </a:solidFill>
                <a:latin typeface="Bahnschrift Light SemiCondensed" panose="020B0502040204020203" pitchFamily="34" charset="0"/>
              </a:rPr>
              <a:t>Annuity Range vs Defaulters &amp; Non Defaulters</a:t>
            </a:r>
          </a:p>
        </c:rich>
      </c:tx>
      <c:layout>
        <c:manualLayout>
          <c:xMode val="edge"/>
          <c:yMode val="edge"/>
          <c:x val="0.1798552513025424"/>
          <c:y val="5.3608923884514423E-2"/>
        </c:manualLayout>
      </c:layout>
      <c:overlay val="0"/>
    </c:title>
    <c:autoTitleDeleted val="0"/>
    <c:pivotFmts>
      <c:pivotFmt>
        <c:idx val="0"/>
      </c:pivotFmt>
      <c:pivotFmt>
        <c:idx val="1"/>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bar"/>
        <c:grouping val="stacked"/>
        <c:varyColors val="0"/>
        <c:ser>
          <c:idx val="0"/>
          <c:order val="0"/>
          <c:tx>
            <c:strRef>
              <c:f>Sheet3!$B$3</c:f>
              <c:strCache>
                <c:ptCount val="1"/>
                <c:pt idx="0">
                  <c:v>Sum of Defaulters</c:v>
                </c:pt>
              </c:strCache>
            </c:strRef>
          </c:tx>
          <c:invertIfNegative val="0"/>
          <c:cat>
            <c:strRef>
              <c:f>Sheet3!$A$4:$A$30</c:f>
              <c:strCache>
                <c:ptCount val="26"/>
                <c:pt idx="0">
                  <c:v>0-10000</c:v>
                </c:pt>
                <c:pt idx="1">
                  <c:v>100000-110000</c:v>
                </c:pt>
                <c:pt idx="2">
                  <c:v>10000-20000</c:v>
                </c:pt>
                <c:pt idx="3">
                  <c:v>110000-120000</c:v>
                </c:pt>
                <c:pt idx="4">
                  <c:v>120000-130000</c:v>
                </c:pt>
                <c:pt idx="5">
                  <c:v>130000-140000</c:v>
                </c:pt>
                <c:pt idx="6">
                  <c:v>140000-150000</c:v>
                </c:pt>
                <c:pt idx="7">
                  <c:v>150000-160000</c:v>
                </c:pt>
                <c:pt idx="8">
                  <c:v>160000-170000</c:v>
                </c:pt>
                <c:pt idx="9">
                  <c:v>170000-180000</c:v>
                </c:pt>
                <c:pt idx="10">
                  <c:v>180000-190000</c:v>
                </c:pt>
                <c:pt idx="11">
                  <c:v>190000-200000</c:v>
                </c:pt>
                <c:pt idx="12">
                  <c:v>200000-210000</c:v>
                </c:pt>
                <c:pt idx="13">
                  <c:v>20000-30000</c:v>
                </c:pt>
                <c:pt idx="14">
                  <c:v>210000-220000</c:v>
                </c:pt>
                <c:pt idx="15">
                  <c:v>220000-230000</c:v>
                </c:pt>
                <c:pt idx="16">
                  <c:v>230000-240000</c:v>
                </c:pt>
                <c:pt idx="17">
                  <c:v>240000-250000</c:v>
                </c:pt>
                <c:pt idx="18">
                  <c:v>250000-260000</c:v>
                </c:pt>
                <c:pt idx="19">
                  <c:v>30000-40000</c:v>
                </c:pt>
                <c:pt idx="20">
                  <c:v>40000-50000</c:v>
                </c:pt>
                <c:pt idx="21">
                  <c:v>50000-60000</c:v>
                </c:pt>
                <c:pt idx="22">
                  <c:v>60000-70000</c:v>
                </c:pt>
                <c:pt idx="23">
                  <c:v>70000-80000</c:v>
                </c:pt>
                <c:pt idx="24">
                  <c:v>80000-90000</c:v>
                </c:pt>
                <c:pt idx="25">
                  <c:v>90000-100000</c:v>
                </c:pt>
              </c:strCache>
            </c:strRef>
          </c:cat>
          <c:val>
            <c:numRef>
              <c:f>Sheet3!$B$4:$B$30</c:f>
              <c:numCache>
                <c:formatCode>General</c:formatCode>
                <c:ptCount val="26"/>
                <c:pt idx="0">
                  <c:v>250</c:v>
                </c:pt>
                <c:pt idx="1">
                  <c:v>1</c:v>
                </c:pt>
                <c:pt idx="2">
                  <c:v>1047</c:v>
                </c:pt>
                <c:pt idx="3">
                  <c:v>0</c:v>
                </c:pt>
                <c:pt idx="4">
                  <c:v>0</c:v>
                </c:pt>
                <c:pt idx="5">
                  <c:v>0</c:v>
                </c:pt>
                <c:pt idx="6">
                  <c:v>0</c:v>
                </c:pt>
                <c:pt idx="7">
                  <c:v>0</c:v>
                </c:pt>
                <c:pt idx="8">
                  <c:v>0</c:v>
                </c:pt>
                <c:pt idx="9">
                  <c:v>0</c:v>
                </c:pt>
                <c:pt idx="10">
                  <c:v>0</c:v>
                </c:pt>
                <c:pt idx="11">
                  <c:v>0</c:v>
                </c:pt>
                <c:pt idx="12">
                  <c:v>0</c:v>
                </c:pt>
                <c:pt idx="13">
                  <c:v>1323</c:v>
                </c:pt>
                <c:pt idx="14">
                  <c:v>0</c:v>
                </c:pt>
                <c:pt idx="15">
                  <c:v>0</c:v>
                </c:pt>
                <c:pt idx="16">
                  <c:v>0</c:v>
                </c:pt>
                <c:pt idx="17">
                  <c:v>0</c:v>
                </c:pt>
                <c:pt idx="18">
                  <c:v>0</c:v>
                </c:pt>
                <c:pt idx="19">
                  <c:v>882</c:v>
                </c:pt>
                <c:pt idx="20">
                  <c:v>327</c:v>
                </c:pt>
                <c:pt idx="21">
                  <c:v>147</c:v>
                </c:pt>
                <c:pt idx="22">
                  <c:v>35</c:v>
                </c:pt>
                <c:pt idx="23">
                  <c:v>9</c:v>
                </c:pt>
                <c:pt idx="24">
                  <c:v>4</c:v>
                </c:pt>
                <c:pt idx="25">
                  <c:v>0</c:v>
                </c:pt>
              </c:numCache>
            </c:numRef>
          </c:val>
          <c:extLst>
            <c:ext xmlns:c16="http://schemas.microsoft.com/office/drawing/2014/chart" uri="{C3380CC4-5D6E-409C-BE32-E72D297353CC}">
              <c16:uniqueId val="{00000000-F8D3-DE44-AEF2-753847917391}"/>
            </c:ext>
          </c:extLst>
        </c:ser>
        <c:ser>
          <c:idx val="1"/>
          <c:order val="1"/>
          <c:tx>
            <c:strRef>
              <c:f>Sheet3!$C$3</c:f>
              <c:strCache>
                <c:ptCount val="1"/>
                <c:pt idx="0">
                  <c:v>Sum of NoN-Defaulters</c:v>
                </c:pt>
              </c:strCache>
            </c:strRef>
          </c:tx>
          <c:invertIfNegative val="0"/>
          <c:cat>
            <c:strRef>
              <c:f>Sheet3!$A$4:$A$30</c:f>
              <c:strCache>
                <c:ptCount val="26"/>
                <c:pt idx="0">
                  <c:v>0-10000</c:v>
                </c:pt>
                <c:pt idx="1">
                  <c:v>100000-110000</c:v>
                </c:pt>
                <c:pt idx="2">
                  <c:v>10000-20000</c:v>
                </c:pt>
                <c:pt idx="3">
                  <c:v>110000-120000</c:v>
                </c:pt>
                <c:pt idx="4">
                  <c:v>120000-130000</c:v>
                </c:pt>
                <c:pt idx="5">
                  <c:v>130000-140000</c:v>
                </c:pt>
                <c:pt idx="6">
                  <c:v>140000-150000</c:v>
                </c:pt>
                <c:pt idx="7">
                  <c:v>150000-160000</c:v>
                </c:pt>
                <c:pt idx="8">
                  <c:v>160000-170000</c:v>
                </c:pt>
                <c:pt idx="9">
                  <c:v>170000-180000</c:v>
                </c:pt>
                <c:pt idx="10">
                  <c:v>180000-190000</c:v>
                </c:pt>
                <c:pt idx="11">
                  <c:v>190000-200000</c:v>
                </c:pt>
                <c:pt idx="12">
                  <c:v>200000-210000</c:v>
                </c:pt>
                <c:pt idx="13">
                  <c:v>20000-30000</c:v>
                </c:pt>
                <c:pt idx="14">
                  <c:v>210000-220000</c:v>
                </c:pt>
                <c:pt idx="15">
                  <c:v>220000-230000</c:v>
                </c:pt>
                <c:pt idx="16">
                  <c:v>230000-240000</c:v>
                </c:pt>
                <c:pt idx="17">
                  <c:v>240000-250000</c:v>
                </c:pt>
                <c:pt idx="18">
                  <c:v>250000-260000</c:v>
                </c:pt>
                <c:pt idx="19">
                  <c:v>30000-40000</c:v>
                </c:pt>
                <c:pt idx="20">
                  <c:v>40000-50000</c:v>
                </c:pt>
                <c:pt idx="21">
                  <c:v>50000-60000</c:v>
                </c:pt>
                <c:pt idx="22">
                  <c:v>60000-70000</c:v>
                </c:pt>
                <c:pt idx="23">
                  <c:v>70000-80000</c:v>
                </c:pt>
                <c:pt idx="24">
                  <c:v>80000-90000</c:v>
                </c:pt>
                <c:pt idx="25">
                  <c:v>90000-100000</c:v>
                </c:pt>
              </c:strCache>
            </c:strRef>
          </c:cat>
          <c:val>
            <c:numRef>
              <c:f>Sheet3!$C$4:$C$30</c:f>
              <c:numCache>
                <c:formatCode>General</c:formatCode>
                <c:ptCount val="26"/>
                <c:pt idx="0">
                  <c:v>3582</c:v>
                </c:pt>
                <c:pt idx="1">
                  <c:v>27</c:v>
                </c:pt>
                <c:pt idx="2">
                  <c:v>12412</c:v>
                </c:pt>
                <c:pt idx="3">
                  <c:v>22</c:v>
                </c:pt>
                <c:pt idx="4">
                  <c:v>10</c:v>
                </c:pt>
                <c:pt idx="5">
                  <c:v>11</c:v>
                </c:pt>
                <c:pt idx="6">
                  <c:v>1</c:v>
                </c:pt>
                <c:pt idx="7">
                  <c:v>0</c:v>
                </c:pt>
                <c:pt idx="8">
                  <c:v>0</c:v>
                </c:pt>
                <c:pt idx="9">
                  <c:v>4</c:v>
                </c:pt>
                <c:pt idx="10">
                  <c:v>1</c:v>
                </c:pt>
                <c:pt idx="11">
                  <c:v>1</c:v>
                </c:pt>
                <c:pt idx="12">
                  <c:v>0</c:v>
                </c:pt>
                <c:pt idx="13">
                  <c:v>13697</c:v>
                </c:pt>
                <c:pt idx="14">
                  <c:v>1</c:v>
                </c:pt>
                <c:pt idx="15">
                  <c:v>5</c:v>
                </c:pt>
                <c:pt idx="16">
                  <c:v>0</c:v>
                </c:pt>
                <c:pt idx="17">
                  <c:v>0</c:v>
                </c:pt>
                <c:pt idx="18">
                  <c:v>1</c:v>
                </c:pt>
                <c:pt idx="19">
                  <c:v>8702</c:v>
                </c:pt>
                <c:pt idx="20">
                  <c:v>4337</c:v>
                </c:pt>
                <c:pt idx="21">
                  <c:v>1981</c:v>
                </c:pt>
                <c:pt idx="22">
                  <c:v>770</c:v>
                </c:pt>
                <c:pt idx="23">
                  <c:v>248</c:v>
                </c:pt>
                <c:pt idx="24">
                  <c:v>81</c:v>
                </c:pt>
                <c:pt idx="25">
                  <c:v>77</c:v>
                </c:pt>
              </c:numCache>
            </c:numRef>
          </c:val>
          <c:extLst>
            <c:ext xmlns:c16="http://schemas.microsoft.com/office/drawing/2014/chart" uri="{C3380CC4-5D6E-409C-BE32-E72D297353CC}">
              <c16:uniqueId val="{00000001-F8D3-DE44-AEF2-753847917391}"/>
            </c:ext>
          </c:extLst>
        </c:ser>
        <c:dLbls>
          <c:showLegendKey val="0"/>
          <c:showVal val="0"/>
          <c:showCatName val="0"/>
          <c:showSerName val="0"/>
          <c:showPercent val="0"/>
          <c:showBubbleSize val="0"/>
        </c:dLbls>
        <c:gapWidth val="75"/>
        <c:overlap val="100"/>
        <c:axId val="192155008"/>
        <c:axId val="192185472"/>
      </c:barChart>
      <c:catAx>
        <c:axId val="192155008"/>
        <c:scaling>
          <c:orientation val="minMax"/>
        </c:scaling>
        <c:delete val="0"/>
        <c:axPos val="l"/>
        <c:numFmt formatCode="General" sourceLinked="0"/>
        <c:majorTickMark val="none"/>
        <c:minorTickMark val="none"/>
        <c:tickLblPos val="nextTo"/>
        <c:crossAx val="192185472"/>
        <c:crosses val="autoZero"/>
        <c:auto val="1"/>
        <c:lblAlgn val="ctr"/>
        <c:lblOffset val="100"/>
        <c:noMultiLvlLbl val="0"/>
      </c:catAx>
      <c:valAx>
        <c:axId val="192185472"/>
        <c:scaling>
          <c:orientation val="minMax"/>
        </c:scaling>
        <c:delete val="0"/>
        <c:axPos val="b"/>
        <c:majorGridlines/>
        <c:numFmt formatCode="General" sourceLinked="1"/>
        <c:majorTickMark val="none"/>
        <c:minorTickMark val="none"/>
        <c:tickLblPos val="nextTo"/>
        <c:spPr>
          <a:ln w="9525">
            <a:noFill/>
          </a:ln>
        </c:spPr>
        <c:crossAx val="192155008"/>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6"/>
    </mc:Choice>
    <mc:Fallback>
      <c:style val="46"/>
    </mc:Fallback>
  </mc:AlternateContent>
  <c:chart>
    <c:title>
      <c:tx>
        <c:rich>
          <a:bodyPr/>
          <a:lstStyle/>
          <a:p>
            <a:pPr>
              <a:defRPr/>
            </a:pPr>
            <a:r>
              <a:rPr lang="en-US" sz="1600">
                <a:solidFill>
                  <a:srgbClr val="FF0000"/>
                </a:solidFill>
                <a:latin typeface="Bahnschrift Condensed" panose="020B0502040204020203" pitchFamily="34" charset="0"/>
              </a:rPr>
              <a:t>Goods Price Range vs No.of Applicants</a:t>
            </a:r>
          </a:p>
        </c:rich>
      </c:tx>
      <c:overlay val="0"/>
    </c:title>
    <c:autoTitleDeleted val="0"/>
    <c:plotArea>
      <c:layout/>
      <c:barChart>
        <c:barDir val="col"/>
        <c:grouping val="stacked"/>
        <c:varyColors val="0"/>
        <c:ser>
          <c:idx val="0"/>
          <c:order val="0"/>
          <c:tx>
            <c:strRef>
              <c:f>'application_data task4'!$D$1</c:f>
              <c:strCache>
                <c:ptCount val="1"/>
                <c:pt idx="0">
                  <c:v>Total Applicants</c:v>
                </c:pt>
              </c:strCache>
            </c:strRef>
          </c:tx>
          <c:invertIfNegative val="0"/>
          <c:cat>
            <c:strRef>
              <c:f>'application_data task4'!$C$2:$C$32</c:f>
              <c:strCache>
                <c:ptCount val="31"/>
                <c:pt idx="0">
                  <c:v>0-100000</c:v>
                </c:pt>
                <c:pt idx="1">
                  <c:v>100000-200000</c:v>
                </c:pt>
                <c:pt idx="2">
                  <c:v>200000-300000</c:v>
                </c:pt>
                <c:pt idx="3">
                  <c:v>300000-400000</c:v>
                </c:pt>
                <c:pt idx="4">
                  <c:v>400000-500000</c:v>
                </c:pt>
                <c:pt idx="5">
                  <c:v>500000-600000</c:v>
                </c:pt>
                <c:pt idx="6">
                  <c:v>600000-700000</c:v>
                </c:pt>
                <c:pt idx="7">
                  <c:v>700000-800000</c:v>
                </c:pt>
                <c:pt idx="8">
                  <c:v>800000-900000</c:v>
                </c:pt>
                <c:pt idx="9">
                  <c:v>900000-1000000</c:v>
                </c:pt>
                <c:pt idx="10">
                  <c:v>1000000-1100000</c:v>
                </c:pt>
                <c:pt idx="11">
                  <c:v>1100000-1200000</c:v>
                </c:pt>
                <c:pt idx="12">
                  <c:v>1200000-1300000</c:v>
                </c:pt>
                <c:pt idx="13">
                  <c:v>1300000-1400000</c:v>
                </c:pt>
                <c:pt idx="14">
                  <c:v>1400000-1500000</c:v>
                </c:pt>
                <c:pt idx="15">
                  <c:v>1500000-1600000</c:v>
                </c:pt>
                <c:pt idx="16">
                  <c:v>1600000-1700000</c:v>
                </c:pt>
                <c:pt idx="17">
                  <c:v>1700000-1800000</c:v>
                </c:pt>
                <c:pt idx="18">
                  <c:v>1800000-1900000</c:v>
                </c:pt>
                <c:pt idx="19">
                  <c:v>1900000-2000000</c:v>
                </c:pt>
                <c:pt idx="20">
                  <c:v>2000000-2100000</c:v>
                </c:pt>
                <c:pt idx="21">
                  <c:v>2100000-2200000</c:v>
                </c:pt>
                <c:pt idx="22">
                  <c:v>2200000-2300000</c:v>
                </c:pt>
                <c:pt idx="23">
                  <c:v>2300000-2400000</c:v>
                </c:pt>
                <c:pt idx="24">
                  <c:v>2400000-2500000</c:v>
                </c:pt>
                <c:pt idx="25">
                  <c:v>2500000-2600000</c:v>
                </c:pt>
                <c:pt idx="26">
                  <c:v>2600000-2700000</c:v>
                </c:pt>
                <c:pt idx="27">
                  <c:v>2700000-2800000</c:v>
                </c:pt>
                <c:pt idx="28">
                  <c:v>2800000-2900000</c:v>
                </c:pt>
                <c:pt idx="29">
                  <c:v>2900000-3000000</c:v>
                </c:pt>
                <c:pt idx="30">
                  <c:v>3000000-3100000</c:v>
                </c:pt>
              </c:strCache>
            </c:strRef>
          </c:cat>
          <c:val>
            <c:numRef>
              <c:f>'application_data task4'!$D$2:$D$32</c:f>
              <c:numCache>
                <c:formatCode>General</c:formatCode>
                <c:ptCount val="31"/>
                <c:pt idx="0">
                  <c:v>1434</c:v>
                </c:pt>
                <c:pt idx="1">
                  <c:v>5372</c:v>
                </c:pt>
                <c:pt idx="2">
                  <c:v>10170</c:v>
                </c:pt>
                <c:pt idx="3">
                  <c:v>3429</c:v>
                </c:pt>
                <c:pt idx="4">
                  <c:v>9221</c:v>
                </c:pt>
                <c:pt idx="5">
                  <c:v>2111</c:v>
                </c:pt>
                <c:pt idx="6">
                  <c:v>6507</c:v>
                </c:pt>
                <c:pt idx="7">
                  <c:v>1349</c:v>
                </c:pt>
                <c:pt idx="8">
                  <c:v>1040</c:v>
                </c:pt>
                <c:pt idx="9">
                  <c:v>3779</c:v>
                </c:pt>
                <c:pt idx="10">
                  <c:v>576</c:v>
                </c:pt>
                <c:pt idx="11">
                  <c:v>2081</c:v>
                </c:pt>
                <c:pt idx="12">
                  <c:v>314</c:v>
                </c:pt>
                <c:pt idx="13">
                  <c:v>1348</c:v>
                </c:pt>
                <c:pt idx="14">
                  <c:v>102</c:v>
                </c:pt>
                <c:pt idx="15">
                  <c:v>395</c:v>
                </c:pt>
                <c:pt idx="16">
                  <c:v>69</c:v>
                </c:pt>
                <c:pt idx="17">
                  <c:v>78</c:v>
                </c:pt>
                <c:pt idx="18">
                  <c:v>376</c:v>
                </c:pt>
                <c:pt idx="19">
                  <c:v>29</c:v>
                </c:pt>
                <c:pt idx="20">
                  <c:v>21</c:v>
                </c:pt>
                <c:pt idx="21">
                  <c:v>11</c:v>
                </c:pt>
                <c:pt idx="22">
                  <c:v>131</c:v>
                </c:pt>
                <c:pt idx="23">
                  <c:v>0</c:v>
                </c:pt>
                <c:pt idx="24">
                  <c:v>3</c:v>
                </c:pt>
                <c:pt idx="25">
                  <c:v>0</c:v>
                </c:pt>
                <c:pt idx="26">
                  <c:v>0</c:v>
                </c:pt>
                <c:pt idx="27">
                  <c:v>3</c:v>
                </c:pt>
                <c:pt idx="28">
                  <c:v>0</c:v>
                </c:pt>
                <c:pt idx="29">
                  <c:v>2</c:v>
                </c:pt>
                <c:pt idx="30">
                  <c:v>0</c:v>
                </c:pt>
              </c:numCache>
            </c:numRef>
          </c:val>
          <c:extLst>
            <c:ext xmlns:c16="http://schemas.microsoft.com/office/drawing/2014/chart" uri="{C3380CC4-5D6E-409C-BE32-E72D297353CC}">
              <c16:uniqueId val="{00000000-D274-5F45-A08E-45FA112A3883}"/>
            </c:ext>
          </c:extLst>
        </c:ser>
        <c:dLbls>
          <c:showLegendKey val="0"/>
          <c:showVal val="0"/>
          <c:showCatName val="0"/>
          <c:showSerName val="0"/>
          <c:showPercent val="0"/>
          <c:showBubbleSize val="0"/>
        </c:dLbls>
        <c:gapWidth val="150"/>
        <c:overlap val="100"/>
        <c:axId val="192218624"/>
        <c:axId val="192220160"/>
      </c:barChart>
      <c:catAx>
        <c:axId val="192218624"/>
        <c:scaling>
          <c:orientation val="minMax"/>
        </c:scaling>
        <c:delete val="0"/>
        <c:axPos val="b"/>
        <c:numFmt formatCode="General" sourceLinked="0"/>
        <c:majorTickMark val="out"/>
        <c:minorTickMark val="none"/>
        <c:tickLblPos val="nextTo"/>
        <c:crossAx val="192220160"/>
        <c:crosses val="autoZero"/>
        <c:auto val="1"/>
        <c:lblAlgn val="ctr"/>
        <c:lblOffset val="100"/>
        <c:noMultiLvlLbl val="0"/>
      </c:catAx>
      <c:valAx>
        <c:axId val="192220160"/>
        <c:scaling>
          <c:orientation val="minMax"/>
        </c:scaling>
        <c:delete val="0"/>
        <c:axPos val="l"/>
        <c:majorGridlines/>
        <c:numFmt formatCode="General" sourceLinked="1"/>
        <c:majorTickMark val="out"/>
        <c:minorTickMark val="none"/>
        <c:tickLblPos val="nextTo"/>
        <c:crossAx val="192218624"/>
        <c:crosses val="autoZero"/>
        <c:crossBetween val="between"/>
      </c:valAx>
    </c:plotArea>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4"/>
    </mc:Choice>
    <mc:Fallback>
      <c:style val="44"/>
    </mc:Fallback>
  </mc:AlternateContent>
  <c:pivotSource>
    <c:name>[application_data task4.csv]Sheet1!PivotTable1</c:name>
    <c:fmtId val="3"/>
  </c:pivotSource>
  <c:chart>
    <c:title>
      <c:tx>
        <c:rich>
          <a:bodyPr/>
          <a:lstStyle/>
          <a:p>
            <a:pPr>
              <a:defRPr/>
            </a:pPr>
            <a:r>
              <a:rPr lang="en-US" sz="1600" dirty="0">
                <a:solidFill>
                  <a:srgbClr val="FF0000"/>
                </a:solidFill>
                <a:latin typeface="Bahnschrift Light Condensed" panose="020B0502040204020203" pitchFamily="34" charset="0"/>
              </a:rPr>
              <a:t>Goods Price Range vs Defaulters &amp; Non-Defaulters</a:t>
            </a:r>
          </a:p>
        </c:rich>
      </c:tx>
      <c:layout>
        <c:manualLayout>
          <c:xMode val="edge"/>
          <c:yMode val="edge"/>
          <c:x val="0.13057774920992019"/>
          <c:y val="6.1404528734983393E-2"/>
        </c:manualLayout>
      </c:layout>
      <c:overlay val="0"/>
    </c:title>
    <c:autoTitleDeleted val="0"/>
    <c:pivotFmts>
      <c:pivotFmt>
        <c:idx val="0"/>
      </c:pivotFmt>
      <c:pivotFmt>
        <c:idx val="1"/>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bar"/>
        <c:grouping val="stacked"/>
        <c:varyColors val="0"/>
        <c:ser>
          <c:idx val="0"/>
          <c:order val="0"/>
          <c:tx>
            <c:strRef>
              <c:f>Sheet1!$B$3</c:f>
              <c:strCache>
                <c:ptCount val="1"/>
                <c:pt idx="0">
                  <c:v>Sum of Non-Defaulters</c:v>
                </c:pt>
              </c:strCache>
            </c:strRef>
          </c:tx>
          <c:invertIfNegative val="0"/>
          <c:cat>
            <c:strRef>
              <c:f>Sheet1!$A$4:$A$33</c:f>
              <c:strCache>
                <c:ptCount val="29"/>
                <c:pt idx="0">
                  <c:v>900000-1000000</c:v>
                </c:pt>
                <c:pt idx="1">
                  <c:v>800000-900000</c:v>
                </c:pt>
                <c:pt idx="2">
                  <c:v>700000-800000</c:v>
                </c:pt>
                <c:pt idx="3">
                  <c:v>600000-700000</c:v>
                </c:pt>
                <c:pt idx="4">
                  <c:v>500000-600000</c:v>
                </c:pt>
                <c:pt idx="5">
                  <c:v>400000-500000</c:v>
                </c:pt>
                <c:pt idx="6">
                  <c:v>300000-400000</c:v>
                </c:pt>
                <c:pt idx="7">
                  <c:v>2800000-2900000</c:v>
                </c:pt>
                <c:pt idx="8">
                  <c:v>2700000-2800000</c:v>
                </c:pt>
                <c:pt idx="9">
                  <c:v>2600000-2700000</c:v>
                </c:pt>
                <c:pt idx="10">
                  <c:v>2500000-2600000</c:v>
                </c:pt>
                <c:pt idx="11">
                  <c:v>2400000-2500000</c:v>
                </c:pt>
                <c:pt idx="12">
                  <c:v>2300000-2400000</c:v>
                </c:pt>
                <c:pt idx="13">
                  <c:v>2200000-2300000</c:v>
                </c:pt>
                <c:pt idx="14">
                  <c:v>2100000-2200000</c:v>
                </c:pt>
                <c:pt idx="15">
                  <c:v>200000-300000</c:v>
                </c:pt>
                <c:pt idx="16">
                  <c:v>2000000-2100000</c:v>
                </c:pt>
                <c:pt idx="17">
                  <c:v>1900000-2000000</c:v>
                </c:pt>
                <c:pt idx="18">
                  <c:v>1800000-1900000</c:v>
                </c:pt>
                <c:pt idx="19">
                  <c:v>1700000-1800000</c:v>
                </c:pt>
                <c:pt idx="20">
                  <c:v>1600000-1700000</c:v>
                </c:pt>
                <c:pt idx="21">
                  <c:v>1500000-1600000</c:v>
                </c:pt>
                <c:pt idx="22">
                  <c:v>1400000-1500000</c:v>
                </c:pt>
                <c:pt idx="23">
                  <c:v>1300000-1400000</c:v>
                </c:pt>
                <c:pt idx="24">
                  <c:v>1200000-1300000</c:v>
                </c:pt>
                <c:pt idx="25">
                  <c:v>1100000-1200000</c:v>
                </c:pt>
                <c:pt idx="26">
                  <c:v>100000-200000</c:v>
                </c:pt>
                <c:pt idx="27">
                  <c:v>1000000-1100000</c:v>
                </c:pt>
                <c:pt idx="28">
                  <c:v>0-100000</c:v>
                </c:pt>
              </c:strCache>
            </c:strRef>
          </c:cat>
          <c:val>
            <c:numRef>
              <c:f>Sheet1!$B$4:$B$33</c:f>
              <c:numCache>
                <c:formatCode>General</c:formatCode>
                <c:ptCount val="29"/>
                <c:pt idx="0">
                  <c:v>3546</c:v>
                </c:pt>
                <c:pt idx="1">
                  <c:v>964</c:v>
                </c:pt>
                <c:pt idx="2">
                  <c:v>1254</c:v>
                </c:pt>
                <c:pt idx="3">
                  <c:v>5986</c:v>
                </c:pt>
                <c:pt idx="4">
                  <c:v>1971</c:v>
                </c:pt>
                <c:pt idx="5">
                  <c:v>8245</c:v>
                </c:pt>
                <c:pt idx="6">
                  <c:v>3060</c:v>
                </c:pt>
                <c:pt idx="10">
                  <c:v>0</c:v>
                </c:pt>
                <c:pt idx="11">
                  <c:v>3</c:v>
                </c:pt>
                <c:pt idx="12">
                  <c:v>0</c:v>
                </c:pt>
                <c:pt idx="13">
                  <c:v>130</c:v>
                </c:pt>
                <c:pt idx="14">
                  <c:v>10</c:v>
                </c:pt>
                <c:pt idx="15">
                  <c:v>9305</c:v>
                </c:pt>
                <c:pt idx="16">
                  <c:v>21</c:v>
                </c:pt>
                <c:pt idx="17">
                  <c:v>26</c:v>
                </c:pt>
                <c:pt idx="18">
                  <c:v>361</c:v>
                </c:pt>
                <c:pt idx="19">
                  <c:v>75</c:v>
                </c:pt>
                <c:pt idx="20">
                  <c:v>69</c:v>
                </c:pt>
                <c:pt idx="21">
                  <c:v>372</c:v>
                </c:pt>
                <c:pt idx="22">
                  <c:v>99</c:v>
                </c:pt>
                <c:pt idx="23">
                  <c:v>1289</c:v>
                </c:pt>
                <c:pt idx="24">
                  <c:v>298</c:v>
                </c:pt>
                <c:pt idx="25">
                  <c:v>1974</c:v>
                </c:pt>
                <c:pt idx="26">
                  <c:v>4972</c:v>
                </c:pt>
                <c:pt idx="27">
                  <c:v>543</c:v>
                </c:pt>
                <c:pt idx="28">
                  <c:v>1351</c:v>
                </c:pt>
              </c:numCache>
            </c:numRef>
          </c:val>
          <c:extLst>
            <c:ext xmlns:c16="http://schemas.microsoft.com/office/drawing/2014/chart" uri="{C3380CC4-5D6E-409C-BE32-E72D297353CC}">
              <c16:uniqueId val="{00000000-0549-CC4A-8E77-5317A68E94B0}"/>
            </c:ext>
          </c:extLst>
        </c:ser>
        <c:ser>
          <c:idx val="1"/>
          <c:order val="1"/>
          <c:tx>
            <c:strRef>
              <c:f>Sheet1!$C$3</c:f>
              <c:strCache>
                <c:ptCount val="1"/>
                <c:pt idx="0">
                  <c:v>Sum of Defaulters</c:v>
                </c:pt>
              </c:strCache>
            </c:strRef>
          </c:tx>
          <c:invertIfNegative val="0"/>
          <c:cat>
            <c:strRef>
              <c:f>Sheet1!$A$4:$A$33</c:f>
              <c:strCache>
                <c:ptCount val="29"/>
                <c:pt idx="0">
                  <c:v>900000-1000000</c:v>
                </c:pt>
                <c:pt idx="1">
                  <c:v>800000-900000</c:v>
                </c:pt>
                <c:pt idx="2">
                  <c:v>700000-800000</c:v>
                </c:pt>
                <c:pt idx="3">
                  <c:v>600000-700000</c:v>
                </c:pt>
                <c:pt idx="4">
                  <c:v>500000-600000</c:v>
                </c:pt>
                <c:pt idx="5">
                  <c:v>400000-500000</c:v>
                </c:pt>
                <c:pt idx="6">
                  <c:v>300000-400000</c:v>
                </c:pt>
                <c:pt idx="7">
                  <c:v>2800000-2900000</c:v>
                </c:pt>
                <c:pt idx="8">
                  <c:v>2700000-2800000</c:v>
                </c:pt>
                <c:pt idx="9">
                  <c:v>2600000-2700000</c:v>
                </c:pt>
                <c:pt idx="10">
                  <c:v>2500000-2600000</c:v>
                </c:pt>
                <c:pt idx="11">
                  <c:v>2400000-2500000</c:v>
                </c:pt>
                <c:pt idx="12">
                  <c:v>2300000-2400000</c:v>
                </c:pt>
                <c:pt idx="13">
                  <c:v>2200000-2300000</c:v>
                </c:pt>
                <c:pt idx="14">
                  <c:v>2100000-2200000</c:v>
                </c:pt>
                <c:pt idx="15">
                  <c:v>200000-300000</c:v>
                </c:pt>
                <c:pt idx="16">
                  <c:v>2000000-2100000</c:v>
                </c:pt>
                <c:pt idx="17">
                  <c:v>1900000-2000000</c:v>
                </c:pt>
                <c:pt idx="18">
                  <c:v>1800000-1900000</c:v>
                </c:pt>
                <c:pt idx="19">
                  <c:v>1700000-1800000</c:v>
                </c:pt>
                <c:pt idx="20">
                  <c:v>1600000-1700000</c:v>
                </c:pt>
                <c:pt idx="21">
                  <c:v>1500000-1600000</c:v>
                </c:pt>
                <c:pt idx="22">
                  <c:v>1400000-1500000</c:v>
                </c:pt>
                <c:pt idx="23">
                  <c:v>1300000-1400000</c:v>
                </c:pt>
                <c:pt idx="24">
                  <c:v>1200000-1300000</c:v>
                </c:pt>
                <c:pt idx="25">
                  <c:v>1100000-1200000</c:v>
                </c:pt>
                <c:pt idx="26">
                  <c:v>100000-200000</c:v>
                </c:pt>
                <c:pt idx="27">
                  <c:v>1000000-1100000</c:v>
                </c:pt>
                <c:pt idx="28">
                  <c:v>0-100000</c:v>
                </c:pt>
              </c:strCache>
            </c:strRef>
          </c:cat>
          <c:val>
            <c:numRef>
              <c:f>Sheet1!$C$4:$C$33</c:f>
              <c:numCache>
                <c:formatCode>General</c:formatCode>
                <c:ptCount val="29"/>
                <c:pt idx="0">
                  <c:v>233</c:v>
                </c:pt>
                <c:pt idx="1">
                  <c:v>76</c:v>
                </c:pt>
                <c:pt idx="2">
                  <c:v>95</c:v>
                </c:pt>
                <c:pt idx="3">
                  <c:v>521</c:v>
                </c:pt>
                <c:pt idx="4">
                  <c:v>140</c:v>
                </c:pt>
                <c:pt idx="5">
                  <c:v>976</c:v>
                </c:pt>
                <c:pt idx="6">
                  <c:v>369</c:v>
                </c:pt>
                <c:pt idx="7">
                  <c:v>0</c:v>
                </c:pt>
                <c:pt idx="8">
                  <c:v>0</c:v>
                </c:pt>
                <c:pt idx="9">
                  <c:v>0</c:v>
                </c:pt>
                <c:pt idx="10">
                  <c:v>0</c:v>
                </c:pt>
                <c:pt idx="11">
                  <c:v>0</c:v>
                </c:pt>
                <c:pt idx="12">
                  <c:v>0</c:v>
                </c:pt>
                <c:pt idx="13">
                  <c:v>1</c:v>
                </c:pt>
                <c:pt idx="14">
                  <c:v>1</c:v>
                </c:pt>
                <c:pt idx="15">
                  <c:v>865</c:v>
                </c:pt>
                <c:pt idx="16">
                  <c:v>0</c:v>
                </c:pt>
                <c:pt idx="17">
                  <c:v>3</c:v>
                </c:pt>
                <c:pt idx="18">
                  <c:v>15</c:v>
                </c:pt>
                <c:pt idx="19">
                  <c:v>3</c:v>
                </c:pt>
                <c:pt idx="20">
                  <c:v>0</c:v>
                </c:pt>
                <c:pt idx="21">
                  <c:v>23</c:v>
                </c:pt>
                <c:pt idx="22">
                  <c:v>3</c:v>
                </c:pt>
                <c:pt idx="23">
                  <c:v>59</c:v>
                </c:pt>
                <c:pt idx="24">
                  <c:v>16</c:v>
                </c:pt>
                <c:pt idx="25">
                  <c:v>107</c:v>
                </c:pt>
                <c:pt idx="26">
                  <c:v>400</c:v>
                </c:pt>
                <c:pt idx="27">
                  <c:v>33</c:v>
                </c:pt>
                <c:pt idx="28">
                  <c:v>83</c:v>
                </c:pt>
              </c:numCache>
            </c:numRef>
          </c:val>
          <c:extLst>
            <c:ext xmlns:c16="http://schemas.microsoft.com/office/drawing/2014/chart" uri="{C3380CC4-5D6E-409C-BE32-E72D297353CC}">
              <c16:uniqueId val="{00000001-0549-CC4A-8E77-5317A68E94B0}"/>
            </c:ext>
          </c:extLst>
        </c:ser>
        <c:dLbls>
          <c:showLegendKey val="0"/>
          <c:showVal val="0"/>
          <c:showCatName val="0"/>
          <c:showSerName val="0"/>
          <c:showPercent val="0"/>
          <c:showBubbleSize val="0"/>
        </c:dLbls>
        <c:gapWidth val="75"/>
        <c:overlap val="100"/>
        <c:axId val="192266240"/>
        <c:axId val="192267776"/>
      </c:barChart>
      <c:catAx>
        <c:axId val="192266240"/>
        <c:scaling>
          <c:orientation val="minMax"/>
        </c:scaling>
        <c:delete val="0"/>
        <c:axPos val="l"/>
        <c:numFmt formatCode="General" sourceLinked="0"/>
        <c:majorTickMark val="none"/>
        <c:minorTickMark val="none"/>
        <c:tickLblPos val="nextTo"/>
        <c:crossAx val="192267776"/>
        <c:crosses val="autoZero"/>
        <c:auto val="1"/>
        <c:lblAlgn val="ctr"/>
        <c:lblOffset val="100"/>
        <c:noMultiLvlLbl val="0"/>
      </c:catAx>
      <c:valAx>
        <c:axId val="192267776"/>
        <c:scaling>
          <c:orientation val="minMax"/>
        </c:scaling>
        <c:delete val="0"/>
        <c:axPos val="b"/>
        <c:majorGridlines/>
        <c:numFmt formatCode="General" sourceLinked="1"/>
        <c:majorTickMark val="none"/>
        <c:minorTickMark val="none"/>
        <c:tickLblPos val="nextTo"/>
        <c:spPr>
          <a:ln w="9525">
            <a:noFill/>
          </a:ln>
        </c:spPr>
        <c:crossAx val="192266240"/>
        <c:crosses val="autoZero"/>
        <c:crossBetween val="between"/>
      </c:val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autoTitleDeleted val="1"/>
    <c:plotArea>
      <c:layout/>
      <c:barChart>
        <c:barDir val="bar"/>
        <c:grouping val="stacked"/>
        <c:varyColors val="0"/>
        <c:ser>
          <c:idx val="0"/>
          <c:order val="0"/>
          <c:tx>
            <c:strRef>
              <c:f>Sheet1!$E$2</c:f>
              <c:strCache>
                <c:ptCount val="1"/>
                <c:pt idx="0">
                  <c:v>Non-Defaulters</c:v>
                </c:pt>
              </c:strCache>
            </c:strRef>
          </c:tx>
          <c:invertIfNegative val="0"/>
          <c:cat>
            <c:strRef>
              <c:f>Sheet1!$D$3:$D$5</c:f>
              <c:strCache>
                <c:ptCount val="3"/>
                <c:pt idx="0">
                  <c:v>Male</c:v>
                </c:pt>
                <c:pt idx="1">
                  <c:v>Female</c:v>
                </c:pt>
                <c:pt idx="2">
                  <c:v>Total</c:v>
                </c:pt>
              </c:strCache>
            </c:strRef>
          </c:cat>
          <c:val>
            <c:numRef>
              <c:f>Sheet1!$E$3:$E$5</c:f>
              <c:numCache>
                <c:formatCode>General</c:formatCode>
                <c:ptCount val="3"/>
                <c:pt idx="0">
                  <c:v>15412</c:v>
                </c:pt>
                <c:pt idx="1">
                  <c:v>30559</c:v>
                </c:pt>
                <c:pt idx="2">
                  <c:v>45971</c:v>
                </c:pt>
              </c:numCache>
            </c:numRef>
          </c:val>
          <c:extLst>
            <c:ext xmlns:c16="http://schemas.microsoft.com/office/drawing/2014/chart" uri="{C3380CC4-5D6E-409C-BE32-E72D297353CC}">
              <c16:uniqueId val="{00000000-3FF3-0544-AD59-2695DFC1A307}"/>
            </c:ext>
          </c:extLst>
        </c:ser>
        <c:ser>
          <c:idx val="1"/>
          <c:order val="1"/>
          <c:tx>
            <c:strRef>
              <c:f>Sheet1!$F$2</c:f>
              <c:strCache>
                <c:ptCount val="1"/>
                <c:pt idx="0">
                  <c:v>Defaulters</c:v>
                </c:pt>
              </c:strCache>
            </c:strRef>
          </c:tx>
          <c:invertIfNegative val="0"/>
          <c:cat>
            <c:strRef>
              <c:f>Sheet1!$D$3:$D$5</c:f>
              <c:strCache>
                <c:ptCount val="3"/>
                <c:pt idx="0">
                  <c:v>Male</c:v>
                </c:pt>
                <c:pt idx="1">
                  <c:v>Female</c:v>
                </c:pt>
                <c:pt idx="2">
                  <c:v>Total</c:v>
                </c:pt>
              </c:strCache>
            </c:strRef>
          </c:cat>
          <c:val>
            <c:numRef>
              <c:f>Sheet1!$F$3:$F$5</c:f>
              <c:numCache>
                <c:formatCode>General</c:formatCode>
                <c:ptCount val="3"/>
                <c:pt idx="0">
                  <c:v>1762</c:v>
                </c:pt>
                <c:pt idx="1">
                  <c:v>2264</c:v>
                </c:pt>
                <c:pt idx="2">
                  <c:v>4026</c:v>
                </c:pt>
              </c:numCache>
            </c:numRef>
          </c:val>
          <c:extLst>
            <c:ext xmlns:c16="http://schemas.microsoft.com/office/drawing/2014/chart" uri="{C3380CC4-5D6E-409C-BE32-E72D297353CC}">
              <c16:uniqueId val="{00000001-3FF3-0544-AD59-2695DFC1A307}"/>
            </c:ext>
          </c:extLst>
        </c:ser>
        <c:dLbls>
          <c:showLegendKey val="0"/>
          <c:showVal val="0"/>
          <c:showCatName val="0"/>
          <c:showSerName val="0"/>
          <c:showPercent val="0"/>
          <c:showBubbleSize val="0"/>
        </c:dLbls>
        <c:gapWidth val="75"/>
        <c:overlap val="100"/>
        <c:axId val="191899136"/>
        <c:axId val="191901056"/>
      </c:barChart>
      <c:catAx>
        <c:axId val="191899136"/>
        <c:scaling>
          <c:orientation val="minMax"/>
        </c:scaling>
        <c:delete val="0"/>
        <c:axPos val="l"/>
        <c:title>
          <c:overlay val="0"/>
        </c:title>
        <c:numFmt formatCode="General" sourceLinked="0"/>
        <c:majorTickMark val="none"/>
        <c:minorTickMark val="none"/>
        <c:tickLblPos val="nextTo"/>
        <c:crossAx val="191901056"/>
        <c:crosses val="autoZero"/>
        <c:auto val="1"/>
        <c:lblAlgn val="ctr"/>
        <c:lblOffset val="100"/>
        <c:noMultiLvlLbl val="0"/>
      </c:catAx>
      <c:valAx>
        <c:axId val="191901056"/>
        <c:scaling>
          <c:orientation val="minMax"/>
        </c:scaling>
        <c:delete val="0"/>
        <c:axPos val="b"/>
        <c:majorGridlines/>
        <c:minorGridlines/>
        <c:title>
          <c:overlay val="0"/>
        </c:title>
        <c:numFmt formatCode="General" sourceLinked="1"/>
        <c:majorTickMark val="out"/>
        <c:minorTickMark val="none"/>
        <c:tickLblPos val="nextTo"/>
        <c:crossAx val="191899136"/>
        <c:crosses val="autoZero"/>
        <c:crossBetween val="between"/>
      </c:valAx>
    </c:plotArea>
    <c:legend>
      <c:legendPos val="r"/>
      <c:overlay val="0"/>
    </c:legend>
    <c:plotVisOnly val="1"/>
    <c:dispBlanksAs val="gap"/>
    <c:showDLblsOverMax val="0"/>
  </c:chart>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tx>
        <c:rich>
          <a:bodyPr/>
          <a:lstStyle/>
          <a:p>
            <a:pPr>
              <a:defRPr sz="1400">
                <a:latin typeface="Bahnschrift Condensed" panose="020B0502040204020203" pitchFamily="34" charset="0"/>
              </a:defRPr>
            </a:pPr>
            <a:r>
              <a:rPr lang="en-US" sz="1400">
                <a:solidFill>
                  <a:srgbClr val="FF0000"/>
                </a:solidFill>
                <a:latin typeface="Bahnschrift Condensed" panose="020B0502040204020203" pitchFamily="34" charset="0"/>
              </a:rPr>
              <a:t>Age Groups vs Defaulters&amp;Nin-Defaulters</a:t>
            </a:r>
          </a:p>
        </c:rich>
      </c:tx>
      <c:overlay val="0"/>
    </c:title>
    <c:autoTitleDeleted val="0"/>
    <c:plotArea>
      <c:layout/>
      <c:barChart>
        <c:barDir val="col"/>
        <c:grouping val="clustered"/>
        <c:varyColors val="0"/>
        <c:ser>
          <c:idx val="0"/>
          <c:order val="0"/>
          <c:tx>
            <c:strRef>
              <c:f>Sheet1!$K$3</c:f>
              <c:strCache>
                <c:ptCount val="1"/>
                <c:pt idx="0">
                  <c:v>Total</c:v>
                </c:pt>
              </c:strCache>
            </c:strRef>
          </c:tx>
          <c:invertIfNegative val="0"/>
          <c:cat>
            <c:multiLvlStrRef>
              <c:f>Sheet1!$L$1:$N$2</c:f>
              <c:multiLvlStrCache>
                <c:ptCount val="3"/>
                <c:lvl>
                  <c:pt idx="0">
                    <c:v>20-40</c:v>
                  </c:pt>
                  <c:pt idx="1">
                    <c:v>41-60</c:v>
                  </c:pt>
                  <c:pt idx="2">
                    <c:v>61-90</c:v>
                  </c:pt>
                </c:lvl>
                <c:lvl>
                  <c:pt idx="0">
                    <c:v>Younger</c:v>
                  </c:pt>
                  <c:pt idx="1">
                    <c:v>Mid Age</c:v>
                  </c:pt>
                  <c:pt idx="2">
                    <c:v>Older</c:v>
                  </c:pt>
                </c:lvl>
              </c:multiLvlStrCache>
            </c:multiLvlStrRef>
          </c:cat>
          <c:val>
            <c:numRef>
              <c:f>Sheet1!$L$3:$N$3</c:f>
              <c:numCache>
                <c:formatCode>General</c:formatCode>
                <c:ptCount val="3"/>
                <c:pt idx="0">
                  <c:v>20719</c:v>
                </c:pt>
                <c:pt idx="1">
                  <c:v>22099</c:v>
                </c:pt>
                <c:pt idx="2">
                  <c:v>4778</c:v>
                </c:pt>
              </c:numCache>
            </c:numRef>
          </c:val>
          <c:extLst>
            <c:ext xmlns:c16="http://schemas.microsoft.com/office/drawing/2014/chart" uri="{C3380CC4-5D6E-409C-BE32-E72D297353CC}">
              <c16:uniqueId val="{00000000-EBC2-7F4F-B746-C000A72F2901}"/>
            </c:ext>
          </c:extLst>
        </c:ser>
        <c:ser>
          <c:idx val="1"/>
          <c:order val="1"/>
          <c:tx>
            <c:strRef>
              <c:f>Sheet1!$K$4</c:f>
              <c:strCache>
                <c:ptCount val="1"/>
                <c:pt idx="0">
                  <c:v>Defaulters</c:v>
                </c:pt>
              </c:strCache>
            </c:strRef>
          </c:tx>
          <c:invertIfNegative val="0"/>
          <c:cat>
            <c:multiLvlStrRef>
              <c:f>Sheet1!$L$1:$N$2</c:f>
              <c:multiLvlStrCache>
                <c:ptCount val="3"/>
                <c:lvl>
                  <c:pt idx="0">
                    <c:v>20-40</c:v>
                  </c:pt>
                  <c:pt idx="1">
                    <c:v>41-60</c:v>
                  </c:pt>
                  <c:pt idx="2">
                    <c:v>61-90</c:v>
                  </c:pt>
                </c:lvl>
                <c:lvl>
                  <c:pt idx="0">
                    <c:v>Younger</c:v>
                  </c:pt>
                  <c:pt idx="1">
                    <c:v>Mid Age</c:v>
                  </c:pt>
                  <c:pt idx="2">
                    <c:v>Older</c:v>
                  </c:pt>
                </c:lvl>
              </c:multiLvlStrCache>
            </c:multiLvlStrRef>
          </c:cat>
          <c:val>
            <c:numRef>
              <c:f>Sheet1!$L$4:$N$4</c:f>
              <c:numCache>
                <c:formatCode>General</c:formatCode>
                <c:ptCount val="3"/>
                <c:pt idx="0">
                  <c:v>2129</c:v>
                </c:pt>
                <c:pt idx="1">
                  <c:v>1499</c:v>
                </c:pt>
                <c:pt idx="2">
                  <c:v>242</c:v>
                </c:pt>
              </c:numCache>
            </c:numRef>
          </c:val>
          <c:extLst>
            <c:ext xmlns:c16="http://schemas.microsoft.com/office/drawing/2014/chart" uri="{C3380CC4-5D6E-409C-BE32-E72D297353CC}">
              <c16:uniqueId val="{00000001-EBC2-7F4F-B746-C000A72F2901}"/>
            </c:ext>
          </c:extLst>
        </c:ser>
        <c:ser>
          <c:idx val="2"/>
          <c:order val="2"/>
          <c:tx>
            <c:strRef>
              <c:f>Sheet1!$K$5</c:f>
              <c:strCache>
                <c:ptCount val="1"/>
                <c:pt idx="0">
                  <c:v>Non-Defaulters</c:v>
                </c:pt>
              </c:strCache>
            </c:strRef>
          </c:tx>
          <c:invertIfNegative val="0"/>
          <c:cat>
            <c:multiLvlStrRef>
              <c:f>Sheet1!$L$1:$N$2</c:f>
              <c:multiLvlStrCache>
                <c:ptCount val="3"/>
                <c:lvl>
                  <c:pt idx="0">
                    <c:v>20-40</c:v>
                  </c:pt>
                  <c:pt idx="1">
                    <c:v>41-60</c:v>
                  </c:pt>
                  <c:pt idx="2">
                    <c:v>61-90</c:v>
                  </c:pt>
                </c:lvl>
                <c:lvl>
                  <c:pt idx="0">
                    <c:v>Younger</c:v>
                  </c:pt>
                  <c:pt idx="1">
                    <c:v>Mid Age</c:v>
                  </c:pt>
                  <c:pt idx="2">
                    <c:v>Older</c:v>
                  </c:pt>
                </c:lvl>
              </c:multiLvlStrCache>
            </c:multiLvlStrRef>
          </c:cat>
          <c:val>
            <c:numRef>
              <c:f>Sheet1!$L$5:$N$5</c:f>
              <c:numCache>
                <c:formatCode>General</c:formatCode>
                <c:ptCount val="3"/>
                <c:pt idx="0">
                  <c:v>18590</c:v>
                </c:pt>
                <c:pt idx="1">
                  <c:v>20600</c:v>
                </c:pt>
                <c:pt idx="2">
                  <c:v>4536</c:v>
                </c:pt>
              </c:numCache>
            </c:numRef>
          </c:val>
          <c:extLst>
            <c:ext xmlns:c16="http://schemas.microsoft.com/office/drawing/2014/chart" uri="{C3380CC4-5D6E-409C-BE32-E72D297353CC}">
              <c16:uniqueId val="{00000002-EBC2-7F4F-B746-C000A72F2901}"/>
            </c:ext>
          </c:extLst>
        </c:ser>
        <c:dLbls>
          <c:showLegendKey val="0"/>
          <c:showVal val="0"/>
          <c:showCatName val="0"/>
          <c:showSerName val="0"/>
          <c:showPercent val="0"/>
          <c:showBubbleSize val="0"/>
        </c:dLbls>
        <c:gapWidth val="75"/>
        <c:overlap val="-25"/>
        <c:axId val="191952768"/>
        <c:axId val="191954304"/>
      </c:barChart>
      <c:catAx>
        <c:axId val="191952768"/>
        <c:scaling>
          <c:orientation val="minMax"/>
        </c:scaling>
        <c:delete val="0"/>
        <c:axPos val="b"/>
        <c:numFmt formatCode="General" sourceLinked="0"/>
        <c:majorTickMark val="none"/>
        <c:minorTickMark val="none"/>
        <c:tickLblPos val="nextTo"/>
        <c:crossAx val="191954304"/>
        <c:crosses val="autoZero"/>
        <c:auto val="1"/>
        <c:lblAlgn val="ctr"/>
        <c:lblOffset val="100"/>
        <c:noMultiLvlLbl val="0"/>
      </c:catAx>
      <c:valAx>
        <c:axId val="191954304"/>
        <c:scaling>
          <c:orientation val="minMax"/>
        </c:scaling>
        <c:delete val="0"/>
        <c:axPos val="l"/>
        <c:majorGridlines/>
        <c:numFmt formatCode="General" sourceLinked="1"/>
        <c:majorTickMark val="none"/>
        <c:minorTickMark val="none"/>
        <c:tickLblPos val="nextTo"/>
        <c:spPr>
          <a:ln w="9525">
            <a:noFill/>
          </a:ln>
        </c:spPr>
        <c:crossAx val="191952768"/>
        <c:crosses val="autoZero"/>
        <c:crossBetween val="between"/>
      </c:valAx>
    </c:plotArea>
    <c:legend>
      <c:legendPos val="b"/>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6"/>
    </mc:Choice>
    <mc:Fallback>
      <c:style val="36"/>
    </mc:Fallback>
  </mc:AlternateContent>
  <c:chart>
    <c:title>
      <c:tx>
        <c:rich>
          <a:bodyPr/>
          <a:lstStyle/>
          <a:p>
            <a:pPr>
              <a:defRPr/>
            </a:pPr>
            <a:r>
              <a:rPr lang="en-US">
                <a:solidFill>
                  <a:srgbClr val="FF0000"/>
                </a:solidFill>
              </a:rPr>
              <a:t>AMT_INCOME_TOTAL</a:t>
            </a:r>
          </a:p>
        </c:rich>
      </c:tx>
      <c:layout>
        <c:manualLayout>
          <c:xMode val="edge"/>
          <c:yMode val="edge"/>
          <c:x val="0.26740025421350633"/>
          <c:y val="5.7761732851985562E-2"/>
        </c:manualLayout>
      </c:layout>
      <c:overlay val="0"/>
    </c:title>
    <c:autoTitleDeleted val="0"/>
    <c:plotArea>
      <c:layout/>
      <c:scatterChart>
        <c:scatterStyle val="lineMarker"/>
        <c:varyColors val="0"/>
        <c:ser>
          <c:idx val="0"/>
          <c:order val="0"/>
          <c:spPr>
            <a:ln w="47625">
              <a:noFill/>
            </a:ln>
          </c:spPr>
          <c:dLbls>
            <c:spPr>
              <a:noFill/>
              <a:ln>
                <a:noFill/>
              </a:ln>
              <a:effectLst/>
            </c:spPr>
            <c:dLblPos val="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yVal>
            <c:numRef>
              <c:f>'application_data ANOT'!$CJ$14:$CJ$22</c:f>
              <c:numCache>
                <c:formatCode>General</c:formatCode>
                <c:ptCount val="5"/>
                <c:pt idx="0">
                  <c:v>112500</c:v>
                </c:pt>
                <c:pt idx="1">
                  <c:v>202500</c:v>
                </c:pt>
                <c:pt idx="2">
                  <c:v>90000</c:v>
                </c:pt>
                <c:pt idx="3">
                  <c:v>337500</c:v>
                </c:pt>
                <c:pt idx="4">
                  <c:v>-22500</c:v>
                </c:pt>
              </c:numCache>
            </c:numRef>
          </c:yVal>
          <c:smooth val="0"/>
          <c:extLst>
            <c:ext xmlns:c16="http://schemas.microsoft.com/office/drawing/2014/chart" uri="{C3380CC4-5D6E-409C-BE32-E72D297353CC}">
              <c16:uniqueId val="{00000000-BED4-2B43-86A8-70B11E40FC7D}"/>
            </c:ext>
          </c:extLst>
        </c:ser>
        <c:dLbls>
          <c:dLblPos val="r"/>
          <c:showLegendKey val="0"/>
          <c:showVal val="1"/>
          <c:showCatName val="1"/>
          <c:showSerName val="0"/>
          <c:showPercent val="0"/>
          <c:showBubbleSize val="0"/>
        </c:dLbls>
        <c:axId val="190902272"/>
        <c:axId val="190904192"/>
      </c:scatterChart>
      <c:valAx>
        <c:axId val="190902272"/>
        <c:scaling>
          <c:orientation val="minMax"/>
        </c:scaling>
        <c:delete val="0"/>
        <c:axPos val="b"/>
        <c:title>
          <c:overlay val="0"/>
        </c:title>
        <c:majorTickMark val="out"/>
        <c:minorTickMark val="none"/>
        <c:tickLblPos val="nextTo"/>
        <c:crossAx val="190904192"/>
        <c:crosses val="autoZero"/>
        <c:crossBetween val="midCat"/>
      </c:valAx>
      <c:valAx>
        <c:axId val="190904192"/>
        <c:scaling>
          <c:orientation val="minMax"/>
        </c:scaling>
        <c:delete val="0"/>
        <c:axPos val="l"/>
        <c:majorGridlines/>
        <c:title>
          <c:overlay val="0"/>
        </c:title>
        <c:numFmt formatCode="General" sourceLinked="1"/>
        <c:majorTickMark val="out"/>
        <c:minorTickMark val="none"/>
        <c:tickLblPos val="nextTo"/>
        <c:crossAx val="190902272"/>
        <c:crosses val="autoZero"/>
        <c:crossBetween val="midCat"/>
      </c:valAx>
    </c:plotArea>
    <c:legend>
      <c:legendPos val="r"/>
      <c:overlay val="0"/>
    </c:legend>
    <c:plotVisOnly val="1"/>
    <c:dispBlanksAs val="gap"/>
    <c:showDLblsOverMax val="0"/>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8"/>
    </mc:Choice>
    <mc:Fallback>
      <c:style val="48"/>
    </mc:Fallback>
  </mc:AlternateContent>
  <c:chart>
    <c:title>
      <c:tx>
        <c:rich>
          <a:bodyPr/>
          <a:lstStyle/>
          <a:p>
            <a:pPr>
              <a:defRPr/>
            </a:pPr>
            <a:r>
              <a:rPr lang="en-US" sz="1400">
                <a:solidFill>
                  <a:srgbClr val="FF0000"/>
                </a:solidFill>
                <a:latin typeface="Bahnschrift Condensed" panose="020B0502040204020203" pitchFamily="34" charset="0"/>
              </a:rPr>
              <a:t>Family Status vs Defaulters &amp; Non-Defaulters</a:t>
            </a:r>
          </a:p>
        </c:rich>
      </c:tx>
      <c:layout>
        <c:manualLayout>
          <c:xMode val="edge"/>
          <c:yMode val="edge"/>
          <c:x val="0.1423611111111111"/>
          <c:y val="3.5087719298245612E-2"/>
        </c:manualLayout>
      </c:layout>
      <c:overlay val="0"/>
    </c:title>
    <c:autoTitleDeleted val="0"/>
    <c:plotArea>
      <c:layout/>
      <c:barChart>
        <c:barDir val="bar"/>
        <c:grouping val="clustered"/>
        <c:varyColors val="0"/>
        <c:ser>
          <c:idx val="0"/>
          <c:order val="0"/>
          <c:tx>
            <c:strRef>
              <c:f>Sheet2!$I$5</c:f>
              <c:strCache>
                <c:ptCount val="1"/>
                <c:pt idx="0">
                  <c:v>Total</c:v>
                </c:pt>
              </c:strCache>
            </c:strRef>
          </c:tx>
          <c:invertIfNegative val="0"/>
          <c:cat>
            <c:strRef>
              <c:f>Sheet2!$H$6:$H$11</c:f>
              <c:strCache>
                <c:ptCount val="6"/>
                <c:pt idx="0">
                  <c:v>Civil marriage</c:v>
                </c:pt>
                <c:pt idx="1">
                  <c:v>Married</c:v>
                </c:pt>
                <c:pt idx="2">
                  <c:v>Separated</c:v>
                </c:pt>
                <c:pt idx="3">
                  <c:v>Single / not married</c:v>
                </c:pt>
                <c:pt idx="4">
                  <c:v>Unknown</c:v>
                </c:pt>
                <c:pt idx="5">
                  <c:v>Widow</c:v>
                </c:pt>
              </c:strCache>
            </c:strRef>
          </c:cat>
          <c:val>
            <c:numRef>
              <c:f>Sheet2!$I$6:$I$11</c:f>
              <c:numCache>
                <c:formatCode>General</c:formatCode>
                <c:ptCount val="6"/>
                <c:pt idx="0">
                  <c:v>4859</c:v>
                </c:pt>
                <c:pt idx="1">
                  <c:v>32094</c:v>
                </c:pt>
                <c:pt idx="2">
                  <c:v>3142</c:v>
                </c:pt>
                <c:pt idx="3">
                  <c:v>7306</c:v>
                </c:pt>
                <c:pt idx="4">
                  <c:v>1</c:v>
                </c:pt>
                <c:pt idx="5">
                  <c:v>2597</c:v>
                </c:pt>
              </c:numCache>
            </c:numRef>
          </c:val>
          <c:extLst>
            <c:ext xmlns:c16="http://schemas.microsoft.com/office/drawing/2014/chart" uri="{C3380CC4-5D6E-409C-BE32-E72D297353CC}">
              <c16:uniqueId val="{00000000-DEF4-8E4F-B7F2-905A9A8EAF6C}"/>
            </c:ext>
          </c:extLst>
        </c:ser>
        <c:ser>
          <c:idx val="1"/>
          <c:order val="1"/>
          <c:tx>
            <c:strRef>
              <c:f>Sheet2!$J$5</c:f>
              <c:strCache>
                <c:ptCount val="1"/>
                <c:pt idx="0">
                  <c:v>Defaulters</c:v>
                </c:pt>
              </c:strCache>
            </c:strRef>
          </c:tx>
          <c:invertIfNegative val="0"/>
          <c:cat>
            <c:strRef>
              <c:f>Sheet2!$H$6:$H$11</c:f>
              <c:strCache>
                <c:ptCount val="6"/>
                <c:pt idx="0">
                  <c:v>Civil marriage</c:v>
                </c:pt>
                <c:pt idx="1">
                  <c:v>Married</c:v>
                </c:pt>
                <c:pt idx="2">
                  <c:v>Separated</c:v>
                </c:pt>
                <c:pt idx="3">
                  <c:v>Single / not married</c:v>
                </c:pt>
                <c:pt idx="4">
                  <c:v>Unknown</c:v>
                </c:pt>
                <c:pt idx="5">
                  <c:v>Widow</c:v>
                </c:pt>
              </c:strCache>
            </c:strRef>
          </c:cat>
          <c:val>
            <c:numRef>
              <c:f>Sheet2!$J$6:$J$11</c:f>
              <c:numCache>
                <c:formatCode>General</c:formatCode>
                <c:ptCount val="6"/>
                <c:pt idx="0">
                  <c:v>482</c:v>
                </c:pt>
                <c:pt idx="1">
                  <c:v>2395</c:v>
                </c:pt>
                <c:pt idx="2">
                  <c:v>272</c:v>
                </c:pt>
                <c:pt idx="3">
                  <c:v>729</c:v>
                </c:pt>
                <c:pt idx="4">
                  <c:v>0</c:v>
                </c:pt>
                <c:pt idx="5">
                  <c:v>148</c:v>
                </c:pt>
              </c:numCache>
            </c:numRef>
          </c:val>
          <c:extLst>
            <c:ext xmlns:c16="http://schemas.microsoft.com/office/drawing/2014/chart" uri="{C3380CC4-5D6E-409C-BE32-E72D297353CC}">
              <c16:uniqueId val="{00000001-DEF4-8E4F-B7F2-905A9A8EAF6C}"/>
            </c:ext>
          </c:extLst>
        </c:ser>
        <c:ser>
          <c:idx val="2"/>
          <c:order val="2"/>
          <c:tx>
            <c:strRef>
              <c:f>Sheet2!$K$5</c:f>
              <c:strCache>
                <c:ptCount val="1"/>
                <c:pt idx="0">
                  <c:v>Non-Defaulters</c:v>
                </c:pt>
              </c:strCache>
            </c:strRef>
          </c:tx>
          <c:invertIfNegative val="0"/>
          <c:cat>
            <c:strRef>
              <c:f>Sheet2!$H$6:$H$11</c:f>
              <c:strCache>
                <c:ptCount val="6"/>
                <c:pt idx="0">
                  <c:v>Civil marriage</c:v>
                </c:pt>
                <c:pt idx="1">
                  <c:v>Married</c:v>
                </c:pt>
                <c:pt idx="2">
                  <c:v>Separated</c:v>
                </c:pt>
                <c:pt idx="3">
                  <c:v>Single / not married</c:v>
                </c:pt>
                <c:pt idx="4">
                  <c:v>Unknown</c:v>
                </c:pt>
                <c:pt idx="5">
                  <c:v>Widow</c:v>
                </c:pt>
              </c:strCache>
            </c:strRef>
          </c:cat>
          <c:val>
            <c:numRef>
              <c:f>Sheet2!$K$6:$K$11</c:f>
              <c:numCache>
                <c:formatCode>General</c:formatCode>
                <c:ptCount val="6"/>
                <c:pt idx="0">
                  <c:v>4377</c:v>
                </c:pt>
                <c:pt idx="1">
                  <c:v>29699</c:v>
                </c:pt>
                <c:pt idx="2">
                  <c:v>2870</c:v>
                </c:pt>
                <c:pt idx="3">
                  <c:v>6577</c:v>
                </c:pt>
                <c:pt idx="4">
                  <c:v>1</c:v>
                </c:pt>
                <c:pt idx="5">
                  <c:v>2449</c:v>
                </c:pt>
              </c:numCache>
            </c:numRef>
          </c:val>
          <c:extLst>
            <c:ext xmlns:c16="http://schemas.microsoft.com/office/drawing/2014/chart" uri="{C3380CC4-5D6E-409C-BE32-E72D297353CC}">
              <c16:uniqueId val="{00000002-DEF4-8E4F-B7F2-905A9A8EAF6C}"/>
            </c:ext>
          </c:extLst>
        </c:ser>
        <c:dLbls>
          <c:showLegendKey val="0"/>
          <c:showVal val="0"/>
          <c:showCatName val="0"/>
          <c:showSerName val="0"/>
          <c:showPercent val="0"/>
          <c:showBubbleSize val="0"/>
        </c:dLbls>
        <c:gapWidth val="75"/>
        <c:overlap val="-25"/>
        <c:axId val="192345984"/>
        <c:axId val="192347520"/>
      </c:barChart>
      <c:catAx>
        <c:axId val="192345984"/>
        <c:scaling>
          <c:orientation val="minMax"/>
        </c:scaling>
        <c:delete val="0"/>
        <c:axPos val="l"/>
        <c:numFmt formatCode="General" sourceLinked="0"/>
        <c:majorTickMark val="none"/>
        <c:minorTickMark val="none"/>
        <c:tickLblPos val="nextTo"/>
        <c:crossAx val="192347520"/>
        <c:crosses val="autoZero"/>
        <c:auto val="1"/>
        <c:lblAlgn val="ctr"/>
        <c:lblOffset val="100"/>
        <c:noMultiLvlLbl val="0"/>
      </c:catAx>
      <c:valAx>
        <c:axId val="192347520"/>
        <c:scaling>
          <c:orientation val="minMax"/>
        </c:scaling>
        <c:delete val="0"/>
        <c:axPos val="b"/>
        <c:majorGridlines/>
        <c:numFmt formatCode="General" sourceLinked="1"/>
        <c:majorTickMark val="none"/>
        <c:minorTickMark val="none"/>
        <c:tickLblPos val="nextTo"/>
        <c:spPr>
          <a:ln w="9525">
            <a:noFill/>
          </a:ln>
        </c:spPr>
        <c:crossAx val="192345984"/>
        <c:crosses val="autoZero"/>
        <c:crossBetween val="between"/>
      </c:valAx>
    </c:plotArea>
    <c:legend>
      <c:legendPos val="b"/>
      <c:overlay val="0"/>
    </c:legend>
    <c:plotVisOnly val="1"/>
    <c:dispBlanksAs val="gap"/>
    <c:showDLblsOverMax val="0"/>
  </c:chart>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7"/>
    </mc:Choice>
    <mc:Fallback>
      <c:style val="47"/>
    </mc:Fallback>
  </mc:AlternateContent>
  <c:chart>
    <c:title>
      <c:tx>
        <c:rich>
          <a:bodyPr/>
          <a:lstStyle/>
          <a:p>
            <a:pPr>
              <a:defRPr/>
            </a:pPr>
            <a:r>
              <a:rPr lang="en-US" sz="1600">
                <a:solidFill>
                  <a:srgbClr val="FF0000"/>
                </a:solidFill>
                <a:latin typeface="Bahnschrift Condensed" panose="020B0502040204020203" pitchFamily="34" charset="0"/>
              </a:rPr>
              <a:t>No.of Family Members vs Defaulters &amp; Non-Defaulters</a:t>
            </a:r>
          </a:p>
        </c:rich>
      </c:tx>
      <c:overlay val="0"/>
    </c:title>
    <c:autoTitleDeleted val="0"/>
    <c:plotArea>
      <c:layout/>
      <c:barChart>
        <c:barDir val="bar"/>
        <c:grouping val="clustered"/>
        <c:varyColors val="0"/>
        <c:ser>
          <c:idx val="0"/>
          <c:order val="0"/>
          <c:tx>
            <c:strRef>
              <c:f>Sheet1!$F$6</c:f>
              <c:strCache>
                <c:ptCount val="1"/>
                <c:pt idx="0">
                  <c:v>1 to 4</c:v>
                </c:pt>
              </c:strCache>
            </c:strRef>
          </c:tx>
          <c:invertIfNegative val="0"/>
          <c:cat>
            <c:strRef>
              <c:f>Sheet1!$G$5:$I$5</c:f>
              <c:strCache>
                <c:ptCount val="3"/>
                <c:pt idx="0">
                  <c:v>Loans  Taken</c:v>
                </c:pt>
                <c:pt idx="1">
                  <c:v>Non-Defaulters</c:v>
                </c:pt>
                <c:pt idx="2">
                  <c:v>Defaulters</c:v>
                </c:pt>
              </c:strCache>
            </c:strRef>
          </c:cat>
          <c:val>
            <c:numRef>
              <c:f>Sheet1!$G$6:$I$6</c:f>
              <c:numCache>
                <c:formatCode>General</c:formatCode>
                <c:ptCount val="3"/>
                <c:pt idx="0">
                  <c:v>49316</c:v>
                </c:pt>
                <c:pt idx="1">
                  <c:v>3954</c:v>
                </c:pt>
                <c:pt idx="2">
                  <c:v>45362</c:v>
                </c:pt>
              </c:numCache>
            </c:numRef>
          </c:val>
          <c:extLst>
            <c:ext xmlns:c16="http://schemas.microsoft.com/office/drawing/2014/chart" uri="{C3380CC4-5D6E-409C-BE32-E72D297353CC}">
              <c16:uniqueId val="{00000000-0DFD-0843-AD22-2D2D4A5D01B1}"/>
            </c:ext>
          </c:extLst>
        </c:ser>
        <c:ser>
          <c:idx val="1"/>
          <c:order val="1"/>
          <c:tx>
            <c:strRef>
              <c:f>Sheet1!$F$7</c:f>
              <c:strCache>
                <c:ptCount val="1"/>
                <c:pt idx="0">
                  <c:v>4 to 6</c:v>
                </c:pt>
              </c:strCache>
            </c:strRef>
          </c:tx>
          <c:invertIfNegative val="0"/>
          <c:cat>
            <c:strRef>
              <c:f>Sheet1!$G$5:$I$5</c:f>
              <c:strCache>
                <c:ptCount val="3"/>
                <c:pt idx="0">
                  <c:v>Loans  Taken</c:v>
                </c:pt>
                <c:pt idx="1">
                  <c:v>Non-Defaulters</c:v>
                </c:pt>
                <c:pt idx="2">
                  <c:v>Defaulters</c:v>
                </c:pt>
              </c:strCache>
            </c:strRef>
          </c:cat>
          <c:val>
            <c:numRef>
              <c:f>Sheet1!$G$7:$I$7</c:f>
              <c:numCache>
                <c:formatCode>General</c:formatCode>
                <c:ptCount val="3"/>
                <c:pt idx="0">
                  <c:v>660</c:v>
                </c:pt>
                <c:pt idx="1">
                  <c:v>67</c:v>
                </c:pt>
                <c:pt idx="2">
                  <c:v>593</c:v>
                </c:pt>
              </c:numCache>
            </c:numRef>
          </c:val>
          <c:extLst>
            <c:ext xmlns:c16="http://schemas.microsoft.com/office/drawing/2014/chart" uri="{C3380CC4-5D6E-409C-BE32-E72D297353CC}">
              <c16:uniqueId val="{00000001-0DFD-0843-AD22-2D2D4A5D01B1}"/>
            </c:ext>
          </c:extLst>
        </c:ser>
        <c:ser>
          <c:idx val="2"/>
          <c:order val="2"/>
          <c:tx>
            <c:strRef>
              <c:f>Sheet1!$F$8</c:f>
              <c:strCache>
                <c:ptCount val="1"/>
                <c:pt idx="0">
                  <c:v>&gt;6</c:v>
                </c:pt>
              </c:strCache>
            </c:strRef>
          </c:tx>
          <c:invertIfNegative val="0"/>
          <c:cat>
            <c:strRef>
              <c:f>Sheet1!$G$5:$I$5</c:f>
              <c:strCache>
                <c:ptCount val="3"/>
                <c:pt idx="0">
                  <c:v>Loans  Taken</c:v>
                </c:pt>
                <c:pt idx="1">
                  <c:v>Non-Defaulters</c:v>
                </c:pt>
                <c:pt idx="2">
                  <c:v>Defaulters</c:v>
                </c:pt>
              </c:strCache>
            </c:strRef>
          </c:cat>
          <c:val>
            <c:numRef>
              <c:f>Sheet1!$G$8:$I$8</c:f>
              <c:numCache>
                <c:formatCode>General</c:formatCode>
                <c:ptCount val="3"/>
                <c:pt idx="0">
                  <c:v>23</c:v>
                </c:pt>
                <c:pt idx="1">
                  <c:v>5</c:v>
                </c:pt>
                <c:pt idx="2">
                  <c:v>18</c:v>
                </c:pt>
              </c:numCache>
            </c:numRef>
          </c:val>
          <c:extLst>
            <c:ext xmlns:c16="http://schemas.microsoft.com/office/drawing/2014/chart" uri="{C3380CC4-5D6E-409C-BE32-E72D297353CC}">
              <c16:uniqueId val="{00000002-0DFD-0843-AD22-2D2D4A5D01B1}"/>
            </c:ext>
          </c:extLst>
        </c:ser>
        <c:dLbls>
          <c:showLegendKey val="0"/>
          <c:showVal val="0"/>
          <c:showCatName val="0"/>
          <c:showSerName val="0"/>
          <c:showPercent val="0"/>
          <c:showBubbleSize val="0"/>
        </c:dLbls>
        <c:gapWidth val="75"/>
        <c:overlap val="-25"/>
        <c:axId val="191187584"/>
        <c:axId val="191193472"/>
      </c:barChart>
      <c:catAx>
        <c:axId val="191187584"/>
        <c:scaling>
          <c:orientation val="minMax"/>
        </c:scaling>
        <c:delete val="0"/>
        <c:axPos val="l"/>
        <c:numFmt formatCode="General" sourceLinked="0"/>
        <c:majorTickMark val="none"/>
        <c:minorTickMark val="none"/>
        <c:tickLblPos val="nextTo"/>
        <c:crossAx val="191193472"/>
        <c:crosses val="autoZero"/>
        <c:auto val="1"/>
        <c:lblAlgn val="ctr"/>
        <c:lblOffset val="100"/>
        <c:noMultiLvlLbl val="0"/>
      </c:catAx>
      <c:valAx>
        <c:axId val="191193472"/>
        <c:scaling>
          <c:orientation val="minMax"/>
        </c:scaling>
        <c:delete val="0"/>
        <c:axPos val="b"/>
        <c:majorGridlines/>
        <c:numFmt formatCode="General" sourceLinked="1"/>
        <c:majorTickMark val="none"/>
        <c:minorTickMark val="none"/>
        <c:tickLblPos val="nextTo"/>
        <c:spPr>
          <a:ln w="9525">
            <a:noFill/>
          </a:ln>
        </c:spPr>
        <c:crossAx val="191187584"/>
        <c:crosses val="autoZero"/>
        <c:crossBetween val="between"/>
      </c:valAx>
    </c:plotArea>
    <c:legend>
      <c:legendPos val="b"/>
      <c:overlay val="0"/>
    </c:legend>
    <c:plotVisOnly val="1"/>
    <c:dispBlanksAs val="gap"/>
    <c:showDLblsOverMax val="0"/>
  </c:chart>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6"/>
    </mc:Choice>
    <mc:Fallback>
      <c:style val="46"/>
    </mc:Fallback>
  </mc:AlternateContent>
  <c:chart>
    <c:title>
      <c:tx>
        <c:rich>
          <a:bodyPr/>
          <a:lstStyle/>
          <a:p>
            <a:pPr>
              <a:defRPr/>
            </a:pPr>
            <a:r>
              <a:rPr lang="en-US" sz="1600" dirty="0">
                <a:solidFill>
                  <a:srgbClr val="FF0000"/>
                </a:solidFill>
                <a:latin typeface="Bahnschrift Condensed" panose="020B0502040204020203" pitchFamily="34" charset="0"/>
              </a:rPr>
              <a:t>Occupation vs</a:t>
            </a:r>
            <a:r>
              <a:rPr lang="en-US" sz="1600" baseline="0" dirty="0">
                <a:solidFill>
                  <a:srgbClr val="FF0000"/>
                </a:solidFill>
                <a:latin typeface="Bahnschrift Condensed" panose="020B0502040204020203" pitchFamily="34" charset="0"/>
              </a:rPr>
              <a:t> Defaulters &amp; Non-Defaulters</a:t>
            </a:r>
            <a:endParaRPr lang="en-US" sz="1600" dirty="0">
              <a:solidFill>
                <a:srgbClr val="FF0000"/>
              </a:solidFill>
              <a:latin typeface="Bahnschrift Condensed" panose="020B0502040204020203" pitchFamily="34" charset="0"/>
            </a:endParaRPr>
          </a:p>
        </c:rich>
      </c:tx>
      <c:overlay val="0"/>
    </c:title>
    <c:autoTitleDeleted val="0"/>
    <c:plotArea>
      <c:layout/>
      <c:barChart>
        <c:barDir val="bar"/>
        <c:grouping val="clustered"/>
        <c:varyColors val="0"/>
        <c:ser>
          <c:idx val="0"/>
          <c:order val="0"/>
          <c:tx>
            <c:strRef>
              <c:f>Sheet8!$I$9</c:f>
              <c:strCache>
                <c:ptCount val="1"/>
                <c:pt idx="0">
                  <c:v>Loans Taken</c:v>
                </c:pt>
              </c:strCache>
            </c:strRef>
          </c:tx>
          <c:invertIfNegative val="0"/>
          <c:cat>
            <c:strRef>
              <c:f>Sheet8!$H$10:$H$27</c:f>
              <c:strCache>
                <c:ptCount val="18"/>
                <c:pt idx="0">
                  <c:v>Accountants</c:v>
                </c:pt>
                <c:pt idx="1">
                  <c:v>Cleaning staff</c:v>
                </c:pt>
                <c:pt idx="2">
                  <c:v>Cooking staff</c:v>
                </c:pt>
                <c:pt idx="3">
                  <c:v>Core staff</c:v>
                </c:pt>
                <c:pt idx="4">
                  <c:v>Drivers</c:v>
                </c:pt>
                <c:pt idx="5">
                  <c:v>High skill tech staff</c:v>
                </c:pt>
                <c:pt idx="6">
                  <c:v>HR staff</c:v>
                </c:pt>
                <c:pt idx="7">
                  <c:v>IT staff</c:v>
                </c:pt>
                <c:pt idx="8">
                  <c:v>Laborers</c:v>
                </c:pt>
                <c:pt idx="9">
                  <c:v>Low-skill Laborers</c:v>
                </c:pt>
                <c:pt idx="10">
                  <c:v>Managers</c:v>
                </c:pt>
                <c:pt idx="11">
                  <c:v>Medicine staff</c:v>
                </c:pt>
                <c:pt idx="12">
                  <c:v>Private service staff</c:v>
                </c:pt>
                <c:pt idx="13">
                  <c:v>Realty agents</c:v>
                </c:pt>
                <c:pt idx="14">
                  <c:v>Sales staff</c:v>
                </c:pt>
                <c:pt idx="15">
                  <c:v>Secretaries</c:v>
                </c:pt>
                <c:pt idx="16">
                  <c:v>Security staff</c:v>
                </c:pt>
                <c:pt idx="17">
                  <c:v>Waiters/barmen staff</c:v>
                </c:pt>
              </c:strCache>
            </c:strRef>
          </c:cat>
          <c:val>
            <c:numRef>
              <c:f>Sheet8!$I$10:$I$27</c:f>
              <c:numCache>
                <c:formatCode>General</c:formatCode>
                <c:ptCount val="18"/>
                <c:pt idx="0">
                  <c:v>1621</c:v>
                </c:pt>
                <c:pt idx="1">
                  <c:v>739</c:v>
                </c:pt>
                <c:pt idx="2">
                  <c:v>963</c:v>
                </c:pt>
                <c:pt idx="3">
                  <c:v>4434</c:v>
                </c:pt>
                <c:pt idx="4">
                  <c:v>3044</c:v>
                </c:pt>
                <c:pt idx="5">
                  <c:v>1852</c:v>
                </c:pt>
                <c:pt idx="6">
                  <c:v>101</c:v>
                </c:pt>
                <c:pt idx="7">
                  <c:v>80</c:v>
                </c:pt>
                <c:pt idx="8">
                  <c:v>8952</c:v>
                </c:pt>
                <c:pt idx="9">
                  <c:v>357</c:v>
                </c:pt>
                <c:pt idx="10">
                  <c:v>19143</c:v>
                </c:pt>
                <c:pt idx="11">
                  <c:v>1403</c:v>
                </c:pt>
                <c:pt idx="12">
                  <c:v>447</c:v>
                </c:pt>
                <c:pt idx="13">
                  <c:v>123</c:v>
                </c:pt>
                <c:pt idx="14">
                  <c:v>5160</c:v>
                </c:pt>
                <c:pt idx="15">
                  <c:v>212</c:v>
                </c:pt>
                <c:pt idx="16">
                  <c:v>1140</c:v>
                </c:pt>
                <c:pt idx="17">
                  <c:v>228</c:v>
                </c:pt>
              </c:numCache>
            </c:numRef>
          </c:val>
          <c:extLst>
            <c:ext xmlns:c16="http://schemas.microsoft.com/office/drawing/2014/chart" uri="{C3380CC4-5D6E-409C-BE32-E72D297353CC}">
              <c16:uniqueId val="{00000000-1949-9A45-B7FA-1EE79F8821AF}"/>
            </c:ext>
          </c:extLst>
        </c:ser>
        <c:ser>
          <c:idx val="1"/>
          <c:order val="1"/>
          <c:tx>
            <c:strRef>
              <c:f>Sheet8!$J$9</c:f>
              <c:strCache>
                <c:ptCount val="1"/>
                <c:pt idx="0">
                  <c:v>Defaulters</c:v>
                </c:pt>
              </c:strCache>
            </c:strRef>
          </c:tx>
          <c:invertIfNegative val="0"/>
          <c:cat>
            <c:strRef>
              <c:f>Sheet8!$H$10:$H$27</c:f>
              <c:strCache>
                <c:ptCount val="18"/>
                <c:pt idx="0">
                  <c:v>Accountants</c:v>
                </c:pt>
                <c:pt idx="1">
                  <c:v>Cleaning staff</c:v>
                </c:pt>
                <c:pt idx="2">
                  <c:v>Cooking staff</c:v>
                </c:pt>
                <c:pt idx="3">
                  <c:v>Core staff</c:v>
                </c:pt>
                <c:pt idx="4">
                  <c:v>Drivers</c:v>
                </c:pt>
                <c:pt idx="5">
                  <c:v>High skill tech staff</c:v>
                </c:pt>
                <c:pt idx="6">
                  <c:v>HR staff</c:v>
                </c:pt>
                <c:pt idx="7">
                  <c:v>IT staff</c:v>
                </c:pt>
                <c:pt idx="8">
                  <c:v>Laborers</c:v>
                </c:pt>
                <c:pt idx="9">
                  <c:v>Low-skill Laborers</c:v>
                </c:pt>
                <c:pt idx="10">
                  <c:v>Managers</c:v>
                </c:pt>
                <c:pt idx="11">
                  <c:v>Medicine staff</c:v>
                </c:pt>
                <c:pt idx="12">
                  <c:v>Private service staff</c:v>
                </c:pt>
                <c:pt idx="13">
                  <c:v>Realty agents</c:v>
                </c:pt>
                <c:pt idx="14">
                  <c:v>Sales staff</c:v>
                </c:pt>
                <c:pt idx="15">
                  <c:v>Secretaries</c:v>
                </c:pt>
                <c:pt idx="16">
                  <c:v>Security staff</c:v>
                </c:pt>
                <c:pt idx="17">
                  <c:v>Waiters/barmen staff</c:v>
                </c:pt>
              </c:strCache>
            </c:strRef>
          </c:cat>
          <c:val>
            <c:numRef>
              <c:f>Sheet8!$J$10:$J$27</c:f>
              <c:numCache>
                <c:formatCode>General</c:formatCode>
                <c:ptCount val="18"/>
                <c:pt idx="0">
                  <c:v>81</c:v>
                </c:pt>
                <c:pt idx="1">
                  <c:v>68</c:v>
                </c:pt>
                <c:pt idx="2">
                  <c:v>101</c:v>
                </c:pt>
                <c:pt idx="3">
                  <c:v>250</c:v>
                </c:pt>
                <c:pt idx="4">
                  <c:v>338</c:v>
                </c:pt>
                <c:pt idx="5">
                  <c:v>118</c:v>
                </c:pt>
                <c:pt idx="6">
                  <c:v>9</c:v>
                </c:pt>
                <c:pt idx="7">
                  <c:v>4</c:v>
                </c:pt>
                <c:pt idx="8">
                  <c:v>920</c:v>
                </c:pt>
                <c:pt idx="9">
                  <c:v>61</c:v>
                </c:pt>
                <c:pt idx="10">
                  <c:v>1269</c:v>
                </c:pt>
                <c:pt idx="11">
                  <c:v>106</c:v>
                </c:pt>
                <c:pt idx="12">
                  <c:v>37</c:v>
                </c:pt>
                <c:pt idx="13">
                  <c:v>13</c:v>
                </c:pt>
                <c:pt idx="14">
                  <c:v>492</c:v>
                </c:pt>
                <c:pt idx="15">
                  <c:v>9</c:v>
                </c:pt>
                <c:pt idx="16">
                  <c:v>125</c:v>
                </c:pt>
                <c:pt idx="17">
                  <c:v>25</c:v>
                </c:pt>
              </c:numCache>
            </c:numRef>
          </c:val>
          <c:extLst>
            <c:ext xmlns:c16="http://schemas.microsoft.com/office/drawing/2014/chart" uri="{C3380CC4-5D6E-409C-BE32-E72D297353CC}">
              <c16:uniqueId val="{00000001-1949-9A45-B7FA-1EE79F8821AF}"/>
            </c:ext>
          </c:extLst>
        </c:ser>
        <c:ser>
          <c:idx val="2"/>
          <c:order val="2"/>
          <c:tx>
            <c:strRef>
              <c:f>Sheet8!$K$9</c:f>
              <c:strCache>
                <c:ptCount val="1"/>
                <c:pt idx="0">
                  <c:v>Non-Defaulters</c:v>
                </c:pt>
              </c:strCache>
            </c:strRef>
          </c:tx>
          <c:invertIfNegative val="0"/>
          <c:cat>
            <c:strRef>
              <c:f>Sheet8!$H$10:$H$27</c:f>
              <c:strCache>
                <c:ptCount val="18"/>
                <c:pt idx="0">
                  <c:v>Accountants</c:v>
                </c:pt>
                <c:pt idx="1">
                  <c:v>Cleaning staff</c:v>
                </c:pt>
                <c:pt idx="2">
                  <c:v>Cooking staff</c:v>
                </c:pt>
                <c:pt idx="3">
                  <c:v>Core staff</c:v>
                </c:pt>
                <c:pt idx="4">
                  <c:v>Drivers</c:v>
                </c:pt>
                <c:pt idx="5">
                  <c:v>High skill tech staff</c:v>
                </c:pt>
                <c:pt idx="6">
                  <c:v>HR staff</c:v>
                </c:pt>
                <c:pt idx="7">
                  <c:v>IT staff</c:v>
                </c:pt>
                <c:pt idx="8">
                  <c:v>Laborers</c:v>
                </c:pt>
                <c:pt idx="9">
                  <c:v>Low-skill Laborers</c:v>
                </c:pt>
                <c:pt idx="10">
                  <c:v>Managers</c:v>
                </c:pt>
                <c:pt idx="11">
                  <c:v>Medicine staff</c:v>
                </c:pt>
                <c:pt idx="12">
                  <c:v>Private service staff</c:v>
                </c:pt>
                <c:pt idx="13">
                  <c:v>Realty agents</c:v>
                </c:pt>
                <c:pt idx="14">
                  <c:v>Sales staff</c:v>
                </c:pt>
                <c:pt idx="15">
                  <c:v>Secretaries</c:v>
                </c:pt>
                <c:pt idx="16">
                  <c:v>Security staff</c:v>
                </c:pt>
                <c:pt idx="17">
                  <c:v>Waiters/barmen staff</c:v>
                </c:pt>
              </c:strCache>
            </c:strRef>
          </c:cat>
          <c:val>
            <c:numRef>
              <c:f>Sheet8!$K$10:$K$27</c:f>
              <c:numCache>
                <c:formatCode>General</c:formatCode>
                <c:ptCount val="18"/>
                <c:pt idx="0">
                  <c:v>1540</c:v>
                </c:pt>
                <c:pt idx="1">
                  <c:v>671</c:v>
                </c:pt>
                <c:pt idx="2">
                  <c:v>862</c:v>
                </c:pt>
                <c:pt idx="3">
                  <c:v>4184</c:v>
                </c:pt>
                <c:pt idx="4">
                  <c:v>2706</c:v>
                </c:pt>
                <c:pt idx="5">
                  <c:v>1734</c:v>
                </c:pt>
                <c:pt idx="6">
                  <c:v>92</c:v>
                </c:pt>
                <c:pt idx="7">
                  <c:v>76</c:v>
                </c:pt>
                <c:pt idx="8">
                  <c:v>8032</c:v>
                </c:pt>
                <c:pt idx="9">
                  <c:v>296</c:v>
                </c:pt>
                <c:pt idx="10">
                  <c:v>17874</c:v>
                </c:pt>
                <c:pt idx="11">
                  <c:v>1297</c:v>
                </c:pt>
                <c:pt idx="12">
                  <c:v>410</c:v>
                </c:pt>
                <c:pt idx="13">
                  <c:v>110</c:v>
                </c:pt>
                <c:pt idx="14">
                  <c:v>4668</c:v>
                </c:pt>
                <c:pt idx="15">
                  <c:v>203</c:v>
                </c:pt>
                <c:pt idx="16">
                  <c:v>1015</c:v>
                </c:pt>
                <c:pt idx="17">
                  <c:v>203</c:v>
                </c:pt>
              </c:numCache>
            </c:numRef>
          </c:val>
          <c:extLst>
            <c:ext xmlns:c16="http://schemas.microsoft.com/office/drawing/2014/chart" uri="{C3380CC4-5D6E-409C-BE32-E72D297353CC}">
              <c16:uniqueId val="{00000002-1949-9A45-B7FA-1EE79F8821AF}"/>
            </c:ext>
          </c:extLst>
        </c:ser>
        <c:dLbls>
          <c:showLegendKey val="0"/>
          <c:showVal val="0"/>
          <c:showCatName val="0"/>
          <c:showSerName val="0"/>
          <c:showPercent val="0"/>
          <c:showBubbleSize val="0"/>
        </c:dLbls>
        <c:gapWidth val="75"/>
        <c:overlap val="-25"/>
        <c:axId val="191260544"/>
        <c:axId val="191262080"/>
      </c:barChart>
      <c:catAx>
        <c:axId val="191260544"/>
        <c:scaling>
          <c:orientation val="minMax"/>
        </c:scaling>
        <c:delete val="0"/>
        <c:axPos val="l"/>
        <c:numFmt formatCode="General" sourceLinked="0"/>
        <c:majorTickMark val="none"/>
        <c:minorTickMark val="none"/>
        <c:tickLblPos val="nextTo"/>
        <c:crossAx val="191262080"/>
        <c:crosses val="autoZero"/>
        <c:auto val="1"/>
        <c:lblAlgn val="ctr"/>
        <c:lblOffset val="100"/>
        <c:noMultiLvlLbl val="0"/>
      </c:catAx>
      <c:valAx>
        <c:axId val="191262080"/>
        <c:scaling>
          <c:orientation val="minMax"/>
        </c:scaling>
        <c:delete val="0"/>
        <c:axPos val="b"/>
        <c:majorGridlines/>
        <c:numFmt formatCode="General" sourceLinked="1"/>
        <c:majorTickMark val="none"/>
        <c:minorTickMark val="none"/>
        <c:tickLblPos val="nextTo"/>
        <c:spPr>
          <a:ln w="9525">
            <a:noFill/>
          </a:ln>
        </c:spPr>
        <c:crossAx val="191260544"/>
        <c:crosses val="autoZero"/>
        <c:crossBetween val="between"/>
      </c:valAx>
    </c:plotArea>
    <c:legend>
      <c:legendPos val="b"/>
      <c:overlay val="0"/>
    </c:legend>
    <c:plotVisOnly val="1"/>
    <c:dispBlanksAs val="gap"/>
    <c:showDLblsOverMax val="0"/>
  </c:chart>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6"/>
    </mc:Choice>
    <mc:Fallback>
      <c:style val="36"/>
    </mc:Fallback>
  </mc:AlternateContent>
  <c:chart>
    <c:title>
      <c:tx>
        <c:rich>
          <a:bodyPr/>
          <a:lstStyle/>
          <a:p>
            <a:pPr>
              <a:defRPr/>
            </a:pPr>
            <a:r>
              <a:rPr lang="en-US" sz="1400">
                <a:solidFill>
                  <a:srgbClr val="FF0000"/>
                </a:solidFill>
                <a:latin typeface="Bahnschrift SemiBold SemiConden" panose="020B0502040204020203" pitchFamily="34" charset="0"/>
              </a:rPr>
              <a:t>Income vs Avg Credit &amp; Avg Annuity</a:t>
            </a:r>
          </a:p>
        </c:rich>
      </c:tx>
      <c:overlay val="0"/>
    </c:title>
    <c:autoTitleDeleted val="0"/>
    <c:plotArea>
      <c:layout/>
      <c:lineChart>
        <c:grouping val="standard"/>
        <c:varyColors val="0"/>
        <c:ser>
          <c:idx val="0"/>
          <c:order val="0"/>
          <c:tx>
            <c:strRef>
              <c:f>Sheet1!$G$1</c:f>
              <c:strCache>
                <c:ptCount val="1"/>
                <c:pt idx="0">
                  <c:v>Average Credit </c:v>
                </c:pt>
              </c:strCache>
            </c:strRef>
          </c:tx>
          <c:marker>
            <c:symbol val="none"/>
          </c:marker>
          <c:cat>
            <c:strRef>
              <c:f>Sheet1!$F$2:$F$21</c:f>
              <c:strCache>
                <c:ptCount val="20"/>
                <c:pt idx="0">
                  <c:v>0-50000</c:v>
                </c:pt>
                <c:pt idx="1">
                  <c:v>50000-100000</c:v>
                </c:pt>
                <c:pt idx="2">
                  <c:v>100000-150000</c:v>
                </c:pt>
                <c:pt idx="3">
                  <c:v>150000-200000</c:v>
                </c:pt>
                <c:pt idx="4">
                  <c:v>200000-250000</c:v>
                </c:pt>
                <c:pt idx="5">
                  <c:v>250000-300000</c:v>
                </c:pt>
                <c:pt idx="6">
                  <c:v>300000-350000</c:v>
                </c:pt>
                <c:pt idx="7">
                  <c:v>350000-400000</c:v>
                </c:pt>
                <c:pt idx="8">
                  <c:v>400000-450000</c:v>
                </c:pt>
                <c:pt idx="9">
                  <c:v>450000-500000</c:v>
                </c:pt>
                <c:pt idx="10">
                  <c:v>500000-550000</c:v>
                </c:pt>
                <c:pt idx="11">
                  <c:v>550000-600000</c:v>
                </c:pt>
                <c:pt idx="12">
                  <c:v>600000-650000</c:v>
                </c:pt>
                <c:pt idx="13">
                  <c:v>650000-700000</c:v>
                </c:pt>
                <c:pt idx="14">
                  <c:v>700000-750000</c:v>
                </c:pt>
                <c:pt idx="15">
                  <c:v>750000-800000</c:v>
                </c:pt>
                <c:pt idx="16">
                  <c:v>800000-850000</c:v>
                </c:pt>
                <c:pt idx="17">
                  <c:v>850000-900000</c:v>
                </c:pt>
                <c:pt idx="18">
                  <c:v>900000-950000</c:v>
                </c:pt>
                <c:pt idx="19">
                  <c:v>950000-1000000</c:v>
                </c:pt>
              </c:strCache>
            </c:strRef>
          </c:cat>
          <c:val>
            <c:numRef>
              <c:f>Sheet1!$G$2:$G$21</c:f>
              <c:numCache>
                <c:formatCode>General</c:formatCode>
                <c:ptCount val="20"/>
                <c:pt idx="0">
                  <c:v>297752.07649253734</c:v>
                </c:pt>
                <c:pt idx="1">
                  <c:v>393033.33651439298</c:v>
                </c:pt>
                <c:pt idx="2">
                  <c:v>520073.66034877457</c:v>
                </c:pt>
                <c:pt idx="3">
                  <c:v>632290.90468870103</c:v>
                </c:pt>
                <c:pt idx="4">
                  <c:v>742012.90623001149</c:v>
                </c:pt>
                <c:pt idx="5">
                  <c:v>825938.94510226045</c:v>
                </c:pt>
                <c:pt idx="6">
                  <c:v>892307.68298446992</c:v>
                </c:pt>
                <c:pt idx="7">
                  <c:v>932609.92946708458</c:v>
                </c:pt>
                <c:pt idx="8">
                  <c:v>993467.83969465643</c:v>
                </c:pt>
                <c:pt idx="9">
                  <c:v>1011895.8355263158</c:v>
                </c:pt>
                <c:pt idx="10">
                  <c:v>1124198.8185483871</c:v>
                </c:pt>
                <c:pt idx="11">
                  <c:v>1091708.1627906978</c:v>
                </c:pt>
                <c:pt idx="12">
                  <c:v>1165433.7375</c:v>
                </c:pt>
                <c:pt idx="13">
                  <c:v>1001836.2692307692</c:v>
                </c:pt>
                <c:pt idx="14">
                  <c:v>1386633.6818181819</c:v>
                </c:pt>
                <c:pt idx="15">
                  <c:v>1836769.0909090908</c:v>
                </c:pt>
                <c:pt idx="16">
                  <c:v>876760.07142857148</c:v>
                </c:pt>
                <c:pt idx="17">
                  <c:v>1380720.6</c:v>
                </c:pt>
                <c:pt idx="18">
                  <c:v>1132219.8</c:v>
                </c:pt>
                <c:pt idx="19">
                  <c:v>450000</c:v>
                </c:pt>
              </c:numCache>
            </c:numRef>
          </c:val>
          <c:smooth val="0"/>
          <c:extLst>
            <c:ext xmlns:c16="http://schemas.microsoft.com/office/drawing/2014/chart" uri="{C3380CC4-5D6E-409C-BE32-E72D297353CC}">
              <c16:uniqueId val="{00000000-476B-FA4F-AFB4-CFFBF0160095}"/>
            </c:ext>
          </c:extLst>
        </c:ser>
        <c:ser>
          <c:idx val="1"/>
          <c:order val="1"/>
          <c:tx>
            <c:strRef>
              <c:f>Sheet1!$H$1</c:f>
              <c:strCache>
                <c:ptCount val="1"/>
                <c:pt idx="0">
                  <c:v>Average Annuity</c:v>
                </c:pt>
              </c:strCache>
            </c:strRef>
          </c:tx>
          <c:marker>
            <c:symbol val="none"/>
          </c:marker>
          <c:cat>
            <c:strRef>
              <c:f>Sheet1!$F$2:$F$21</c:f>
              <c:strCache>
                <c:ptCount val="20"/>
                <c:pt idx="0">
                  <c:v>0-50000</c:v>
                </c:pt>
                <c:pt idx="1">
                  <c:v>50000-100000</c:v>
                </c:pt>
                <c:pt idx="2">
                  <c:v>100000-150000</c:v>
                </c:pt>
                <c:pt idx="3">
                  <c:v>150000-200000</c:v>
                </c:pt>
                <c:pt idx="4">
                  <c:v>200000-250000</c:v>
                </c:pt>
                <c:pt idx="5">
                  <c:v>250000-300000</c:v>
                </c:pt>
                <c:pt idx="6">
                  <c:v>300000-350000</c:v>
                </c:pt>
                <c:pt idx="7">
                  <c:v>350000-400000</c:v>
                </c:pt>
                <c:pt idx="8">
                  <c:v>400000-450000</c:v>
                </c:pt>
                <c:pt idx="9">
                  <c:v>450000-500000</c:v>
                </c:pt>
                <c:pt idx="10">
                  <c:v>500000-550000</c:v>
                </c:pt>
                <c:pt idx="11">
                  <c:v>550000-600000</c:v>
                </c:pt>
                <c:pt idx="12">
                  <c:v>600000-650000</c:v>
                </c:pt>
                <c:pt idx="13">
                  <c:v>650000-700000</c:v>
                </c:pt>
                <c:pt idx="14">
                  <c:v>700000-750000</c:v>
                </c:pt>
                <c:pt idx="15">
                  <c:v>750000-800000</c:v>
                </c:pt>
                <c:pt idx="16">
                  <c:v>800000-850000</c:v>
                </c:pt>
                <c:pt idx="17">
                  <c:v>850000-900000</c:v>
                </c:pt>
                <c:pt idx="18">
                  <c:v>900000-950000</c:v>
                </c:pt>
                <c:pt idx="19">
                  <c:v>950000-1000000</c:v>
                </c:pt>
              </c:strCache>
            </c:strRef>
          </c:cat>
          <c:val>
            <c:numRef>
              <c:f>Sheet1!$H$2:$H$21</c:f>
              <c:numCache>
                <c:formatCode>General</c:formatCode>
                <c:ptCount val="20"/>
                <c:pt idx="0">
                  <c:v>4791.75</c:v>
                </c:pt>
                <c:pt idx="1">
                  <c:v>7204.7047724750273</c:v>
                </c:pt>
                <c:pt idx="2">
                  <c:v>9502.0723270440249</c:v>
                </c:pt>
                <c:pt idx="3">
                  <c:v>11194.428733031675</c:v>
                </c:pt>
                <c:pt idx="4">
                  <c:v>14101.965171755724</c:v>
                </c:pt>
                <c:pt idx="5">
                  <c:v>16926.607858243453</c:v>
                </c:pt>
                <c:pt idx="6">
                  <c:v>18337.009900990099</c:v>
                </c:pt>
                <c:pt idx="7">
                  <c:v>19006.840611353713</c:v>
                </c:pt>
                <c:pt idx="8">
                  <c:v>19186.38620689655</c:v>
                </c:pt>
                <c:pt idx="9">
                  <c:v>25648.509554140128</c:v>
                </c:pt>
                <c:pt idx="10">
                  <c:v>26055.505617977527</c:v>
                </c:pt>
                <c:pt idx="11">
                  <c:v>25877.347826086956</c:v>
                </c:pt>
                <c:pt idx="12">
                  <c:v>26354.282608695652</c:v>
                </c:pt>
                <c:pt idx="13">
                  <c:v>26927.18181818182</c:v>
                </c:pt>
                <c:pt idx="14">
                  <c:v>30066.174418604653</c:v>
                </c:pt>
                <c:pt idx="15">
                  <c:v>30495.642857142859</c:v>
                </c:pt>
                <c:pt idx="16">
                  <c:v>31274.464285714286</c:v>
                </c:pt>
                <c:pt idx="17">
                  <c:v>33091.258064516129</c:v>
                </c:pt>
                <c:pt idx="18">
                  <c:v>34032.985714285714</c:v>
                </c:pt>
                <c:pt idx="19">
                  <c:v>34269.456521739128</c:v>
                </c:pt>
              </c:numCache>
            </c:numRef>
          </c:val>
          <c:smooth val="0"/>
          <c:extLst>
            <c:ext xmlns:c16="http://schemas.microsoft.com/office/drawing/2014/chart" uri="{C3380CC4-5D6E-409C-BE32-E72D297353CC}">
              <c16:uniqueId val="{00000001-476B-FA4F-AFB4-CFFBF0160095}"/>
            </c:ext>
          </c:extLst>
        </c:ser>
        <c:dLbls>
          <c:showLegendKey val="0"/>
          <c:showVal val="0"/>
          <c:showCatName val="0"/>
          <c:showSerName val="0"/>
          <c:showPercent val="0"/>
          <c:showBubbleSize val="0"/>
        </c:dLbls>
        <c:smooth val="0"/>
        <c:axId val="192021248"/>
        <c:axId val="192022784"/>
      </c:lineChart>
      <c:catAx>
        <c:axId val="192021248"/>
        <c:scaling>
          <c:orientation val="minMax"/>
        </c:scaling>
        <c:delete val="0"/>
        <c:axPos val="b"/>
        <c:numFmt formatCode="General" sourceLinked="0"/>
        <c:majorTickMark val="none"/>
        <c:minorTickMark val="none"/>
        <c:tickLblPos val="nextTo"/>
        <c:crossAx val="192022784"/>
        <c:crosses val="autoZero"/>
        <c:auto val="1"/>
        <c:lblAlgn val="ctr"/>
        <c:lblOffset val="100"/>
        <c:noMultiLvlLbl val="0"/>
      </c:catAx>
      <c:valAx>
        <c:axId val="192022784"/>
        <c:scaling>
          <c:orientation val="minMax"/>
        </c:scaling>
        <c:delete val="0"/>
        <c:axPos val="l"/>
        <c:majorGridlines/>
        <c:title>
          <c:overlay val="0"/>
        </c:title>
        <c:numFmt formatCode="General" sourceLinked="1"/>
        <c:majorTickMark val="none"/>
        <c:minorTickMark val="none"/>
        <c:tickLblPos val="nextTo"/>
        <c:crossAx val="192021248"/>
        <c:crosses val="autoZero"/>
        <c:crossBetween val="between"/>
      </c:valAx>
    </c:plotArea>
    <c:legend>
      <c:legendPos val="r"/>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6"/>
    </mc:Choice>
    <mc:Fallback>
      <c:style val="36"/>
    </mc:Fallback>
  </mc:AlternateContent>
  <c:chart>
    <c:title>
      <c:tx>
        <c:rich>
          <a:bodyPr/>
          <a:lstStyle/>
          <a:p>
            <a:pPr>
              <a:defRPr/>
            </a:pPr>
            <a:r>
              <a:rPr lang="en-US">
                <a:solidFill>
                  <a:srgbClr val="FF0000"/>
                </a:solidFill>
              </a:rPr>
              <a:t>CNT_CHILDREN</a:t>
            </a:r>
          </a:p>
        </c:rich>
      </c:tx>
      <c:overlay val="0"/>
    </c:title>
    <c:autoTitleDeleted val="0"/>
    <c:plotArea>
      <c:layout>
        <c:manualLayout>
          <c:layoutTarget val="inner"/>
          <c:xMode val="edge"/>
          <c:yMode val="edge"/>
          <c:x val="8.6381263880476483E-2"/>
          <c:y val="0.23376421697287839"/>
          <c:w val="0.7724399757722592"/>
          <c:h val="0.62065223097112865"/>
        </c:manualLayout>
      </c:layout>
      <c:scatterChart>
        <c:scatterStyle val="lineMarker"/>
        <c:varyColors val="0"/>
        <c:ser>
          <c:idx val="0"/>
          <c:order val="0"/>
          <c:spPr>
            <a:ln w="47625">
              <a:noFill/>
            </a:ln>
          </c:spPr>
          <c:dLbls>
            <c:spPr>
              <a:noFill/>
              <a:ln>
                <a:noFill/>
              </a:ln>
              <a:effectLst/>
            </c:spPr>
            <c:dLblPos val="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yVal>
            <c:numRef>
              <c:f>'application_data ANOT'!$CI$14:$CI$22</c:f>
              <c:numCache>
                <c:formatCode>General</c:formatCode>
                <c:ptCount val="5"/>
                <c:pt idx="0">
                  <c:v>0</c:v>
                </c:pt>
                <c:pt idx="1">
                  <c:v>1</c:v>
                </c:pt>
                <c:pt idx="2">
                  <c:v>1</c:v>
                </c:pt>
                <c:pt idx="3">
                  <c:v>2.5</c:v>
                </c:pt>
                <c:pt idx="4">
                  <c:v>-1.5</c:v>
                </c:pt>
              </c:numCache>
            </c:numRef>
          </c:yVal>
          <c:smooth val="0"/>
          <c:extLst>
            <c:ext xmlns:c16="http://schemas.microsoft.com/office/drawing/2014/chart" uri="{C3380CC4-5D6E-409C-BE32-E72D297353CC}">
              <c16:uniqueId val="{00000000-20EE-BD4C-9FB5-ACFB3B8F5083}"/>
            </c:ext>
          </c:extLst>
        </c:ser>
        <c:dLbls>
          <c:dLblPos val="r"/>
          <c:showLegendKey val="0"/>
          <c:showVal val="1"/>
          <c:showCatName val="1"/>
          <c:showSerName val="0"/>
          <c:showPercent val="0"/>
          <c:showBubbleSize val="0"/>
        </c:dLbls>
        <c:axId val="191319040"/>
        <c:axId val="191329408"/>
      </c:scatterChart>
      <c:valAx>
        <c:axId val="191319040"/>
        <c:scaling>
          <c:orientation val="minMax"/>
        </c:scaling>
        <c:delete val="0"/>
        <c:axPos val="b"/>
        <c:title>
          <c:overlay val="0"/>
        </c:title>
        <c:majorTickMark val="out"/>
        <c:minorTickMark val="none"/>
        <c:tickLblPos val="nextTo"/>
        <c:crossAx val="191329408"/>
        <c:crosses val="autoZero"/>
        <c:crossBetween val="midCat"/>
      </c:valAx>
      <c:valAx>
        <c:axId val="191329408"/>
        <c:scaling>
          <c:orientation val="minMax"/>
        </c:scaling>
        <c:delete val="0"/>
        <c:axPos val="l"/>
        <c:majorGridlines/>
        <c:title>
          <c:overlay val="0"/>
        </c:title>
        <c:numFmt formatCode="General" sourceLinked="1"/>
        <c:majorTickMark val="out"/>
        <c:minorTickMark val="none"/>
        <c:tickLblPos val="nextTo"/>
        <c:crossAx val="191319040"/>
        <c:crosses val="autoZero"/>
        <c:crossBetween val="midCat"/>
      </c:valAx>
    </c:plotArea>
    <c:legend>
      <c:legendPos val="r"/>
      <c:overlay val="0"/>
    </c:legend>
    <c:plotVisOnly val="1"/>
    <c:dispBlanksAs val="zero"/>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6"/>
    </mc:Choice>
    <mc:Fallback>
      <c:style val="36"/>
    </mc:Fallback>
  </mc:AlternateContent>
  <c:chart>
    <c:title>
      <c:tx>
        <c:rich>
          <a:bodyPr/>
          <a:lstStyle/>
          <a:p>
            <a:pPr>
              <a:defRPr/>
            </a:pPr>
            <a:r>
              <a:rPr lang="en-US" dirty="0">
                <a:solidFill>
                  <a:srgbClr val="CC0000"/>
                </a:solidFill>
              </a:rPr>
              <a:t>AMT_CREDIT</a:t>
            </a:r>
          </a:p>
        </c:rich>
      </c:tx>
      <c:layout>
        <c:manualLayout>
          <c:xMode val="edge"/>
          <c:yMode val="edge"/>
          <c:x val="0.32983339737192535"/>
          <c:y val="5.5555555555555552E-2"/>
        </c:manualLayout>
      </c:layout>
      <c:overlay val="0"/>
    </c:title>
    <c:autoTitleDeleted val="0"/>
    <c:plotArea>
      <c:layout/>
      <c:scatterChart>
        <c:scatterStyle val="lineMarker"/>
        <c:varyColors val="0"/>
        <c:ser>
          <c:idx val="0"/>
          <c:order val="0"/>
          <c:tx>
            <c:strRef>
              <c:f>'application_data ANOT'!$CK$3</c:f>
              <c:strCache>
                <c:ptCount val="1"/>
                <c:pt idx="0">
                  <c:v>AMT_CREDIT</c:v>
                </c:pt>
              </c:strCache>
            </c:strRef>
          </c:tx>
          <c:spPr>
            <a:ln w="47625">
              <a:noFill/>
            </a:ln>
          </c:spPr>
          <c:dLbls>
            <c:spPr>
              <a:noFill/>
              <a:ln>
                <a:noFill/>
              </a:ln>
              <a:effectLst/>
            </c:spPr>
            <c:dLblPos val="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yVal>
            <c:numRef>
              <c:f>'application_data ANOT'!$CK$4:$CK$22</c:f>
              <c:numCache>
                <c:formatCode>General</c:formatCode>
                <c:ptCount val="5"/>
                <c:pt idx="0">
                  <c:v>270000</c:v>
                </c:pt>
                <c:pt idx="1">
                  <c:v>808650</c:v>
                </c:pt>
                <c:pt idx="2">
                  <c:v>538650</c:v>
                </c:pt>
                <c:pt idx="3">
                  <c:v>1616625</c:v>
                </c:pt>
                <c:pt idx="4">
                  <c:v>-537975</c:v>
                </c:pt>
              </c:numCache>
            </c:numRef>
          </c:yVal>
          <c:smooth val="0"/>
          <c:extLst>
            <c:ext xmlns:c16="http://schemas.microsoft.com/office/drawing/2014/chart" uri="{C3380CC4-5D6E-409C-BE32-E72D297353CC}">
              <c16:uniqueId val="{00000000-29C0-524F-B851-77EE71F63E7C}"/>
            </c:ext>
          </c:extLst>
        </c:ser>
        <c:dLbls>
          <c:dLblPos val="r"/>
          <c:showLegendKey val="0"/>
          <c:showVal val="1"/>
          <c:showCatName val="1"/>
          <c:showSerName val="0"/>
          <c:showPercent val="0"/>
          <c:showBubbleSize val="0"/>
        </c:dLbls>
        <c:axId val="191351424"/>
        <c:axId val="191353600"/>
      </c:scatterChart>
      <c:valAx>
        <c:axId val="191351424"/>
        <c:scaling>
          <c:orientation val="minMax"/>
        </c:scaling>
        <c:delete val="0"/>
        <c:axPos val="b"/>
        <c:title>
          <c:overlay val="0"/>
        </c:title>
        <c:majorTickMark val="out"/>
        <c:minorTickMark val="none"/>
        <c:tickLblPos val="nextTo"/>
        <c:crossAx val="191353600"/>
        <c:crosses val="autoZero"/>
        <c:crossBetween val="midCat"/>
      </c:valAx>
      <c:valAx>
        <c:axId val="191353600"/>
        <c:scaling>
          <c:orientation val="minMax"/>
        </c:scaling>
        <c:delete val="0"/>
        <c:axPos val="l"/>
        <c:majorGridlines/>
        <c:title>
          <c:overlay val="0"/>
        </c:title>
        <c:numFmt formatCode="General" sourceLinked="1"/>
        <c:majorTickMark val="out"/>
        <c:minorTickMark val="none"/>
        <c:tickLblPos val="nextTo"/>
        <c:crossAx val="191351424"/>
        <c:crosses val="autoZero"/>
        <c:crossBetween val="midCat"/>
      </c:valAx>
    </c:plotArea>
    <c:legend>
      <c:legendPos val="r"/>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6"/>
    </mc:Choice>
    <mc:Fallback>
      <c:style val="36"/>
    </mc:Fallback>
  </mc:AlternateContent>
  <c:chart>
    <c:title>
      <c:tx>
        <c:rich>
          <a:bodyPr/>
          <a:lstStyle/>
          <a:p>
            <a:pPr>
              <a:defRPr/>
            </a:pPr>
            <a:r>
              <a:rPr lang="en-US" dirty="0">
                <a:solidFill>
                  <a:srgbClr val="FF0000"/>
                </a:solidFill>
              </a:rPr>
              <a:t>AMT_ANNUITY</a:t>
            </a:r>
          </a:p>
        </c:rich>
      </c:tx>
      <c:overlay val="0"/>
    </c:title>
    <c:autoTitleDeleted val="0"/>
    <c:plotArea>
      <c:layout/>
      <c:scatterChart>
        <c:scatterStyle val="lineMarker"/>
        <c:varyColors val="0"/>
        <c:ser>
          <c:idx val="0"/>
          <c:order val="0"/>
          <c:tx>
            <c:strRef>
              <c:f>'application_data ANOT'!$CL$3</c:f>
              <c:strCache>
                <c:ptCount val="1"/>
                <c:pt idx="0">
                  <c:v>AMT_ANNUITY</c:v>
                </c:pt>
              </c:strCache>
            </c:strRef>
          </c:tx>
          <c:spPr>
            <a:ln w="47625">
              <a:noFill/>
            </a:ln>
          </c:spPr>
          <c:dLbls>
            <c:spPr>
              <a:noFill/>
              <a:ln>
                <a:noFill/>
              </a:ln>
              <a:effectLst/>
            </c:spPr>
            <c:dLblPos val="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yVal>
            <c:numRef>
              <c:f>'application_data ANOT'!$CL$4:$CL$22</c:f>
              <c:numCache>
                <c:formatCode>General</c:formatCode>
                <c:ptCount val="5"/>
                <c:pt idx="0">
                  <c:v>16456.5</c:v>
                </c:pt>
                <c:pt idx="1">
                  <c:v>34596</c:v>
                </c:pt>
                <c:pt idx="2">
                  <c:v>18139.5</c:v>
                </c:pt>
                <c:pt idx="3">
                  <c:v>61805.25</c:v>
                </c:pt>
                <c:pt idx="4">
                  <c:v>-10752.75</c:v>
                </c:pt>
              </c:numCache>
            </c:numRef>
          </c:yVal>
          <c:smooth val="0"/>
          <c:extLst>
            <c:ext xmlns:c16="http://schemas.microsoft.com/office/drawing/2014/chart" uri="{C3380CC4-5D6E-409C-BE32-E72D297353CC}">
              <c16:uniqueId val="{00000000-F2E1-D749-A26E-E5A59F9C455B}"/>
            </c:ext>
          </c:extLst>
        </c:ser>
        <c:dLbls>
          <c:dLblPos val="r"/>
          <c:showLegendKey val="0"/>
          <c:showVal val="1"/>
          <c:showCatName val="1"/>
          <c:showSerName val="0"/>
          <c:showPercent val="0"/>
          <c:showBubbleSize val="0"/>
        </c:dLbls>
        <c:axId val="191657856"/>
        <c:axId val="191672320"/>
      </c:scatterChart>
      <c:valAx>
        <c:axId val="191657856"/>
        <c:scaling>
          <c:orientation val="minMax"/>
        </c:scaling>
        <c:delete val="0"/>
        <c:axPos val="b"/>
        <c:title>
          <c:overlay val="0"/>
        </c:title>
        <c:majorTickMark val="out"/>
        <c:minorTickMark val="none"/>
        <c:tickLblPos val="nextTo"/>
        <c:crossAx val="191672320"/>
        <c:crosses val="autoZero"/>
        <c:crossBetween val="midCat"/>
      </c:valAx>
      <c:valAx>
        <c:axId val="191672320"/>
        <c:scaling>
          <c:orientation val="minMax"/>
        </c:scaling>
        <c:delete val="0"/>
        <c:axPos val="l"/>
        <c:majorGridlines/>
        <c:title>
          <c:overlay val="0"/>
        </c:title>
        <c:numFmt formatCode="General" sourceLinked="1"/>
        <c:majorTickMark val="out"/>
        <c:minorTickMark val="none"/>
        <c:tickLblPos val="nextTo"/>
        <c:crossAx val="191657856"/>
        <c:crosses val="autoZero"/>
        <c:crossBetween val="midCat"/>
      </c:valAx>
    </c:plotArea>
    <c:legend>
      <c:legendPos val="r"/>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6"/>
    </mc:Choice>
    <mc:Fallback>
      <c:style val="36"/>
    </mc:Fallback>
  </mc:AlternateContent>
  <c:chart>
    <c:title>
      <c:tx>
        <c:rich>
          <a:bodyPr/>
          <a:lstStyle/>
          <a:p>
            <a:pPr>
              <a:defRPr/>
            </a:pPr>
            <a:r>
              <a:rPr lang="en-US" dirty="0">
                <a:solidFill>
                  <a:srgbClr val="FF0000"/>
                </a:solidFill>
              </a:rPr>
              <a:t>AMT_GOODS_PRICE</a:t>
            </a:r>
          </a:p>
        </c:rich>
      </c:tx>
      <c:overlay val="0"/>
    </c:title>
    <c:autoTitleDeleted val="0"/>
    <c:plotArea>
      <c:layout/>
      <c:scatterChart>
        <c:scatterStyle val="lineMarker"/>
        <c:varyColors val="0"/>
        <c:ser>
          <c:idx val="0"/>
          <c:order val="0"/>
          <c:tx>
            <c:strRef>
              <c:f>'application_data ANOT'!$CM$3</c:f>
              <c:strCache>
                <c:ptCount val="1"/>
                <c:pt idx="0">
                  <c:v>AMT_GOODS_PRICE</c:v>
                </c:pt>
              </c:strCache>
            </c:strRef>
          </c:tx>
          <c:spPr>
            <a:ln w="47625">
              <a:noFill/>
            </a:ln>
          </c:spPr>
          <c:yVal>
            <c:numRef>
              <c:f>'application_data ANOT'!$CM$4:$CM$22</c:f>
              <c:numCache>
                <c:formatCode>General</c:formatCode>
                <c:ptCount val="5"/>
                <c:pt idx="0">
                  <c:v>238500</c:v>
                </c:pt>
                <c:pt idx="1">
                  <c:v>679500</c:v>
                </c:pt>
                <c:pt idx="2">
                  <c:v>441000</c:v>
                </c:pt>
                <c:pt idx="3">
                  <c:v>1341000</c:v>
                </c:pt>
                <c:pt idx="4">
                  <c:v>-423000</c:v>
                </c:pt>
              </c:numCache>
            </c:numRef>
          </c:yVal>
          <c:smooth val="0"/>
          <c:extLst>
            <c:ext xmlns:c16="http://schemas.microsoft.com/office/drawing/2014/chart" uri="{C3380CC4-5D6E-409C-BE32-E72D297353CC}">
              <c16:uniqueId val="{00000000-AA16-8A45-9750-8BA97FBC51AF}"/>
            </c:ext>
          </c:extLst>
        </c:ser>
        <c:dLbls>
          <c:showLegendKey val="0"/>
          <c:showVal val="0"/>
          <c:showCatName val="0"/>
          <c:showSerName val="0"/>
          <c:showPercent val="0"/>
          <c:showBubbleSize val="0"/>
        </c:dLbls>
        <c:axId val="191697664"/>
        <c:axId val="191699200"/>
      </c:scatterChart>
      <c:valAx>
        <c:axId val="191697664"/>
        <c:scaling>
          <c:orientation val="minMax"/>
        </c:scaling>
        <c:delete val="0"/>
        <c:axPos val="b"/>
        <c:majorTickMark val="out"/>
        <c:minorTickMark val="none"/>
        <c:tickLblPos val="nextTo"/>
        <c:crossAx val="191699200"/>
        <c:crosses val="autoZero"/>
        <c:crossBetween val="midCat"/>
      </c:valAx>
      <c:valAx>
        <c:axId val="191699200"/>
        <c:scaling>
          <c:orientation val="minMax"/>
        </c:scaling>
        <c:delete val="0"/>
        <c:axPos val="l"/>
        <c:majorGridlines/>
        <c:numFmt formatCode="General" sourceLinked="1"/>
        <c:majorTickMark val="out"/>
        <c:minorTickMark val="none"/>
        <c:tickLblPos val="nextTo"/>
        <c:crossAx val="191697664"/>
        <c:crosses val="autoZero"/>
        <c:crossBetween val="midCat"/>
      </c:valAx>
    </c:plotArea>
    <c:legend>
      <c:legendPos val="r"/>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6"/>
    </mc:Choice>
    <mc:Fallback>
      <c:style val="36"/>
    </mc:Fallback>
  </mc:AlternateContent>
  <c:chart>
    <c:title>
      <c:tx>
        <c:rich>
          <a:bodyPr/>
          <a:lstStyle/>
          <a:p>
            <a:pPr>
              <a:defRPr/>
            </a:pPr>
            <a:r>
              <a:rPr lang="en-US">
                <a:solidFill>
                  <a:srgbClr val="FF0000"/>
                </a:solidFill>
              </a:rPr>
              <a:t>REGION_POPULATION_RELATIVE</a:t>
            </a:r>
            <a:r>
              <a:rPr lang="en-US"/>
              <a:t>
</a:t>
            </a:r>
          </a:p>
        </c:rich>
      </c:tx>
      <c:layout>
        <c:manualLayout>
          <c:xMode val="edge"/>
          <c:yMode val="edge"/>
          <c:x val="0.17199079281756444"/>
          <c:y val="2.564102564102564E-2"/>
        </c:manualLayout>
      </c:layout>
      <c:overlay val="0"/>
    </c:title>
    <c:autoTitleDeleted val="0"/>
    <c:plotArea>
      <c:layout/>
      <c:scatterChart>
        <c:scatterStyle val="lineMarker"/>
        <c:varyColors val="0"/>
        <c:ser>
          <c:idx val="0"/>
          <c:order val="0"/>
          <c:tx>
            <c:strRef>
              <c:f>'application_data ANOT'!$CN$3</c:f>
              <c:strCache>
                <c:ptCount val="1"/>
                <c:pt idx="0">
                  <c:v>REGION_POPULATION_RELATIVE
</c:v>
                </c:pt>
              </c:strCache>
            </c:strRef>
          </c:tx>
          <c:spPr>
            <a:ln w="47625">
              <a:noFill/>
            </a:ln>
          </c:spPr>
          <c:dLbls>
            <c:spPr>
              <a:noFill/>
              <a:ln>
                <a:noFill/>
              </a:ln>
              <a:effectLst/>
            </c:spPr>
            <c:dLblPos val="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yVal>
            <c:numRef>
              <c:f>'application_data ANOT'!$CN$4:$CN$22</c:f>
              <c:numCache>
                <c:formatCode>General</c:formatCode>
                <c:ptCount val="5"/>
                <c:pt idx="0">
                  <c:v>1.0005999999999999E-2</c:v>
                </c:pt>
                <c:pt idx="1">
                  <c:v>2.8663000000000001E-2</c:v>
                </c:pt>
                <c:pt idx="2">
                  <c:v>1.8657E-2</c:v>
                </c:pt>
                <c:pt idx="3">
                  <c:v>5.6648500000000004E-2</c:v>
                </c:pt>
                <c:pt idx="4">
                  <c:v>-1.7979500000000002E-2</c:v>
                </c:pt>
              </c:numCache>
            </c:numRef>
          </c:yVal>
          <c:smooth val="0"/>
          <c:extLst>
            <c:ext xmlns:c16="http://schemas.microsoft.com/office/drawing/2014/chart" uri="{C3380CC4-5D6E-409C-BE32-E72D297353CC}">
              <c16:uniqueId val="{00000000-A40C-7E44-B962-E881F3C1CE35}"/>
            </c:ext>
          </c:extLst>
        </c:ser>
        <c:dLbls>
          <c:dLblPos val="r"/>
          <c:showLegendKey val="0"/>
          <c:showVal val="1"/>
          <c:showCatName val="1"/>
          <c:showSerName val="0"/>
          <c:showPercent val="0"/>
          <c:showBubbleSize val="0"/>
        </c:dLbls>
        <c:axId val="191724544"/>
        <c:axId val="191742720"/>
      </c:scatterChart>
      <c:valAx>
        <c:axId val="191724544"/>
        <c:scaling>
          <c:orientation val="minMax"/>
        </c:scaling>
        <c:delete val="0"/>
        <c:axPos val="b"/>
        <c:majorGridlines/>
        <c:majorTickMark val="out"/>
        <c:minorTickMark val="none"/>
        <c:tickLblPos val="nextTo"/>
        <c:crossAx val="191742720"/>
        <c:crosses val="autoZero"/>
        <c:crossBetween val="midCat"/>
      </c:valAx>
      <c:valAx>
        <c:axId val="191742720"/>
        <c:scaling>
          <c:orientation val="minMax"/>
        </c:scaling>
        <c:delete val="0"/>
        <c:axPos val="l"/>
        <c:majorGridlines/>
        <c:numFmt formatCode="General" sourceLinked="1"/>
        <c:majorTickMark val="out"/>
        <c:minorTickMark val="none"/>
        <c:tickLblPos val="nextTo"/>
        <c:crossAx val="191724544"/>
        <c:crosses val="autoZero"/>
        <c:crossBetween val="midCat"/>
      </c:valAx>
    </c:plotArea>
    <c:legend>
      <c:legendPos val="r"/>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tx>
        <c:rich>
          <a:bodyPr/>
          <a:lstStyle/>
          <a:p>
            <a:pPr>
              <a:defRPr/>
            </a:pPr>
            <a:r>
              <a:rPr lang="en-US" dirty="0"/>
              <a:t>Distribution of the Target Variable</a:t>
            </a:r>
          </a:p>
        </c:rich>
      </c:tx>
      <c:overlay val="0"/>
    </c:title>
    <c:autoTitleDeleted val="0"/>
    <c:view3D>
      <c:rotX val="30"/>
      <c:rotY val="0"/>
      <c:rAngAx val="0"/>
    </c:view3D>
    <c:floor>
      <c:thickness val="0"/>
    </c:floor>
    <c:sideWall>
      <c:thickness val="0"/>
    </c:sideWall>
    <c:backWall>
      <c:thickness val="0"/>
    </c:backWall>
    <c:plotArea>
      <c:layout/>
      <c:pie3DChart>
        <c:varyColors val="1"/>
        <c:ser>
          <c:idx val="0"/>
          <c:order val="0"/>
          <c:dLbls>
            <c:spPr>
              <a:noFill/>
              <a:ln>
                <a:noFill/>
              </a:ln>
              <a:effectLst/>
            </c:spPr>
            <c:showLegendKey val="0"/>
            <c:showVal val="0"/>
            <c:showCatName val="0"/>
            <c:showSerName val="0"/>
            <c:showPercent val="1"/>
            <c:showBubbleSize val="0"/>
            <c:showLeaderLines val="1"/>
            <c:extLst>
              <c:ext xmlns:c15="http://schemas.microsoft.com/office/drawing/2012/chart" uri="{CE6537A1-D6FC-4f65-9D91-7224C49458BB}"/>
            </c:extLst>
          </c:dLbls>
          <c:cat>
            <c:strRef>
              <c:f>Sheet1!$B$1:$D$1</c:f>
              <c:strCache>
                <c:ptCount val="3"/>
                <c:pt idx="0">
                  <c:v>Payment Difficulties</c:v>
                </c:pt>
                <c:pt idx="1">
                  <c:v>Payment Difficulties/Data Imbalance</c:v>
                </c:pt>
                <c:pt idx="2">
                  <c:v>Ratio of Data Imbalance</c:v>
                </c:pt>
              </c:strCache>
            </c:strRef>
          </c:cat>
          <c:val>
            <c:numRef>
              <c:f>Sheet1!$B$2:$D$2</c:f>
              <c:numCache>
                <c:formatCode>General</c:formatCode>
                <c:ptCount val="3"/>
                <c:pt idx="0">
                  <c:v>45973</c:v>
                </c:pt>
                <c:pt idx="1">
                  <c:v>4026</c:v>
                </c:pt>
                <c:pt idx="2">
                  <c:v>11.419026328862394</c:v>
                </c:pt>
              </c:numCache>
            </c:numRef>
          </c:val>
          <c:extLst>
            <c:ext xmlns:c16="http://schemas.microsoft.com/office/drawing/2014/chart" uri="{C3380CC4-5D6E-409C-BE32-E72D297353CC}">
              <c16:uniqueId val="{00000000-195D-8F45-A7AB-B0EC8F4A0AFB}"/>
            </c:ext>
          </c:extLst>
        </c:ser>
        <c:dLbls>
          <c:showLegendKey val="0"/>
          <c:showVal val="0"/>
          <c:showCatName val="0"/>
          <c:showSerName val="0"/>
          <c:showPercent val="1"/>
          <c:showBubbleSize val="0"/>
          <c:showLeaderLines val="1"/>
        </c:dLbls>
      </c:pie3DChart>
    </c:plotArea>
    <c:legend>
      <c:legendPos val="r"/>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4"/>
    </mc:Choice>
    <mc:Fallback>
      <c:style val="44"/>
    </mc:Fallback>
  </mc:AlternateContent>
  <c:pivotSource>
    <c:name>[application_data ANOT.csv]Sheet4!PivotTable3</c:name>
    <c:fmtId val="3"/>
  </c:pivotSource>
  <c:chart>
    <c:title>
      <c:tx>
        <c:rich>
          <a:bodyPr/>
          <a:lstStyle/>
          <a:p>
            <a:pPr>
              <a:defRPr/>
            </a:pPr>
            <a:r>
              <a:rPr lang="en-US" dirty="0"/>
              <a:t>% Loan Type</a:t>
            </a:r>
          </a:p>
        </c:rich>
      </c:tx>
      <c:overlay val="0"/>
    </c:title>
    <c:autoTitleDeleted val="0"/>
    <c:pivotFmts>
      <c:pivotFmt>
        <c:idx val="0"/>
        <c:dLbl>
          <c:idx val="0"/>
          <c:showLegendKey val="0"/>
          <c:showVal val="0"/>
          <c:showCatName val="0"/>
          <c:showSerName val="0"/>
          <c:showPercent val="1"/>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s>
    <c:view3D>
      <c:rotX val="30"/>
      <c:rotY val="20"/>
      <c:rAngAx val="0"/>
    </c:view3D>
    <c:floor>
      <c:thickness val="0"/>
    </c:floor>
    <c:sideWall>
      <c:thickness val="0"/>
    </c:sideWall>
    <c:backWall>
      <c:thickness val="0"/>
    </c:backWall>
    <c:plotArea>
      <c:layout/>
      <c:pie3DChart>
        <c:varyColors val="1"/>
        <c:ser>
          <c:idx val="0"/>
          <c:order val="0"/>
          <c:tx>
            <c:strRef>
              <c:f>Sheet4!$B$3</c:f>
              <c:strCache>
                <c:ptCount val="1"/>
                <c:pt idx="0">
                  <c:v>Total</c:v>
                </c:pt>
              </c:strCache>
            </c:strRef>
          </c:tx>
          <c:dLbls>
            <c:spPr>
              <a:noFill/>
              <a:ln>
                <a:noFill/>
              </a:ln>
              <a:effectLst/>
            </c:spPr>
            <c:txPr>
              <a:bodyPr/>
              <a:lstStyle/>
              <a:p>
                <a:pPr>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Sheet4!$A$4:$A$6</c:f>
              <c:strCache>
                <c:ptCount val="2"/>
                <c:pt idx="0">
                  <c:v>Cash loans</c:v>
                </c:pt>
                <c:pt idx="1">
                  <c:v>Revolving loans</c:v>
                </c:pt>
              </c:strCache>
            </c:strRef>
          </c:cat>
          <c:val>
            <c:numRef>
              <c:f>Sheet4!$B$4:$B$6</c:f>
              <c:numCache>
                <c:formatCode>General</c:formatCode>
                <c:ptCount val="2"/>
                <c:pt idx="0">
                  <c:v>45276</c:v>
                </c:pt>
                <c:pt idx="1">
                  <c:v>4723</c:v>
                </c:pt>
              </c:numCache>
            </c:numRef>
          </c:val>
          <c:extLst>
            <c:ext xmlns:c16="http://schemas.microsoft.com/office/drawing/2014/chart" uri="{C3380CC4-5D6E-409C-BE32-E72D297353CC}">
              <c16:uniqueId val="{00000000-6EC6-6C4A-8405-1C2BC9C6D689}"/>
            </c:ext>
          </c:extLst>
        </c:ser>
        <c:dLbls>
          <c:showLegendKey val="0"/>
          <c:showVal val="0"/>
          <c:showCatName val="0"/>
          <c:showSerName val="0"/>
          <c:showPercent val="1"/>
          <c:showBubbleSize val="0"/>
          <c:showLeaderLines val="1"/>
        </c:dLbls>
      </c:pie3D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3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8" name="Google Shape;28;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3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3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3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3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4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1"/>
          <p:cNvSpPr/>
          <p:nvPr>
            <p:ph idx="2" type="pic"/>
          </p:nvPr>
        </p:nvSpPr>
        <p:spPr>
          <a:xfrm>
            <a:off x="1792288" y="612775"/>
            <a:ext cx="5486400" cy="4114800"/>
          </a:xfrm>
          <a:prstGeom prst="rect">
            <a:avLst/>
          </a:prstGeom>
          <a:noFill/>
          <a:ln>
            <a:noFill/>
          </a:ln>
        </p:spPr>
      </p:sp>
      <p:sp>
        <p:nvSpPr>
          <p:cNvPr id="68" name="Google Shape;68;p4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2FFFF"/>
            </a:gs>
            <a:gs pos="40000">
              <a:srgbClr val="DFFFFF"/>
            </a:gs>
            <a:gs pos="100000">
              <a:srgbClr val="5E7C81"/>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10.xml"/><Relationship Id="rId4" Type="http://schemas.openxmlformats.org/officeDocument/2006/relationships/chart" Target="../charts/chart11.xml"/><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hart" Target="../charts/chart12.xml"/><Relationship Id="rId4"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hart" Target="../charts/chart14.xml"/><Relationship Id="rId4" Type="http://schemas.openxmlformats.org/officeDocument/2006/relationships/chart" Target="../charts/char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hart" Target="../charts/chart16.xml"/><Relationship Id="rId4" Type="http://schemas.openxmlformats.org/officeDocument/2006/relationships/chart" Target="../charts/char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hart" Target="../charts/char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hart" Target="../charts/chart20.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chart" Target="../charts/chart2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hart" Target="../charts/char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chart" Target="../charts/char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vmlDrawing" Target="../drawings/vmlDrawing1.vml"/><Relationship Id="rId4" Type="http://schemas.openxmlformats.org/officeDocument/2006/relationships/package" Target="../embeddings/Microsoft_Excel_Sheet1.xlsx"/><Relationship Id="rId5" Type="http://schemas.openxmlformats.org/officeDocument/2006/relationships/package" Target="../embeddings/Microsoft_Excel_Sheet1.xlsx"/><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2.xml"/><Relationship Id="rId4" Type="http://schemas.openxmlformats.org/officeDocument/2006/relationships/chart" Target="../charts/chart3.xml"/><Relationship Id="rId5" Type="http://schemas.openxmlformats.org/officeDocument/2006/relationships/chart" Target="../charts/chart4.xml"/><Relationship Id="rId6" Type="http://schemas.openxmlformats.org/officeDocument/2006/relationships/chart" Target="../charts/char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6.xml"/><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800"/>
              <a:buFont typeface="Calibri"/>
              <a:buNone/>
            </a:pPr>
            <a:r>
              <a:rPr lang="en-US" sz="1800"/>
              <a:t>Project-6</a:t>
            </a:r>
            <a:endParaRPr/>
          </a:p>
        </p:txBody>
      </p:sp>
      <p:sp>
        <p:nvSpPr>
          <p:cNvPr id="89" name="Google Shape;89;p1"/>
          <p:cNvSpPr txBox="1"/>
          <p:nvPr>
            <p:ph idx="1" type="body"/>
          </p:nvPr>
        </p:nvSpPr>
        <p:spPr>
          <a:xfrm>
            <a:off x="4800600" y="4800600"/>
            <a:ext cx="3886200" cy="13255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05964"/>
              </a:buClr>
              <a:buSzPts val="2800"/>
              <a:buNone/>
            </a:pPr>
            <a:r>
              <a:rPr lang="en-US" sz="2800">
                <a:solidFill>
                  <a:srgbClr val="105964"/>
                </a:solidFill>
                <a:latin typeface="Baumans"/>
                <a:ea typeface="Baumans"/>
                <a:cs typeface="Baumans"/>
                <a:sym typeface="Baumans"/>
              </a:rPr>
              <a:t>BY.DEEPTIRANI BENIA</a:t>
            </a:r>
            <a:endParaRPr/>
          </a:p>
        </p:txBody>
      </p:sp>
      <p:sp>
        <p:nvSpPr>
          <p:cNvPr id="90" name="Google Shape;90;p1"/>
          <p:cNvSpPr/>
          <p:nvPr/>
        </p:nvSpPr>
        <p:spPr>
          <a:xfrm>
            <a:off x="228600" y="2057401"/>
            <a:ext cx="8099189" cy="1754326"/>
          </a:xfrm>
          <a:prstGeom prst="rect">
            <a:avLst/>
          </a:prstGeom>
          <a:gradFill>
            <a:gsLst>
              <a:gs pos="0">
                <a:srgbClr val="89AAED"/>
              </a:gs>
              <a:gs pos="50000">
                <a:srgbClr val="B7C9F3"/>
              </a:gs>
              <a:gs pos="100000">
                <a:srgbClr val="DCE4F8"/>
              </a:gs>
            </a:gsLst>
            <a:lin ang="10800000" scaled="0"/>
          </a:gra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5400" u="none" cap="none" strike="noStrike">
                <a:solidFill>
                  <a:srgbClr val="C1093E"/>
                </a:solidFill>
                <a:latin typeface="Limelight"/>
                <a:ea typeface="Limelight"/>
                <a:cs typeface="Limelight"/>
                <a:sym typeface="Limelight"/>
              </a:rPr>
              <a:t>Bank Loan Case Study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aphicFrame>
        <p:nvGraphicFramePr>
          <p:cNvPr id="149" name="Google Shape;149;p10"/>
          <p:cNvGraphicFramePr/>
          <p:nvPr/>
        </p:nvGraphicFramePr>
        <p:xfrm>
          <a:off x="1143000" y="2743200"/>
          <a:ext cx="6400800" cy="3886200"/>
        </p:xfrm>
        <a:graphic>
          <a:graphicData uri="http://schemas.openxmlformats.org/drawingml/2006/chart">
            <c:chart r:id="rId3"/>
          </a:graphicData>
        </a:graphic>
      </p:graphicFrame>
      <p:graphicFrame>
        <p:nvGraphicFramePr>
          <p:cNvPr id="150" name="Google Shape;150;p10"/>
          <p:cNvGraphicFramePr/>
          <p:nvPr/>
        </p:nvGraphicFramePr>
        <p:xfrm>
          <a:off x="1905000" y="457200"/>
          <a:ext cx="3000000" cy="3000000"/>
        </p:xfrm>
        <a:graphic>
          <a:graphicData uri="http://schemas.openxmlformats.org/drawingml/2006/table">
            <a:tbl>
              <a:tblPr>
                <a:noFill/>
                <a:tableStyleId>{A78424DF-981B-4BCC-97CB-E9E48B9B1D1C}</a:tableStyleId>
              </a:tblPr>
              <a:tblGrid>
                <a:gridCol w="1934625"/>
                <a:gridCol w="2332575"/>
              </a:tblGrid>
              <a:tr h="438150">
                <a:tc>
                  <a:txBody>
                    <a:bodyPr/>
                    <a:lstStyle/>
                    <a:p>
                      <a:pPr indent="0" lvl="0" marL="0" marR="0" rtl="0" algn="l">
                        <a:spcBef>
                          <a:spcPts val="0"/>
                        </a:spcBef>
                        <a:spcAft>
                          <a:spcPts val="0"/>
                        </a:spcAft>
                        <a:buNone/>
                      </a:pPr>
                      <a:r>
                        <a:rPr b="1" i="0" lang="en-US" sz="1100" u="none" cap="none" strike="noStrike">
                          <a:solidFill>
                            <a:srgbClr val="000000"/>
                          </a:solidFill>
                          <a:latin typeface="Calibri"/>
                          <a:ea typeface="Calibri"/>
                          <a:cs typeface="Calibri"/>
                          <a:sym typeface="Calibri"/>
                        </a:rPr>
                        <a:t>Loan Type</a:t>
                      </a:r>
                      <a:endParaRPr/>
                    </a:p>
                  </a:txBody>
                  <a:tcPr marT="9525" marB="0" marR="9525" marL="9525" anchor="b">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solidFill>
                      <a:srgbClr val="DCE6F1"/>
                    </a:solidFill>
                  </a:tcPr>
                </a:tc>
                <a:tc>
                  <a:txBody>
                    <a:bodyPr/>
                    <a:lstStyle/>
                    <a:p>
                      <a:pPr indent="0" lvl="0" marL="0" marR="0" rtl="0" algn="l">
                        <a:spcBef>
                          <a:spcPts val="0"/>
                        </a:spcBef>
                        <a:spcAft>
                          <a:spcPts val="0"/>
                        </a:spcAft>
                        <a:buNone/>
                      </a:pPr>
                      <a:r>
                        <a:rPr b="1" i="0" lang="en-US" sz="1100" u="none" cap="none" strike="noStrike">
                          <a:solidFill>
                            <a:srgbClr val="000000"/>
                          </a:solidFill>
                          <a:latin typeface="Calibri"/>
                          <a:ea typeface="Calibri"/>
                          <a:cs typeface="Calibri"/>
                          <a:sym typeface="Calibri"/>
                        </a:rPr>
                        <a:t>Count of Loan Type</a:t>
                      </a:r>
                      <a:endParaRPr/>
                    </a:p>
                  </a:txBody>
                  <a:tcPr marT="9525" marB="0" marR="9525" marL="9525" anchor="b">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solidFill>
                      <a:srgbClr val="DCE6F1"/>
                    </a:solidFill>
                  </a:tcPr>
                </a:tc>
              </a:tr>
              <a:tr h="4381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Cash loans</a:t>
                      </a:r>
                      <a:endParaRPr/>
                    </a:p>
                  </a:txBody>
                  <a:tcPr marT="9525" marB="0" marR="9525" marL="9525" anchor="b">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45276</a:t>
                      </a:r>
                      <a:endParaRPr/>
                    </a:p>
                  </a:txBody>
                  <a:tcPr marT="9525" marB="0" marR="9525" marL="9525" anchor="b">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r>
              <a:tr h="4381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Revolving loans</a:t>
                      </a:r>
                      <a:endParaRPr/>
                    </a:p>
                  </a:txBody>
                  <a:tcPr marT="9525" marB="0" marR="9525" marL="9525" anchor="b">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4723</a:t>
                      </a:r>
                      <a:endParaRPr/>
                    </a:p>
                  </a:txBody>
                  <a:tcPr marT="9525" marB="0" marR="9525" marL="9525" anchor="b">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tcPr>
                </a:tc>
              </a:tr>
              <a:tr h="438150">
                <a:tc>
                  <a:txBody>
                    <a:bodyPr/>
                    <a:lstStyle/>
                    <a:p>
                      <a:pPr indent="0" lvl="0" marL="0" marR="0" rtl="0" algn="l">
                        <a:spcBef>
                          <a:spcPts val="0"/>
                        </a:spcBef>
                        <a:spcAft>
                          <a:spcPts val="0"/>
                        </a:spcAft>
                        <a:buNone/>
                      </a:pPr>
                      <a:r>
                        <a:rPr b="1" i="0" lang="en-US" sz="1100" u="none" cap="none" strike="noStrike">
                          <a:solidFill>
                            <a:srgbClr val="000000"/>
                          </a:solidFill>
                          <a:latin typeface="Calibri"/>
                          <a:ea typeface="Calibri"/>
                          <a:cs typeface="Calibri"/>
                          <a:sym typeface="Calibri"/>
                        </a:rPr>
                        <a:t>Grand Total</a:t>
                      </a:r>
                      <a:endParaRPr/>
                    </a:p>
                  </a:txBody>
                  <a:tcPr marT="9525" marB="0" marR="9525" marL="9525" anchor="b">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solidFill>
                      <a:srgbClr val="DCE6F1"/>
                    </a:solidFill>
                  </a:tcPr>
                </a:tc>
                <a:tc>
                  <a:txBody>
                    <a:bodyPr/>
                    <a:lstStyle/>
                    <a:p>
                      <a:pPr indent="0" lvl="0" marL="0" marR="0" rtl="0" algn="r">
                        <a:spcBef>
                          <a:spcPts val="0"/>
                        </a:spcBef>
                        <a:spcAft>
                          <a:spcPts val="0"/>
                        </a:spcAft>
                        <a:buNone/>
                      </a:pPr>
                      <a:r>
                        <a:rPr b="1" i="0" lang="en-US" sz="1100" u="none" cap="none" strike="noStrike">
                          <a:solidFill>
                            <a:srgbClr val="000000"/>
                          </a:solidFill>
                          <a:latin typeface="Calibri"/>
                          <a:ea typeface="Calibri"/>
                          <a:cs typeface="Calibri"/>
                          <a:sym typeface="Calibri"/>
                        </a:rPr>
                        <a:t>49999</a:t>
                      </a:r>
                      <a:endParaRPr/>
                    </a:p>
                  </a:txBody>
                  <a:tcPr marT="9525" marB="0" marR="9525" marL="9525" anchor="b">
                    <a:lnL cap="flat" cmpd="sng" w="9525">
                      <a:solidFill>
                        <a:srgbClr val="002060"/>
                      </a:solidFill>
                      <a:prstDash val="solid"/>
                      <a:round/>
                      <a:headEnd len="sm" w="sm" type="none"/>
                      <a:tailEnd len="sm" w="sm" type="none"/>
                    </a:lnL>
                    <a:lnR cap="flat" cmpd="sng" w="9525">
                      <a:solidFill>
                        <a:srgbClr val="002060"/>
                      </a:solidFill>
                      <a:prstDash val="solid"/>
                      <a:round/>
                      <a:headEnd len="sm" w="sm" type="none"/>
                      <a:tailEnd len="sm" w="sm" type="none"/>
                    </a:lnR>
                    <a:lnT cap="flat" cmpd="sng" w="9525">
                      <a:solidFill>
                        <a:srgbClr val="002060"/>
                      </a:solidFill>
                      <a:prstDash val="solid"/>
                      <a:round/>
                      <a:headEnd len="sm" w="sm" type="none"/>
                      <a:tailEnd len="sm" w="sm" type="none"/>
                    </a:lnT>
                    <a:lnB cap="flat" cmpd="sng" w="9525">
                      <a:solidFill>
                        <a:srgbClr val="002060"/>
                      </a:solidFill>
                      <a:prstDash val="solid"/>
                      <a:round/>
                      <a:headEnd len="sm" w="sm" type="none"/>
                      <a:tailEnd len="sm" w="sm" type="none"/>
                    </a:lnB>
                    <a:solidFill>
                      <a:srgbClr val="DCE6F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nvSpPr>
        <p:spPr>
          <a:xfrm>
            <a:off x="342908" y="230983"/>
            <a:ext cx="8458200" cy="232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546321"/>
                </a:solidFill>
                <a:latin typeface="Arial"/>
                <a:ea typeface="Arial"/>
                <a:cs typeface="Arial"/>
                <a:sym typeface="Arial"/>
              </a:rPr>
              <a:t>TASK4:Perform Univariate, Segmented Univariate, and Bivariate Analysis: </a:t>
            </a:r>
            <a:r>
              <a:rPr lang="en-US" sz="1800">
                <a:solidFill>
                  <a:srgbClr val="FF33CC"/>
                </a:solidFill>
                <a:latin typeface="Gill Sans"/>
                <a:ea typeface="Gill Sans"/>
                <a:cs typeface="Gill Sans"/>
                <a:sym typeface="Gill Sans"/>
              </a:rPr>
              <a:t>To gain insights into the driving factors of loan default, it is important to conduct various analyses on consumer and loan attributes.</a:t>
            </a:r>
            <a:endParaRPr/>
          </a:p>
          <a:p>
            <a:pPr indent="0" lvl="0" marL="0" marR="0" rtl="0" algn="l">
              <a:spcBef>
                <a:spcPts val="0"/>
              </a:spcBef>
              <a:spcAft>
                <a:spcPts val="0"/>
              </a:spcAft>
              <a:buNone/>
            </a:pPr>
            <a:r>
              <a:rPr b="1" lang="en-US" sz="1800">
                <a:solidFill>
                  <a:srgbClr val="FF33CC"/>
                </a:solidFill>
                <a:latin typeface="Gill Sans"/>
                <a:ea typeface="Gill Sans"/>
                <a:cs typeface="Gill Sans"/>
                <a:sym typeface="Gill Sans"/>
              </a:rPr>
              <a:t>Task:</a:t>
            </a:r>
            <a:r>
              <a:rPr lang="en-US" sz="1800">
                <a:solidFill>
                  <a:srgbClr val="FF33CC"/>
                </a:solidFill>
                <a:latin typeface="Gill Sans"/>
                <a:ea typeface="Gill Sans"/>
                <a:cs typeface="Gill Sans"/>
                <a:sym typeface="Gill Sans"/>
              </a:rPr>
              <a:t> 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a:t>
            </a:r>
            <a:endParaRPr sz="1800">
              <a:solidFill>
                <a:srgbClr val="FF33CC"/>
              </a:solidFill>
              <a:latin typeface="Gill Sans"/>
              <a:ea typeface="Gill Sans"/>
              <a:cs typeface="Gill Sans"/>
              <a:sym typeface="Gill Sans"/>
            </a:endParaRPr>
          </a:p>
          <a:p>
            <a:pPr indent="0" lvl="0" marL="0" marR="0" rtl="0" algn="l">
              <a:spcBef>
                <a:spcPts val="0"/>
              </a:spcBef>
              <a:spcAft>
                <a:spcPts val="0"/>
              </a:spcAft>
              <a:buNone/>
            </a:pPr>
            <a:r>
              <a:t/>
            </a:r>
            <a:endParaRPr sz="1800">
              <a:solidFill>
                <a:srgbClr val="FF33CC"/>
              </a:solidFill>
              <a:latin typeface="Gill Sans"/>
              <a:ea typeface="Gill Sans"/>
              <a:cs typeface="Gill Sans"/>
              <a:sym typeface="Gill Sans"/>
            </a:endParaRPr>
          </a:p>
        </p:txBody>
      </p:sp>
      <p:pic>
        <p:nvPicPr>
          <p:cNvPr id="156" name="Google Shape;156;p11"/>
          <p:cNvPicPr preferRelativeResize="0"/>
          <p:nvPr/>
        </p:nvPicPr>
        <p:blipFill rotWithShape="1">
          <a:blip r:embed="rId3">
            <a:alphaModFix/>
          </a:blip>
          <a:srcRect b="0" l="0" r="0" t="0"/>
          <a:stretch/>
        </p:blipFill>
        <p:spPr>
          <a:xfrm>
            <a:off x="1524000" y="3771900"/>
            <a:ext cx="5867400" cy="2628900"/>
          </a:xfrm>
          <a:prstGeom prst="rect">
            <a:avLst/>
          </a:prstGeom>
          <a:noFill/>
          <a:ln>
            <a:noFill/>
          </a:ln>
        </p:spPr>
      </p:pic>
      <p:sp>
        <p:nvSpPr>
          <p:cNvPr id="157" name="Google Shape;157;p11"/>
          <p:cNvSpPr/>
          <p:nvPr/>
        </p:nvSpPr>
        <p:spPr>
          <a:xfrm>
            <a:off x="571500" y="2344615"/>
            <a:ext cx="8001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33CC"/>
                </a:solidFill>
                <a:latin typeface="Gill Sans"/>
                <a:ea typeface="Gill Sans"/>
                <a:cs typeface="Gill Sans"/>
                <a:sym typeface="Gill Sans"/>
              </a:rPr>
              <a:t>Segmented univariate analysis: segmented univariate analysis is an extension of univariate</a:t>
            </a:r>
            <a:endParaRPr/>
          </a:p>
          <a:p>
            <a:pPr indent="0" lvl="0" marL="0" marR="0" rtl="0" algn="l">
              <a:spcBef>
                <a:spcPts val="0"/>
              </a:spcBef>
              <a:spcAft>
                <a:spcPts val="0"/>
              </a:spcAft>
              <a:buNone/>
            </a:pPr>
            <a:r>
              <a:rPr lang="en-US" sz="1800">
                <a:solidFill>
                  <a:srgbClr val="FF33CC"/>
                </a:solidFill>
                <a:latin typeface="Gill Sans"/>
                <a:ea typeface="Gill Sans"/>
                <a:cs typeface="Gill Sans"/>
                <a:sym typeface="Gill Sans"/>
              </a:rPr>
              <a:t>analysis as Segmented analysis here means that the data variable is analyzed in subsets(as ranges).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aphicFrame>
        <p:nvGraphicFramePr>
          <p:cNvPr id="162" name="Google Shape;162;p12"/>
          <p:cNvGraphicFramePr/>
          <p:nvPr/>
        </p:nvGraphicFramePr>
        <p:xfrm>
          <a:off x="11506200" y="381000"/>
          <a:ext cx="1257300" cy="2743200"/>
        </p:xfrm>
        <a:graphic>
          <a:graphicData uri="http://schemas.openxmlformats.org/drawingml/2006/chart">
            <c:chart r:id="rId3"/>
          </a:graphicData>
        </a:graphic>
      </p:graphicFrame>
      <p:graphicFrame>
        <p:nvGraphicFramePr>
          <p:cNvPr id="163" name="Google Shape;163;p12"/>
          <p:cNvGraphicFramePr/>
          <p:nvPr/>
        </p:nvGraphicFramePr>
        <p:xfrm>
          <a:off x="152400" y="152400"/>
          <a:ext cx="8763000" cy="3276600"/>
        </p:xfrm>
        <a:graphic>
          <a:graphicData uri="http://schemas.openxmlformats.org/drawingml/2006/chart">
            <c:chart r:id="rId4"/>
          </a:graphicData>
        </a:graphic>
      </p:graphicFrame>
      <p:pic>
        <p:nvPicPr>
          <p:cNvPr id="164" name="Google Shape;164;p12"/>
          <p:cNvPicPr preferRelativeResize="0"/>
          <p:nvPr/>
        </p:nvPicPr>
        <p:blipFill rotWithShape="1">
          <a:blip r:embed="rId5">
            <a:alphaModFix/>
          </a:blip>
          <a:srcRect b="0" l="0" r="0" t="0"/>
          <a:stretch/>
        </p:blipFill>
        <p:spPr>
          <a:xfrm>
            <a:off x="152400" y="3733800"/>
            <a:ext cx="8763000" cy="2819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aphicFrame>
        <p:nvGraphicFramePr>
          <p:cNvPr id="169" name="Google Shape;169;p13"/>
          <p:cNvGraphicFramePr/>
          <p:nvPr/>
        </p:nvGraphicFramePr>
        <p:xfrm>
          <a:off x="381000" y="685800"/>
          <a:ext cx="8229600" cy="5486400"/>
        </p:xfrm>
        <a:graphic>
          <a:graphicData uri="http://schemas.openxmlformats.org/drawingml/2006/chart">
            <c:chart r:id="rId3"/>
          </a:graphicData>
        </a:graphic>
      </p:graphicFrame>
      <p:graphicFrame>
        <p:nvGraphicFramePr>
          <p:cNvPr id="170" name="Google Shape;170;p13"/>
          <p:cNvGraphicFramePr/>
          <p:nvPr/>
        </p:nvGraphicFramePr>
        <p:xfrm>
          <a:off x="9753600" y="1371600"/>
          <a:ext cx="4572000" cy="2076450"/>
        </p:xfrm>
        <a:graphic>
          <a:graphicData uri="http://schemas.openxmlformats.org/drawingml/2006/chart">
            <c:chart r:id="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aphicFrame>
        <p:nvGraphicFramePr>
          <p:cNvPr id="175" name="Google Shape;175;p14"/>
          <p:cNvGraphicFramePr/>
          <p:nvPr/>
        </p:nvGraphicFramePr>
        <p:xfrm>
          <a:off x="152400" y="381000"/>
          <a:ext cx="8763000" cy="2819400"/>
        </p:xfrm>
        <a:graphic>
          <a:graphicData uri="http://schemas.openxmlformats.org/drawingml/2006/chart">
            <c:chart r:id="rId3"/>
          </a:graphicData>
        </a:graphic>
      </p:graphicFrame>
      <p:graphicFrame>
        <p:nvGraphicFramePr>
          <p:cNvPr id="176" name="Google Shape;176;p14"/>
          <p:cNvGraphicFramePr/>
          <p:nvPr/>
        </p:nvGraphicFramePr>
        <p:xfrm>
          <a:off x="228600" y="3429000"/>
          <a:ext cx="8686800" cy="3048000"/>
        </p:xfrm>
        <a:graphic>
          <a:graphicData uri="http://schemas.openxmlformats.org/drawingml/2006/chart">
            <c:chart r:id="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aphicFrame>
        <p:nvGraphicFramePr>
          <p:cNvPr id="181" name="Google Shape;181;p15"/>
          <p:cNvGraphicFramePr/>
          <p:nvPr/>
        </p:nvGraphicFramePr>
        <p:xfrm>
          <a:off x="228600" y="381000"/>
          <a:ext cx="5105400" cy="2667000"/>
        </p:xfrm>
        <a:graphic>
          <a:graphicData uri="http://schemas.openxmlformats.org/drawingml/2006/chart">
            <c:chart r:id="rId3"/>
          </a:graphicData>
        </a:graphic>
      </p:graphicFrame>
      <p:graphicFrame>
        <p:nvGraphicFramePr>
          <p:cNvPr id="182" name="Google Shape;182;p15"/>
          <p:cNvGraphicFramePr/>
          <p:nvPr/>
        </p:nvGraphicFramePr>
        <p:xfrm>
          <a:off x="228600" y="3276600"/>
          <a:ext cx="5334000" cy="3200400"/>
        </p:xfrm>
        <a:graphic>
          <a:graphicData uri="http://schemas.openxmlformats.org/drawingml/2006/chart">
            <c:chart r:id="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graphicFrame>
        <p:nvGraphicFramePr>
          <p:cNvPr id="187" name="Google Shape;187;p16"/>
          <p:cNvGraphicFramePr/>
          <p:nvPr/>
        </p:nvGraphicFramePr>
        <p:xfrm>
          <a:off x="762000" y="3733800"/>
          <a:ext cx="8077200" cy="2647950"/>
        </p:xfrm>
        <a:graphic>
          <a:graphicData uri="http://schemas.openxmlformats.org/drawingml/2006/chart">
            <c:chart r:id="rId3"/>
          </a:graphicData>
        </a:graphic>
      </p:graphicFrame>
      <p:graphicFrame>
        <p:nvGraphicFramePr>
          <p:cNvPr id="188" name="Google Shape;188;p16"/>
          <p:cNvGraphicFramePr/>
          <p:nvPr/>
        </p:nvGraphicFramePr>
        <p:xfrm>
          <a:off x="3352800" y="2239328"/>
          <a:ext cx="3000000" cy="3000000"/>
        </p:xfrm>
        <a:graphic>
          <a:graphicData uri="http://schemas.openxmlformats.org/drawingml/2006/table">
            <a:tbl>
              <a:tblPr>
                <a:noFill/>
                <a:tableStyleId>{6378D6B4-0491-403D-A34C-6E48E35EA798}</a:tableStyleId>
              </a:tblPr>
              <a:tblGrid>
                <a:gridCol w="609600"/>
                <a:gridCol w="990600"/>
                <a:gridCol w="685800"/>
              </a:tblGrid>
              <a:tr h="316475">
                <a:tc>
                  <a:txBody>
                    <a:bodyPr/>
                    <a:lstStyle/>
                    <a:p>
                      <a:pPr indent="0" lvl="0" marL="0" marR="0" rtl="0" algn="l">
                        <a:spcBef>
                          <a:spcPts val="0"/>
                        </a:spcBef>
                        <a:spcAft>
                          <a:spcPts val="0"/>
                        </a:spcAft>
                        <a:buNone/>
                      </a:pPr>
                      <a:r>
                        <a:rPr lang="en-US" sz="1100" u="none" cap="none" strike="noStrike"/>
                        <a:t>Gender</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100" u="none" cap="none" strike="noStrike"/>
                        <a:t>Non-Defaulters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100" u="none" cap="none" strike="noStrike"/>
                        <a:t>Defaulters</a:t>
                      </a:r>
                      <a:endParaRPr b="0" i="0" sz="1100" u="none" cap="none" strike="noStrike">
                        <a:solidFill>
                          <a:srgbClr val="000000"/>
                        </a:solidFill>
                        <a:latin typeface="Calibri"/>
                        <a:ea typeface="Calibri"/>
                        <a:cs typeface="Calibri"/>
                        <a:sym typeface="Calibri"/>
                      </a:endParaRPr>
                    </a:p>
                  </a:txBody>
                  <a:tcPr marT="9525" marB="0" marR="9525" marL="9525" anchor="b"/>
                </a:tc>
              </a:tr>
              <a:tr h="316475">
                <a:tc>
                  <a:txBody>
                    <a:bodyPr/>
                    <a:lstStyle/>
                    <a:p>
                      <a:pPr indent="0" lvl="0" marL="0" marR="0" rtl="0" algn="l">
                        <a:spcBef>
                          <a:spcPts val="0"/>
                        </a:spcBef>
                        <a:spcAft>
                          <a:spcPts val="0"/>
                        </a:spcAft>
                        <a:buNone/>
                      </a:pPr>
                      <a:r>
                        <a:rPr lang="en-US" sz="1100" u="none" cap="none" strike="noStrike"/>
                        <a:t>Male</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15412</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1762</a:t>
                      </a:r>
                      <a:endParaRPr b="0" i="0" sz="1100" u="none" cap="none" strike="noStrike">
                        <a:solidFill>
                          <a:srgbClr val="000000"/>
                        </a:solidFill>
                        <a:latin typeface="Calibri"/>
                        <a:ea typeface="Calibri"/>
                        <a:cs typeface="Calibri"/>
                        <a:sym typeface="Calibri"/>
                      </a:endParaRPr>
                    </a:p>
                  </a:txBody>
                  <a:tcPr marT="9525" marB="0" marR="9525" marL="9525" anchor="b"/>
                </a:tc>
              </a:tr>
              <a:tr h="316475">
                <a:tc>
                  <a:txBody>
                    <a:bodyPr/>
                    <a:lstStyle/>
                    <a:p>
                      <a:pPr indent="0" lvl="0" marL="0" marR="0" rtl="0" algn="l">
                        <a:spcBef>
                          <a:spcPts val="0"/>
                        </a:spcBef>
                        <a:spcAft>
                          <a:spcPts val="0"/>
                        </a:spcAft>
                        <a:buNone/>
                      </a:pPr>
                      <a:r>
                        <a:rPr lang="en-US" sz="1100" u="none" cap="none" strike="noStrike"/>
                        <a:t>Female</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30559</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2264</a:t>
                      </a:r>
                      <a:endParaRPr b="0" i="0" sz="1100" u="none" cap="none" strike="noStrike">
                        <a:solidFill>
                          <a:srgbClr val="000000"/>
                        </a:solidFill>
                        <a:latin typeface="Calibri"/>
                        <a:ea typeface="Calibri"/>
                        <a:cs typeface="Calibri"/>
                        <a:sym typeface="Calibri"/>
                      </a:endParaRPr>
                    </a:p>
                  </a:txBody>
                  <a:tcPr marT="9525" marB="0" marR="9525" marL="9525" anchor="b"/>
                </a:tc>
              </a:tr>
              <a:tr h="316475">
                <a:tc>
                  <a:txBody>
                    <a:bodyPr/>
                    <a:lstStyle/>
                    <a:p>
                      <a:pPr indent="0" lvl="0" marL="0" marR="0" rtl="0" algn="l">
                        <a:spcBef>
                          <a:spcPts val="0"/>
                        </a:spcBef>
                        <a:spcAft>
                          <a:spcPts val="0"/>
                        </a:spcAft>
                        <a:buNone/>
                      </a:pPr>
                      <a:r>
                        <a:rPr lang="en-US" sz="1100" u="none" cap="none" strike="noStrike"/>
                        <a:t>Total</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45971</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4026</a:t>
                      </a:r>
                      <a:endParaRPr b="0" i="0" sz="1100" u="none" cap="none" strike="noStrike">
                        <a:solidFill>
                          <a:srgbClr val="000000"/>
                        </a:solidFill>
                        <a:latin typeface="Calibri"/>
                        <a:ea typeface="Calibri"/>
                        <a:cs typeface="Calibri"/>
                        <a:sym typeface="Calibri"/>
                      </a:endParaRPr>
                    </a:p>
                  </a:txBody>
                  <a:tcPr marT="9525" marB="0" marR="9525" marL="9525" anchor="b"/>
                </a:tc>
              </a:tr>
            </a:tbl>
          </a:graphicData>
        </a:graphic>
      </p:graphicFrame>
      <p:sp>
        <p:nvSpPr>
          <p:cNvPr id="189" name="Google Shape;189;p16"/>
          <p:cNvSpPr/>
          <p:nvPr/>
        </p:nvSpPr>
        <p:spPr>
          <a:xfrm>
            <a:off x="603738" y="762302"/>
            <a:ext cx="7432431"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F33CC"/>
                </a:solidFill>
                <a:latin typeface="Gill Sans"/>
                <a:ea typeface="Gill Sans"/>
                <a:cs typeface="Gill Sans"/>
                <a:sym typeface="Gill Sans"/>
              </a:rPr>
              <a:t>Univariate analysis: This type of analysis data consists of only one variable. The analysis of univariate data is thus the simplest form of analysis since the information deals with only one quantity that changes. It does not deal with causes or relationships and the main purpose of the analysis is to describe the data and find pattern that exist within 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aphicFrame>
        <p:nvGraphicFramePr>
          <p:cNvPr id="194" name="Google Shape;194;p17"/>
          <p:cNvGraphicFramePr/>
          <p:nvPr/>
        </p:nvGraphicFramePr>
        <p:xfrm>
          <a:off x="838200" y="2362200"/>
          <a:ext cx="7620000" cy="4038600"/>
        </p:xfrm>
        <a:graphic>
          <a:graphicData uri="http://schemas.openxmlformats.org/drawingml/2006/chart">
            <c:chart r:id="rId3"/>
          </a:graphicData>
        </a:graphic>
      </p:graphicFrame>
      <p:graphicFrame>
        <p:nvGraphicFramePr>
          <p:cNvPr id="195" name="Google Shape;195;p17"/>
          <p:cNvGraphicFramePr/>
          <p:nvPr/>
        </p:nvGraphicFramePr>
        <p:xfrm>
          <a:off x="3276600" y="533400"/>
          <a:ext cx="3000000" cy="3000000"/>
        </p:xfrm>
        <a:graphic>
          <a:graphicData uri="http://schemas.openxmlformats.org/drawingml/2006/table">
            <a:tbl>
              <a:tblPr>
                <a:noFill/>
                <a:tableStyleId>{6378D6B4-0491-403D-A34C-6E48E35EA798}</a:tableStyleId>
              </a:tblPr>
              <a:tblGrid>
                <a:gridCol w="990600"/>
                <a:gridCol w="558800"/>
                <a:gridCol w="558800"/>
                <a:gridCol w="406400"/>
              </a:tblGrid>
              <a:tr h="320050">
                <a:tc>
                  <a:txBody>
                    <a:bodyPr/>
                    <a:lstStyle/>
                    <a:p>
                      <a:pPr indent="0" lvl="0" marL="0" marR="0" rtl="0" algn="l">
                        <a:spcBef>
                          <a:spcPts val="0"/>
                        </a:spcBef>
                        <a:spcAft>
                          <a:spcPts val="0"/>
                        </a:spcAft>
                        <a:buNone/>
                      </a:pPr>
                      <a:r>
                        <a:rPr lang="en-US" sz="1100" u="none" cap="none" strike="noStrike"/>
                        <a:t>Age Group</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100" u="none" cap="none" strike="noStrike"/>
                        <a:t>Younger</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100" u="none" cap="none" strike="noStrike"/>
                        <a:t>Mid Age</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100" u="none" cap="none" strike="noStrike"/>
                        <a:t>Older</a:t>
                      </a:r>
                      <a:endParaRPr b="0" i="0" sz="1100" u="none" cap="none" strike="noStrike">
                        <a:solidFill>
                          <a:srgbClr val="000000"/>
                        </a:solidFill>
                        <a:latin typeface="Calibri"/>
                        <a:ea typeface="Calibri"/>
                        <a:cs typeface="Calibri"/>
                        <a:sym typeface="Calibri"/>
                      </a:endParaRPr>
                    </a:p>
                  </a:txBody>
                  <a:tcPr marT="9525" marB="0" marR="9525" marL="9525" anchor="b"/>
                </a:tc>
              </a:tr>
              <a:tr h="320050">
                <a:tc>
                  <a:txBody>
                    <a:bodyPr/>
                    <a:lstStyle/>
                    <a:p>
                      <a:pPr indent="0" lvl="0" marL="0" marR="0" rtl="0" algn="l">
                        <a:spcBef>
                          <a:spcPts val="0"/>
                        </a:spcBef>
                        <a:spcAft>
                          <a:spcPts val="0"/>
                        </a:spcAft>
                        <a:buNone/>
                      </a:pPr>
                      <a:r>
                        <a:rPr lang="en-US" sz="1100" u="none" cap="none" strike="noStrike"/>
                        <a:t>Age Range</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ctr">
                        <a:spcBef>
                          <a:spcPts val="0"/>
                        </a:spcBef>
                        <a:spcAft>
                          <a:spcPts val="0"/>
                        </a:spcAft>
                        <a:buNone/>
                      </a:pPr>
                      <a:r>
                        <a:rPr lang="en-US" sz="1100" u="none" cap="none" strike="noStrike"/>
                        <a:t>20-40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100" u="none" cap="none" strike="noStrike"/>
                        <a:t>41-60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lang="en-US" sz="1100" u="none" cap="none" strike="noStrike"/>
                        <a:t>61-90</a:t>
                      </a:r>
                      <a:endParaRPr b="0" i="0" sz="1100" u="none" cap="none" strike="noStrike">
                        <a:solidFill>
                          <a:srgbClr val="000000"/>
                        </a:solidFill>
                        <a:latin typeface="Calibri"/>
                        <a:ea typeface="Calibri"/>
                        <a:cs typeface="Calibri"/>
                        <a:sym typeface="Calibri"/>
                      </a:endParaRPr>
                    </a:p>
                  </a:txBody>
                  <a:tcPr marT="9525" marB="0" marR="9525" marL="9525" anchor="b"/>
                </a:tc>
              </a:tr>
              <a:tr h="320050">
                <a:tc>
                  <a:txBody>
                    <a:bodyPr/>
                    <a:lstStyle/>
                    <a:p>
                      <a:pPr indent="0" lvl="0" marL="0" marR="0" rtl="0" algn="l">
                        <a:spcBef>
                          <a:spcPts val="0"/>
                        </a:spcBef>
                        <a:spcAft>
                          <a:spcPts val="0"/>
                        </a:spcAft>
                        <a:buNone/>
                      </a:pPr>
                      <a:r>
                        <a:rPr lang="en-US" sz="1100" u="none" cap="none" strike="noStrike"/>
                        <a:t>Total</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20719</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22099</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4778</a:t>
                      </a:r>
                      <a:endParaRPr b="0" i="0" sz="1100" u="none" cap="none" strike="noStrike">
                        <a:solidFill>
                          <a:srgbClr val="000000"/>
                        </a:solidFill>
                        <a:latin typeface="Calibri"/>
                        <a:ea typeface="Calibri"/>
                        <a:cs typeface="Calibri"/>
                        <a:sym typeface="Calibri"/>
                      </a:endParaRPr>
                    </a:p>
                  </a:txBody>
                  <a:tcPr marT="9525" marB="0" marR="9525" marL="9525" anchor="b"/>
                </a:tc>
              </a:tr>
              <a:tr h="320050">
                <a:tc>
                  <a:txBody>
                    <a:bodyPr/>
                    <a:lstStyle/>
                    <a:p>
                      <a:pPr indent="0" lvl="0" marL="0" marR="0" rtl="0" algn="l">
                        <a:spcBef>
                          <a:spcPts val="0"/>
                        </a:spcBef>
                        <a:spcAft>
                          <a:spcPts val="0"/>
                        </a:spcAft>
                        <a:buNone/>
                      </a:pPr>
                      <a:r>
                        <a:rPr lang="en-US" sz="1100" u="none" cap="none" strike="noStrike"/>
                        <a:t>Defaulters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2129</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1499</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242</a:t>
                      </a:r>
                      <a:endParaRPr b="0" i="0" sz="1100" u="none" cap="none" strike="noStrike">
                        <a:solidFill>
                          <a:srgbClr val="000000"/>
                        </a:solidFill>
                        <a:latin typeface="Calibri"/>
                        <a:ea typeface="Calibri"/>
                        <a:cs typeface="Calibri"/>
                        <a:sym typeface="Calibri"/>
                      </a:endParaRPr>
                    </a:p>
                  </a:txBody>
                  <a:tcPr marT="9525" marB="0" marR="9525" marL="9525" anchor="b"/>
                </a:tc>
              </a:tr>
              <a:tr h="320050">
                <a:tc>
                  <a:txBody>
                    <a:bodyPr/>
                    <a:lstStyle/>
                    <a:p>
                      <a:pPr indent="0" lvl="0" marL="0" marR="0" rtl="0" algn="l">
                        <a:spcBef>
                          <a:spcPts val="0"/>
                        </a:spcBef>
                        <a:spcAft>
                          <a:spcPts val="0"/>
                        </a:spcAft>
                        <a:buNone/>
                      </a:pPr>
                      <a:r>
                        <a:rPr lang="en-US" sz="1100" u="none" cap="none" strike="noStrike"/>
                        <a:t>Non-Defaulters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18590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20600</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US" sz="1100" u="none" cap="none" strike="noStrike"/>
                        <a:t>4536</a:t>
                      </a:r>
                      <a:endParaRPr b="0" i="0" sz="1100" u="none" cap="none" strike="noStrike">
                        <a:solidFill>
                          <a:srgbClr val="000000"/>
                        </a:solidFill>
                        <a:latin typeface="Calibri"/>
                        <a:ea typeface="Calibri"/>
                        <a:cs typeface="Calibri"/>
                        <a:sym typeface="Calibri"/>
                      </a:endParaRPr>
                    </a:p>
                  </a:txBody>
                  <a:tcPr marT="9525" marB="0" marR="9525" marL="9525" anchor="b"/>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aphicFrame>
        <p:nvGraphicFramePr>
          <p:cNvPr id="200" name="Google Shape;200;p18"/>
          <p:cNvGraphicFramePr/>
          <p:nvPr/>
        </p:nvGraphicFramePr>
        <p:xfrm>
          <a:off x="228600" y="381000"/>
          <a:ext cx="8686800" cy="2971800"/>
        </p:xfrm>
        <a:graphic>
          <a:graphicData uri="http://schemas.openxmlformats.org/drawingml/2006/chart">
            <c:chart r:id="rId3"/>
          </a:graphicData>
        </a:graphic>
      </p:graphicFrame>
      <p:pic>
        <p:nvPicPr>
          <p:cNvPr id="201" name="Google Shape;201;p18"/>
          <p:cNvPicPr preferRelativeResize="0"/>
          <p:nvPr/>
        </p:nvPicPr>
        <p:blipFill rotWithShape="1">
          <a:blip r:embed="rId4">
            <a:alphaModFix/>
          </a:blip>
          <a:srcRect b="0" l="0" r="0" t="0"/>
          <a:stretch/>
        </p:blipFill>
        <p:spPr>
          <a:xfrm>
            <a:off x="228600" y="3505200"/>
            <a:ext cx="8686800" cy="3197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graphicFrame>
        <p:nvGraphicFramePr>
          <p:cNvPr id="206" name="Google Shape;206;p19"/>
          <p:cNvGraphicFramePr/>
          <p:nvPr/>
        </p:nvGraphicFramePr>
        <p:xfrm>
          <a:off x="228600" y="304800"/>
          <a:ext cx="8686800" cy="2895600"/>
        </p:xfrm>
        <a:graphic>
          <a:graphicData uri="http://schemas.openxmlformats.org/drawingml/2006/chart">
            <c:chart r:id="rId3"/>
          </a:graphicData>
        </a:graphic>
      </p:graphicFrame>
      <p:pic>
        <p:nvPicPr>
          <p:cNvPr id="207" name="Google Shape;207;p19"/>
          <p:cNvPicPr preferRelativeResize="0"/>
          <p:nvPr/>
        </p:nvPicPr>
        <p:blipFill rotWithShape="1">
          <a:blip r:embed="rId4">
            <a:alphaModFix/>
          </a:blip>
          <a:srcRect b="0" l="0" r="0" t="0"/>
          <a:stretch/>
        </p:blipFill>
        <p:spPr>
          <a:xfrm>
            <a:off x="256309" y="3581400"/>
            <a:ext cx="8686800" cy="2968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p:nvPr/>
        </p:nvSpPr>
        <p:spPr>
          <a:xfrm>
            <a:off x="214745" y="609600"/>
            <a:ext cx="8588838" cy="467820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7E9532"/>
              </a:buClr>
              <a:buSzPts val="2800"/>
              <a:buFont typeface="Baumans"/>
              <a:buNone/>
            </a:pPr>
            <a:r>
              <a:rPr b="1" i="0" lang="en-US" sz="2800" u="none" cap="none" strike="noStrike">
                <a:solidFill>
                  <a:srgbClr val="7E9532"/>
                </a:solidFill>
                <a:latin typeface="Baumans"/>
                <a:ea typeface="Baumans"/>
                <a:cs typeface="Baumans"/>
                <a:sym typeface="Baumans"/>
              </a:rPr>
              <a:t>Project Description:</a:t>
            </a:r>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 </a:t>
            </a:r>
            <a:r>
              <a:rPr b="0" i="0" lang="en-US" sz="1800" u="none" cap="none" strike="noStrike">
                <a:solidFill>
                  <a:srgbClr val="0075A2"/>
                </a:solidFill>
                <a:latin typeface="Gill Sans"/>
                <a:ea typeface="Gill Sans"/>
                <a:cs typeface="Gill Sans"/>
                <a:sym typeface="Gill Sans"/>
              </a:rPr>
              <a:t>As a data analyst, do exploratory data analysis (EDA) for a finance company that specialises in giving loans to urban consumers. The company has the difficulty of customers with insufficient credit history abusing the system and defaulting on loans. The goal is to use EDA to identify trends in the data and ensure that qualified candidates are not rejected.The dataset contains loan application information divided into two categories: clients having payment troubles (late installment payments) and those who do not have payment concerns. A loan application has four possible outcomes: approved, cancelled, refused, and unused offer.The commercial objectives are to uncover trends that indicate if a customer would struggle to make installment payments. This data can be used to make judgements like refusing loans, decreasing loan amounts, or lending at higher interest rates to risky</a:t>
            </a:r>
            <a:r>
              <a:rPr b="0" i="0" lang="en-US" sz="1800" u="none" cap="none" strike="noStrike">
                <a:solidFill>
                  <a:srgbClr val="0075A2"/>
                </a:solidFill>
                <a:latin typeface="Gill Sans"/>
                <a:ea typeface="Gill Sans"/>
                <a:cs typeface="Gill Sans"/>
                <a:sym typeface="Gill Sans"/>
              </a:rPr>
              <a:t> applicants,</a:t>
            </a:r>
            <a:r>
              <a:rPr lang="en-US" sz="1800">
                <a:solidFill>
                  <a:srgbClr val="0075A2"/>
                </a:solidFill>
                <a:latin typeface="Gill Sans"/>
                <a:ea typeface="Gill Sans"/>
                <a:cs typeface="Gill Sans"/>
                <a:sym typeface="Gill Sans"/>
              </a:rPr>
              <a:t> The company's goal is to better understand the primary elements that contribute to loan defaults in order to make better loan approval decisions.The background of risk analytics in banking and financial services is critical to comprehending the project, particularly the importance of numerous variables in anticipating and managing loan default risks.</a:t>
            </a:r>
            <a:endParaRPr b="0" i="0" sz="1800" u="none" cap="none" strike="noStrike">
              <a:solidFill>
                <a:srgbClr val="0075A2"/>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aphicFrame>
        <p:nvGraphicFramePr>
          <p:cNvPr id="212" name="Google Shape;212;p20"/>
          <p:cNvGraphicFramePr/>
          <p:nvPr/>
        </p:nvGraphicFramePr>
        <p:xfrm>
          <a:off x="381000" y="304800"/>
          <a:ext cx="7772400" cy="3886200"/>
        </p:xfrm>
        <a:graphic>
          <a:graphicData uri="http://schemas.openxmlformats.org/drawingml/2006/chart">
            <c:chart r:id="rId3"/>
          </a:graphicData>
        </a:graphic>
      </p:graphicFrame>
      <p:sp>
        <p:nvSpPr>
          <p:cNvPr id="213" name="Google Shape;213;p20"/>
          <p:cNvSpPr/>
          <p:nvPr/>
        </p:nvSpPr>
        <p:spPr>
          <a:xfrm>
            <a:off x="381000" y="4419600"/>
            <a:ext cx="78486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33CC"/>
                </a:solidFill>
                <a:latin typeface="Gill Sans"/>
                <a:ea typeface="Gill Sans"/>
                <a:cs typeface="Gill Sans"/>
                <a:sym typeface="Gill Sans"/>
              </a:rPr>
              <a:t>Bivariate analysis: Bivariate analysis is one of the statistical analyses where two variables are observed. One variable here is dependent while the other is independent. These variables are usually denoted by X and Y. So, here we analyze the changes occurring between the two variables and to what extent. Apart from bivariate, there are other two statistical analyses, which are Univariate (for one variable) and Multivariate (for multiple variables</a:t>
            </a:r>
            <a:r>
              <a:rPr lang="en-US" sz="1800">
                <a:solidFill>
                  <a:srgbClr val="FF33CC"/>
                </a:solidFill>
                <a:latin typeface="Calibri"/>
                <a:ea typeface="Calibri"/>
                <a:cs typeface="Calibri"/>
                <a:sym typeface="Calibri"/>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graphicFrame>
        <p:nvGraphicFramePr>
          <p:cNvPr id="218" name="Google Shape;218;p21"/>
          <p:cNvGraphicFramePr/>
          <p:nvPr/>
        </p:nvGraphicFramePr>
        <p:xfrm>
          <a:off x="0" y="457200"/>
          <a:ext cx="9144000" cy="5715000"/>
        </p:xfrm>
        <a:graphic>
          <a:graphicData uri="http://schemas.openxmlformats.org/drawingml/2006/chart">
            <c:chart r:id="rId3"/>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aphicFrame>
        <p:nvGraphicFramePr>
          <p:cNvPr id="223" name="Google Shape;223;p22"/>
          <p:cNvGraphicFramePr/>
          <p:nvPr/>
        </p:nvGraphicFramePr>
        <p:xfrm>
          <a:off x="142008" y="2183725"/>
          <a:ext cx="3000000" cy="3000000"/>
        </p:xfrm>
        <a:graphic>
          <a:graphicData uri="http://schemas.openxmlformats.org/drawingml/2006/table">
            <a:tbl>
              <a:tblPr>
                <a:noFill/>
                <a:tableStyleId>{A78424DF-981B-4BCC-97CB-E9E48B9B1D1C}</a:tableStyleId>
              </a:tblPr>
              <a:tblGrid>
                <a:gridCol w="2444850"/>
                <a:gridCol w="1515525"/>
                <a:gridCol w="957925"/>
                <a:gridCol w="957925"/>
                <a:gridCol w="1233150"/>
                <a:gridCol w="1501225"/>
              </a:tblGrid>
              <a:tr h="3273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AMT_INCOME_TOTAL</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AMT_CREDIT</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AMT_ANNUITY</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AMT_GOODS_PRICE</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REGION_POPULATION_RELATIVE</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r>
              <a:tr h="18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AMT_INCOME_TOTAL</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3634"/>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AMT_CREDIT</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0.015271444</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3634"/>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AMT_ANNUITY</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0.018004594</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0.749665201</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66"/>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3634"/>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AMT_GOODS_PRICE</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0.013261653</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0.982130206</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66"/>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0.74932991</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66"/>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3634"/>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REGION_POPULATION_RELATIVE</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-0.006180303</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0.067775624</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0.073123998</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0.076500471</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3634"/>
                    </a:solidFill>
                  </a:tcPr>
                </a:tc>
              </a:tr>
              <a:tr h="18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YEARS BIRTH</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-0.009035912</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0.142507056</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0.008752534</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0.14096789</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0.016460517</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YEARS EMPLOYED</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-0.011758484</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0.018782058</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-0.07811389</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0.023125793</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0.007710084</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YEARS REGISTRATION</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0.009568333</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0.042838246</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-0.021589147</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0.04342161</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0.046127179</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YEARS_ID_PUBLISHED</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0.009118745</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0.043779933</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0.021329621</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0.049851329</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0.005122121</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FLAG_MOBIL</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#DIV/0!</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#DIV/0!</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#DIV/0!</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#DIV/0!</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#DIV/0!</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FLAG_EMP_PHONE</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0.011657983</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-0.017405837</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0.078846392</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-0.021649074</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-0.007727337</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FLAG_WORK_PHONE</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-0.011875045</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-0.052629114</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-0.035804098</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-0.028295112</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-0.026921987</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FLAG_CONT_MOBILE</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-0.001651428</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0.030642933</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0.034863848</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0.027860595</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-0.002509474</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FLAG_PHONE</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-0.008271927</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0.036387061</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0.004841298</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0.050726515</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0.078115256</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FLAG_EMAIL</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0.000379597</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-0.004036924</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0.096360456</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-0.002323483</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0.050737138</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CNT_FAM_MEMBERS</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0.013121678</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0.06124869</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0.075838463</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0.055033664</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-0.017257146</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REGION_RATING_CLIENT</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-0.012846697</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-0.045024534</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-0.061578289</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-0.051199549</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-0.430032303</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REGION_RATING_CLIENT_W_CITY</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-0.01266585</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-0.052954314</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-0.079418668</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-0.056589982</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-0.431675881</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HOUR_APPR_PROCESS_START</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0.014482013</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0.045396384</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0.044891881</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0.057519415</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0.156049669</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REG_REGION_NOT_LIVE_REGION</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0.000594885</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0.006456715</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0.031759358</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0.007059122</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-0.003105241</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REG_REGION_NOT_WORK_REGION</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0.001665752</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0.023536318</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0.065686571</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0.024983486</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0.019170075</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LIVE_REGION_NOT_WORK_REGION</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0.002228043</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0.034604167</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0.074238732</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0.035396362</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0.059536379</a:t>
                      </a:r>
                      <a:endParaRPr/>
                    </a:p>
                  </a:txBody>
                  <a:tcPr marT="9500" marB="0" marR="9500" marL="9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24" name="Google Shape;224;p22"/>
          <p:cNvSpPr txBox="1"/>
          <p:nvPr/>
        </p:nvSpPr>
        <p:spPr>
          <a:xfrm>
            <a:off x="142008" y="152400"/>
            <a:ext cx="8392391"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546321"/>
                </a:solidFill>
                <a:latin typeface="Arial"/>
                <a:ea typeface="Arial"/>
                <a:cs typeface="Arial"/>
                <a:sym typeface="Arial"/>
              </a:rPr>
              <a:t>TASK 5:Identify Top Correlations for Different Scenarios: </a:t>
            </a:r>
            <a:r>
              <a:rPr lang="en-US" sz="1800">
                <a:solidFill>
                  <a:srgbClr val="FF33CC"/>
                </a:solidFill>
                <a:latin typeface="Gill Sans"/>
                <a:ea typeface="Gill Sans"/>
                <a:cs typeface="Gill Sans"/>
                <a:sym typeface="Gill Sans"/>
              </a:rPr>
              <a:t>Understanding the correlation between variables and the target variable can provide insights into strong indicators of loan default.</a:t>
            </a:r>
            <a:endParaRPr/>
          </a:p>
          <a:p>
            <a:pPr indent="0" lvl="0" marL="0" marR="0" rtl="0" algn="l">
              <a:spcBef>
                <a:spcPts val="0"/>
              </a:spcBef>
              <a:spcAft>
                <a:spcPts val="0"/>
              </a:spcAft>
              <a:buNone/>
            </a:pPr>
            <a:r>
              <a:rPr b="1" lang="en-US" sz="1800">
                <a:solidFill>
                  <a:srgbClr val="FF33CC"/>
                </a:solidFill>
                <a:latin typeface="Gill Sans"/>
                <a:ea typeface="Gill Sans"/>
                <a:cs typeface="Gill Sans"/>
                <a:sym typeface="Gill Sans"/>
              </a:rPr>
              <a:t>Task:</a:t>
            </a:r>
            <a:r>
              <a:rPr lang="en-US" sz="1800">
                <a:solidFill>
                  <a:srgbClr val="FF33CC"/>
                </a:solidFill>
                <a:latin typeface="Gill Sans"/>
                <a:ea typeface="Gill Sans"/>
                <a:cs typeface="Gill Sans"/>
                <a:sym typeface="Gill Sans"/>
              </a:rPr>
              <a:t> Segment the dataset based on different scenarios (e.g., clients with payment difficulties and all other cases) and identify the top correlations for each segmented data using Excel functions.</a:t>
            </a:r>
            <a:endParaRPr/>
          </a:p>
          <a:p>
            <a:pPr indent="0" lvl="0" marL="0" marR="0" rtl="0" algn="l">
              <a:spcBef>
                <a:spcPts val="0"/>
              </a:spcBef>
              <a:spcAft>
                <a:spcPts val="0"/>
              </a:spcAft>
              <a:buNone/>
            </a:pPr>
            <a:r>
              <a:rPr lang="en-US" sz="1800">
                <a:solidFill>
                  <a:srgbClr val="0B9B74"/>
                </a:solidFill>
                <a:latin typeface="Teko"/>
                <a:ea typeface="Teko"/>
                <a:cs typeface="Teko"/>
                <a:sym typeface="Teko"/>
              </a:rPr>
              <a:t>CORRELATIONS MATRIX OF DEFAULTERS: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graphicFrame>
        <p:nvGraphicFramePr>
          <p:cNvPr id="229" name="Google Shape;229;p23"/>
          <p:cNvGraphicFramePr/>
          <p:nvPr/>
        </p:nvGraphicFramePr>
        <p:xfrm>
          <a:off x="152400" y="228600"/>
          <a:ext cx="3000000" cy="3000000"/>
        </p:xfrm>
        <a:graphic>
          <a:graphicData uri="http://schemas.openxmlformats.org/drawingml/2006/table">
            <a:tbl>
              <a:tblPr>
                <a:noFill/>
                <a:tableStyleId>{A78424DF-981B-4BCC-97CB-E9E48B9B1D1C}</a:tableStyleId>
              </a:tblPr>
              <a:tblGrid>
                <a:gridCol w="739225"/>
                <a:gridCol w="951600"/>
                <a:gridCol w="1158475"/>
                <a:gridCol w="1169500"/>
                <a:gridCol w="706125"/>
                <a:gridCol w="1037100"/>
                <a:gridCol w="1136400"/>
                <a:gridCol w="1125375"/>
                <a:gridCol w="739225"/>
              </a:tblGrid>
              <a:tr h="274975">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YEARS BIRTH</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YEARS EMPLOYED</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YEARS REGISTRATION</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YEARS_ID_PUBLISHED</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FLAG_MOBIL</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FLAG_EMP_PHONE</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FLAG_WORK_PHONE</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FLAG_CONT_MOBILE</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FLAG_PHONE</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r>
              <a:tr h="274975">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975">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975">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975">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975">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975">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1</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3634"/>
                    </a:solidFill>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975">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0.588245517</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1</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3634"/>
                    </a:solidFill>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975">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0.288428</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0.192435337</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1</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3634"/>
                    </a:solidFill>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975">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0.247892323</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0.232658322</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0.090291985</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1</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3634"/>
                    </a:solidFill>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975">
                <a:tc>
                  <a:txBody>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#DIV/0!</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#DIV/0!</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#DIV/0!</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#DIV/0!</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#DIV/0!</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975">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-0.584905295</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-0.999899229</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-0.190586407</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-0.231376169</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#DIV/0!</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1</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3634"/>
                    </a:solidFill>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975">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-0.166202939</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-0.20518453</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-0.058053686</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-0.036506553</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#DIV/0!</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0.205356525</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1</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3634"/>
                    </a:solidFill>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975">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0.0077705</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-0.011818551</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0.0124658</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-0.005761818</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#DIV/0!</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0.011928014</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0.01713917</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1</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3634"/>
                    </a:solidFill>
                  </a:tcPr>
                </a:tc>
                <a:tc>
                  <a:txBody>
                    <a:bodyPr/>
                    <a:lstStyle/>
                    <a:p>
                      <a:pPr indent="0" lvl="0" marL="0" marR="0" rtl="0" algn="l">
                        <a:spcBef>
                          <a:spcPts val="0"/>
                        </a:spcBef>
                        <a:spcAft>
                          <a:spcPts val="0"/>
                        </a:spcAft>
                        <a:buNone/>
                      </a:pPr>
                      <a:r>
                        <a:rPr b="0" i="0" lang="en-US" sz="900" u="none" cap="none" strike="noStrike">
                          <a:solidFill>
                            <a:srgbClr val="000000"/>
                          </a:solidFill>
                          <a:latin typeface="Calibri"/>
                          <a:ea typeface="Calibri"/>
                          <a:cs typeface="Calibri"/>
                          <a:sym typeface="Calibri"/>
                        </a:rPr>
                        <a:t> </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975">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0.049108318</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0.033474909</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0.065081426</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0.039142364</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#DIV/0!</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-0.032542305</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0.29825961</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0.017151262</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1</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3634"/>
                    </a:solidFill>
                  </a:tcPr>
                </a:tc>
              </a:tr>
              <a:tr h="274975">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-0.078030455</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-0.051623065</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0.009238182</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-0.033383248</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#DIV/0!</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0.051184266</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0.015201497</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0.007582037</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0.025468396</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975">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-0.199134357</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-0.183363017</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-0.15179448</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0.044026557</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#DIV/0!</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0.183480334</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0.06767423</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-0.001637682</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0.00310596</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975">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-0.045016529</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-0.0092372</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-0.115624493</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-0.025324662</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#DIV/0!</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0.009192186</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0.024253798</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0.02633495</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-0.062845235</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975">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-0.038077836</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-0.004126285</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-0.10812252</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-0.014420115</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#DIV/0!</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0.004132384</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0.029153013</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0.025221794</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-0.055001395</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975">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-0.057895674</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-0.051652953</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0.057804127</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-0.005519899</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#DIV/0!</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0.051867099</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0.048220577</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-0.010097486</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0.058727446</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975">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-0.039612086</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-0.036401422</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-0.01584823</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-0.024135123</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#DIV/0!</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0.035853044</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0.07252018</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-0.053557463</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0.011531209</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975">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-0.075512656</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-0.086927664</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-0.016394237</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-0.041092845</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#DIV/0!</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0.085935835</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0.100892722</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0.007172253</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0.024091913</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4975">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-0.054495086</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-0.073733182</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-0.013576147</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-0.029554625</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900" u="none" cap="none" strike="noStrike">
                          <a:solidFill>
                            <a:srgbClr val="000000"/>
                          </a:solidFill>
                          <a:latin typeface="Calibri"/>
                          <a:ea typeface="Calibri"/>
                          <a:cs typeface="Calibri"/>
                          <a:sym typeface="Calibri"/>
                        </a:rPr>
                        <a:t>#DIV/0!</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0.073036483</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0.069701382</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0.006095666</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900" u="none" cap="none" strike="noStrike">
                          <a:solidFill>
                            <a:srgbClr val="000000"/>
                          </a:solidFill>
                          <a:latin typeface="Calibri"/>
                          <a:ea typeface="Calibri"/>
                          <a:cs typeface="Calibri"/>
                          <a:sym typeface="Calibri"/>
                        </a:rPr>
                        <a:t>0.028271408</a:t>
                      </a:r>
                      <a:endParaRPr/>
                    </a:p>
                  </a:txBody>
                  <a:tcPr marT="7775" marB="0" marR="7775" marL="77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aphicFrame>
        <p:nvGraphicFramePr>
          <p:cNvPr id="234" name="Google Shape;234;p24"/>
          <p:cNvGraphicFramePr/>
          <p:nvPr/>
        </p:nvGraphicFramePr>
        <p:xfrm>
          <a:off x="609600" y="1295400"/>
          <a:ext cx="3000000" cy="3000000"/>
        </p:xfrm>
        <a:graphic>
          <a:graphicData uri="http://schemas.openxmlformats.org/drawingml/2006/table">
            <a:tbl>
              <a:tblPr>
                <a:noFill/>
                <a:tableStyleId>{A78424DF-981B-4BCC-97CB-E9E48B9B1D1C}</a:tableStyleId>
              </a:tblPr>
              <a:tblGrid>
                <a:gridCol w="850900"/>
                <a:gridCol w="1308100"/>
                <a:gridCol w="1536700"/>
                <a:gridCol w="2057400"/>
                <a:gridCol w="1854200"/>
              </a:tblGrid>
              <a:tr h="19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FLAG_EMAIL</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CNT_FAM_MEMBERS</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REGION_RATING_CLIENT</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REGION_RATING_CLIENT_W_CITY</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HOUR_APPR_PROCESS_START</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r>
              <a:tr h="19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3634"/>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-0.000856653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3634"/>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-0.022725594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0.057279521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3634"/>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-0.019500794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0.057987728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0.950768899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66"/>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3634"/>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-0.008034183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-0.023902962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-0.278881752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-0.25307393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3634"/>
                    </a:solidFill>
                  </a:tcPr>
                </a:tc>
              </a:tr>
              <a:tr h="1905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0.022861742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-0.003937853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-0.031399629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-0.029546733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0.049424395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0.016072424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-0.008639937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-0.103282721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-0.099238119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0.076148974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0.00631375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-0.010644522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-0.123204343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-0.118786695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0.066057815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graphicFrame>
        <p:nvGraphicFramePr>
          <p:cNvPr id="239" name="Google Shape;239;p25"/>
          <p:cNvGraphicFramePr/>
          <p:nvPr/>
        </p:nvGraphicFramePr>
        <p:xfrm>
          <a:off x="228600" y="228600"/>
          <a:ext cx="3000000" cy="3000000"/>
        </p:xfrm>
        <a:graphic>
          <a:graphicData uri="http://schemas.openxmlformats.org/drawingml/2006/table">
            <a:tbl>
              <a:tblPr>
                <a:noFill/>
                <a:tableStyleId>{A78424DF-981B-4BCC-97CB-E9E48B9B1D1C}</a:tableStyleId>
              </a:tblPr>
              <a:tblGrid>
                <a:gridCol w="2749900"/>
                <a:gridCol w="2921750"/>
                <a:gridCol w="2938950"/>
              </a:tblGrid>
              <a:tr h="2252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REG_REGION_NOT_LIVE_REGION</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REG_REGION_NOT_WORK_REGION</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LIVE_REGION_NOT_WORK_REGION</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r>
              <a:tr h="2252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2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2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2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2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2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2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2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2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2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2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2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2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2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2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2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2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2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2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2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3634"/>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2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0.525502749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3634"/>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52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0.100525936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0.806743886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66"/>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63634"/>
                    </a:solidFill>
                  </a:tcPr>
                </a:tc>
              </a:tr>
            </a:tbl>
          </a:graphicData>
        </a:graphic>
      </p:graphicFrame>
      <p:sp>
        <p:nvSpPr>
          <p:cNvPr id="240" name="Google Shape;240;p25"/>
          <p:cNvSpPr txBox="1"/>
          <p:nvPr/>
        </p:nvSpPr>
        <p:spPr>
          <a:xfrm>
            <a:off x="228600" y="5495743"/>
            <a:ext cx="8153400" cy="138499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7F7F7F"/>
              </a:buClr>
              <a:buSzPts val="1600"/>
              <a:buFont typeface="Arial"/>
              <a:buChar char="•"/>
            </a:pPr>
            <a:r>
              <a:rPr lang="en-US" sz="1600">
                <a:solidFill>
                  <a:srgbClr val="7F7F7F"/>
                </a:solidFill>
                <a:latin typeface="Calibri"/>
                <a:ea typeface="Calibri"/>
                <a:cs typeface="Calibri"/>
                <a:sym typeface="Calibri"/>
              </a:rPr>
              <a:t>Those which are highlighted in pink color are the top correaltions.There also exist some negative correlations such as Amount_credit &amp; Flag_work home,Amount income total &amp;Flag work home, Amount income total &amp; Flag_phone etc etc.</a:t>
            </a:r>
            <a:endParaRPr/>
          </a:p>
          <a:p>
            <a:pPr indent="-285750" lvl="0" marL="285750" marR="0" rtl="0" algn="l">
              <a:spcBef>
                <a:spcPts val="0"/>
              </a:spcBef>
              <a:spcAft>
                <a:spcPts val="0"/>
              </a:spcAft>
              <a:buClr>
                <a:srgbClr val="7F7F7F"/>
              </a:buClr>
              <a:buSzPts val="1600"/>
              <a:buFont typeface="Arial"/>
              <a:buChar char="•"/>
            </a:pPr>
            <a:r>
              <a:rPr lang="en-US" sz="1600">
                <a:solidFill>
                  <a:srgbClr val="7F7F7F"/>
                </a:solidFill>
                <a:latin typeface="Calibri"/>
                <a:ea typeface="Calibri"/>
                <a:cs typeface="Calibri"/>
                <a:sym typeface="Calibri"/>
              </a:rPr>
              <a:t>The correlation between Amount_credit &amp; Amount Goods price </a:t>
            </a:r>
            <a:r>
              <a:rPr lang="en-US" sz="1200">
                <a:solidFill>
                  <a:srgbClr val="7F7F7F"/>
                </a:solidFill>
                <a:latin typeface="Calibri"/>
                <a:ea typeface="Calibri"/>
                <a:cs typeface="Calibri"/>
                <a:sym typeface="Calibri"/>
              </a:rPr>
              <a:t>is</a:t>
            </a:r>
            <a:r>
              <a:rPr lang="en-US" sz="1600">
                <a:solidFill>
                  <a:srgbClr val="7F7F7F"/>
                </a:solidFill>
                <a:latin typeface="Calibri"/>
                <a:ea typeface="Calibri"/>
                <a:cs typeface="Calibri"/>
                <a:sym typeface="Calibri"/>
              </a:rPr>
              <a:t> the highest.</a:t>
            </a:r>
            <a:endParaRPr/>
          </a:p>
          <a:p>
            <a:pPr indent="0" lvl="0" marL="0" marR="0" rtl="0" algn="l">
              <a:spcBef>
                <a:spcPts val="0"/>
              </a:spcBef>
              <a:spcAft>
                <a:spcPts val="0"/>
              </a:spcAft>
              <a:buNone/>
            </a:pPr>
            <a:r>
              <a:t/>
            </a:r>
            <a:endParaRPr sz="1800">
              <a:solidFill>
                <a:srgbClr val="7F7F7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graphicFrame>
        <p:nvGraphicFramePr>
          <p:cNvPr id="245" name="Google Shape;245;p26"/>
          <p:cNvGraphicFramePr/>
          <p:nvPr/>
        </p:nvGraphicFramePr>
        <p:xfrm>
          <a:off x="228601" y="1018411"/>
          <a:ext cx="3000000" cy="3000000"/>
        </p:xfrm>
        <a:graphic>
          <a:graphicData uri="http://schemas.openxmlformats.org/drawingml/2006/table">
            <a:tbl>
              <a:tblPr>
                <a:noFill/>
                <a:tableStyleId>{A78424DF-981B-4BCC-97CB-E9E48B9B1D1C}</a:tableStyleId>
              </a:tblPr>
              <a:tblGrid>
                <a:gridCol w="2199025"/>
                <a:gridCol w="1363150"/>
                <a:gridCol w="861600"/>
                <a:gridCol w="954850"/>
                <a:gridCol w="1263475"/>
                <a:gridCol w="2044700"/>
              </a:tblGrid>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AMT_INCOME_TOTAL</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AMT_CREDIT</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AMT_ANNUITY</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AMT_GOODS_PRICE</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REGION_POPULATION_RELATIVE</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r>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AMT_INCOME_TOTAL</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6B0A"/>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AMT_CREDIT</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0.377965752</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6B0A"/>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AMT_ANNUITY</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0.445418</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0.760582436</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6B0A"/>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AMT_GOODS_PRICE</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0.384548363</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0.986904954</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3399"/>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0.765569181</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3399"/>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6B0A"/>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REGION_POPULATION_RELATIVE</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0.181941261</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0.095539444</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0.116063848</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0.098938662</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6B0A"/>
                    </a:solidFill>
                  </a:tcPr>
                </a:tc>
              </a:tr>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YEARS BIRTH</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-0.073769425</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0.051084182</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-0.010719841</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0.048684805</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0.030435419</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YEARS EMPLOYED</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-0.161680938</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-0.074733443</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-0.110215883</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-0.072483595</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-0.006767142</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YEARS REGISTRATION</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-0.06893375</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-0.008053758</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-0.034180066</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-0.011284757</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0.058501361</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YEARS_ID_PUBLISHED</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-0.032286356</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0.008290189</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-0.009196312</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0.009304156</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0.002236288</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FLAG_MOBIL</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0.002009697</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0.00372218</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0.000393705</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0.003633671</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0.003461456</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FLAG_EMP_PHONE</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0.162219844</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0.076005444</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0.111051977</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0.073786826</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0.00674935</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FLAG_WORK_PHONE</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-0.034502225</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-0.011512143</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-0.017828984</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0.010105914</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-0.015101101</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FLAG_CONT_MOBILE</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-0.016970699</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0.024439133</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0.022377193</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0.022139344</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-0.004898838</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FLAG_PHONE</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0.00273884</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0.017200016</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0.005847484</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0.033105642</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0.093910712</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FLAG_EMAIL</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0.087488653</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0.011859749</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0.062752816</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0.011409483</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0.038691982</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CNT_FAM_MEMBERS</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0.041599302</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0.064876937</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0.075935182</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0.062930035</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-0.023005074</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REGION_RATING_CLIENT</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-0.205031899</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-0.102556478</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-0.128312327</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-0.104900325</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-0.539333113</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REGION_RATING_CLIENT_W_CITY</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-0.220044862</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-0.111639948</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-0.141387572</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-0.113185041</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-0.536859601</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HOUR_APPR_PROCESS_START</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0.08543156</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0.056524809</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0.053087671</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0.065357649</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0.167612161</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REG_REGION_NOT_LIVE_REGION</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0.078942904</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0.027812773</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0.045490762</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0.03029452</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-0.003185217</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REG_REGION_NOT_WORK_REGION</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0.157051351</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0.05609686</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0.081270156</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0.057479004</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0.063145413</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74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LIVE_REGION_NOT_WORK_REGION</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0.147730123</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0.05443061</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0.073754927</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0.054613236</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0.087419766</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46" name="Google Shape;246;p26"/>
          <p:cNvSpPr txBox="1"/>
          <p:nvPr/>
        </p:nvSpPr>
        <p:spPr>
          <a:xfrm>
            <a:off x="457200" y="649069"/>
            <a:ext cx="4876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B9B74"/>
                </a:solidFill>
                <a:latin typeface="Teko"/>
                <a:ea typeface="Teko"/>
                <a:cs typeface="Teko"/>
                <a:sym typeface="Teko"/>
              </a:rPr>
              <a:t>CORRELATIONS MATRIX OF Non-DEFAULTERS:</a:t>
            </a:r>
            <a:endParaRPr sz="1800">
              <a:solidFill>
                <a:srgbClr val="0B9B74"/>
              </a:solidFill>
              <a:latin typeface="Teko"/>
              <a:ea typeface="Teko"/>
              <a:cs typeface="Teko"/>
              <a:sym typeface="Teko"/>
            </a:endParaRPr>
          </a:p>
          <a:p>
            <a:pPr indent="0" lvl="0" marL="0" marR="0" rtl="0" algn="l">
              <a:spcBef>
                <a:spcPts val="0"/>
              </a:spcBef>
              <a:spcAft>
                <a:spcPts val="0"/>
              </a:spcAft>
              <a:buNone/>
            </a:pPr>
            <a:r>
              <a:t/>
            </a:r>
            <a:endParaRPr sz="1800">
              <a:solidFill>
                <a:srgbClr val="0B9B74"/>
              </a:solidFill>
              <a:latin typeface="Teko"/>
              <a:ea typeface="Teko"/>
              <a:cs typeface="Teko"/>
              <a:sym typeface="Tek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graphicFrame>
        <p:nvGraphicFramePr>
          <p:cNvPr id="251" name="Google Shape;251;p27"/>
          <p:cNvGraphicFramePr/>
          <p:nvPr/>
        </p:nvGraphicFramePr>
        <p:xfrm>
          <a:off x="609600" y="762000"/>
          <a:ext cx="3000000" cy="3000000"/>
        </p:xfrm>
        <a:graphic>
          <a:graphicData uri="http://schemas.openxmlformats.org/drawingml/2006/table">
            <a:tbl>
              <a:tblPr>
                <a:noFill/>
                <a:tableStyleId>{A78424DF-981B-4BCC-97CB-E9E48B9B1D1C}</a:tableStyleId>
              </a:tblPr>
              <a:tblGrid>
                <a:gridCol w="1006900"/>
                <a:gridCol w="1296200"/>
                <a:gridCol w="1577975"/>
                <a:gridCol w="1593025"/>
                <a:gridCol w="961825"/>
                <a:gridCol w="1412675"/>
              </a:tblGrid>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YEARS BIRTH</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YEARS EMPLOYED</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YEARS REGISTRATION</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YEARS_ID_PUBLISHED</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FLAG_MOBIL</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FLAG_EMP_PHONE</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r>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6B0A"/>
                    </a:solidFill>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0.623474675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6B0A"/>
                    </a:solidFill>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0.335028046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0.208846476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6B0A"/>
                    </a:solidFill>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0.270073313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0.274516224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0.103548902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6B0A"/>
                    </a:solidFill>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0.008068695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0.002280151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0.000304657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0.006016013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6B0A"/>
                    </a:solidFill>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-0.619443937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-0.999736158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-0.206572521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-0.273500944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-0.00220893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6B0A"/>
                    </a:solidFill>
                  </a:tcPr>
                </a:tc>
              </a:tr>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-0.175419095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-0.234135541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-0.059505721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-0.050945857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0.002308233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0.234398497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0.012765423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0.016889392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-8.39513E-05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0.004976838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-0.00021446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-0.016876487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0.041288098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0.022252592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0.071428092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0.031387579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0.002923322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-0.021521368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-0.093733189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-0.068700648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-0.033249993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-0.033383068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0.001133268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0.068273194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-0.284379407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-0.234765183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-0.171482728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0.025054258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0.000801334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0.234270918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-0.00902485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0.040937165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-0.082562812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0.008097427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0.000383258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-0.040711716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-0.00708431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0.043223355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-0.074745932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0.012667326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0.000192888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-0.043056438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-0.09638927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-0.092999147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0.002396446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-0.037971336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-0.00131599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0.092629657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-0.060427036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-0.037941756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-0.027899954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-0.033228477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0.000568904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0.037186935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-0.095915233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-0.109907472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-0.034657988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-0.047811506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0.001069823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0.108639307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55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-0.06988551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-0.097638131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-0.023280394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-0.033751626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0.000951506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0.096624336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graphicFrame>
        <p:nvGraphicFramePr>
          <p:cNvPr id="256" name="Google Shape;256;p28"/>
          <p:cNvGraphicFramePr/>
          <p:nvPr/>
        </p:nvGraphicFramePr>
        <p:xfrm>
          <a:off x="533400" y="838198"/>
          <a:ext cx="3000000" cy="3000000"/>
        </p:xfrm>
        <a:graphic>
          <a:graphicData uri="http://schemas.openxmlformats.org/drawingml/2006/table">
            <a:tbl>
              <a:tblPr>
                <a:noFill/>
                <a:tableStyleId>{A78424DF-981B-4BCC-97CB-E9E48B9B1D1C}</a:tableStyleId>
              </a:tblPr>
              <a:tblGrid>
                <a:gridCol w="1866800"/>
                <a:gridCol w="1848675"/>
                <a:gridCol w="1214325"/>
                <a:gridCol w="1128225"/>
                <a:gridCol w="1866800"/>
              </a:tblGrid>
              <a:tr h="2267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FLAG_WORK_PHONE</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FLAG_CONT_MOBILE</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FLAG_PHONE</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FLAG_EMAIL</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CNT_FAM_MEMBERS</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r>
              <a:tr h="2267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67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67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67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67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67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67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67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67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67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67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67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6B0A"/>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67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0.022757235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6B0A"/>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67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0.299091108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0.004592469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6B0A"/>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67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-0.010316581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-0.011554223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0.015187351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6B0A"/>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67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0.06756039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-0.005199228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-0.018197054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0.024271007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6B0A"/>
                    </a:solidFill>
                  </a:tcPr>
                </a:tc>
              </a:tr>
              <a:tr h="2267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0.0025479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0.013115747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-0.088733037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-0.05899463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0.022204476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67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0.007884758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0.013238981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-0.083627775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-0.05652979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0.021214058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67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0.034759717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0.004390895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0.060495723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0.023413137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-0.010117379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67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0.064368753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0.001664795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0.006392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0.016899293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-0.013156094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67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0.068767963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-0.002504657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-0.004029678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0.042585702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0.008363421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67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0.041507195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-0.002720566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-0.006697622</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0.043363844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0.017119617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graphicFrame>
        <p:nvGraphicFramePr>
          <p:cNvPr id="261" name="Google Shape;261;p29"/>
          <p:cNvGraphicFramePr/>
          <p:nvPr/>
        </p:nvGraphicFramePr>
        <p:xfrm>
          <a:off x="381000" y="228599"/>
          <a:ext cx="3000000" cy="3000000"/>
        </p:xfrm>
        <a:graphic>
          <a:graphicData uri="http://schemas.openxmlformats.org/drawingml/2006/table">
            <a:tbl>
              <a:tblPr>
                <a:noFill/>
                <a:tableStyleId>{A78424DF-981B-4BCC-97CB-E9E48B9B1D1C}</a:tableStyleId>
              </a:tblPr>
              <a:tblGrid>
                <a:gridCol w="2364150"/>
                <a:gridCol w="3165225"/>
                <a:gridCol w="2852625"/>
              </a:tblGrid>
              <a:tr h="2716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REGION_RATING_CLIENT</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REGION_RATING_CLIENT_W_CITY</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HOUR_APPR_PROCESS_START</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r>
              <a:tr h="2716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6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6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6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6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6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6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6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6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6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6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6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6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6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6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675">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6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6B0A"/>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6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0.950468157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3399"/>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6B0A"/>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6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-0.282820908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-0.261757104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6B0A"/>
                    </a:solidFill>
                  </a:tcPr>
                </a:tc>
              </a:tr>
              <a:tr h="2716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-0.042818496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-0.038588698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0.051186937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6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-0.145268301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-0.137999544</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0.07357221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6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-0.149762727</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-0.143453231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0.059752705</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p:nvPr/>
        </p:nvSpPr>
        <p:spPr>
          <a:xfrm>
            <a:off x="381000" y="381000"/>
            <a:ext cx="7086600" cy="4955203"/>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7E9532"/>
              </a:buClr>
              <a:buSzPts val="2800"/>
              <a:buFont typeface="Baumans"/>
              <a:buNone/>
            </a:pPr>
            <a:r>
              <a:rPr b="0" i="0" lang="en-US" sz="2800" u="none" cap="none" strike="noStrike">
                <a:solidFill>
                  <a:srgbClr val="7E9532"/>
                </a:solidFill>
                <a:latin typeface="Baumans"/>
                <a:ea typeface="Baumans"/>
                <a:cs typeface="Baumans"/>
                <a:sym typeface="Baumans"/>
              </a:rPr>
              <a:t>Approach:</a:t>
            </a:r>
            <a:endParaRPr/>
          </a:p>
          <a:p>
            <a:pPr indent="0" lvl="0" marL="0" marR="0" rtl="0" algn="l">
              <a:lnSpc>
                <a:spcPct val="100000"/>
              </a:lnSpc>
              <a:spcBef>
                <a:spcPts val="0"/>
              </a:spcBef>
              <a:spcAft>
                <a:spcPts val="0"/>
              </a:spcAft>
              <a:buClr>
                <a:srgbClr val="0075A2"/>
              </a:buClr>
              <a:buSzPts val="1800"/>
              <a:buFont typeface="Arial"/>
              <a:buNone/>
            </a:pPr>
            <a:r>
              <a:rPr b="0" i="0" lang="en-US" sz="1800" u="none" cap="none" strike="noStrike">
                <a:solidFill>
                  <a:srgbClr val="0075A2"/>
                </a:solidFill>
                <a:latin typeface="Arial"/>
                <a:ea typeface="Arial"/>
                <a:cs typeface="Arial"/>
                <a:sym typeface="Arial"/>
              </a:rPr>
              <a:t> </a:t>
            </a:r>
            <a:r>
              <a:rPr b="0" i="0" lang="en-US" sz="1800" u="none" cap="none" strike="noStrike">
                <a:solidFill>
                  <a:srgbClr val="0075A2"/>
                </a:solidFill>
                <a:latin typeface="Gill Sans"/>
                <a:ea typeface="Gill Sans"/>
                <a:cs typeface="Gill Sans"/>
                <a:sym typeface="Gill Sans"/>
              </a:rPr>
              <a:t>The emphasis is on reducing default risks, particularly from consumers with a limited credit history. The dataset is divided into two categories: consumers who have difficulty making payments and those who do not. There are four possible loan application outcomes: approved, cancelled, refused, and unused offer.The primary business objectives are to discover trends that indicate possible payment issues and to understand the key variables causing loan defaults. The goal of EDA is to optimise decision-making in loan approval by reducing rejections for qualified applicants while minimising financial losses associated with defaults. To navigate the relevance of variables in this environment, a solid understanding of risk analytics in banking and financial services is required.</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75A2"/>
              </a:solidFill>
              <a:latin typeface="Gill Sans"/>
              <a:ea typeface="Gill Sans"/>
              <a:cs typeface="Gill Sans"/>
              <a:sym typeface="Gill Sans"/>
            </a:endParaRPr>
          </a:p>
          <a:p>
            <a:pPr indent="0" lvl="0" marL="0" marR="0" rtl="0" algn="l">
              <a:lnSpc>
                <a:spcPct val="100000"/>
              </a:lnSpc>
              <a:spcBef>
                <a:spcPts val="0"/>
              </a:spcBef>
              <a:spcAft>
                <a:spcPts val="0"/>
              </a:spcAft>
              <a:buClr>
                <a:srgbClr val="0075A2"/>
              </a:buClr>
              <a:buSzPts val="1800"/>
              <a:buFont typeface="Baumans"/>
              <a:buNone/>
            </a:pPr>
            <a:r>
              <a:rPr lang="en-US" sz="1800">
                <a:solidFill>
                  <a:srgbClr val="0075A2"/>
                </a:solidFill>
                <a:latin typeface="Baumans"/>
                <a:ea typeface="Baumans"/>
                <a:cs typeface="Baumans"/>
                <a:sym typeface="Baumans"/>
              </a:rPr>
              <a:t>Tech stack used:</a:t>
            </a:r>
            <a:r>
              <a:rPr b="0" i="0" lang="en-US" sz="1800" u="none" cap="none" strike="noStrike">
                <a:solidFill>
                  <a:srgbClr val="0075A2"/>
                </a:solidFill>
                <a:latin typeface="Gill Sans"/>
                <a:ea typeface="Gill Sans"/>
                <a:cs typeface="Gill Sans"/>
                <a:sym typeface="Gill Sans"/>
              </a:rPr>
              <a:t>The primary tool used in the technology stack was Microsoft Excel 2007. The project largely relied on Excel's vast functionalities, sophisticated data handling capabilities, and robust charting tools, playing an integral rolein both analysis and reporting phases</a:t>
            </a:r>
            <a:r>
              <a:rPr b="0" i="0" lang="en-US" sz="1800" u="none" cap="none" strike="noStrike">
                <a:solidFill>
                  <a:schemeClr val="dk1"/>
                </a:solidFill>
                <a:latin typeface="Arial"/>
                <a:ea typeface="Arial"/>
                <a:cs typeface="Arial"/>
                <a:sym typeface="Arial"/>
              </a:rPr>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graphicFrame>
        <p:nvGraphicFramePr>
          <p:cNvPr id="266" name="Google Shape;266;p30"/>
          <p:cNvGraphicFramePr/>
          <p:nvPr/>
        </p:nvGraphicFramePr>
        <p:xfrm>
          <a:off x="228600" y="381000"/>
          <a:ext cx="3000000" cy="3000000"/>
        </p:xfrm>
        <a:graphic>
          <a:graphicData uri="http://schemas.openxmlformats.org/drawingml/2006/table">
            <a:tbl>
              <a:tblPr>
                <a:noFill/>
                <a:tableStyleId>{A78424DF-981B-4BCC-97CB-E9E48B9B1D1C}</a:tableStyleId>
              </a:tblPr>
              <a:tblGrid>
                <a:gridCol w="2433525"/>
                <a:gridCol w="2585625"/>
                <a:gridCol w="2600850"/>
              </a:tblGrid>
              <a:tr h="1623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REG_REGION_NOT_LIVE_REGION</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REG_REGION_NOT_WORK_REGION</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LIVE_REGION_NOT_WORK_REGION</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D79B"/>
                    </a:solidFill>
                  </a:tcPr>
                </a:tc>
              </a:tr>
              <a:tr h="1623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3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3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3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3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3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3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3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3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3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3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3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3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3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3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3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3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3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3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3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6B0A"/>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3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0.449554959</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6B0A"/>
                    </a:solidFill>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23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0.080451998</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0.861374946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3399"/>
                    </a:solidFill>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26B0A"/>
                    </a:solidFill>
                  </a:tcPr>
                </a:tc>
              </a:tr>
            </a:tbl>
          </a:graphicData>
        </a:graphic>
      </p:graphicFrame>
      <p:sp>
        <p:nvSpPr>
          <p:cNvPr id="267" name="Google Shape;267;p30"/>
          <p:cNvSpPr/>
          <p:nvPr/>
        </p:nvSpPr>
        <p:spPr>
          <a:xfrm>
            <a:off x="173182" y="5029200"/>
            <a:ext cx="8763000" cy="110799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7F7F7F"/>
              </a:buClr>
              <a:buSzPts val="1600"/>
              <a:buFont typeface="Arial"/>
              <a:buChar char="•"/>
            </a:pPr>
            <a:r>
              <a:rPr lang="en-US" sz="1600">
                <a:solidFill>
                  <a:srgbClr val="7F7F7F"/>
                </a:solidFill>
                <a:latin typeface="Calibri"/>
                <a:ea typeface="Calibri"/>
                <a:cs typeface="Calibri"/>
                <a:sym typeface="Calibri"/>
              </a:rPr>
              <a:t>Those which are highlighted in pink color are the top correaltions.There also exist some negative correlations such as Year_Registration &amp; Flag_work home, Amount _Annuity &amp; Region_rating client, Flag_CONT_mobile&amp; Flag_EMP_phone etc etc.</a:t>
            </a:r>
            <a:endParaRPr/>
          </a:p>
          <a:p>
            <a:pPr indent="-285750" lvl="0" marL="285750" marR="0" rtl="0" algn="l">
              <a:spcBef>
                <a:spcPts val="0"/>
              </a:spcBef>
              <a:spcAft>
                <a:spcPts val="0"/>
              </a:spcAft>
              <a:buClr>
                <a:srgbClr val="7F7F7F"/>
              </a:buClr>
              <a:buSzPts val="1600"/>
              <a:buFont typeface="Arial"/>
              <a:buChar char="•"/>
            </a:pPr>
            <a:r>
              <a:rPr lang="en-US" sz="1600">
                <a:solidFill>
                  <a:srgbClr val="7F7F7F"/>
                </a:solidFill>
                <a:latin typeface="Calibri"/>
                <a:ea typeface="Calibri"/>
                <a:cs typeface="Calibri"/>
                <a:sym typeface="Calibri"/>
              </a:rPr>
              <a:t>The correlation between Amount_credit &amp; Amount Goods price </a:t>
            </a:r>
            <a:r>
              <a:rPr lang="en-US" sz="1200">
                <a:solidFill>
                  <a:srgbClr val="7F7F7F"/>
                </a:solidFill>
                <a:latin typeface="Calibri"/>
                <a:ea typeface="Calibri"/>
                <a:cs typeface="Calibri"/>
                <a:sym typeface="Calibri"/>
              </a:rPr>
              <a:t>is</a:t>
            </a:r>
            <a:r>
              <a:rPr lang="en-US" sz="1600">
                <a:solidFill>
                  <a:srgbClr val="7F7F7F"/>
                </a:solidFill>
                <a:latin typeface="Calibri"/>
                <a:ea typeface="Calibri"/>
                <a:cs typeface="Calibri"/>
                <a:sym typeface="Calibri"/>
              </a:rPr>
              <a:t> the highest.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p:nvPr/>
        </p:nvSpPr>
        <p:spPr>
          <a:xfrm flipH="1">
            <a:off x="838200" y="2209800"/>
            <a:ext cx="7391400" cy="175432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33CC"/>
              </a:buClr>
              <a:buSzPts val="1800"/>
              <a:buFont typeface="Gill Sans"/>
              <a:buNone/>
            </a:pPr>
            <a:r>
              <a:rPr b="0" i="0" lang="en-US" sz="1800" u="none" cap="none" strike="noStrike">
                <a:solidFill>
                  <a:srgbClr val="FF33CC"/>
                </a:solidFill>
                <a:latin typeface="Gill Sans"/>
                <a:ea typeface="Gill Sans"/>
                <a:cs typeface="Gill Sans"/>
                <a:sym typeface="Gill Sans"/>
              </a:rPr>
              <a:t>Participating in this extensive project allowed for a better understanding of Excel's numerous functions. The investigation of concepts such as graphs,pie charts, correlation coefficients, and univariate and bivariate analysis improved understanding of statistical principles. Handling a larger and more complicated dataset resulted in a more effective approach to data analysis difficulties overall.</a:t>
            </a:r>
            <a:endParaRPr/>
          </a:p>
        </p:txBody>
      </p:sp>
      <p:sp>
        <p:nvSpPr>
          <p:cNvPr id="273" name="Google Shape;273;p31"/>
          <p:cNvSpPr txBox="1"/>
          <p:nvPr/>
        </p:nvSpPr>
        <p:spPr>
          <a:xfrm>
            <a:off x="3339025" y="1787595"/>
            <a:ext cx="1939200" cy="525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Libre Baskerville"/>
                <a:ea typeface="Libre Baskerville"/>
                <a:cs typeface="Libre Baskerville"/>
                <a:sym typeface="Libre Baskerville"/>
              </a:rPr>
              <a:t>RESULT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ctrTitle"/>
          </p:nvPr>
        </p:nvSpPr>
        <p:spPr>
          <a:xfrm>
            <a:off x="838200" y="6477000"/>
            <a:ext cx="7772400" cy="1746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1400"/>
              <a:buFont typeface="Calibri"/>
              <a:buNone/>
            </a:pPr>
            <a:r>
              <a:rPr lang="en-US" sz="1400">
                <a:solidFill>
                  <a:srgbClr val="FF0000"/>
                </a:solidFill>
              </a:rPr>
              <a:t>Graph of column with missing values&lt;50%</a:t>
            </a:r>
            <a:endParaRPr/>
          </a:p>
        </p:txBody>
      </p:sp>
      <p:sp>
        <p:nvSpPr>
          <p:cNvPr id="106" name="Google Shape;106;p4"/>
          <p:cNvSpPr txBox="1"/>
          <p:nvPr>
            <p:ph idx="1" type="subTitle"/>
          </p:nvPr>
        </p:nvSpPr>
        <p:spPr>
          <a:xfrm>
            <a:off x="381000" y="1858328"/>
            <a:ext cx="8229600" cy="4572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ctr">
              <a:spcBef>
                <a:spcPts val="0"/>
              </a:spcBef>
              <a:spcAft>
                <a:spcPts val="0"/>
              </a:spcAft>
              <a:buClr>
                <a:srgbClr val="FF33CC"/>
              </a:buClr>
              <a:buSzPct val="100000"/>
              <a:buNone/>
            </a:pPr>
            <a:r>
              <a:rPr lang="en-US" sz="5600">
                <a:solidFill>
                  <a:srgbClr val="FF33CC"/>
                </a:solidFill>
                <a:latin typeface="Gill Sans"/>
                <a:ea typeface="Gill Sans"/>
                <a:cs typeface="Gill Sans"/>
                <a:sym typeface="Gill Sans"/>
              </a:rPr>
              <a:t>Explanation: In order  to handle missing data the following steps were done;</a:t>
            </a:r>
            <a:endParaRPr/>
          </a:p>
          <a:p>
            <a:pPr indent="0" lvl="0" marL="0" rtl="0" algn="ctr">
              <a:spcBef>
                <a:spcPts val="280"/>
              </a:spcBef>
              <a:spcAft>
                <a:spcPts val="0"/>
              </a:spcAft>
              <a:buClr>
                <a:srgbClr val="FF33CC"/>
              </a:buClr>
              <a:buSzPct val="100000"/>
              <a:buNone/>
            </a:pPr>
            <a:r>
              <a:rPr lang="en-US" sz="5600">
                <a:solidFill>
                  <a:srgbClr val="FF33CC"/>
                </a:solidFill>
                <a:latin typeface="Gill Sans"/>
                <a:ea typeface="Gill Sans"/>
                <a:cs typeface="Gill Sans"/>
                <a:sym typeface="Gill Sans"/>
              </a:rPr>
              <a:t>  1.The percentage of blank cells in a new row (50000) using the function was calculated</a:t>
            </a:r>
            <a:endParaRPr/>
          </a:p>
          <a:p>
            <a:pPr indent="0" lvl="0" marL="0" rtl="0" algn="ctr">
              <a:spcBef>
                <a:spcPts val="280"/>
              </a:spcBef>
              <a:spcAft>
                <a:spcPts val="0"/>
              </a:spcAft>
              <a:buClr>
                <a:srgbClr val="FF33CC"/>
              </a:buClr>
              <a:buSzPct val="100000"/>
              <a:buNone/>
            </a:pPr>
            <a:r>
              <a:rPr lang="en-US" sz="5600">
                <a:solidFill>
                  <a:srgbClr val="FF33CC"/>
                </a:solidFill>
                <a:latin typeface="Gill Sans"/>
                <a:ea typeface="Gill Sans"/>
                <a:cs typeface="Gill Sans"/>
                <a:sym typeface="Gill Sans"/>
              </a:rPr>
              <a:t>=(COUNTBLANK()/COUNT())*100</a:t>
            </a:r>
            <a:endParaRPr/>
          </a:p>
          <a:p>
            <a:pPr indent="0" lvl="0" marL="0" rtl="0" algn="ctr">
              <a:spcBef>
                <a:spcPts val="280"/>
              </a:spcBef>
              <a:spcAft>
                <a:spcPts val="0"/>
              </a:spcAft>
              <a:buClr>
                <a:srgbClr val="FF33CC"/>
              </a:buClr>
              <a:buSzPct val="100000"/>
              <a:buNone/>
            </a:pPr>
            <a:r>
              <a:rPr lang="en-US" sz="5600">
                <a:solidFill>
                  <a:srgbClr val="FF33CC"/>
                </a:solidFill>
                <a:latin typeface="Gill Sans"/>
                <a:ea typeface="Gill Sans"/>
                <a:cs typeface="Gill Sans"/>
                <a:sym typeface="Gill Sans"/>
              </a:rPr>
              <a:t>2.With the help of conditional formatting all the columns which had a</a:t>
            </a:r>
            <a:endParaRPr/>
          </a:p>
          <a:p>
            <a:pPr indent="0" lvl="0" marL="0" rtl="0" algn="ctr">
              <a:spcBef>
                <a:spcPts val="280"/>
              </a:spcBef>
              <a:spcAft>
                <a:spcPts val="0"/>
              </a:spcAft>
              <a:buClr>
                <a:srgbClr val="FF33CC"/>
              </a:buClr>
              <a:buSzPct val="100000"/>
              <a:buNone/>
            </a:pPr>
            <a:r>
              <a:rPr lang="en-US" sz="5600">
                <a:solidFill>
                  <a:srgbClr val="FF33CC"/>
                </a:solidFill>
                <a:latin typeface="Gill Sans"/>
                <a:ea typeface="Gill Sans"/>
                <a:cs typeface="Gill Sans"/>
                <a:sym typeface="Gill Sans"/>
              </a:rPr>
              <a:t>percentage of missing cells more than 50% were identified and deleted.</a:t>
            </a:r>
            <a:endParaRPr/>
          </a:p>
          <a:p>
            <a:pPr indent="0" lvl="0" marL="0" rtl="0" algn="ctr">
              <a:spcBef>
                <a:spcPts val="280"/>
              </a:spcBef>
              <a:spcAft>
                <a:spcPts val="0"/>
              </a:spcAft>
              <a:buClr>
                <a:srgbClr val="FF33CC"/>
              </a:buClr>
              <a:buSzPct val="100000"/>
              <a:buNone/>
            </a:pPr>
            <a:r>
              <a:rPr lang="en-US" sz="5600">
                <a:solidFill>
                  <a:srgbClr val="FF33CC"/>
                </a:solidFill>
                <a:latin typeface="Gill Sans"/>
                <a:ea typeface="Gill Sans"/>
                <a:cs typeface="Gill Sans"/>
                <a:sym typeface="Gill Sans"/>
              </a:rPr>
              <a:t>3.Then filled all the missing cells with the median (row 50001) of that particular column (median as</a:t>
            </a:r>
            <a:endParaRPr/>
          </a:p>
          <a:p>
            <a:pPr indent="0" lvl="0" marL="0" rtl="0" algn="ctr">
              <a:spcBef>
                <a:spcPts val="280"/>
              </a:spcBef>
              <a:spcAft>
                <a:spcPts val="0"/>
              </a:spcAft>
              <a:buClr>
                <a:srgbClr val="FF33CC"/>
              </a:buClr>
              <a:buSzPct val="100000"/>
              <a:buNone/>
            </a:pPr>
            <a:r>
              <a:rPr lang="en-US" sz="5600">
                <a:solidFill>
                  <a:srgbClr val="FF33CC"/>
                </a:solidFill>
                <a:latin typeface="Gill Sans"/>
                <a:ea typeface="Gill Sans"/>
                <a:cs typeface="Gill Sans"/>
                <a:sym typeface="Gill Sans"/>
              </a:rPr>
              <a:t>mean will be ineffective because of outliers.</a:t>
            </a:r>
            <a:endParaRPr/>
          </a:p>
          <a:p>
            <a:pPr indent="0" lvl="0" marL="0" rtl="0" algn="ctr">
              <a:spcBef>
                <a:spcPts val="280"/>
              </a:spcBef>
              <a:spcAft>
                <a:spcPts val="0"/>
              </a:spcAft>
              <a:buClr>
                <a:srgbClr val="888888"/>
              </a:buClr>
              <a:buSzPct val="100000"/>
              <a:buNone/>
            </a:pPr>
            <a:r>
              <a:t/>
            </a:r>
            <a:endParaRPr sz="5600">
              <a:solidFill>
                <a:srgbClr val="0C0C0C"/>
              </a:solidFill>
              <a:latin typeface="Gill Sans"/>
              <a:ea typeface="Gill Sans"/>
              <a:cs typeface="Gill Sans"/>
              <a:sym typeface="Gill Sans"/>
            </a:endParaRPr>
          </a:p>
          <a:p>
            <a:pPr indent="0" lvl="0" marL="0" rtl="0" algn="ctr">
              <a:spcBef>
                <a:spcPts val="160"/>
              </a:spcBef>
              <a:spcAft>
                <a:spcPts val="0"/>
              </a:spcAft>
              <a:buClr>
                <a:srgbClr val="888888"/>
              </a:buClr>
              <a:buSzPct val="100000"/>
              <a:buNone/>
            </a:pPr>
            <a:r>
              <a:t/>
            </a:r>
            <a:endParaRPr>
              <a:latin typeface="Gill Sans"/>
              <a:ea typeface="Gill Sans"/>
              <a:cs typeface="Gill Sans"/>
              <a:sym typeface="Gill Sans"/>
            </a:endParaRPr>
          </a:p>
        </p:txBody>
      </p:sp>
      <p:graphicFrame>
        <p:nvGraphicFramePr>
          <p:cNvPr id="107" name="Google Shape;107;p4"/>
          <p:cNvGraphicFramePr/>
          <p:nvPr/>
        </p:nvGraphicFramePr>
        <p:xfrm>
          <a:off x="114300" y="3352800"/>
          <a:ext cx="8991600" cy="2971800"/>
        </p:xfrm>
        <a:graphic>
          <a:graphicData uri="http://schemas.openxmlformats.org/drawingml/2006/chart">
            <c:chart r:id="rId3"/>
          </a:graphicData>
        </a:graphic>
      </p:graphicFrame>
      <p:sp>
        <p:nvSpPr>
          <p:cNvPr id="108" name="Google Shape;108;p4"/>
          <p:cNvSpPr/>
          <p:nvPr/>
        </p:nvSpPr>
        <p:spPr>
          <a:xfrm>
            <a:off x="609600" y="381000"/>
            <a:ext cx="80010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a:t>
            </a:r>
            <a:r>
              <a:rPr b="1" lang="en-US" sz="1800">
                <a:solidFill>
                  <a:srgbClr val="546321"/>
                </a:solidFill>
                <a:latin typeface="Arial"/>
                <a:ea typeface="Arial"/>
                <a:cs typeface="Arial"/>
                <a:sym typeface="Arial"/>
              </a:rPr>
              <a:t>TASK1:Identify Missing Data and Deal with it Appropriately:</a:t>
            </a:r>
            <a:r>
              <a:rPr lang="en-US" sz="1800">
                <a:solidFill>
                  <a:srgbClr val="546321"/>
                </a:solidFill>
                <a:latin typeface="Arial"/>
                <a:ea typeface="Arial"/>
                <a:cs typeface="Arial"/>
                <a:sym typeface="Arial"/>
              </a:rPr>
              <a:t> </a:t>
            </a:r>
            <a:r>
              <a:rPr lang="en-US" sz="1800">
                <a:solidFill>
                  <a:srgbClr val="FF33CC"/>
                </a:solidFill>
                <a:latin typeface="Gill Sans"/>
                <a:ea typeface="Gill Sans"/>
                <a:cs typeface="Gill Sans"/>
                <a:sym typeface="Gill Sans"/>
              </a:rPr>
              <a:t>As a data analyst, you come across missing data in the loan application dataset. It is essential to handle missing data effectively to ensure the accuracy of the analysis.</a:t>
            </a:r>
            <a:endParaRPr/>
          </a:p>
          <a:p>
            <a:pPr indent="0" lvl="0" marL="0" marR="0" rtl="0" algn="l">
              <a:spcBef>
                <a:spcPts val="0"/>
              </a:spcBef>
              <a:spcAft>
                <a:spcPts val="0"/>
              </a:spcAft>
              <a:buNone/>
            </a:pPr>
            <a:r>
              <a:rPr b="1" lang="en-US" sz="1800">
                <a:solidFill>
                  <a:srgbClr val="FF33CC"/>
                </a:solidFill>
                <a:latin typeface="Gill Sans"/>
                <a:ea typeface="Gill Sans"/>
                <a:cs typeface="Gill Sans"/>
                <a:sym typeface="Gill Sans"/>
              </a:rPr>
              <a:t>Task:</a:t>
            </a:r>
            <a:r>
              <a:rPr lang="en-US" sz="1800">
                <a:solidFill>
                  <a:srgbClr val="FF33CC"/>
                </a:solidFill>
                <a:latin typeface="Gill Sans"/>
                <a:ea typeface="Gill Sans"/>
                <a:cs typeface="Gill Sans"/>
                <a:sym typeface="Gill Sans"/>
              </a:rPr>
              <a:t> Identify the missing data in the dataset and decide on an appropriate method to deal with it using Excel built-in functions and features.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aphicFrame>
        <p:nvGraphicFramePr>
          <p:cNvPr id="114" name="Google Shape;114;p5"/>
          <p:cNvGraphicFramePr/>
          <p:nvPr/>
        </p:nvGraphicFramePr>
        <p:xfrm>
          <a:off x="76200" y="152400"/>
          <a:ext cx="8915400" cy="5943600"/>
        </p:xfrm>
        <a:graphic>
          <a:graphicData uri="http://schemas.openxmlformats.org/presentationml/2006/ole">
            <mc:AlternateContent>
              <mc:Choice Requires="v">
                <p:oleObj r:id="rId4" imgH="5943600" imgW="8915400" progId="Excel.Sheet.12" spid="_x0000_s1">
                  <p:embed/>
                </p:oleObj>
              </mc:Choice>
              <mc:Fallback>
                <p:oleObj r:id="rId5" imgH="5943600" imgW="8915400" progId="Excel.Sheet.12">
                  <p:embed/>
                  <p:pic>
                    <p:nvPicPr>
                      <p:cNvPr id="114" name="Google Shape;114;p5"/>
                      <p:cNvPicPr preferRelativeResize="0"/>
                      <p:nvPr/>
                    </p:nvPicPr>
                    <p:blipFill rotWithShape="1">
                      <a:blip r:embed="rId6">
                        <a:alphaModFix/>
                      </a:blip>
                      <a:srcRect b="0" l="0" r="0" t="0"/>
                      <a:stretch/>
                    </p:blipFill>
                    <p:spPr>
                      <a:xfrm>
                        <a:off x="76200" y="152400"/>
                        <a:ext cx="8915400" cy="5943600"/>
                      </a:xfrm>
                      <a:prstGeom prst="rect">
                        <a:avLst/>
                      </a:prstGeom>
                      <a:noFill/>
                      <a:ln>
                        <a:noFill/>
                      </a:ln>
                    </p:spPr>
                  </p:pic>
                </p:oleObj>
              </mc:Fallback>
            </mc:AlternateContent>
          </a:graphicData>
        </a:graphic>
      </p:graphicFrame>
      <p:sp>
        <p:nvSpPr>
          <p:cNvPr id="115" name="Google Shape;115;p5"/>
          <p:cNvSpPr txBox="1"/>
          <p:nvPr/>
        </p:nvSpPr>
        <p:spPr>
          <a:xfrm>
            <a:off x="457200" y="6225248"/>
            <a:ext cx="7467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B9B74"/>
                </a:solidFill>
                <a:latin typeface="Gill Sans"/>
                <a:ea typeface="Gill Sans"/>
                <a:cs typeface="Gill Sans"/>
                <a:sym typeface="Gill Sans"/>
              </a:rPr>
              <a:t>Columns with missing value more than 50%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aphicFrame>
        <p:nvGraphicFramePr>
          <p:cNvPr id="120" name="Google Shape;120;p6"/>
          <p:cNvGraphicFramePr/>
          <p:nvPr/>
        </p:nvGraphicFramePr>
        <p:xfrm>
          <a:off x="290945" y="3581400"/>
          <a:ext cx="3000000" cy="3000000"/>
        </p:xfrm>
        <a:graphic>
          <a:graphicData uri="http://schemas.openxmlformats.org/drawingml/2006/table">
            <a:tbl>
              <a:tblPr>
                <a:noFill/>
                <a:tableStyleId>{A78424DF-981B-4BCC-97CB-E9E48B9B1D1C}</a:tableStyleId>
              </a:tblPr>
              <a:tblGrid>
                <a:gridCol w="817475"/>
                <a:gridCol w="1293300"/>
                <a:gridCol w="1293300"/>
                <a:gridCol w="780875"/>
                <a:gridCol w="905925"/>
                <a:gridCol w="1198750"/>
                <a:gridCol w="1939975"/>
              </a:tblGrid>
              <a:tr h="529950">
                <a:tc>
                  <a:txBody>
                    <a:bodyPr/>
                    <a:lstStyle/>
                    <a:p>
                      <a:pPr indent="0" lvl="0" marL="0" marR="0" rtl="0" algn="ctr">
                        <a:spcBef>
                          <a:spcPts val="0"/>
                        </a:spcBef>
                        <a:spcAft>
                          <a:spcPts val="0"/>
                        </a:spcAft>
                        <a:buNone/>
                      </a:pPr>
                      <a:r>
                        <a:rPr b="1" i="0" lang="en-US" sz="1100" u="none" cap="none" strike="noStrike">
                          <a:solidFill>
                            <a:srgbClr val="7030A0"/>
                          </a:solidFill>
                          <a:latin typeface="Calibri"/>
                          <a:ea typeface="Calibri"/>
                          <a:cs typeface="Calibri"/>
                          <a:sym typeface="Calibri"/>
                        </a:rPr>
                        <a:t>COLUMNS</a:t>
                      </a:r>
                      <a:endParaRPr/>
                    </a:p>
                  </a:txBody>
                  <a:tcPr marT="9150" marB="0" marR="9150" marL="9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B8B7"/>
                    </a:solidFill>
                  </a:tcPr>
                </a:tc>
                <a:tc>
                  <a:txBody>
                    <a:bodyPr/>
                    <a:lstStyle/>
                    <a:p>
                      <a:pPr indent="0" lvl="0" marL="0" marR="0" rtl="0" algn="ctr">
                        <a:spcBef>
                          <a:spcPts val="0"/>
                        </a:spcBef>
                        <a:spcAft>
                          <a:spcPts val="0"/>
                        </a:spcAft>
                        <a:buNone/>
                      </a:pPr>
                      <a:r>
                        <a:rPr b="1" i="0" lang="en-US" sz="1100" u="none" cap="none" strike="noStrike">
                          <a:solidFill>
                            <a:srgbClr val="7030A0"/>
                          </a:solidFill>
                          <a:latin typeface="Calibri"/>
                          <a:ea typeface="Calibri"/>
                          <a:cs typeface="Calibri"/>
                          <a:sym typeface="Calibri"/>
                        </a:rPr>
                        <a:t>CNT_CHILDREN</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DE31B"/>
                    </a:solidFill>
                  </a:tcPr>
                </a:tc>
                <a:tc>
                  <a:txBody>
                    <a:bodyPr/>
                    <a:lstStyle/>
                    <a:p>
                      <a:pPr indent="0" lvl="0" marL="0" marR="0" rtl="0" algn="ctr">
                        <a:spcBef>
                          <a:spcPts val="0"/>
                        </a:spcBef>
                        <a:spcAft>
                          <a:spcPts val="0"/>
                        </a:spcAft>
                        <a:buNone/>
                      </a:pPr>
                      <a:r>
                        <a:rPr b="1" i="0" lang="en-US" sz="1100" u="none" cap="none" strike="noStrike">
                          <a:solidFill>
                            <a:srgbClr val="7030A0"/>
                          </a:solidFill>
                          <a:latin typeface="Calibri"/>
                          <a:ea typeface="Calibri"/>
                          <a:cs typeface="Calibri"/>
                          <a:sym typeface="Calibri"/>
                        </a:rPr>
                        <a:t>AMT_INCOME_TOTAL</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DE31B"/>
                    </a:solidFill>
                  </a:tcPr>
                </a:tc>
                <a:tc>
                  <a:txBody>
                    <a:bodyPr/>
                    <a:lstStyle/>
                    <a:p>
                      <a:pPr indent="0" lvl="0" marL="0" marR="0" rtl="0" algn="ctr">
                        <a:spcBef>
                          <a:spcPts val="0"/>
                        </a:spcBef>
                        <a:spcAft>
                          <a:spcPts val="0"/>
                        </a:spcAft>
                        <a:buNone/>
                      </a:pPr>
                      <a:r>
                        <a:rPr b="1" i="0" lang="en-US" sz="1100" u="none" cap="none" strike="noStrike">
                          <a:solidFill>
                            <a:srgbClr val="7030A0"/>
                          </a:solidFill>
                          <a:latin typeface="Calibri"/>
                          <a:ea typeface="Calibri"/>
                          <a:cs typeface="Calibri"/>
                          <a:sym typeface="Calibri"/>
                        </a:rPr>
                        <a:t>AMT_CREDIT</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DE31B"/>
                    </a:solidFill>
                  </a:tcPr>
                </a:tc>
                <a:tc>
                  <a:txBody>
                    <a:bodyPr/>
                    <a:lstStyle/>
                    <a:p>
                      <a:pPr indent="0" lvl="0" marL="0" marR="0" rtl="0" algn="ctr">
                        <a:spcBef>
                          <a:spcPts val="0"/>
                        </a:spcBef>
                        <a:spcAft>
                          <a:spcPts val="0"/>
                        </a:spcAft>
                        <a:buNone/>
                      </a:pPr>
                      <a:r>
                        <a:rPr b="1" i="0" lang="en-US" sz="1100" u="none" cap="none" strike="noStrike">
                          <a:solidFill>
                            <a:srgbClr val="7030A0"/>
                          </a:solidFill>
                          <a:latin typeface="Calibri"/>
                          <a:ea typeface="Calibri"/>
                          <a:cs typeface="Calibri"/>
                          <a:sym typeface="Calibri"/>
                        </a:rPr>
                        <a:t>AMT_ANNUITY</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DE31B"/>
                    </a:solidFill>
                  </a:tcPr>
                </a:tc>
                <a:tc>
                  <a:txBody>
                    <a:bodyPr/>
                    <a:lstStyle/>
                    <a:p>
                      <a:pPr indent="0" lvl="0" marL="0" marR="0" rtl="0" algn="ctr">
                        <a:spcBef>
                          <a:spcPts val="0"/>
                        </a:spcBef>
                        <a:spcAft>
                          <a:spcPts val="0"/>
                        </a:spcAft>
                        <a:buNone/>
                      </a:pPr>
                      <a:r>
                        <a:rPr b="1" i="0" lang="en-US" sz="1100" u="none" cap="none" strike="noStrike">
                          <a:solidFill>
                            <a:srgbClr val="7030A0"/>
                          </a:solidFill>
                          <a:latin typeface="Calibri"/>
                          <a:ea typeface="Calibri"/>
                          <a:cs typeface="Calibri"/>
                          <a:sym typeface="Calibri"/>
                        </a:rPr>
                        <a:t>AMT_GOODS_PRICE</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DE31B"/>
                    </a:solidFill>
                  </a:tcPr>
                </a:tc>
                <a:tc>
                  <a:txBody>
                    <a:bodyPr/>
                    <a:lstStyle/>
                    <a:p>
                      <a:pPr indent="0" lvl="0" marL="0" marR="0" rtl="0" algn="ctr">
                        <a:spcBef>
                          <a:spcPts val="0"/>
                        </a:spcBef>
                        <a:spcAft>
                          <a:spcPts val="0"/>
                        </a:spcAft>
                        <a:buNone/>
                      </a:pPr>
                      <a:r>
                        <a:rPr b="1" i="0" lang="en-US" sz="1100" u="none" cap="none" strike="noStrike">
                          <a:solidFill>
                            <a:srgbClr val="7030A0"/>
                          </a:solidFill>
                          <a:latin typeface="Calibri"/>
                          <a:ea typeface="Calibri"/>
                          <a:cs typeface="Calibri"/>
                          <a:sym typeface="Calibri"/>
                        </a:rPr>
                        <a:t>REGION_POPULATION_RELATIVE</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DE31B"/>
                    </a:solidFill>
                  </a:tcPr>
                </a:tc>
              </a:tr>
              <a:tr h="281800">
                <a:tc>
                  <a:txBody>
                    <a:bodyPr/>
                    <a:lstStyle/>
                    <a:p>
                      <a:pPr indent="0" lvl="0" marL="0" marR="0" rtl="0" algn="ctr">
                        <a:spcBef>
                          <a:spcPts val="0"/>
                        </a:spcBef>
                        <a:spcAft>
                          <a:spcPts val="0"/>
                        </a:spcAft>
                        <a:buNone/>
                      </a:pPr>
                      <a:r>
                        <a:rPr b="1" i="0" lang="en-US" sz="1100" u="none" cap="none" strike="noStrike">
                          <a:solidFill>
                            <a:srgbClr val="7030A0"/>
                          </a:solidFill>
                          <a:latin typeface="Calibri"/>
                          <a:ea typeface="Calibri"/>
                          <a:cs typeface="Calibri"/>
                          <a:sym typeface="Calibri"/>
                        </a:rPr>
                        <a:t>Q1</a:t>
                      </a:r>
                      <a:endParaRPr/>
                    </a:p>
                  </a:txBody>
                  <a:tcPr marT="9150" marB="0" marR="9150" marL="9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B7"/>
                    </a:solidFill>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112500</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270000</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16456.5</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238500</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0.010006</a:t>
                      </a:r>
                      <a:endParaRPr/>
                    </a:p>
                  </a:txBody>
                  <a:tcPr marT="9150" marB="0" marR="9150" marL="9150"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81800">
                <a:tc>
                  <a:txBody>
                    <a:bodyPr/>
                    <a:lstStyle/>
                    <a:p>
                      <a:pPr indent="0" lvl="0" marL="0" marR="0" rtl="0" algn="ctr">
                        <a:spcBef>
                          <a:spcPts val="0"/>
                        </a:spcBef>
                        <a:spcAft>
                          <a:spcPts val="0"/>
                        </a:spcAft>
                        <a:buNone/>
                      </a:pPr>
                      <a:r>
                        <a:rPr b="1" i="0" lang="en-US" sz="1100" u="none" cap="none" strike="noStrike">
                          <a:solidFill>
                            <a:srgbClr val="7030A0"/>
                          </a:solidFill>
                          <a:latin typeface="Calibri"/>
                          <a:ea typeface="Calibri"/>
                          <a:cs typeface="Calibri"/>
                          <a:sym typeface="Calibri"/>
                        </a:rPr>
                        <a:t>Q3</a:t>
                      </a:r>
                      <a:endParaRPr/>
                    </a:p>
                  </a:txBody>
                  <a:tcPr marT="9150" marB="0" marR="9150" marL="9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B8B7"/>
                    </a:solidFill>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202500</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808650</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34596</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679500</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0.028663</a:t>
                      </a:r>
                      <a:endParaRPr/>
                    </a:p>
                  </a:txBody>
                  <a:tcPr marT="9150" marB="0" marR="9150" marL="9150"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5875">
                <a:tc>
                  <a:txBody>
                    <a:bodyPr/>
                    <a:lstStyle/>
                    <a:p>
                      <a:pPr indent="0" lvl="0" marL="0" marR="0" rtl="0" algn="ctr">
                        <a:spcBef>
                          <a:spcPts val="0"/>
                        </a:spcBef>
                        <a:spcAft>
                          <a:spcPts val="0"/>
                        </a:spcAft>
                        <a:buNone/>
                      </a:pPr>
                      <a:r>
                        <a:rPr b="1" i="0" lang="en-US" sz="1100" u="none" cap="none" strike="noStrike">
                          <a:solidFill>
                            <a:srgbClr val="7030A0"/>
                          </a:solidFill>
                          <a:latin typeface="Calibri"/>
                          <a:ea typeface="Calibri"/>
                          <a:cs typeface="Calibri"/>
                          <a:sym typeface="Calibri"/>
                        </a:rPr>
                        <a:t>IQR</a:t>
                      </a:r>
                      <a:endParaRPr/>
                    </a:p>
                  </a:txBody>
                  <a:tcPr marT="9150" marB="0" marR="9150" marL="9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B8B7"/>
                    </a:solidFill>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90000</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538650</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18139.5</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441000</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0.018657</a:t>
                      </a:r>
                      <a:endParaRPr/>
                    </a:p>
                  </a:txBody>
                  <a:tcPr marT="9150" marB="0" marR="9150" marL="9150"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5875">
                <a:tc>
                  <a:txBody>
                    <a:bodyPr/>
                    <a:lstStyle/>
                    <a:p>
                      <a:pPr indent="0" lvl="0" marL="0" marR="0" rtl="0" algn="ctr">
                        <a:spcBef>
                          <a:spcPts val="0"/>
                        </a:spcBef>
                        <a:spcAft>
                          <a:spcPts val="0"/>
                        </a:spcAft>
                        <a:buNone/>
                      </a:pPr>
                      <a:r>
                        <a:rPr b="1" i="0" lang="en-US" sz="1100" u="none" cap="none" strike="noStrike">
                          <a:solidFill>
                            <a:srgbClr val="7030A0"/>
                          </a:solidFill>
                          <a:latin typeface="Calibri"/>
                          <a:ea typeface="Calibri"/>
                          <a:cs typeface="Calibri"/>
                          <a:sym typeface="Calibri"/>
                        </a:rPr>
                        <a:t>UPPER LIMIT</a:t>
                      </a:r>
                      <a:endParaRPr/>
                    </a:p>
                  </a:txBody>
                  <a:tcPr marT="9150" marB="0" marR="9150" marL="9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B8B7"/>
                    </a:solidFill>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2.5</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337500</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1616625</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61805.25</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1341000</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0.0566485</a:t>
                      </a:r>
                      <a:endParaRPr/>
                    </a:p>
                  </a:txBody>
                  <a:tcPr marT="9150" marB="0" marR="9150" marL="9150"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95875">
                <a:tc>
                  <a:txBody>
                    <a:bodyPr/>
                    <a:lstStyle/>
                    <a:p>
                      <a:pPr indent="0" lvl="0" marL="0" marR="0" rtl="0" algn="ctr">
                        <a:spcBef>
                          <a:spcPts val="0"/>
                        </a:spcBef>
                        <a:spcAft>
                          <a:spcPts val="0"/>
                        </a:spcAft>
                        <a:buNone/>
                      </a:pPr>
                      <a:r>
                        <a:rPr b="1" i="0" lang="en-US" sz="1100" u="none" cap="none" strike="noStrike">
                          <a:solidFill>
                            <a:srgbClr val="7030A0"/>
                          </a:solidFill>
                          <a:latin typeface="Calibri"/>
                          <a:ea typeface="Calibri"/>
                          <a:cs typeface="Calibri"/>
                          <a:sym typeface="Calibri"/>
                        </a:rPr>
                        <a:t>LOWER LIMIT</a:t>
                      </a:r>
                      <a:endParaRPr/>
                    </a:p>
                  </a:txBody>
                  <a:tcPr marT="9150" marB="0" marR="9150" marL="9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6B8B7"/>
                    </a:solidFill>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-1.5</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-22500</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-537975</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-10752.75</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-423000</a:t>
                      </a:r>
                      <a:endParaRPr/>
                    </a:p>
                  </a:txBody>
                  <a:tcPr marT="9150" marB="0" marR="9150" marL="91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-0.0179795</a:t>
                      </a:r>
                      <a:endParaRPr/>
                    </a:p>
                  </a:txBody>
                  <a:tcPr marT="9150" marB="0" marR="9150" marL="9150" anchor="b">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21" name="Google Shape;121;p6"/>
          <p:cNvSpPr txBox="1"/>
          <p:nvPr/>
        </p:nvSpPr>
        <p:spPr>
          <a:xfrm>
            <a:off x="304800" y="152400"/>
            <a:ext cx="85344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r>
              <a:rPr b="1" lang="en-US" sz="1800">
                <a:solidFill>
                  <a:srgbClr val="546321"/>
                </a:solidFill>
                <a:latin typeface="Arial"/>
                <a:ea typeface="Arial"/>
                <a:cs typeface="Arial"/>
                <a:sym typeface="Arial"/>
              </a:rPr>
              <a:t>TASK2:Identify Outliers in the Dataset:</a:t>
            </a:r>
            <a:r>
              <a:rPr lang="en-US" sz="1800">
                <a:solidFill>
                  <a:srgbClr val="546321"/>
                </a:solidFill>
                <a:latin typeface="Arial"/>
                <a:ea typeface="Arial"/>
                <a:cs typeface="Arial"/>
                <a:sym typeface="Arial"/>
              </a:rPr>
              <a:t> </a:t>
            </a:r>
            <a:r>
              <a:rPr lang="en-US" sz="1800">
                <a:solidFill>
                  <a:srgbClr val="FF33CC"/>
                </a:solidFill>
                <a:latin typeface="Gill Sans"/>
                <a:ea typeface="Gill Sans"/>
                <a:cs typeface="Gill Sans"/>
                <a:sym typeface="Gill Sans"/>
              </a:rPr>
              <a:t>Outliers can significantly impact the analysis and distort the results. You need to identify outliers in the loan application dataset.</a:t>
            </a:r>
            <a:endParaRPr/>
          </a:p>
          <a:p>
            <a:pPr indent="0" lvl="0" marL="0" marR="0" rtl="0" algn="l">
              <a:spcBef>
                <a:spcPts val="0"/>
              </a:spcBef>
              <a:spcAft>
                <a:spcPts val="0"/>
              </a:spcAft>
              <a:buNone/>
            </a:pPr>
            <a:r>
              <a:rPr b="1" lang="en-US" sz="1800">
                <a:solidFill>
                  <a:srgbClr val="FF33CC"/>
                </a:solidFill>
                <a:latin typeface="Gill Sans"/>
                <a:ea typeface="Gill Sans"/>
                <a:cs typeface="Gill Sans"/>
                <a:sym typeface="Gill Sans"/>
              </a:rPr>
              <a:t>Task:</a:t>
            </a:r>
            <a:r>
              <a:rPr lang="en-US" sz="1800">
                <a:solidFill>
                  <a:srgbClr val="FF33CC"/>
                </a:solidFill>
                <a:latin typeface="Gill Sans"/>
                <a:ea typeface="Gill Sans"/>
                <a:cs typeface="Gill Sans"/>
                <a:sym typeface="Gill Sans"/>
              </a:rPr>
              <a:t> Detect and identify outliers in the dataset using Excel statistical functions and features, focusing on numerical variables.</a:t>
            </a:r>
            <a:endParaRPr/>
          </a:p>
        </p:txBody>
      </p:sp>
      <p:sp>
        <p:nvSpPr>
          <p:cNvPr id="122" name="Google Shape;122;p6"/>
          <p:cNvSpPr/>
          <p:nvPr/>
        </p:nvSpPr>
        <p:spPr>
          <a:xfrm>
            <a:off x="152400" y="1524000"/>
            <a:ext cx="8534400"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F33CC"/>
                </a:solidFill>
                <a:latin typeface="Gill Sans"/>
                <a:ea typeface="Gill Sans"/>
                <a:cs typeface="Gill Sans"/>
                <a:sym typeface="Gill Sans"/>
              </a:rPr>
              <a:t>Explanation: In order to identify the outliers the quartile function was used as the following:</a:t>
            </a:r>
            <a:endParaRPr/>
          </a:p>
          <a:p>
            <a:pPr indent="0" lvl="0" marL="0" marR="0" rtl="0" algn="l">
              <a:spcBef>
                <a:spcPts val="0"/>
              </a:spcBef>
              <a:spcAft>
                <a:spcPts val="0"/>
              </a:spcAft>
              <a:buNone/>
            </a:pPr>
            <a:r>
              <a:rPr lang="en-US" sz="1400">
                <a:solidFill>
                  <a:srgbClr val="FF33CC"/>
                </a:solidFill>
                <a:latin typeface="Gill Sans"/>
                <a:ea typeface="Gill Sans"/>
                <a:cs typeface="Gill Sans"/>
                <a:sym typeface="Gill Sans"/>
              </a:rPr>
              <a:t>1.The ﬁrst and third quartile using the function =QUARTILE(ARRAY,1) and =</a:t>
            </a:r>
            <a:endParaRPr/>
          </a:p>
          <a:p>
            <a:pPr indent="0" lvl="0" marL="0" marR="0" rtl="0" algn="l">
              <a:spcBef>
                <a:spcPts val="0"/>
              </a:spcBef>
              <a:spcAft>
                <a:spcPts val="0"/>
              </a:spcAft>
              <a:buNone/>
            </a:pPr>
            <a:r>
              <a:rPr lang="en-US" sz="1400">
                <a:solidFill>
                  <a:srgbClr val="FF33CC"/>
                </a:solidFill>
                <a:latin typeface="Gill Sans"/>
                <a:ea typeface="Gill Sans"/>
                <a:cs typeface="Gill Sans"/>
                <a:sym typeface="Gill Sans"/>
              </a:rPr>
              <a:t>QUARTILE(ARRAY,3) was calculated.</a:t>
            </a:r>
            <a:endParaRPr/>
          </a:p>
          <a:p>
            <a:pPr indent="0" lvl="0" marL="0" marR="0" rtl="0" algn="l">
              <a:spcBef>
                <a:spcPts val="0"/>
              </a:spcBef>
              <a:spcAft>
                <a:spcPts val="0"/>
              </a:spcAft>
              <a:buNone/>
            </a:pPr>
            <a:r>
              <a:rPr lang="en-US" sz="1400">
                <a:solidFill>
                  <a:srgbClr val="FF33CC"/>
                </a:solidFill>
                <a:latin typeface="Gill Sans"/>
                <a:ea typeface="Gill Sans"/>
                <a:cs typeface="Gill Sans"/>
                <a:sym typeface="Gill Sans"/>
              </a:rPr>
              <a:t>2. Then the inter quartile range(IQR) by subtracting the ﬁrst quarter from the third quarter was calculated.</a:t>
            </a:r>
            <a:endParaRPr/>
          </a:p>
          <a:p>
            <a:pPr indent="0" lvl="0" marL="0" marR="0" rtl="0" algn="l">
              <a:spcBef>
                <a:spcPts val="0"/>
              </a:spcBef>
              <a:spcAft>
                <a:spcPts val="0"/>
              </a:spcAft>
              <a:buNone/>
            </a:pPr>
            <a:r>
              <a:rPr lang="en-US" sz="1400">
                <a:solidFill>
                  <a:srgbClr val="FF33CC"/>
                </a:solidFill>
                <a:latin typeface="Gill Sans"/>
                <a:ea typeface="Gill Sans"/>
                <a:cs typeface="Gill Sans"/>
                <a:sym typeface="Gill Sans"/>
              </a:rPr>
              <a:t>3. Lastly the lower and upper bound using the formula lower bound = Q1 - 1.5*IQR, upper</a:t>
            </a:r>
            <a:endParaRPr/>
          </a:p>
          <a:p>
            <a:pPr indent="0" lvl="0" marL="0" marR="0" rtl="0" algn="l">
              <a:spcBef>
                <a:spcPts val="0"/>
              </a:spcBef>
              <a:spcAft>
                <a:spcPts val="0"/>
              </a:spcAft>
              <a:buNone/>
            </a:pPr>
            <a:r>
              <a:rPr lang="en-US" sz="1400">
                <a:solidFill>
                  <a:srgbClr val="FF33CC"/>
                </a:solidFill>
                <a:latin typeface="Gill Sans"/>
                <a:ea typeface="Gill Sans"/>
                <a:cs typeface="Gill Sans"/>
                <a:sym typeface="Gill Sans"/>
              </a:rPr>
              <a:t>bound = Q3 + 1.5*IQR was calculated.</a:t>
            </a:r>
            <a:endParaRPr/>
          </a:p>
          <a:p>
            <a:pPr indent="0" lvl="0" marL="0" marR="0" rtl="0" algn="l">
              <a:spcBef>
                <a:spcPts val="0"/>
              </a:spcBef>
              <a:spcAft>
                <a:spcPts val="0"/>
              </a:spcAft>
              <a:buNone/>
            </a:pPr>
            <a:r>
              <a:rPr lang="en-US" sz="1400">
                <a:solidFill>
                  <a:srgbClr val="FF33CC"/>
                </a:solidFill>
                <a:latin typeface="Gill Sans"/>
                <a:ea typeface="Gill Sans"/>
                <a:cs typeface="Gill Sans"/>
                <a:sym typeface="Gill Sans"/>
              </a:rPr>
              <a:t>4. Another column was created to check if the values in the previous column lie between the</a:t>
            </a:r>
            <a:endParaRPr/>
          </a:p>
          <a:p>
            <a:pPr indent="0" lvl="0" marL="0" marR="0" rtl="0" algn="l">
              <a:spcBef>
                <a:spcPts val="0"/>
              </a:spcBef>
              <a:spcAft>
                <a:spcPts val="0"/>
              </a:spcAft>
              <a:buNone/>
            </a:pPr>
            <a:r>
              <a:rPr lang="en-US" sz="1400">
                <a:solidFill>
                  <a:srgbClr val="FF33CC"/>
                </a:solidFill>
                <a:latin typeface="Gill Sans"/>
                <a:ea typeface="Gill Sans"/>
                <a:cs typeface="Gill Sans"/>
                <a:sym typeface="Gill Sans"/>
              </a:rPr>
              <a:t>range of upper bound and lower bound which will be true and false if the value  is an oulier.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aphicFrame>
        <p:nvGraphicFramePr>
          <p:cNvPr id="127" name="Google Shape;127;p7"/>
          <p:cNvGraphicFramePr/>
          <p:nvPr/>
        </p:nvGraphicFramePr>
        <p:xfrm>
          <a:off x="4267200" y="76200"/>
          <a:ext cx="4800600" cy="2895599"/>
        </p:xfrm>
        <a:graphic>
          <a:graphicData uri="http://schemas.openxmlformats.org/drawingml/2006/chart">
            <c:chart r:id="rId3"/>
          </a:graphicData>
        </a:graphic>
      </p:graphicFrame>
      <p:graphicFrame>
        <p:nvGraphicFramePr>
          <p:cNvPr id="128" name="Google Shape;128;p7"/>
          <p:cNvGraphicFramePr/>
          <p:nvPr/>
        </p:nvGraphicFramePr>
        <p:xfrm>
          <a:off x="76200" y="152400"/>
          <a:ext cx="4114800" cy="2819400"/>
        </p:xfrm>
        <a:graphic>
          <a:graphicData uri="http://schemas.openxmlformats.org/drawingml/2006/chart">
            <c:chart r:id="rId4"/>
          </a:graphicData>
        </a:graphic>
      </p:graphicFrame>
      <p:graphicFrame>
        <p:nvGraphicFramePr>
          <p:cNvPr id="129" name="Google Shape;129;p7"/>
          <p:cNvGraphicFramePr/>
          <p:nvPr/>
        </p:nvGraphicFramePr>
        <p:xfrm>
          <a:off x="152400" y="3200400"/>
          <a:ext cx="4627418" cy="2971800"/>
        </p:xfrm>
        <a:graphic>
          <a:graphicData uri="http://schemas.openxmlformats.org/drawingml/2006/chart">
            <c:chart r:id="rId5"/>
          </a:graphicData>
        </a:graphic>
      </p:graphicFrame>
      <p:graphicFrame>
        <p:nvGraphicFramePr>
          <p:cNvPr id="130" name="Google Shape;130;p7"/>
          <p:cNvGraphicFramePr/>
          <p:nvPr/>
        </p:nvGraphicFramePr>
        <p:xfrm>
          <a:off x="4953000" y="3200400"/>
          <a:ext cx="4114800" cy="2895600"/>
        </p:xfrm>
        <a:graphic>
          <a:graphicData uri="http://schemas.openxmlformats.org/drawingml/2006/chart">
            <c:chart r:id="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aphicFrame>
        <p:nvGraphicFramePr>
          <p:cNvPr id="135" name="Google Shape;135;p8"/>
          <p:cNvGraphicFramePr/>
          <p:nvPr/>
        </p:nvGraphicFramePr>
        <p:xfrm>
          <a:off x="2057400" y="228600"/>
          <a:ext cx="4724400" cy="3048000"/>
        </p:xfrm>
        <a:graphic>
          <a:graphicData uri="http://schemas.openxmlformats.org/drawingml/2006/chart">
            <c:chart r:id="rId3"/>
          </a:graphicData>
        </a:graphic>
      </p:graphicFrame>
      <p:graphicFrame>
        <p:nvGraphicFramePr>
          <p:cNvPr id="136" name="Google Shape;136;p8"/>
          <p:cNvGraphicFramePr/>
          <p:nvPr/>
        </p:nvGraphicFramePr>
        <p:xfrm>
          <a:off x="2057400" y="3429000"/>
          <a:ext cx="4800600" cy="3200400"/>
        </p:xfrm>
        <a:graphic>
          <a:graphicData uri="http://schemas.openxmlformats.org/drawingml/2006/chart">
            <c:chart r:id="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aphicFrame>
        <p:nvGraphicFramePr>
          <p:cNvPr id="141" name="Google Shape;141;p9"/>
          <p:cNvGraphicFramePr/>
          <p:nvPr/>
        </p:nvGraphicFramePr>
        <p:xfrm>
          <a:off x="838200" y="3429000"/>
          <a:ext cx="7696200" cy="3162300"/>
        </p:xfrm>
        <a:graphic>
          <a:graphicData uri="http://schemas.openxmlformats.org/drawingml/2006/chart">
            <c:chart r:id="rId3"/>
          </a:graphicData>
        </a:graphic>
      </p:graphicFrame>
      <p:graphicFrame>
        <p:nvGraphicFramePr>
          <p:cNvPr id="142" name="Google Shape;142;p9"/>
          <p:cNvGraphicFramePr/>
          <p:nvPr/>
        </p:nvGraphicFramePr>
        <p:xfrm>
          <a:off x="1873827" y="2743200"/>
          <a:ext cx="3000000" cy="3000000"/>
        </p:xfrm>
        <a:graphic>
          <a:graphicData uri="http://schemas.openxmlformats.org/drawingml/2006/table">
            <a:tbl>
              <a:tblPr>
                <a:noFill/>
                <a:tableStyleId>{A78424DF-981B-4BCC-97CB-E9E48B9B1D1C}</a:tableStyleId>
              </a:tblPr>
              <a:tblGrid>
                <a:gridCol w="1325275"/>
                <a:gridCol w="2356050"/>
                <a:gridCol w="1531425"/>
              </a:tblGrid>
              <a:tr h="26670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No Payment Difficulties</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Payment Difficulties/Data Imbalance</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Ratio of Data Imbalance</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66700">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45973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4026</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ctr">
                        <a:spcBef>
                          <a:spcPts val="0"/>
                        </a:spcBef>
                        <a:spcAft>
                          <a:spcPts val="0"/>
                        </a:spcAft>
                        <a:buNone/>
                      </a:pPr>
                      <a:r>
                        <a:rPr b="0" i="0" lang="en-US" sz="1100" u="none" cap="none" strike="noStrike">
                          <a:solidFill>
                            <a:srgbClr val="000000"/>
                          </a:solidFill>
                          <a:latin typeface="Calibri"/>
                          <a:ea typeface="Calibri"/>
                          <a:cs typeface="Calibri"/>
                          <a:sym typeface="Calibri"/>
                        </a:rPr>
                        <a:t>11.41902633</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bl>
          </a:graphicData>
        </a:graphic>
      </p:graphicFrame>
      <p:sp>
        <p:nvSpPr>
          <p:cNvPr id="143" name="Google Shape;143;p9"/>
          <p:cNvSpPr txBox="1"/>
          <p:nvPr/>
        </p:nvSpPr>
        <p:spPr>
          <a:xfrm>
            <a:off x="228600" y="152400"/>
            <a:ext cx="86868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a:t>
            </a:r>
            <a:r>
              <a:rPr b="1" lang="en-US" sz="1800">
                <a:solidFill>
                  <a:srgbClr val="546321"/>
                </a:solidFill>
                <a:latin typeface="Arial"/>
                <a:ea typeface="Arial"/>
                <a:cs typeface="Arial"/>
                <a:sym typeface="Arial"/>
              </a:rPr>
              <a:t>TASK 3: Analyze Data Imbalance:</a:t>
            </a:r>
            <a:r>
              <a:rPr lang="en-US" sz="1800">
                <a:solidFill>
                  <a:srgbClr val="546321"/>
                </a:solidFill>
                <a:latin typeface="Arial"/>
                <a:ea typeface="Arial"/>
                <a:cs typeface="Arial"/>
                <a:sym typeface="Arial"/>
              </a:rPr>
              <a:t> </a:t>
            </a:r>
            <a:r>
              <a:rPr lang="en-US" sz="1800">
                <a:solidFill>
                  <a:schemeClr val="dk1"/>
                </a:solidFill>
                <a:latin typeface="Gill Sans"/>
                <a:ea typeface="Gill Sans"/>
                <a:cs typeface="Gill Sans"/>
                <a:sym typeface="Gill Sans"/>
              </a:rPr>
              <a:t>Data imbalance can affect the accuracy of the analysis, especially for binary classification problems. Understanding the data distribution is crucial for building reliable models.</a:t>
            </a:r>
            <a:endParaRPr/>
          </a:p>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Task: </a:t>
            </a:r>
            <a:r>
              <a:rPr lang="en-US" sz="1800">
                <a:solidFill>
                  <a:schemeClr val="dk1"/>
                </a:solidFill>
                <a:latin typeface="Gill Sans"/>
                <a:ea typeface="Gill Sans"/>
                <a:cs typeface="Gill Sans"/>
                <a:sym typeface="Gill Sans"/>
              </a:rPr>
              <a:t>Determine if there is data imbalance in the loan application dataset and calculate the ratio of data imbalance using Excel functions.</a:t>
            </a:r>
            <a:endParaRPr/>
          </a:p>
        </p:txBody>
      </p:sp>
      <p:sp>
        <p:nvSpPr>
          <p:cNvPr id="144" name="Google Shape;144;p9"/>
          <p:cNvSpPr/>
          <p:nvPr/>
        </p:nvSpPr>
        <p:spPr>
          <a:xfrm>
            <a:off x="540327" y="1828800"/>
            <a:ext cx="822960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Explanation: In order to check the data imbalance in the dataset  first of all I created different pivot tables for</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columns in which the data imbalance was to be checked and generated column charts for each</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of them in a different sheet.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2024-11-13T15:36:10Z</dcterms:created>
  <dc:creator>KALYANI</dc:creator>
</cp:coreProperties>
</file>