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00CC"/>
    <a:srgbClr val="FF99FF"/>
    <a:srgbClr val="FF66CC"/>
    <a:srgbClr val="33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3EC7F-9231-466C-827A-EAF77D02747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662A7-0913-459E-8A86-451A201B4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662A7-0913-459E-8A86-451A201B43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F4F4B0-04F2-4089-8A53-A1416F57648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3CF550-D037-4A86-A6EF-66FD6C4C366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0"/>
            <a:ext cx="7924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3399FF"/>
                </a:solidFill>
                <a:latin typeface="Berlin Sans FB Demi" panose="020E0802020502020306" pitchFamily="34" charset="0"/>
              </a:rPr>
              <a:t>Operation Analytics and Investigating Metric Spike</a:t>
            </a:r>
          </a:p>
          <a:p>
            <a:endParaRPr lang="en-US" sz="3600" b="1" dirty="0">
              <a:solidFill>
                <a:srgbClr val="3399FF"/>
              </a:solidFill>
              <a:latin typeface="Berlin Sans FB Demi" panose="020E0802020502020306" pitchFamily="34" charset="0"/>
            </a:endParaRPr>
          </a:p>
          <a:p>
            <a:endParaRPr lang="en-US" sz="4000" b="1" dirty="0">
              <a:latin typeface="Berlin Sans FB Demi" panose="020E0802020502020306" pitchFamily="34" charset="0"/>
            </a:endParaRPr>
          </a:p>
          <a:p>
            <a:endParaRPr lang="en-US" sz="3200" b="1" dirty="0">
              <a:latin typeface="Berlin Sans FB Demi" panose="020E0802020502020306" pitchFamily="34" charset="0"/>
            </a:endParaRPr>
          </a:p>
          <a:p>
            <a:endParaRPr lang="en-US" sz="3200" b="1" dirty="0">
              <a:latin typeface="Berlin Sans FB Demi" panose="020E0802020502020306" pitchFamily="34" charset="0"/>
            </a:endParaRPr>
          </a:p>
          <a:p>
            <a:endParaRPr lang="en-US" sz="3200" b="1" dirty="0">
              <a:latin typeface="Berlin Sans FB Demi" panose="020E0802020502020306" pitchFamily="34" charset="0"/>
            </a:endParaRPr>
          </a:p>
          <a:p>
            <a:endParaRPr lang="en-US" sz="3200" b="1" dirty="0">
              <a:latin typeface="Berlin Sans FB Demi" panose="020E0802020502020306" pitchFamily="34" charset="0"/>
            </a:endParaRPr>
          </a:p>
          <a:p>
            <a:r>
              <a:rPr lang="en-US" sz="3200" b="1" dirty="0">
                <a:latin typeface="Berlin Sans FB Demi" panose="020E0802020502020306" pitchFamily="34" charset="0"/>
              </a:rPr>
              <a:t>                                                 </a:t>
            </a:r>
            <a:r>
              <a:rPr lang="en-US" sz="2000" b="1" dirty="0">
                <a:latin typeface="Berlin Sans FB Demi" panose="020E0802020502020306" pitchFamily="34" charset="0"/>
              </a:rPr>
              <a:t>BY:DEEPTIRANI BENIA</a:t>
            </a:r>
            <a:endParaRPr lang="en-US" sz="32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4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316" y="552637"/>
            <a:ext cx="4457699" cy="258532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Tasks 1:Weekly User Engagement:</a:t>
            </a:r>
            <a:endParaRPr lang="en-US" dirty="0"/>
          </a:p>
          <a:p>
            <a:pPr lvl="1"/>
            <a:r>
              <a:rPr lang="en-US" dirty="0"/>
              <a:t>Objective: Measure the activeness of users on a weekly basis.</a:t>
            </a:r>
          </a:p>
          <a:p>
            <a:pPr lvl="1"/>
            <a:r>
              <a:rPr lang="en-US" dirty="0"/>
              <a:t>My Task: To calculate the weekly user engagement.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C608B-7E8D-785E-AD55-57EBFB318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38" y="2814000"/>
            <a:ext cx="3277550" cy="38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1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90600"/>
            <a:ext cx="6705600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Tasks 2:User Growth Analysis:</a:t>
            </a:r>
            <a:endParaRPr lang="en-US" dirty="0"/>
          </a:p>
          <a:p>
            <a:pPr lvl="1"/>
            <a:r>
              <a:rPr lang="en-US" dirty="0"/>
              <a:t>Objective: Analyze the growth of users over time for a product.</a:t>
            </a:r>
          </a:p>
          <a:p>
            <a:pPr lvl="1"/>
            <a:r>
              <a:rPr lang="en-US" dirty="0"/>
              <a:t>My Task: Write an SQL query to calculate the user growth for the product.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2B049-DE1A-6CAA-B702-54B5870A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68" y="2591020"/>
            <a:ext cx="3908523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3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90600"/>
            <a:ext cx="6553200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Tasks 3:Weekly Retention Analysis:</a:t>
            </a:r>
            <a:endParaRPr lang="en-US" dirty="0"/>
          </a:p>
          <a:p>
            <a:pPr lvl="1"/>
            <a:r>
              <a:rPr lang="en-US" dirty="0"/>
              <a:t>Objective: Analyze the retention of users on a weekly basis after signing up for a product.</a:t>
            </a:r>
          </a:p>
          <a:p>
            <a:pPr lvl="1"/>
            <a:r>
              <a:rPr lang="en-US" dirty="0"/>
              <a:t>My Task: Write an SQL query to calculate the weekly retention of users based on their sign-up cohort.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18628-1B00-A3E9-3E0B-92D4B3AE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3" y="3287609"/>
            <a:ext cx="7309338" cy="11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2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338" y="1052146"/>
            <a:ext cx="6477000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 4:Weekly Engagement Per Device:</a:t>
            </a:r>
            <a:endParaRPr lang="en-US" dirty="0"/>
          </a:p>
          <a:p>
            <a:pPr lvl="1"/>
            <a:r>
              <a:rPr lang="en-US" dirty="0"/>
              <a:t>Objective: Measure the activeness of users on a weekly basis per device.</a:t>
            </a:r>
          </a:p>
          <a:p>
            <a:pPr lvl="1"/>
            <a:r>
              <a:rPr lang="en-US" dirty="0" err="1"/>
              <a:t>MyTask</a:t>
            </a:r>
            <a:r>
              <a:rPr lang="en-US" dirty="0"/>
              <a:t>: Write an SQL query to calculate the weekly engagement per device.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4E2E6-CDDC-464A-C6AE-6D206AF47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42" y="2696528"/>
            <a:ext cx="3661761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6400800" cy="147732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Tasks 5:Email Engagement Analysis:</a:t>
            </a:r>
            <a:endParaRPr lang="en-US" dirty="0"/>
          </a:p>
          <a:p>
            <a:pPr lvl="1"/>
            <a:r>
              <a:rPr lang="en-US" dirty="0"/>
              <a:t>Objective: Analyze how users are engaging with the email service.</a:t>
            </a:r>
          </a:p>
          <a:p>
            <a:pPr lvl="1"/>
            <a:r>
              <a:rPr lang="en-US" dirty="0"/>
              <a:t>My Task: Write an SQL query to calculate the email engagement metrics.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19EB4-0D04-F92B-D44D-6E7E35302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76" y="3429000"/>
            <a:ext cx="6096000" cy="126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0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84BD64-20AB-502C-E70B-F52A8FE98B65}"/>
              </a:ext>
            </a:extLst>
          </p:cNvPr>
          <p:cNvSpPr txBox="1"/>
          <p:nvPr/>
        </p:nvSpPr>
        <p:spPr>
          <a:xfrm>
            <a:off x="1696915" y="1740876"/>
            <a:ext cx="6110654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/>
              <a:t>Conclusion :Through this research, I learned how crucial Operational Analytics is for firms because it aids in discovering and recognizing areas for improvement. In this project, I was able to gain insights into various questions such as the rate of job reviews, language share, patterns of user engagement on a weekly basis, user growth, and so on, which I can communicate to the management team as needed so that they can make appropriate data-driven decisions.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0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C4858"/>
                </a:solidFill>
                <a:effectLst/>
                <a:latin typeface="inherit"/>
                <a:cs typeface="Arial" pitchFamily="34" charset="0"/>
              </a:rPr>
              <a:t>Project Description</a:t>
            </a:r>
            <a:endParaRPr kumimoji="0" lang="en-US" altLang="en-US" sz="1000" b="1" i="0" u="none" strike="noStrike" cap="none" normalizeH="0" baseline="0">
              <a:ln>
                <a:noFill/>
              </a:ln>
              <a:solidFill>
                <a:srgbClr val="8492A6"/>
              </a:solidFill>
              <a:effectLst/>
              <a:latin typeface="Manrope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492A6"/>
                </a:solidFill>
                <a:effectLst/>
                <a:latin typeface="Manrope"/>
                <a:cs typeface="Arial" pitchFamily="34" charset="0"/>
              </a:rPr>
              <a:t>Provide a brief overview of the project, explaining its purpose and how you plan to handle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3C4858"/>
                </a:solidFill>
                <a:effectLst/>
                <a:latin typeface="inherit"/>
                <a:cs typeface="Arial" pitchFamily="34" charset="0"/>
              </a:rPr>
              <a:t>Project Description</a:t>
            </a:r>
            <a:endParaRPr kumimoji="0" lang="en-US" altLang="en-US" sz="1000" b="1" i="0" u="none" strike="noStrike" cap="none" normalizeH="0" baseline="0">
              <a:ln>
                <a:noFill/>
              </a:ln>
              <a:solidFill>
                <a:srgbClr val="8492A6"/>
              </a:solidFill>
              <a:effectLst/>
              <a:latin typeface="Manrope"/>
              <a:cs typeface="Arial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492A6"/>
                </a:solidFill>
                <a:effectLst/>
                <a:latin typeface="Manrope"/>
                <a:cs typeface="Arial" pitchFamily="34" charset="0"/>
              </a:rPr>
              <a:t>Provide a brief overview of the project, explaining its purpose and how you plan to handle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19200"/>
            <a:ext cx="7086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Project Description:</a:t>
            </a:r>
          </a:p>
          <a:p>
            <a:r>
              <a:rPr lang="en-US" sz="1400" dirty="0"/>
              <a:t>The project consist of two case studies. The first  focuses on Operational Analysis. Operational Analytics is a crucial process that involves analyzing a company's end-to-end operations. This analysis helps identify areas for improvement within the company. In the project job data is given and </a:t>
            </a:r>
            <a:r>
              <a:rPr lang="en-US" sz="1200" b="1" dirty="0"/>
              <a:t>Jobs Reviewed Over Time ,Throughput Analysis, Language Share Analysis, Duplicate Rows Detection are found out</a:t>
            </a:r>
            <a:r>
              <a:rPr lang="en-US" sz="1400" b="1" dirty="0"/>
              <a:t>.</a:t>
            </a:r>
          </a:p>
          <a:p>
            <a:r>
              <a:rPr lang="en-US" sz="1400" dirty="0"/>
              <a:t>The second is about Investigating Metric Spike where </a:t>
            </a:r>
            <a:r>
              <a:rPr lang="en-US" sz="1200" b="1" dirty="0"/>
              <a:t>Weekly User Engagement, User Growth Analysis ,Weekly Retention Analysis, Weekly Engagement Per Device  ,Weekly Engagement Per Device </a:t>
            </a:r>
            <a:r>
              <a:rPr lang="en-US" sz="1400" dirty="0"/>
              <a:t>is determined.</a:t>
            </a:r>
          </a:p>
          <a:p>
            <a:endParaRPr lang="en-US" sz="1400" dirty="0"/>
          </a:p>
          <a:p>
            <a:r>
              <a:rPr lang="en-US" sz="1400" dirty="0"/>
              <a:t>In this project I am taking the role of a Lead Data Analyst at a company like Microsoft. With the provided various datasets and tables, and my task is to derive insights from this data to answer questions posed by different departments within the company.</a:t>
            </a:r>
          </a:p>
          <a:p>
            <a:r>
              <a:rPr lang="en-US" sz="1400" dirty="0"/>
              <a:t> The goal is to use  advanced SQL skills to analyze the data and provide valuable insights that can help improve the company's operations and understand sudden changes in key metrics.</a:t>
            </a:r>
            <a:br>
              <a:rPr lang="en-US" sz="1400" dirty="0"/>
            </a:br>
            <a:endParaRPr lang="en-US" sz="1400" dirty="0"/>
          </a:p>
          <a:p>
            <a:endParaRPr lang="en-US" dirty="0"/>
          </a:p>
          <a:p>
            <a:r>
              <a:rPr lang="en-US" sz="1400" dirty="0"/>
              <a:t>The following information is found with the help of SQL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1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1" y="1066800"/>
            <a:ext cx="868679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Approach:</a:t>
            </a:r>
          </a:p>
          <a:p>
            <a:endParaRPr lang="en-US" b="1" dirty="0"/>
          </a:p>
          <a:p>
            <a:r>
              <a:rPr lang="en-US" sz="1400" dirty="0"/>
              <a:t>The project is developed using SQL </a:t>
            </a:r>
            <a:r>
              <a:rPr lang="en-US" sz="1400" dirty="0" err="1"/>
              <a:t>workbench.At</a:t>
            </a:r>
            <a:r>
              <a:rPr lang="en-US" sz="1400" dirty="0"/>
              <a:t> first I created database by  using dataset provided by the </a:t>
            </a:r>
            <a:r>
              <a:rPr lang="en-US" sz="1400" dirty="0" err="1"/>
              <a:t>company.then</a:t>
            </a:r>
            <a:r>
              <a:rPr lang="en-US" sz="1400" dirty="0"/>
              <a:t> the data was loaded into SQL workbench and analysis was performed 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TECH STACK USED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MY SQL Workbench 8.0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MS EXCEL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60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990600"/>
            <a:ext cx="68300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Insights:</a:t>
            </a:r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000" b="1" dirty="0">
                <a:solidFill>
                  <a:srgbClr val="CC00CC"/>
                </a:solidFill>
              </a:rPr>
              <a:t>                             </a:t>
            </a:r>
            <a:r>
              <a:rPr lang="en-US" sz="2800" b="1" dirty="0">
                <a:solidFill>
                  <a:srgbClr val="CC00CC"/>
                </a:solidFill>
              </a:rPr>
              <a:t>C</a:t>
            </a:r>
            <a:r>
              <a:rPr lang="en-US" sz="2400" b="1" dirty="0">
                <a:solidFill>
                  <a:srgbClr val="CC00CC"/>
                </a:solidFill>
              </a:rPr>
              <a:t>ase Study 1: Job Data Analysis</a:t>
            </a:r>
            <a:endParaRPr lang="en-US" sz="2800" b="1" dirty="0">
              <a:solidFill>
                <a:srgbClr val="CC00CC"/>
              </a:solidFill>
            </a:endParaRPr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The details of the dataset provided are: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job_id</a:t>
            </a:r>
            <a:r>
              <a:rPr lang="en-US" sz="1600" b="1" dirty="0"/>
              <a:t>: </a:t>
            </a:r>
            <a:r>
              <a:rPr lang="en-US" sz="1600" dirty="0"/>
              <a:t>Unique identifier of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actor_id</a:t>
            </a:r>
            <a:r>
              <a:rPr lang="en-US" sz="1600" b="1" dirty="0"/>
              <a:t>: </a:t>
            </a:r>
            <a:r>
              <a:rPr lang="en-US" sz="1600" dirty="0"/>
              <a:t>Unique identifier of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event: </a:t>
            </a:r>
            <a:r>
              <a:rPr lang="en-US" sz="1600" dirty="0"/>
              <a:t>The type of event (decision/skip/transfer).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language: </a:t>
            </a:r>
            <a:r>
              <a:rPr lang="en-US" sz="1600" dirty="0"/>
              <a:t>The Language of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time_spent</a:t>
            </a:r>
            <a:r>
              <a:rPr lang="en-US" sz="1600" b="1" dirty="0"/>
              <a:t>: </a:t>
            </a:r>
            <a:r>
              <a:rPr lang="en-US" sz="1600" dirty="0"/>
              <a:t>Time spent to review the job in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org: </a:t>
            </a:r>
            <a:r>
              <a:rPr lang="en-US" sz="1600" dirty="0"/>
              <a:t>The Organization of the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ds: </a:t>
            </a:r>
            <a:r>
              <a:rPr lang="en-US" sz="1600" dirty="0"/>
              <a:t>The date in the format </a:t>
            </a:r>
            <a:r>
              <a:rPr lang="en-US" sz="1600" dirty="0" err="1"/>
              <a:t>yyyy</a:t>
            </a:r>
            <a:r>
              <a:rPr lang="en-US" sz="1600" dirty="0"/>
              <a:t>/mm/</a:t>
            </a:r>
            <a:r>
              <a:rPr lang="en-US" sz="1600" dirty="0" err="1"/>
              <a:t>dd</a:t>
            </a:r>
            <a:r>
              <a:rPr lang="en-US" sz="1600" dirty="0"/>
              <a:t> (stored as text).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516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447" y="911789"/>
            <a:ext cx="7646376" cy="5408048"/>
          </a:xfrm>
          <a:prstGeom prst="rect">
            <a:avLst/>
          </a:prstGeom>
          <a:solidFill>
            <a:srgbClr val="FFC0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b="1" dirty="0"/>
              <a:t>Tasks 1:Jobs Reviewed Over Time:</a:t>
            </a:r>
            <a:endParaRPr lang="en-US" dirty="0"/>
          </a:p>
          <a:p>
            <a:pPr lvl="1"/>
            <a:r>
              <a:rPr lang="en-US" sz="1600" dirty="0"/>
              <a:t>Objective: Calculate the number of jobs reviewed per hour for each day in November 2020.</a:t>
            </a:r>
          </a:p>
          <a:p>
            <a:pPr lvl="1"/>
            <a:r>
              <a:rPr lang="en-US" sz="1600" dirty="0"/>
              <a:t>My Task: Write an SQL query to calculate the number of jobs reviewed per hour for each day in November 2020.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QUERY:</a:t>
            </a:r>
          </a:p>
          <a:p>
            <a:r>
              <a:rPr lang="en-US" sz="1400" dirty="0">
                <a:solidFill>
                  <a:srgbClr val="3399FF"/>
                </a:solidFill>
              </a:rPr>
              <a:t>SELECT * from </a:t>
            </a:r>
            <a:r>
              <a:rPr lang="en-US" sz="1400" dirty="0" err="1">
                <a:solidFill>
                  <a:srgbClr val="3399FF"/>
                </a:solidFill>
              </a:rPr>
              <a:t>job_data</a:t>
            </a:r>
            <a:r>
              <a:rPr lang="en-US" sz="1400" dirty="0">
                <a:solidFill>
                  <a:srgbClr val="3399FF"/>
                </a:solidFill>
              </a:rPr>
              <a:t>;</a:t>
            </a:r>
          </a:p>
          <a:p>
            <a:r>
              <a:rPr lang="en-US" sz="1400" dirty="0">
                <a:solidFill>
                  <a:srgbClr val="3399FF"/>
                </a:solidFill>
              </a:rPr>
              <a:t>SELECT </a:t>
            </a:r>
            <a:r>
              <a:rPr lang="en-US" sz="1400" dirty="0" err="1">
                <a:solidFill>
                  <a:srgbClr val="3399FF"/>
                </a:solidFill>
              </a:rPr>
              <a:t>avg</a:t>
            </a:r>
            <a:r>
              <a:rPr lang="en-US" sz="1400" dirty="0">
                <a:solidFill>
                  <a:srgbClr val="3399FF"/>
                </a:solidFill>
              </a:rPr>
              <a:t>(t) as '</a:t>
            </a:r>
            <a:r>
              <a:rPr lang="en-US" sz="1400" dirty="0" err="1">
                <a:solidFill>
                  <a:srgbClr val="3399FF"/>
                </a:solidFill>
              </a:rPr>
              <a:t>avg</a:t>
            </a:r>
            <a:r>
              <a:rPr lang="en-US" sz="1400" dirty="0">
                <a:solidFill>
                  <a:srgbClr val="3399FF"/>
                </a:solidFill>
              </a:rPr>
              <a:t> job reviewed per day per hour',</a:t>
            </a:r>
          </a:p>
          <a:p>
            <a:r>
              <a:rPr lang="en-US" sz="1400" dirty="0" err="1">
                <a:solidFill>
                  <a:srgbClr val="3399FF"/>
                </a:solidFill>
              </a:rPr>
              <a:t>avg</a:t>
            </a:r>
            <a:r>
              <a:rPr lang="en-US" sz="1400" dirty="0">
                <a:solidFill>
                  <a:srgbClr val="3399FF"/>
                </a:solidFill>
              </a:rPr>
              <a:t>(p) as '</a:t>
            </a:r>
            <a:r>
              <a:rPr lang="en-US" sz="1400" dirty="0" err="1">
                <a:solidFill>
                  <a:srgbClr val="3399FF"/>
                </a:solidFill>
              </a:rPr>
              <a:t>avg</a:t>
            </a:r>
            <a:r>
              <a:rPr lang="en-US" sz="1400" dirty="0">
                <a:solidFill>
                  <a:srgbClr val="3399FF"/>
                </a:solidFill>
              </a:rPr>
              <a:t> job reviewed per day per second'</a:t>
            </a:r>
          </a:p>
          <a:p>
            <a:r>
              <a:rPr lang="en-US" sz="1400" dirty="0">
                <a:solidFill>
                  <a:srgbClr val="3399FF"/>
                </a:solidFill>
              </a:rPr>
              <a:t>from</a:t>
            </a:r>
          </a:p>
          <a:p>
            <a:r>
              <a:rPr lang="en-US" sz="1400" dirty="0">
                <a:solidFill>
                  <a:srgbClr val="3399FF"/>
                </a:solidFill>
              </a:rPr>
              <a:t>(select ds,</a:t>
            </a:r>
          </a:p>
          <a:p>
            <a:r>
              <a:rPr lang="en-US" sz="1400" dirty="0">
                <a:solidFill>
                  <a:srgbClr val="3399FF"/>
                </a:solidFill>
              </a:rPr>
              <a:t>((count(</a:t>
            </a:r>
            <a:r>
              <a:rPr lang="en-US" sz="1400" dirty="0" err="1">
                <a:solidFill>
                  <a:srgbClr val="3399FF"/>
                </a:solidFill>
              </a:rPr>
              <a:t>job_id</a:t>
            </a:r>
            <a:r>
              <a:rPr lang="en-US" sz="1400" dirty="0">
                <a:solidFill>
                  <a:srgbClr val="3399FF"/>
                </a:solidFill>
              </a:rPr>
              <a:t>)*3600)/sum(</a:t>
            </a:r>
            <a:r>
              <a:rPr lang="en-US" sz="1400" dirty="0" err="1">
                <a:solidFill>
                  <a:srgbClr val="3399FF"/>
                </a:solidFill>
              </a:rPr>
              <a:t>time_spent</a:t>
            </a:r>
            <a:r>
              <a:rPr lang="en-US" sz="1400" dirty="0">
                <a:solidFill>
                  <a:srgbClr val="3399FF"/>
                </a:solidFill>
              </a:rPr>
              <a:t>)) as t,</a:t>
            </a:r>
          </a:p>
          <a:p>
            <a:r>
              <a:rPr lang="en-US" sz="1400" dirty="0">
                <a:solidFill>
                  <a:srgbClr val="3399FF"/>
                </a:solidFill>
              </a:rPr>
              <a:t>((count(</a:t>
            </a:r>
            <a:r>
              <a:rPr lang="en-US" sz="1400" dirty="0" err="1">
                <a:solidFill>
                  <a:srgbClr val="3399FF"/>
                </a:solidFill>
              </a:rPr>
              <a:t>job_id</a:t>
            </a:r>
            <a:r>
              <a:rPr lang="en-US" sz="1400" dirty="0">
                <a:solidFill>
                  <a:srgbClr val="3399FF"/>
                </a:solidFill>
              </a:rPr>
              <a:t>))/sum(</a:t>
            </a:r>
            <a:r>
              <a:rPr lang="en-US" sz="1400" dirty="0" err="1">
                <a:solidFill>
                  <a:srgbClr val="3399FF"/>
                </a:solidFill>
              </a:rPr>
              <a:t>time_spent</a:t>
            </a:r>
            <a:r>
              <a:rPr lang="en-US" sz="1400" dirty="0">
                <a:solidFill>
                  <a:srgbClr val="3399FF"/>
                </a:solidFill>
              </a:rPr>
              <a:t>))as p</a:t>
            </a:r>
          </a:p>
          <a:p>
            <a:r>
              <a:rPr lang="en-US" sz="1400" dirty="0">
                <a:solidFill>
                  <a:srgbClr val="3399FF"/>
                </a:solidFill>
              </a:rPr>
              <a:t>from</a:t>
            </a:r>
          </a:p>
          <a:p>
            <a:r>
              <a:rPr lang="en-US" sz="1400" dirty="0" err="1">
                <a:solidFill>
                  <a:srgbClr val="3399FF"/>
                </a:solidFill>
              </a:rPr>
              <a:t>job_data</a:t>
            </a:r>
            <a:endParaRPr lang="en-US" sz="1400" dirty="0">
              <a:solidFill>
                <a:srgbClr val="3399FF"/>
              </a:solidFill>
            </a:endParaRPr>
          </a:p>
          <a:p>
            <a:r>
              <a:rPr lang="en-US" sz="1400" dirty="0">
                <a:solidFill>
                  <a:srgbClr val="3399FF"/>
                </a:solidFill>
              </a:rPr>
              <a:t>where month(ds)=11</a:t>
            </a:r>
          </a:p>
          <a:p>
            <a:r>
              <a:rPr lang="en-US" sz="1400" dirty="0">
                <a:solidFill>
                  <a:srgbClr val="3399FF"/>
                </a:solidFill>
              </a:rPr>
              <a:t>group by ds)a;</a:t>
            </a:r>
          </a:p>
          <a:p>
            <a:r>
              <a:rPr lang="en-US" sz="1400" dirty="0">
                <a:solidFill>
                  <a:srgbClr val="3399FF"/>
                </a:solidFill>
              </a:rPr>
              <a:t> </a:t>
            </a:r>
          </a:p>
          <a:p>
            <a:pPr lvl="1"/>
            <a:endParaRPr lang="en-US" sz="1600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EDBB8-B09B-D0A0-1743-23C6B8699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818" y="4339370"/>
            <a:ext cx="351619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90600"/>
            <a:ext cx="8458200" cy="258532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Tasks 2:Throughput Analysis:</a:t>
            </a:r>
            <a:endParaRPr lang="en-US" dirty="0"/>
          </a:p>
          <a:p>
            <a:pPr lvl="1"/>
            <a:r>
              <a:rPr lang="en-US" dirty="0"/>
              <a:t>Objective: Calculate the 7-day rolling average of throughput (number of events per second).</a:t>
            </a:r>
          </a:p>
          <a:p>
            <a:pPr lvl="1"/>
            <a:r>
              <a:rPr lang="en-US" dirty="0"/>
              <a:t>My Task: Write an SQL query to calculate the 7-day rolling average of throughput. Additionally, explain whether you prefer using the daily metric or the 7-day rolling average for throughput, and why.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QUERY: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261801"/>
              </p:ext>
            </p:extLst>
          </p:nvPr>
        </p:nvGraphicFramePr>
        <p:xfrm>
          <a:off x="325316" y="3720540"/>
          <a:ext cx="2957998" cy="2320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3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84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select ROUND(COUNT(event)/SUM(</a:t>
                      </a:r>
                      <a:r>
                        <a:rPr lang="en-US" sz="1200" dirty="0" err="1">
                          <a:solidFill>
                            <a:srgbClr val="33CCFF"/>
                          </a:solidFill>
                          <a:effectLst/>
                        </a:rPr>
                        <a:t>time_spent</a:t>
                      </a: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), 2)AS "Weekly Throughput"</a:t>
                      </a:r>
                      <a:endParaRPr lang="en-US" sz="1100" dirty="0">
                        <a:solidFill>
                          <a:srgbClr val="33CCFF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from </a:t>
                      </a:r>
                      <a:r>
                        <a:rPr lang="en-US" sz="1200" dirty="0" err="1">
                          <a:solidFill>
                            <a:srgbClr val="33CCFF"/>
                          </a:solidFill>
                          <a:effectLst/>
                        </a:rPr>
                        <a:t>job_data</a:t>
                      </a: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;</a:t>
                      </a:r>
                      <a:endParaRPr lang="en-US" sz="1100" dirty="0">
                        <a:solidFill>
                          <a:srgbClr val="33CCFF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select ds as Dates, ROUND(COUNT(event)/SUM(</a:t>
                      </a:r>
                      <a:r>
                        <a:rPr lang="en-US" sz="1200" dirty="0" err="1">
                          <a:solidFill>
                            <a:srgbClr val="33CCFF"/>
                          </a:solidFill>
                          <a:effectLst/>
                        </a:rPr>
                        <a:t>time_spent</a:t>
                      </a: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), 2) AS "Daily Throughput"</a:t>
                      </a:r>
                      <a:endParaRPr lang="en-US" sz="1100" dirty="0">
                        <a:solidFill>
                          <a:srgbClr val="33CCFF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from </a:t>
                      </a:r>
                      <a:r>
                        <a:rPr lang="en-US" sz="1200" dirty="0" err="1">
                          <a:solidFill>
                            <a:srgbClr val="33CCFF"/>
                          </a:solidFill>
                          <a:effectLst/>
                        </a:rPr>
                        <a:t>job_data</a:t>
                      </a:r>
                      <a:endParaRPr lang="en-US" sz="1100" dirty="0">
                        <a:solidFill>
                          <a:srgbClr val="33CCFF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33CCFF"/>
                          </a:solidFill>
                          <a:effectLst/>
                        </a:rPr>
                        <a:t>GROUP BY ds ORDER BY ds;</a:t>
                      </a:r>
                      <a:endParaRPr lang="en-US" sz="1100" dirty="0">
                        <a:solidFill>
                          <a:srgbClr val="33CC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31734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3B013-B20B-85DE-95EA-8E0321B2D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24" y="3894602"/>
            <a:ext cx="4278922" cy="1461624"/>
          </a:xfrm>
          <a:prstGeom prst="rect">
            <a:avLst/>
          </a:prstGeom>
          <a:ln w="3556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4103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04800" y="1211229"/>
            <a:ext cx="7390640" cy="24622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Task3:Language Share Analysis:</a:t>
            </a:r>
            <a:br>
              <a:rPr lang="en-US" sz="2000" dirty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Objective: Calculate the percentage share of each language in the last 30 days.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My Task: Write an SQL query to calculate the percentage share of each language over the last 30 days.</a:t>
            </a:r>
            <a:br>
              <a:rPr lang="en-US" sz="1600" dirty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QUERY:</a:t>
            </a:r>
            <a:br>
              <a:rPr lang="en-US" sz="1400" dirty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SELECT LANGUAGE, ROUND(100 * COUNT(*)/total, 2)as percentage,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sub.total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job_data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CROSS JOIN (SELECT COUNT(*) AS total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job_data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)AS sub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GROUP BY LANGUAGE,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sub.total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90191"/>
              </p:ext>
            </p:extLst>
          </p:nvPr>
        </p:nvGraphicFramePr>
        <p:xfrm>
          <a:off x="762000" y="4038600"/>
          <a:ext cx="3886200" cy="1302258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English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Arabic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Persian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37.50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Hindi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French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Italian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12.50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2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066800"/>
            <a:ext cx="6934200" cy="273921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TASK4:Duplicate Rows Detection:</a:t>
            </a:r>
            <a:endParaRPr lang="en-US" dirty="0"/>
          </a:p>
          <a:p>
            <a:pPr lvl="1"/>
            <a:r>
              <a:rPr lang="en-US" dirty="0"/>
              <a:t>Objective: Identify duplicate rows in the data.</a:t>
            </a:r>
          </a:p>
          <a:p>
            <a:pPr lvl="1"/>
            <a:r>
              <a:rPr lang="en-US" dirty="0"/>
              <a:t>My Task: Write an SQL query to display duplicate rows from the </a:t>
            </a:r>
            <a:r>
              <a:rPr lang="en-US" dirty="0" err="1"/>
              <a:t>job_data</a:t>
            </a:r>
            <a:r>
              <a:rPr lang="en-US" dirty="0"/>
              <a:t> table.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QUERY:</a:t>
            </a:r>
          </a:p>
          <a:p>
            <a:r>
              <a:rPr lang="en-US" sz="1600" dirty="0"/>
              <a:t>SELECT </a:t>
            </a:r>
            <a:r>
              <a:rPr lang="en-US" sz="1600" dirty="0" err="1"/>
              <a:t>actor_id</a:t>
            </a:r>
            <a:r>
              <a:rPr lang="en-US" sz="1600" dirty="0"/>
              <a:t>, COUNT(*) AS Duplicates FROM </a:t>
            </a:r>
            <a:r>
              <a:rPr lang="en-US" sz="1600" dirty="0" err="1"/>
              <a:t>job_dataGROUP</a:t>
            </a:r>
            <a:r>
              <a:rPr lang="en-US" sz="1600" dirty="0"/>
              <a:t> BY </a:t>
            </a:r>
            <a:r>
              <a:rPr lang="en-US" sz="1600" dirty="0" err="1"/>
              <a:t>actor_id</a:t>
            </a:r>
            <a:r>
              <a:rPr lang="en-US" sz="1600" dirty="0"/>
              <a:t> HAVING COUNT(*) &gt;1;</a:t>
            </a:r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64109"/>
              </p:ext>
            </p:extLst>
          </p:nvPr>
        </p:nvGraphicFramePr>
        <p:xfrm>
          <a:off x="1524000" y="4149480"/>
          <a:ext cx="5105400" cy="256032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914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r>
                        <a:rPr lang="en-US"/>
                        <a:t>1006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r>
                        <a:rPr lang="en-US"/>
                        <a:t>1005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r>
                        <a:rPr lang="en-US"/>
                        <a:t>1002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r>
                        <a:rPr lang="en-US"/>
                        <a:t>1007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r>
                        <a:rPr lang="en-US"/>
                        <a:t>1004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40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7620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000" b="1" dirty="0">
                <a:solidFill>
                  <a:srgbClr val="FF66CC"/>
                </a:solidFill>
              </a:rPr>
              <a:t>         </a:t>
            </a:r>
          </a:p>
          <a:p>
            <a:r>
              <a:rPr lang="en-US" sz="2000" b="1" dirty="0">
                <a:solidFill>
                  <a:srgbClr val="FF66CC"/>
                </a:solidFill>
              </a:rPr>
              <a:t>                       </a:t>
            </a:r>
            <a:r>
              <a:rPr lang="en-US" sz="2000" b="1" dirty="0">
                <a:solidFill>
                  <a:srgbClr val="CC00CC"/>
                </a:solidFill>
              </a:rPr>
              <a:t>Case Study 2: Investigating Metric Spike</a:t>
            </a:r>
          </a:p>
          <a:p>
            <a:endParaRPr lang="en-US" sz="2000" b="1" dirty="0">
              <a:solidFill>
                <a:srgbClr val="CC00CC"/>
              </a:solidFill>
            </a:endParaRPr>
          </a:p>
          <a:p>
            <a:endParaRPr lang="en-US" sz="2000" b="1" dirty="0"/>
          </a:p>
          <a:p>
            <a:r>
              <a:rPr lang="en-US" b="1" dirty="0"/>
              <a:t>users</a:t>
            </a:r>
            <a:r>
              <a:rPr lang="en-US" dirty="0"/>
              <a:t>: Contains one row per user, with descriptive information about that user’s account.</a:t>
            </a:r>
          </a:p>
          <a:p>
            <a:r>
              <a:rPr lang="en-US" b="1" dirty="0"/>
              <a:t>events</a:t>
            </a:r>
            <a:r>
              <a:rPr lang="en-US" dirty="0"/>
              <a:t>: Contains one row per event, where an event is an action that a user has taken (e.g., login, messaging, search).</a:t>
            </a:r>
          </a:p>
          <a:p>
            <a:r>
              <a:rPr lang="en-US" b="1" dirty="0" err="1"/>
              <a:t>email_events</a:t>
            </a:r>
            <a:r>
              <a:rPr lang="en-US" dirty="0"/>
              <a:t>: Contains events specific to the sending of emails.</a:t>
            </a:r>
          </a:p>
          <a:p>
            <a:endParaRPr lang="en-US" sz="2000" b="1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1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</TotalTime>
  <Words>621</Words>
  <Application>Microsoft Office PowerPoint</Application>
  <PresentationFormat>On-screen Show (4:3)</PresentationFormat>
  <Paragraphs>147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Task3:Language Share Analysis: Objective: Calculate the percentage share of each language in the last 30 days. My Task: Write an SQL query to calculate the percentage share of each language over the last 30 days. QUERY: SELECT LANGUAGE, ROUND(100 * COUNT(*)/total, 2)as percentage, sub.total from job_data CROSS JOIN (SELECT COUNT(*) AS total FROM job_data)AS sub GROUP BY LANGUAGE, sub.total;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LANGUAGE, ROUND(100 * COUNT(*)/total, 2)as percentage, sub.total from job_data CROSS JOIN (SELECT COUNT(*) AS total FROM job_data)AS sub GROUP BY LANGUAGE, sub.total; </dc:title>
  <dc:creator>KALYANI</dc:creator>
  <cp:lastModifiedBy>Deeptirani Benia</cp:lastModifiedBy>
  <cp:revision>23</cp:revision>
  <dcterms:created xsi:type="dcterms:W3CDTF">2024-10-01T08:35:32Z</dcterms:created>
  <dcterms:modified xsi:type="dcterms:W3CDTF">2024-10-06T17:10:52Z</dcterms:modified>
</cp:coreProperties>
</file>