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58" r:id="rId3"/>
    <p:sldId id="261" r:id="rId4"/>
    <p:sldId id="264" r:id="rId5"/>
    <p:sldId id="265" r:id="rId6"/>
    <p:sldId id="268" r:id="rId7"/>
    <p:sldId id="259" r:id="rId8"/>
    <p:sldId id="262" r:id="rId9"/>
    <p:sldId id="311" r:id="rId10"/>
    <p:sldId id="274" r:id="rId11"/>
    <p:sldId id="312" r:id="rId12"/>
    <p:sldId id="313" r:id="rId13"/>
    <p:sldId id="315" r:id="rId14"/>
    <p:sldId id="316" r:id="rId15"/>
    <p:sldId id="263" r:id="rId16"/>
    <p:sldId id="314" r:id="rId17"/>
    <p:sldId id="317" r:id="rId18"/>
    <p:sldId id="267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ebas Neue" panose="020B0606020202050201" pitchFamily="34" charset="0"/>
      <p:regular r:id="rId22"/>
    </p:embeddedFont>
    <p:embeddedFont>
      <p:font typeface="Jost" panose="020B060402020202020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69C"/>
    <a:srgbClr val="F2D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5692E7-168F-4F04-92E6-37D54C6BF721}">
  <a:tblStyle styleId="{BF5692E7-168F-4F04-92E6-37D54C6BF7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42EA65-3710-45DD-A8DA-BFE37A7B81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76be537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76be537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1a4caaef3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1a4caaef3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a4caaef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a4caaef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99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525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1a4caaef3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1a4caaef3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854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1a4caaef3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1a4caaef3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028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a4caaef3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1a4caaef3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a4caaef3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1a4caaef3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305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1a4caaef3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1a4caaef3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677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1a4caaef3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1a4caaef3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7a985de0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7a985de0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1a4caaef3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1a4caaef3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1a4caaef3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1a4caaef3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7a985de0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7a985de0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a4caaef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a4caaef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a4caaef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a4caaef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3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8800" y="1362775"/>
            <a:ext cx="6266400" cy="20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8200" y="3616000"/>
            <a:ext cx="4227600" cy="421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>
            <a:off x="4865700" y="1820025"/>
            <a:ext cx="3331200" cy="218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2"/>
          </p:nvPr>
        </p:nvSpPr>
        <p:spPr>
          <a:xfrm>
            <a:off x="946975" y="1820025"/>
            <a:ext cx="3331200" cy="218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/>
          <p:nvPr/>
        </p:nvSpPr>
        <p:spPr>
          <a:xfrm rot="4518705" flipH="1">
            <a:off x="-553322" y="4076004"/>
            <a:ext cx="1292723" cy="1699628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53" name="Google Shape;153;p24"/>
          <p:cNvSpPr/>
          <p:nvPr/>
        </p:nvSpPr>
        <p:spPr>
          <a:xfrm>
            <a:off x="-892887" y="-636950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 rot="10800000" flipH="1">
            <a:off x="7938600" y="4084963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7938600" y="-636950"/>
            <a:ext cx="1581900" cy="1562100"/>
          </a:xfrm>
          <a:prstGeom prst="ellipse">
            <a:avLst/>
          </a:pr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1"/>
          </p:nvPr>
        </p:nvSpPr>
        <p:spPr>
          <a:xfrm>
            <a:off x="716650" y="2658227"/>
            <a:ext cx="2361000" cy="15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ubTitle" idx="2"/>
          </p:nvPr>
        </p:nvSpPr>
        <p:spPr>
          <a:xfrm>
            <a:off x="3391550" y="2658229"/>
            <a:ext cx="2361000" cy="15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3"/>
          </p:nvPr>
        </p:nvSpPr>
        <p:spPr>
          <a:xfrm>
            <a:off x="6066350" y="2658227"/>
            <a:ext cx="2361000" cy="15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ubTitle" idx="4"/>
          </p:nvPr>
        </p:nvSpPr>
        <p:spPr>
          <a:xfrm>
            <a:off x="716650" y="2099325"/>
            <a:ext cx="2361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ubTitle" idx="5"/>
          </p:nvPr>
        </p:nvSpPr>
        <p:spPr>
          <a:xfrm>
            <a:off x="3391550" y="2099325"/>
            <a:ext cx="2361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subTitle" idx="6"/>
          </p:nvPr>
        </p:nvSpPr>
        <p:spPr>
          <a:xfrm>
            <a:off x="6066350" y="2099325"/>
            <a:ext cx="2361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8035875" y="-1232550"/>
            <a:ext cx="2197800" cy="217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 rot="-8782336">
            <a:off x="-1091992" y="-1026930"/>
            <a:ext cx="1758955" cy="1758955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-1548625" y="-141420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 rot="-4885640">
            <a:off x="-743708" y="4248221"/>
            <a:ext cx="1581873" cy="1562144"/>
          </a:xfrm>
          <a:prstGeom prst="ellipse">
            <a:avLst/>
          </a:pr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1"/>
          </p:nvPr>
        </p:nvSpPr>
        <p:spPr>
          <a:xfrm>
            <a:off x="756850" y="1988525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ubTitle" idx="2"/>
          </p:nvPr>
        </p:nvSpPr>
        <p:spPr>
          <a:xfrm>
            <a:off x="4808159" y="1988525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3"/>
          </p:nvPr>
        </p:nvSpPr>
        <p:spPr>
          <a:xfrm>
            <a:off x="756850" y="3649100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4"/>
          </p:nvPr>
        </p:nvSpPr>
        <p:spPr>
          <a:xfrm>
            <a:off x="4808159" y="3649100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ubTitle" idx="5"/>
          </p:nvPr>
        </p:nvSpPr>
        <p:spPr>
          <a:xfrm>
            <a:off x="1358050" y="1618975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6"/>
          </p:nvPr>
        </p:nvSpPr>
        <p:spPr>
          <a:xfrm>
            <a:off x="1358050" y="3279625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7"/>
          </p:nvPr>
        </p:nvSpPr>
        <p:spPr>
          <a:xfrm>
            <a:off x="5409491" y="1618975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8"/>
          </p:nvPr>
        </p:nvSpPr>
        <p:spPr>
          <a:xfrm>
            <a:off x="5409325" y="3279625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/>
          <p:nvPr/>
        </p:nvSpPr>
        <p:spPr>
          <a:xfrm rot="2934124">
            <a:off x="8162060" y="3665256"/>
            <a:ext cx="1852659" cy="243594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80" name="Google Shape;180;p26"/>
          <p:cNvSpPr/>
          <p:nvPr/>
        </p:nvSpPr>
        <p:spPr>
          <a:xfrm>
            <a:off x="-1435175" y="3655700"/>
            <a:ext cx="1896600" cy="18966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 rot="925555">
            <a:off x="-372377" y="-704031"/>
            <a:ext cx="1292750" cy="1699689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82" name="Google Shape;182;p26"/>
          <p:cNvSpPr/>
          <p:nvPr/>
        </p:nvSpPr>
        <p:spPr>
          <a:xfrm>
            <a:off x="8430775" y="-55682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 rot="-6146075">
            <a:off x="8303073" y="-143110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 rot="-6145876">
            <a:off x="-251580" y="401103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-1378525" y="422835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1"/>
          <p:cNvSpPr/>
          <p:nvPr/>
        </p:nvSpPr>
        <p:spPr>
          <a:xfrm rot="-9313205">
            <a:off x="-1228996" y="-1775599"/>
            <a:ext cx="2769283" cy="270189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"/>
          <p:cNvSpPr/>
          <p:nvPr/>
        </p:nvSpPr>
        <p:spPr>
          <a:xfrm rot="-9313068">
            <a:off x="8201124" y="4357553"/>
            <a:ext cx="1190209" cy="1161084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6830425" y="-209622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/>
          <p:nvPr/>
        </p:nvSpPr>
        <p:spPr>
          <a:xfrm rot="-6146075">
            <a:off x="6387548" y="4518791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2"/>
          <p:cNvSpPr/>
          <p:nvPr/>
        </p:nvSpPr>
        <p:spPr>
          <a:xfrm rot="-6146075">
            <a:off x="-1409877" y="-17423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/>
          <p:nvPr/>
        </p:nvSpPr>
        <p:spPr>
          <a:xfrm rot="8927291" flipH="1">
            <a:off x="8250938" y="3920420"/>
            <a:ext cx="1292721" cy="1699602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247" name="Google Shape;247;p32"/>
          <p:cNvSpPr/>
          <p:nvPr/>
        </p:nvSpPr>
        <p:spPr>
          <a:xfrm rot="8927291" flipH="1">
            <a:off x="66863" y="-959555"/>
            <a:ext cx="1292721" cy="1699602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248" name="Google Shape;248;p32"/>
          <p:cNvSpPr/>
          <p:nvPr/>
        </p:nvSpPr>
        <p:spPr>
          <a:xfrm>
            <a:off x="-1378525" y="422835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6989200" y="-18739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4027625" y="1942500"/>
            <a:ext cx="4294800" cy="19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3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802925" y="1323875"/>
            <a:ext cx="3099900" cy="3102300"/>
          </a:xfrm>
          <a:prstGeom prst="ellipse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8000"/>
              </a:schemeClr>
            </a:outerShdw>
          </a:effectLst>
        </p:spPr>
      </p:sp>
      <p:sp>
        <p:nvSpPr>
          <p:cNvPr id="42" name="Google Shape;42;p7"/>
          <p:cNvSpPr/>
          <p:nvPr/>
        </p:nvSpPr>
        <p:spPr>
          <a:xfrm>
            <a:off x="-1227337" y="-1020150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651950" y="1059000"/>
            <a:ext cx="5840100" cy="2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369400" y="3413400"/>
            <a:ext cx="4405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1588875" y="1656970"/>
            <a:ext cx="7347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3" hasCustomPrompt="1"/>
          </p:nvPr>
        </p:nvSpPr>
        <p:spPr>
          <a:xfrm>
            <a:off x="1588925" y="3329841"/>
            <a:ext cx="7347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4" hasCustomPrompt="1"/>
          </p:nvPr>
        </p:nvSpPr>
        <p:spPr>
          <a:xfrm>
            <a:off x="4168200" y="1656975"/>
            <a:ext cx="8076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5" hasCustomPrompt="1"/>
          </p:nvPr>
        </p:nvSpPr>
        <p:spPr>
          <a:xfrm>
            <a:off x="4168200" y="3329842"/>
            <a:ext cx="8076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6" hasCustomPrompt="1"/>
          </p:nvPr>
        </p:nvSpPr>
        <p:spPr>
          <a:xfrm>
            <a:off x="6820425" y="1656970"/>
            <a:ext cx="7347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7" hasCustomPrompt="1"/>
          </p:nvPr>
        </p:nvSpPr>
        <p:spPr>
          <a:xfrm>
            <a:off x="6820425" y="3329841"/>
            <a:ext cx="7347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71322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8"/>
          </p:nvPr>
        </p:nvSpPr>
        <p:spPr>
          <a:xfrm>
            <a:off x="3329000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9"/>
          </p:nvPr>
        </p:nvSpPr>
        <p:spPr>
          <a:xfrm>
            <a:off x="594477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3"/>
          </p:nvPr>
        </p:nvSpPr>
        <p:spPr>
          <a:xfrm>
            <a:off x="713225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4"/>
          </p:nvPr>
        </p:nvSpPr>
        <p:spPr>
          <a:xfrm>
            <a:off x="3329000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5"/>
          </p:nvPr>
        </p:nvSpPr>
        <p:spPr>
          <a:xfrm>
            <a:off x="5944775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/>
          <p:nvPr/>
        </p:nvSpPr>
        <p:spPr>
          <a:xfrm rot="-6145994">
            <a:off x="8503768" y="3987840"/>
            <a:ext cx="1482570" cy="1482570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8430775" y="279835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813350" y="4604000"/>
            <a:ext cx="1767000" cy="1767000"/>
          </a:xfrm>
          <a:prstGeom prst="donut">
            <a:avLst>
              <a:gd name="adj" fmla="val 8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816850" y="28570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539225" y="3100300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856150" y="1126425"/>
            <a:ext cx="70614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713225" y="1708625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713225" y="2771825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/>
          <p:nvPr/>
        </p:nvSpPr>
        <p:spPr>
          <a:xfrm rot="-6146075">
            <a:off x="7441148" y="3796391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8351552" y="3477450"/>
            <a:ext cx="646800" cy="646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 rot="-9609622" flipH="1">
            <a:off x="8680736" y="-736316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28" name="Google Shape;128;p21"/>
          <p:cNvSpPr/>
          <p:nvPr/>
        </p:nvSpPr>
        <p:spPr>
          <a:xfrm>
            <a:off x="-960650" y="424992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1"/>
          </p:nvPr>
        </p:nvSpPr>
        <p:spPr>
          <a:xfrm>
            <a:off x="5006776" y="2652775"/>
            <a:ext cx="2661000" cy="180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2"/>
          </p:nvPr>
        </p:nvSpPr>
        <p:spPr>
          <a:xfrm>
            <a:off x="1464413" y="2652775"/>
            <a:ext cx="2661000" cy="180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3"/>
          </p:nvPr>
        </p:nvSpPr>
        <p:spPr>
          <a:xfrm>
            <a:off x="1464413" y="2093875"/>
            <a:ext cx="2661000" cy="55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4"/>
          </p:nvPr>
        </p:nvSpPr>
        <p:spPr>
          <a:xfrm>
            <a:off x="5006776" y="2093875"/>
            <a:ext cx="2661000" cy="55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/>
          <p:nvPr/>
        </p:nvSpPr>
        <p:spPr>
          <a:xfrm rot="6443641" flipH="1">
            <a:off x="8558176" y="2947348"/>
            <a:ext cx="1292716" cy="1699574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45" name="Google Shape;145;p23"/>
          <p:cNvSpPr/>
          <p:nvPr/>
        </p:nvSpPr>
        <p:spPr>
          <a:xfrm>
            <a:off x="8107600" y="-135270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-1176275" y="428622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64" r:id="rId6"/>
    <p:sldLayoutId id="2147483665" r:id="rId7"/>
    <p:sldLayoutId id="2147483667" r:id="rId8"/>
    <p:sldLayoutId id="2147483669" r:id="rId9"/>
    <p:sldLayoutId id="2147483670" r:id="rId10"/>
    <p:sldLayoutId id="2147483671" r:id="rId11"/>
    <p:sldLayoutId id="2147483672" r:id="rId12"/>
    <p:sldLayoutId id="2147483677" r:id="rId13"/>
    <p:sldLayoutId id="2147483678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69C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/>
          <p:nvPr/>
        </p:nvSpPr>
        <p:spPr>
          <a:xfrm>
            <a:off x="10554375" y="1445325"/>
            <a:ext cx="1236000" cy="421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6"/>
          <p:cNvSpPr/>
          <p:nvPr/>
        </p:nvSpPr>
        <p:spPr>
          <a:xfrm rot="-9313205">
            <a:off x="-749846" y="-738649"/>
            <a:ext cx="2769283" cy="270189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ctrTitle"/>
          </p:nvPr>
        </p:nvSpPr>
        <p:spPr>
          <a:xfrm>
            <a:off x="2170022" y="769804"/>
            <a:ext cx="4803956" cy="1627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FoodieBot</a:t>
            </a:r>
            <a:br>
              <a:rPr lang="en" dirty="0"/>
            </a:br>
            <a:br>
              <a:rPr lang="en" sz="2400" b="0" dirty="0"/>
            </a:br>
            <a:r>
              <a:rPr lang="en" sz="2400" b="0" dirty="0"/>
              <a:t>An assistant food chatbot</a:t>
            </a:r>
            <a:endParaRPr b="0" dirty="0"/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1"/>
          </p:nvPr>
        </p:nvSpPr>
        <p:spPr>
          <a:xfrm>
            <a:off x="2458200" y="2746010"/>
            <a:ext cx="42276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Streamline your food ordering process!</a:t>
            </a:r>
            <a:endParaRPr dirty="0"/>
          </a:p>
        </p:txBody>
      </p:sp>
      <p:sp>
        <p:nvSpPr>
          <p:cNvPr id="264" name="Google Shape;264;p36"/>
          <p:cNvSpPr/>
          <p:nvPr/>
        </p:nvSpPr>
        <p:spPr>
          <a:xfrm>
            <a:off x="8107875" y="4037800"/>
            <a:ext cx="1581900" cy="1562100"/>
          </a:xfrm>
          <a:prstGeom prst="ellipse">
            <a:avLst/>
          </a:pr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97F1DB-7D8D-46DF-8DC7-05BBB305B05A}"/>
              </a:ext>
            </a:extLst>
          </p:cNvPr>
          <p:cNvSpPr/>
          <p:nvPr/>
        </p:nvSpPr>
        <p:spPr>
          <a:xfrm>
            <a:off x="574431" y="398585"/>
            <a:ext cx="7924800" cy="4346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263;p36">
            <a:extLst>
              <a:ext uri="{FF2B5EF4-FFF2-40B4-BE49-F238E27FC236}">
                <a16:creationId xmlns:a16="http://schemas.microsoft.com/office/drawing/2014/main" id="{C1A23729-E49D-BEB2-C88F-9CD13A055000}"/>
              </a:ext>
            </a:extLst>
          </p:cNvPr>
          <p:cNvSpPr txBox="1">
            <a:spLocks/>
          </p:cNvSpPr>
          <p:nvPr/>
        </p:nvSpPr>
        <p:spPr>
          <a:xfrm>
            <a:off x="4027376" y="3603708"/>
            <a:ext cx="4421447" cy="8769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t"/>
              <a:buNone/>
              <a:defRPr sz="18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t"/>
              <a:buNone/>
              <a:defRPr sz="18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t"/>
              <a:buNone/>
              <a:defRPr sz="18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t"/>
              <a:buNone/>
              <a:defRPr sz="18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t"/>
              <a:buNone/>
              <a:defRPr sz="18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t"/>
              <a:buNone/>
              <a:defRPr sz="18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t"/>
              <a:buNone/>
              <a:defRPr sz="18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t"/>
              <a:buNone/>
              <a:defRPr sz="18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2286000" lvl="5" indent="0"/>
            <a:r>
              <a:rPr lang="en-US" sz="1400" dirty="0"/>
              <a:t>By : </a:t>
            </a:r>
          </a:p>
          <a:p>
            <a:pPr marL="2286000" lvl="5" indent="0"/>
            <a:r>
              <a:rPr lang="en-US" sz="1400" dirty="0"/>
              <a:t>Deepti Agarwal (5) </a:t>
            </a:r>
          </a:p>
          <a:p>
            <a:pPr marL="2286000" lvl="5" indent="0"/>
            <a:r>
              <a:rPr lang="en-US" sz="1400" dirty="0"/>
              <a:t>Srishti Agarwal (27)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4"/>
          <p:cNvSpPr txBox="1">
            <a:spLocks noGrp="1"/>
          </p:cNvSpPr>
          <p:nvPr>
            <p:ph type="title"/>
          </p:nvPr>
        </p:nvSpPr>
        <p:spPr>
          <a:xfrm>
            <a:off x="1085758" y="435506"/>
            <a:ext cx="8261442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Integration of Chatbot on Website</a:t>
            </a:r>
            <a:endParaRPr b="0" dirty="0"/>
          </a:p>
        </p:txBody>
      </p:sp>
      <p:sp>
        <p:nvSpPr>
          <p:cNvPr id="569" name="Google Shape;569;p54"/>
          <p:cNvSpPr txBox="1">
            <a:spLocks noGrp="1"/>
          </p:cNvSpPr>
          <p:nvPr>
            <p:ph type="subTitle" idx="1"/>
          </p:nvPr>
        </p:nvSpPr>
        <p:spPr>
          <a:xfrm>
            <a:off x="1085757" y="1666165"/>
            <a:ext cx="7155131" cy="190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FoodieBot</a:t>
            </a:r>
            <a:r>
              <a:rPr lang="en-US" sz="1600" dirty="0"/>
              <a:t> seamlessly integrates with </a:t>
            </a:r>
            <a:r>
              <a:rPr lang="en-US" sz="1600" dirty="0" err="1"/>
              <a:t>FoodieBite</a:t>
            </a:r>
            <a:r>
              <a:rPr lang="en-US" sz="1600" dirty="0"/>
              <a:t>, to offer users a streamlined and intuitive ordering experience. Through this integration, users can interact with </a:t>
            </a:r>
            <a:r>
              <a:rPr lang="en-US" sz="1600" dirty="0" err="1"/>
              <a:t>FoodieBot</a:t>
            </a:r>
            <a:r>
              <a:rPr lang="en-US" sz="1600" dirty="0"/>
              <a:t> directly on the </a:t>
            </a:r>
            <a:r>
              <a:rPr lang="en-US" sz="1600" dirty="0" err="1"/>
              <a:t>FoodieBite</a:t>
            </a:r>
            <a:r>
              <a:rPr lang="en-US" sz="1600" dirty="0"/>
              <a:t> website, simplifying menu browsing, order placement, and tracking.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chatbot displays when user clicks on the chatbot button on the top right corner of the </a:t>
            </a:r>
            <a:r>
              <a:rPr lang="en-US" sz="1600" dirty="0" err="1"/>
              <a:t>FoodieBite</a:t>
            </a:r>
            <a:r>
              <a:rPr lang="en-US" sz="1600" dirty="0"/>
              <a:t> website and disappears on clicking again.</a:t>
            </a:r>
            <a:endParaRPr sz="1600" dirty="0"/>
          </a:p>
        </p:txBody>
      </p:sp>
      <p:sp>
        <p:nvSpPr>
          <p:cNvPr id="570" name="Google Shape;570;p54"/>
          <p:cNvSpPr/>
          <p:nvPr/>
        </p:nvSpPr>
        <p:spPr>
          <a:xfrm rot="-6146075">
            <a:off x="-1409877" y="-17423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4"/>
          <p:cNvSpPr/>
          <p:nvPr/>
        </p:nvSpPr>
        <p:spPr>
          <a:xfrm>
            <a:off x="398513" y="-9938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2" name="Google Shape;572;p54"/>
          <p:cNvCxnSpPr/>
          <p:nvPr/>
        </p:nvCxnSpPr>
        <p:spPr>
          <a:xfrm>
            <a:off x="0" y="3887188"/>
            <a:ext cx="43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/>
          <p:nvPr/>
        </p:nvSpPr>
        <p:spPr>
          <a:xfrm rot="6443641" flipH="1">
            <a:off x="230926" y="3499023"/>
            <a:ext cx="1292716" cy="1699574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332" name="Google Shape;332;p42"/>
          <p:cNvSpPr txBox="1">
            <a:spLocks noGrp="1"/>
          </p:cNvSpPr>
          <p:nvPr>
            <p:ph type="title"/>
          </p:nvPr>
        </p:nvSpPr>
        <p:spPr>
          <a:xfrm>
            <a:off x="652266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Integration of Chatbot on Website</a:t>
            </a:r>
            <a:endParaRPr dirty="0"/>
          </a:p>
        </p:txBody>
      </p:sp>
      <p:sp>
        <p:nvSpPr>
          <p:cNvPr id="335" name="Google Shape;335;p42"/>
          <p:cNvSpPr/>
          <p:nvPr/>
        </p:nvSpPr>
        <p:spPr>
          <a:xfrm>
            <a:off x="7618675" y="-132900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2"/>
          <p:cNvSpPr/>
          <p:nvPr/>
        </p:nvSpPr>
        <p:spPr>
          <a:xfrm rot="-6145876">
            <a:off x="7870320" y="4005757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2"/>
          <p:cNvSpPr/>
          <p:nvPr/>
        </p:nvSpPr>
        <p:spPr>
          <a:xfrm rot="-8707616">
            <a:off x="8693840" y="4241072"/>
            <a:ext cx="1894150" cy="1894150"/>
          </a:xfrm>
          <a:prstGeom prst="donut">
            <a:avLst>
              <a:gd name="adj" fmla="val 21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E48AD-2372-2483-F37E-27ECFB0E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3358" y="1240284"/>
            <a:ext cx="6897284" cy="31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70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>
            <a:spLocks noGrp="1"/>
          </p:cNvSpPr>
          <p:nvPr>
            <p:ph type="subTitle" idx="5"/>
          </p:nvPr>
        </p:nvSpPr>
        <p:spPr>
          <a:xfrm>
            <a:off x="1617696" y="1442579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Dialogflow</a:t>
            </a:r>
            <a:endParaRPr dirty="0"/>
          </a:p>
        </p:txBody>
      </p:sp>
      <p:sp>
        <p:nvSpPr>
          <p:cNvPr id="410" name="Google Shape;410;p45"/>
          <p:cNvSpPr txBox="1">
            <a:spLocks noGrp="1"/>
          </p:cNvSpPr>
          <p:nvPr>
            <p:ph type="subTitle" idx="6"/>
          </p:nvPr>
        </p:nvSpPr>
        <p:spPr>
          <a:xfrm>
            <a:off x="1617696" y="2383200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HTML/CSS</a:t>
            </a:r>
            <a:endParaRPr dirty="0"/>
          </a:p>
        </p:txBody>
      </p:sp>
      <p:sp>
        <p:nvSpPr>
          <p:cNvPr id="411" name="Google Shape;411;p45"/>
          <p:cNvSpPr txBox="1">
            <a:spLocks noGrp="1"/>
          </p:cNvSpPr>
          <p:nvPr>
            <p:ph type="subTitle" idx="7"/>
          </p:nvPr>
        </p:nvSpPr>
        <p:spPr>
          <a:xfrm>
            <a:off x="5669138" y="1444981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412" name="Google Shape;412;p45"/>
          <p:cNvSpPr txBox="1">
            <a:spLocks noGrp="1"/>
          </p:cNvSpPr>
          <p:nvPr>
            <p:ph type="subTitle" idx="8"/>
          </p:nvPr>
        </p:nvSpPr>
        <p:spPr>
          <a:xfrm>
            <a:off x="5669138" y="2383200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</a:t>
            </a:r>
            <a:endParaRPr dirty="0"/>
          </a:p>
        </p:txBody>
      </p:sp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cxnSp>
        <p:nvCxnSpPr>
          <p:cNvPr id="414" name="Google Shape;414;p45"/>
          <p:cNvCxnSpPr/>
          <p:nvPr/>
        </p:nvCxnSpPr>
        <p:spPr>
          <a:xfrm>
            <a:off x="4572000" y="1484375"/>
            <a:ext cx="0" cy="299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410;p45">
            <a:extLst>
              <a:ext uri="{FF2B5EF4-FFF2-40B4-BE49-F238E27FC236}">
                <a16:creationId xmlns:a16="http://schemas.microsoft.com/office/drawing/2014/main" id="{5DA010C6-C929-E2FE-2988-A71AC20304ED}"/>
              </a:ext>
            </a:extLst>
          </p:cNvPr>
          <p:cNvSpPr txBox="1">
            <a:spLocks/>
          </p:cNvSpPr>
          <p:nvPr/>
        </p:nvSpPr>
        <p:spPr>
          <a:xfrm>
            <a:off x="1617696" y="3426379"/>
            <a:ext cx="2977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16" name="Google Shape;410;p45">
            <a:extLst>
              <a:ext uri="{FF2B5EF4-FFF2-40B4-BE49-F238E27FC236}">
                <a16:creationId xmlns:a16="http://schemas.microsoft.com/office/drawing/2014/main" id="{87CCC4BF-43F1-ADB2-83E1-1A387EC08156}"/>
              </a:ext>
            </a:extLst>
          </p:cNvPr>
          <p:cNvSpPr txBox="1">
            <a:spLocks/>
          </p:cNvSpPr>
          <p:nvPr/>
        </p:nvSpPr>
        <p:spPr>
          <a:xfrm>
            <a:off x="5705847" y="3426379"/>
            <a:ext cx="2977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E7F92-1EA1-EF08-1315-95C56345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30" y="1216044"/>
            <a:ext cx="878064" cy="8301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0DACFE-4EE8-7CD3-9431-DE9FA81F4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52" y="1336184"/>
            <a:ext cx="608494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logo and symbol, meaning, history, PNG">
            <a:extLst>
              <a:ext uri="{FF2B5EF4-FFF2-40B4-BE49-F238E27FC236}">
                <a16:creationId xmlns:a16="http://schemas.microsoft.com/office/drawing/2014/main" id="{9C37042D-184A-7C95-75D3-4ABCEC67D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79" y="2156043"/>
            <a:ext cx="975063" cy="6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20DFD50-CADF-22F7-2650-1712AC0FC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6"/>
          <a:stretch/>
        </p:blipFill>
        <p:spPr bwMode="auto">
          <a:xfrm>
            <a:off x="739634" y="2335387"/>
            <a:ext cx="878062" cy="4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avaScript logo and symbol, meaning, history, PNG">
            <a:extLst>
              <a:ext uri="{FF2B5EF4-FFF2-40B4-BE49-F238E27FC236}">
                <a16:creationId xmlns:a16="http://schemas.microsoft.com/office/drawing/2014/main" id="{BA1D5C87-72DE-69D8-A58F-A7E48297C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4"/>
          <a:stretch/>
        </p:blipFill>
        <p:spPr bwMode="auto">
          <a:xfrm>
            <a:off x="4685623" y="3294361"/>
            <a:ext cx="1151425" cy="6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jango vs Flask vs FastAPI for Software Founders">
            <a:extLst>
              <a:ext uri="{FF2B5EF4-FFF2-40B4-BE49-F238E27FC236}">
                <a16:creationId xmlns:a16="http://schemas.microsoft.com/office/drawing/2014/main" id="{533083F3-C77B-6B1F-518A-59F3EB4BD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1" t="16204" r="26389" b="15403"/>
          <a:stretch/>
        </p:blipFill>
        <p:spPr bwMode="auto">
          <a:xfrm>
            <a:off x="866468" y="3305988"/>
            <a:ext cx="637606" cy="60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88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8"/>
          <p:cNvSpPr txBox="1">
            <a:spLocks noGrp="1"/>
          </p:cNvSpPr>
          <p:nvPr>
            <p:ph type="subTitle" idx="1"/>
          </p:nvPr>
        </p:nvSpPr>
        <p:spPr>
          <a:xfrm>
            <a:off x="1041300" y="1015850"/>
            <a:ext cx="7061400" cy="3627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Requirement Analysis </a:t>
            </a:r>
            <a:r>
              <a:rPr lang="en-US" sz="1800" dirty="0"/>
              <a:t>: Defining the features and functionalities.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Technology Selection </a:t>
            </a:r>
            <a:r>
              <a:rPr lang="en-US" sz="1800" dirty="0"/>
              <a:t>: Selection of suitable tech stack to build the backend logic, chatbot interface, and database infrastructure.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System Design </a:t>
            </a:r>
            <a:r>
              <a:rPr lang="en-US" sz="1800" dirty="0"/>
              <a:t>: Designing the system architecture and database schema.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Chatbot Development </a:t>
            </a:r>
            <a:r>
              <a:rPr lang="en-US" sz="1800" dirty="0"/>
              <a:t>: Development of </a:t>
            </a:r>
            <a:r>
              <a:rPr lang="en-US" sz="1800" dirty="0" err="1"/>
              <a:t>FoodieBot</a:t>
            </a:r>
            <a:r>
              <a:rPr lang="en-US" sz="1800" dirty="0"/>
              <a:t> using </a:t>
            </a:r>
            <a:r>
              <a:rPr lang="en-US" sz="1800" dirty="0" err="1"/>
              <a:t>Dialogflow</a:t>
            </a:r>
            <a:r>
              <a:rPr lang="en-US" sz="1800" dirty="0"/>
              <a:t>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Frontend Development </a:t>
            </a:r>
            <a:r>
              <a:rPr lang="en-US" sz="1800" dirty="0"/>
              <a:t>: Development of </a:t>
            </a:r>
            <a:r>
              <a:rPr lang="en-US" sz="1800" dirty="0" err="1"/>
              <a:t>FoodieBite</a:t>
            </a:r>
            <a:r>
              <a:rPr lang="en-US" sz="1800" dirty="0"/>
              <a:t> website using HTML, CSS and JavaScript.</a:t>
            </a:r>
            <a:endParaRPr sz="1800" dirty="0"/>
          </a:p>
        </p:txBody>
      </p:sp>
      <p:sp>
        <p:nvSpPr>
          <p:cNvPr id="480" name="Google Shape;480;p48"/>
          <p:cNvSpPr txBox="1">
            <a:spLocks noGrp="1"/>
          </p:cNvSpPr>
          <p:nvPr>
            <p:ph type="title"/>
          </p:nvPr>
        </p:nvSpPr>
        <p:spPr>
          <a:xfrm>
            <a:off x="1720318" y="357883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481" name="Google Shape;481;p48"/>
          <p:cNvSpPr/>
          <p:nvPr/>
        </p:nvSpPr>
        <p:spPr>
          <a:xfrm rot="-6146075">
            <a:off x="-1358102" y="-150230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8"/>
          <p:cNvSpPr/>
          <p:nvPr/>
        </p:nvSpPr>
        <p:spPr>
          <a:xfrm rot="-6145876">
            <a:off x="7360470" y="421738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8"/>
          <p:cNvSpPr/>
          <p:nvPr/>
        </p:nvSpPr>
        <p:spPr>
          <a:xfrm>
            <a:off x="-1087400" y="40771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8"/>
          <p:cNvSpPr/>
          <p:nvPr/>
        </p:nvSpPr>
        <p:spPr>
          <a:xfrm>
            <a:off x="7737388" y="-852550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8"/>
          <p:cNvSpPr/>
          <p:nvPr/>
        </p:nvSpPr>
        <p:spPr>
          <a:xfrm rot="-9313205">
            <a:off x="-1228996" y="-1550274"/>
            <a:ext cx="2769283" cy="270189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8"/>
          <p:cNvSpPr/>
          <p:nvPr/>
        </p:nvSpPr>
        <p:spPr>
          <a:xfrm rot="-9312990">
            <a:off x="7803965" y="4552906"/>
            <a:ext cx="1868601" cy="1823238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6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8"/>
          <p:cNvSpPr txBox="1">
            <a:spLocks noGrp="1"/>
          </p:cNvSpPr>
          <p:nvPr>
            <p:ph type="subTitle" idx="1"/>
          </p:nvPr>
        </p:nvSpPr>
        <p:spPr>
          <a:xfrm>
            <a:off x="1152102" y="1015850"/>
            <a:ext cx="7061400" cy="3627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Backend Development </a:t>
            </a:r>
            <a:r>
              <a:rPr lang="en-US" sz="1800" dirty="0"/>
              <a:t>: The backend was implemented using Python and </a:t>
            </a:r>
            <a:r>
              <a:rPr lang="en-US" sz="1800" dirty="0" err="1"/>
              <a:t>FastAPI</a:t>
            </a:r>
            <a:r>
              <a:rPr lang="en-US" sz="1800" dirty="0"/>
              <a:t> to handle user requests, process orders, and communicate with </a:t>
            </a:r>
            <a:r>
              <a:rPr lang="en-US" sz="1800" dirty="0" err="1"/>
              <a:t>Dialogflow</a:t>
            </a:r>
            <a:r>
              <a:rPr lang="en-US" sz="1800" dirty="0"/>
              <a:t> and the database.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Database Implementation </a:t>
            </a:r>
            <a:r>
              <a:rPr lang="en-US" sz="1800" dirty="0"/>
              <a:t>: Creation of database and tables and their connection with the backend.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Integration</a:t>
            </a:r>
            <a:r>
              <a:rPr lang="en-US" sz="1800" dirty="0"/>
              <a:t> : Connecting backend, frontend, database and chatbot.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Testing </a:t>
            </a:r>
            <a:r>
              <a:rPr lang="en-US" sz="1800" dirty="0"/>
              <a:t>:  Testing to identify and address any issues or bugs.</a:t>
            </a:r>
            <a:endParaRPr sz="1800" dirty="0"/>
          </a:p>
        </p:txBody>
      </p:sp>
      <p:sp>
        <p:nvSpPr>
          <p:cNvPr id="480" name="Google Shape;480;p48"/>
          <p:cNvSpPr txBox="1">
            <a:spLocks noGrp="1"/>
          </p:cNvSpPr>
          <p:nvPr>
            <p:ph type="title"/>
          </p:nvPr>
        </p:nvSpPr>
        <p:spPr>
          <a:xfrm>
            <a:off x="1720318" y="357883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481" name="Google Shape;481;p48"/>
          <p:cNvSpPr/>
          <p:nvPr/>
        </p:nvSpPr>
        <p:spPr>
          <a:xfrm rot="-6146075">
            <a:off x="-1358102" y="-150230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8"/>
          <p:cNvSpPr/>
          <p:nvPr/>
        </p:nvSpPr>
        <p:spPr>
          <a:xfrm rot="-6145876">
            <a:off x="7360470" y="421738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8"/>
          <p:cNvSpPr/>
          <p:nvPr/>
        </p:nvSpPr>
        <p:spPr>
          <a:xfrm>
            <a:off x="-1087400" y="40771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8"/>
          <p:cNvSpPr/>
          <p:nvPr/>
        </p:nvSpPr>
        <p:spPr>
          <a:xfrm>
            <a:off x="7737388" y="-852550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8"/>
          <p:cNvSpPr/>
          <p:nvPr/>
        </p:nvSpPr>
        <p:spPr>
          <a:xfrm rot="-9313205">
            <a:off x="-1228996" y="-1550274"/>
            <a:ext cx="2769283" cy="270189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8"/>
          <p:cNvSpPr/>
          <p:nvPr/>
        </p:nvSpPr>
        <p:spPr>
          <a:xfrm rot="-9312990">
            <a:off x="7803965" y="4552906"/>
            <a:ext cx="1868601" cy="1823238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50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/>
          <p:nvPr/>
        </p:nvSpPr>
        <p:spPr>
          <a:xfrm rot="-6146075">
            <a:off x="-1586102" y="-9742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3"/>
          <p:cNvSpPr/>
          <p:nvPr/>
        </p:nvSpPr>
        <p:spPr>
          <a:xfrm rot="-6145876">
            <a:off x="7765545" y="386618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3"/>
          <p:cNvSpPr/>
          <p:nvPr/>
        </p:nvSpPr>
        <p:spPr>
          <a:xfrm rot="6443641" flipH="1">
            <a:off x="-718699" y="-257627"/>
            <a:ext cx="1292716" cy="1699574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2CDCC3-14DC-CF7E-C09D-9BE755EA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149" y="314352"/>
            <a:ext cx="4800180" cy="4514795"/>
          </a:xfrm>
          <a:prstGeom prst="rect">
            <a:avLst/>
          </a:prstGeom>
        </p:spPr>
      </p:pic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1282626" y="592160"/>
            <a:ext cx="31069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/>
          <p:nvPr/>
        </p:nvSpPr>
        <p:spPr>
          <a:xfrm rot="-6146075">
            <a:off x="-1586102" y="-9742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3"/>
          <p:cNvSpPr/>
          <p:nvPr/>
        </p:nvSpPr>
        <p:spPr>
          <a:xfrm rot="-6145876">
            <a:off x="7765545" y="386618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3"/>
          <p:cNvSpPr/>
          <p:nvPr/>
        </p:nvSpPr>
        <p:spPr>
          <a:xfrm rot="6443641" flipH="1">
            <a:off x="-718699" y="-257627"/>
            <a:ext cx="1292716" cy="1699574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2622513" y="539500"/>
            <a:ext cx="38989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Databse Design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69608-D21F-3B31-FB94-EAF1C2C61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57" y="1406411"/>
            <a:ext cx="5944587" cy="31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1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8"/>
          <p:cNvSpPr txBox="1">
            <a:spLocks noGrp="1"/>
          </p:cNvSpPr>
          <p:nvPr>
            <p:ph type="subTitle" idx="1"/>
          </p:nvPr>
        </p:nvSpPr>
        <p:spPr>
          <a:xfrm>
            <a:off x="1152102" y="948116"/>
            <a:ext cx="7061400" cy="3627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FoodieBot</a:t>
            </a:r>
            <a:r>
              <a:rPr lang="en-US" sz="1700" dirty="0"/>
              <a:t> streamlines online food ordering through its intuitive chatbot interface.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Integrated with the </a:t>
            </a:r>
            <a:r>
              <a:rPr lang="en-US" sz="1700" dirty="0" err="1"/>
              <a:t>FoodieBite</a:t>
            </a:r>
            <a:r>
              <a:rPr lang="en-US" sz="1700" dirty="0"/>
              <a:t> website, it simplifies menu browsing, order placement, and tracking.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MySQL for data storage, ensures efficiency, scalability, and reliability in handling user interactions and processing orders.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Offers users a convenient, efficient, and enjoyable way to order their favorite meals with just a few simple interactions.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FoodieBot</a:t>
            </a:r>
            <a:r>
              <a:rPr lang="en-US" sz="1700" dirty="0"/>
              <a:t> aims to deliver a superior food ordering experience for users.</a:t>
            </a:r>
            <a:endParaRPr sz="1700" dirty="0"/>
          </a:p>
        </p:txBody>
      </p:sp>
      <p:sp>
        <p:nvSpPr>
          <p:cNvPr id="480" name="Google Shape;480;p48"/>
          <p:cNvSpPr txBox="1">
            <a:spLocks noGrp="1"/>
          </p:cNvSpPr>
          <p:nvPr>
            <p:ph type="title"/>
          </p:nvPr>
        </p:nvSpPr>
        <p:spPr>
          <a:xfrm>
            <a:off x="1720318" y="357883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81" name="Google Shape;481;p48"/>
          <p:cNvSpPr/>
          <p:nvPr/>
        </p:nvSpPr>
        <p:spPr>
          <a:xfrm rot="-6146075">
            <a:off x="-1358102" y="-150230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8"/>
          <p:cNvSpPr/>
          <p:nvPr/>
        </p:nvSpPr>
        <p:spPr>
          <a:xfrm rot="-6145876">
            <a:off x="7360470" y="421738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8"/>
          <p:cNvSpPr/>
          <p:nvPr/>
        </p:nvSpPr>
        <p:spPr>
          <a:xfrm>
            <a:off x="-1087400" y="40771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8"/>
          <p:cNvSpPr/>
          <p:nvPr/>
        </p:nvSpPr>
        <p:spPr>
          <a:xfrm>
            <a:off x="7737388" y="-852550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8"/>
          <p:cNvSpPr/>
          <p:nvPr/>
        </p:nvSpPr>
        <p:spPr>
          <a:xfrm rot="-9313205">
            <a:off x="-1228996" y="-1550274"/>
            <a:ext cx="2769283" cy="270189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8"/>
          <p:cNvSpPr/>
          <p:nvPr/>
        </p:nvSpPr>
        <p:spPr>
          <a:xfrm rot="-9312990">
            <a:off x="7803965" y="4552906"/>
            <a:ext cx="1868601" cy="1823238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795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/>
          <p:nvPr/>
        </p:nvSpPr>
        <p:spPr>
          <a:xfrm rot="-4130789">
            <a:off x="-531553" y="3596069"/>
            <a:ext cx="1752888" cy="2304651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468" name="Google Shape;468;p47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THANK </a:t>
            </a:r>
            <a:r>
              <a:rPr lang="en" b="0" dirty="0">
                <a:solidFill>
                  <a:schemeClr val="accent1"/>
                </a:solidFill>
                <a:latin typeface="Jost"/>
                <a:ea typeface="Jost"/>
                <a:sym typeface="Jost"/>
              </a:rPr>
              <a:t>YOU!</a:t>
            </a:r>
            <a:endParaRPr b="0" dirty="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69" name="Google Shape;469;p47"/>
          <p:cNvSpPr/>
          <p:nvPr/>
        </p:nvSpPr>
        <p:spPr>
          <a:xfrm rot="-6146075">
            <a:off x="-1448977" y="-9742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7"/>
          <p:cNvSpPr/>
          <p:nvPr/>
        </p:nvSpPr>
        <p:spPr>
          <a:xfrm>
            <a:off x="0" y="1307100"/>
            <a:ext cx="923100" cy="923100"/>
          </a:xfrm>
          <a:prstGeom prst="donut">
            <a:avLst>
              <a:gd name="adj" fmla="val 26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7"/>
          <p:cNvSpPr/>
          <p:nvPr/>
        </p:nvSpPr>
        <p:spPr>
          <a:xfrm>
            <a:off x="7369821" y="-685050"/>
            <a:ext cx="2121900" cy="2121900"/>
          </a:xfrm>
          <a:prstGeom prst="donut">
            <a:avLst>
              <a:gd name="adj" fmla="val 16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7"/>
          <p:cNvSpPr/>
          <p:nvPr/>
        </p:nvSpPr>
        <p:spPr>
          <a:xfrm rot="-6145876">
            <a:off x="7697345" y="344343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7"/>
          <p:cNvSpPr/>
          <p:nvPr/>
        </p:nvSpPr>
        <p:spPr>
          <a:xfrm rot="-8707616">
            <a:off x="8244065" y="4171872"/>
            <a:ext cx="1894150" cy="1894150"/>
          </a:xfrm>
          <a:prstGeom prst="donut">
            <a:avLst>
              <a:gd name="adj" fmla="val 21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7"/>
          <p:cNvSpPr/>
          <p:nvPr/>
        </p:nvSpPr>
        <p:spPr>
          <a:xfrm rot="-2537566">
            <a:off x="8039283" y="-1065087"/>
            <a:ext cx="1752893" cy="230462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2"/>
          </p:nvPr>
        </p:nvSpPr>
        <p:spPr>
          <a:xfrm>
            <a:off x="1588875" y="16569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 idx="3"/>
          </p:nvPr>
        </p:nvSpPr>
        <p:spPr>
          <a:xfrm>
            <a:off x="1588925" y="33298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4"/>
          </p:nvPr>
        </p:nvSpPr>
        <p:spPr>
          <a:xfrm>
            <a:off x="4168200" y="1656975"/>
            <a:ext cx="807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title" idx="5"/>
          </p:nvPr>
        </p:nvSpPr>
        <p:spPr>
          <a:xfrm>
            <a:off x="4168200" y="3329842"/>
            <a:ext cx="807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6"/>
          </p:nvPr>
        </p:nvSpPr>
        <p:spPr>
          <a:xfrm>
            <a:off x="6820425" y="16569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 idx="7"/>
          </p:nvPr>
        </p:nvSpPr>
        <p:spPr>
          <a:xfrm>
            <a:off x="6820425" y="33298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subTitle" idx="1"/>
          </p:nvPr>
        </p:nvSpPr>
        <p:spPr>
          <a:xfrm>
            <a:off x="71322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8"/>
          </p:nvPr>
        </p:nvSpPr>
        <p:spPr>
          <a:xfrm>
            <a:off x="3329000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291" name="Google Shape;291;p38"/>
          <p:cNvSpPr txBox="1">
            <a:spLocks noGrp="1"/>
          </p:cNvSpPr>
          <p:nvPr>
            <p:ph type="subTitle" idx="9"/>
          </p:nvPr>
        </p:nvSpPr>
        <p:spPr>
          <a:xfrm>
            <a:off x="594477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 &amp; Website</a:t>
            </a:r>
            <a:endParaRPr dirty="0"/>
          </a:p>
        </p:txBody>
      </p:sp>
      <p:sp>
        <p:nvSpPr>
          <p:cNvPr id="292" name="Google Shape;292;p38"/>
          <p:cNvSpPr txBox="1">
            <a:spLocks noGrp="1"/>
          </p:cNvSpPr>
          <p:nvPr>
            <p:ph type="subTitle" idx="13"/>
          </p:nvPr>
        </p:nvSpPr>
        <p:spPr>
          <a:xfrm>
            <a:off x="713225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293" name="Google Shape;293;p38"/>
          <p:cNvSpPr txBox="1">
            <a:spLocks noGrp="1"/>
          </p:cNvSpPr>
          <p:nvPr>
            <p:ph type="subTitle" idx="14"/>
          </p:nvPr>
        </p:nvSpPr>
        <p:spPr>
          <a:xfrm>
            <a:off x="3329000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294" name="Google Shape;294;p38"/>
          <p:cNvSpPr txBox="1">
            <a:spLocks noGrp="1"/>
          </p:cNvSpPr>
          <p:nvPr>
            <p:ph type="subTitle" idx="15"/>
          </p:nvPr>
        </p:nvSpPr>
        <p:spPr>
          <a:xfrm>
            <a:off x="5944775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Charts &amp; Diagrams</a:t>
            </a:r>
            <a:endParaRPr dirty="0"/>
          </a:p>
        </p:txBody>
      </p:sp>
      <p:sp>
        <p:nvSpPr>
          <p:cNvPr id="295" name="Google Shape;295;p38"/>
          <p:cNvSpPr/>
          <p:nvPr/>
        </p:nvSpPr>
        <p:spPr>
          <a:xfrm rot="-9313051">
            <a:off x="-906597" y="-793874"/>
            <a:ext cx="2290216" cy="223464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25" name="Google Shape;325;p41"/>
          <p:cNvSpPr txBox="1">
            <a:spLocks noGrp="1"/>
          </p:cNvSpPr>
          <p:nvPr>
            <p:ph type="subTitle" idx="1"/>
          </p:nvPr>
        </p:nvSpPr>
        <p:spPr>
          <a:xfrm>
            <a:off x="1289999" y="1388533"/>
            <a:ext cx="3552933" cy="2439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FoodieBot</a:t>
            </a:r>
            <a:r>
              <a:rPr lang="en-US" sz="1400" dirty="0"/>
              <a:t> offers a revolutionary approach to food ordering, where users can interact with a chatbot interface in a conversational manner. Imagine ordering food as effortlessly as chatting with a friend. With </a:t>
            </a:r>
            <a:r>
              <a:rPr lang="en-US" sz="1400" dirty="0" err="1"/>
              <a:t>FoodieBot</a:t>
            </a:r>
            <a:r>
              <a:rPr lang="en-US" sz="1400" dirty="0"/>
              <a:t>, that vision becomes a reality. Whether you're craving pizza, burger, or something else, simply chat with </a:t>
            </a:r>
            <a:r>
              <a:rPr lang="en-US" sz="1400" dirty="0" err="1"/>
              <a:t>FoodieBot</a:t>
            </a:r>
            <a:r>
              <a:rPr lang="en-US" sz="1400" dirty="0"/>
              <a:t> to explore menus, place orders, and track delivery status—all in a human-like conversation.</a:t>
            </a:r>
            <a:endParaRPr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7EDD6-6D51-0A14-B68E-281BFD1AB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49" y="1017726"/>
            <a:ext cx="2771059" cy="368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C192D66-72D9-8ABE-E57E-51DED4003D98}"/>
              </a:ext>
            </a:extLst>
          </p:cNvPr>
          <p:cNvSpPr/>
          <p:nvPr/>
        </p:nvSpPr>
        <p:spPr>
          <a:xfrm>
            <a:off x="1354667" y="1456252"/>
            <a:ext cx="6728177" cy="1557881"/>
          </a:xfrm>
          <a:custGeom>
            <a:avLst/>
            <a:gdLst>
              <a:gd name="connsiteX0" fmla="*/ 0 w 6728177"/>
              <a:gd name="connsiteY0" fmla="*/ 1230504 h 1557881"/>
              <a:gd name="connsiteX1" fmla="*/ 1569155 w 6728177"/>
              <a:gd name="connsiteY1" fmla="*/ 67748 h 1557881"/>
              <a:gd name="connsiteX2" fmla="*/ 3149600 w 6728177"/>
              <a:gd name="connsiteY2" fmla="*/ 1524015 h 1557881"/>
              <a:gd name="connsiteX3" fmla="*/ 4763911 w 6728177"/>
              <a:gd name="connsiteY3" fmla="*/ 15 h 1557881"/>
              <a:gd name="connsiteX4" fmla="*/ 6728177 w 6728177"/>
              <a:gd name="connsiteY4" fmla="*/ 1557881 h 155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177" h="1557881">
                <a:moveTo>
                  <a:pt x="0" y="1230504"/>
                </a:moveTo>
                <a:cubicBezTo>
                  <a:pt x="522111" y="624667"/>
                  <a:pt x="1044222" y="18830"/>
                  <a:pt x="1569155" y="67748"/>
                </a:cubicBezTo>
                <a:cubicBezTo>
                  <a:pt x="2094088" y="116666"/>
                  <a:pt x="2617141" y="1535304"/>
                  <a:pt x="3149600" y="1524015"/>
                </a:cubicBezTo>
                <a:cubicBezTo>
                  <a:pt x="3682059" y="1512726"/>
                  <a:pt x="4167482" y="-5629"/>
                  <a:pt x="4763911" y="15"/>
                </a:cubicBezTo>
                <a:cubicBezTo>
                  <a:pt x="5360340" y="5659"/>
                  <a:pt x="6553199" y="1283185"/>
                  <a:pt x="6728177" y="1557881"/>
                </a:cubicBezTo>
              </a:path>
            </a:pathLst>
          </a:custGeom>
          <a:noFill/>
          <a:ln w="28575">
            <a:solidFill>
              <a:srgbClr val="F2D0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Google Shape;369;p44"/>
          <p:cNvSpPr/>
          <p:nvPr/>
        </p:nvSpPr>
        <p:spPr>
          <a:xfrm rot="-8782234">
            <a:off x="7694185" y="3812818"/>
            <a:ext cx="2201440" cy="2201440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4"/>
          <p:cNvSpPr txBox="1">
            <a:spLocks noGrp="1"/>
          </p:cNvSpPr>
          <p:nvPr>
            <p:ph type="subTitle" idx="4"/>
          </p:nvPr>
        </p:nvSpPr>
        <p:spPr>
          <a:xfrm>
            <a:off x="231226" y="3309682"/>
            <a:ext cx="2361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Browsing</a:t>
            </a:r>
            <a:endParaRPr dirty="0"/>
          </a:p>
        </p:txBody>
      </p:sp>
      <p:sp>
        <p:nvSpPr>
          <p:cNvPr id="374" name="Google Shape;374;p44"/>
          <p:cNvSpPr txBox="1">
            <a:spLocks noGrp="1"/>
          </p:cNvSpPr>
          <p:nvPr>
            <p:ph type="subTitle" idx="5"/>
          </p:nvPr>
        </p:nvSpPr>
        <p:spPr>
          <a:xfrm>
            <a:off x="1944262" y="1959023"/>
            <a:ext cx="2361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</a:t>
            </a:r>
            <a:endParaRPr dirty="0"/>
          </a:p>
        </p:txBody>
      </p:sp>
      <p:sp>
        <p:nvSpPr>
          <p:cNvPr id="375" name="Google Shape;375;p44"/>
          <p:cNvSpPr txBox="1">
            <a:spLocks noGrp="1"/>
          </p:cNvSpPr>
          <p:nvPr>
            <p:ph type="subTitle" idx="6"/>
          </p:nvPr>
        </p:nvSpPr>
        <p:spPr>
          <a:xfrm>
            <a:off x="6990965" y="3305188"/>
            <a:ext cx="2361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</a:t>
            </a:r>
            <a:endParaRPr dirty="0"/>
          </a:p>
        </p:txBody>
      </p:sp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 &amp; functionalities</a:t>
            </a:r>
            <a:endParaRPr dirty="0"/>
          </a:p>
        </p:txBody>
      </p:sp>
      <p:sp>
        <p:nvSpPr>
          <p:cNvPr id="377" name="Google Shape;377;p44"/>
          <p:cNvSpPr/>
          <p:nvPr/>
        </p:nvSpPr>
        <p:spPr>
          <a:xfrm>
            <a:off x="1125376" y="2658225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4"/>
          <p:cNvSpPr/>
          <p:nvPr/>
        </p:nvSpPr>
        <p:spPr>
          <a:xfrm>
            <a:off x="2818850" y="1265275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44"/>
          <p:cNvSpPr/>
          <p:nvPr/>
        </p:nvSpPr>
        <p:spPr>
          <a:xfrm>
            <a:off x="6066350" y="1203806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4"/>
          <p:cNvSpPr/>
          <p:nvPr/>
        </p:nvSpPr>
        <p:spPr>
          <a:xfrm>
            <a:off x="8593900" y="3741150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78;p44">
            <a:extLst>
              <a:ext uri="{FF2B5EF4-FFF2-40B4-BE49-F238E27FC236}">
                <a16:creationId xmlns:a16="http://schemas.microsoft.com/office/drawing/2014/main" id="{32D1FF30-E5D2-5888-75BD-AA674BFDCEA8}"/>
              </a:ext>
            </a:extLst>
          </p:cNvPr>
          <p:cNvSpPr/>
          <p:nvPr/>
        </p:nvSpPr>
        <p:spPr>
          <a:xfrm>
            <a:off x="4305262" y="2658225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8;p44">
            <a:extLst>
              <a:ext uri="{FF2B5EF4-FFF2-40B4-BE49-F238E27FC236}">
                <a16:creationId xmlns:a16="http://schemas.microsoft.com/office/drawing/2014/main" id="{24A7B652-EDFC-C6F9-31A3-71E403B8D223}"/>
              </a:ext>
            </a:extLst>
          </p:cNvPr>
          <p:cNvSpPr/>
          <p:nvPr/>
        </p:nvSpPr>
        <p:spPr>
          <a:xfrm>
            <a:off x="7885115" y="2658225"/>
            <a:ext cx="572700" cy="572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75;p44">
            <a:extLst>
              <a:ext uri="{FF2B5EF4-FFF2-40B4-BE49-F238E27FC236}">
                <a16:creationId xmlns:a16="http://schemas.microsoft.com/office/drawing/2014/main" id="{757C10AD-2445-3424-D427-4AC08D255759}"/>
              </a:ext>
            </a:extLst>
          </p:cNvPr>
          <p:cNvSpPr txBox="1">
            <a:spLocks/>
          </p:cNvSpPr>
          <p:nvPr/>
        </p:nvSpPr>
        <p:spPr>
          <a:xfrm>
            <a:off x="5172200" y="1903852"/>
            <a:ext cx="2361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Bill</a:t>
            </a:r>
          </a:p>
          <a:p>
            <a:pPr marL="0" indent="0"/>
            <a:r>
              <a:rPr lang="en-US" dirty="0"/>
              <a:t>Calculation</a:t>
            </a:r>
          </a:p>
        </p:txBody>
      </p:sp>
      <p:sp>
        <p:nvSpPr>
          <p:cNvPr id="11" name="Google Shape;375;p44">
            <a:extLst>
              <a:ext uri="{FF2B5EF4-FFF2-40B4-BE49-F238E27FC236}">
                <a16:creationId xmlns:a16="http://schemas.microsoft.com/office/drawing/2014/main" id="{01D5327E-0E32-EFC4-75B2-3B1F34A52969}"/>
              </a:ext>
            </a:extLst>
          </p:cNvPr>
          <p:cNvSpPr txBox="1">
            <a:spLocks/>
          </p:cNvSpPr>
          <p:nvPr/>
        </p:nvSpPr>
        <p:spPr>
          <a:xfrm>
            <a:off x="3411112" y="3351937"/>
            <a:ext cx="2361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Add/Remove Items</a:t>
            </a:r>
          </a:p>
        </p:txBody>
      </p:sp>
      <p:sp>
        <p:nvSpPr>
          <p:cNvPr id="12" name="Google Shape;283;p38">
            <a:extLst>
              <a:ext uri="{FF2B5EF4-FFF2-40B4-BE49-F238E27FC236}">
                <a16:creationId xmlns:a16="http://schemas.microsoft.com/office/drawing/2014/main" id="{E42B7446-5F3B-5942-133F-2AFDE1C80275}"/>
              </a:ext>
            </a:extLst>
          </p:cNvPr>
          <p:cNvSpPr txBox="1">
            <a:spLocks/>
          </p:cNvSpPr>
          <p:nvPr/>
        </p:nvSpPr>
        <p:spPr>
          <a:xfrm>
            <a:off x="1054642" y="27346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n" sz="1800" b="1" dirty="0"/>
              <a:t>1</a:t>
            </a:r>
          </a:p>
        </p:txBody>
      </p:sp>
      <p:sp>
        <p:nvSpPr>
          <p:cNvPr id="14" name="Google Shape;283;p38">
            <a:extLst>
              <a:ext uri="{FF2B5EF4-FFF2-40B4-BE49-F238E27FC236}">
                <a16:creationId xmlns:a16="http://schemas.microsoft.com/office/drawing/2014/main" id="{B97C8412-1A96-DDF5-539E-46BDC496B254}"/>
              </a:ext>
            </a:extLst>
          </p:cNvPr>
          <p:cNvSpPr txBox="1">
            <a:spLocks/>
          </p:cNvSpPr>
          <p:nvPr/>
        </p:nvSpPr>
        <p:spPr>
          <a:xfrm>
            <a:off x="4224262" y="273863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n" sz="1800" b="1" dirty="0"/>
              <a:t>3</a:t>
            </a:r>
          </a:p>
        </p:txBody>
      </p:sp>
      <p:sp>
        <p:nvSpPr>
          <p:cNvPr id="13" name="Google Shape;283;p38">
            <a:extLst>
              <a:ext uri="{FF2B5EF4-FFF2-40B4-BE49-F238E27FC236}">
                <a16:creationId xmlns:a16="http://schemas.microsoft.com/office/drawing/2014/main" id="{682979C0-4382-5D11-3821-92715EE37ADA}"/>
              </a:ext>
            </a:extLst>
          </p:cNvPr>
          <p:cNvSpPr txBox="1">
            <a:spLocks/>
          </p:cNvSpPr>
          <p:nvPr/>
        </p:nvSpPr>
        <p:spPr>
          <a:xfrm>
            <a:off x="2737850" y="134593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n" sz="1800" b="1" dirty="0"/>
              <a:t>2</a:t>
            </a:r>
          </a:p>
        </p:txBody>
      </p:sp>
      <p:sp>
        <p:nvSpPr>
          <p:cNvPr id="15" name="Google Shape;283;p38">
            <a:extLst>
              <a:ext uri="{FF2B5EF4-FFF2-40B4-BE49-F238E27FC236}">
                <a16:creationId xmlns:a16="http://schemas.microsoft.com/office/drawing/2014/main" id="{63E27753-6005-D9A5-B5B3-4607C2498C8C}"/>
              </a:ext>
            </a:extLst>
          </p:cNvPr>
          <p:cNvSpPr txBox="1">
            <a:spLocks/>
          </p:cNvSpPr>
          <p:nvPr/>
        </p:nvSpPr>
        <p:spPr>
          <a:xfrm>
            <a:off x="5985350" y="127590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n" sz="1800" b="1" dirty="0"/>
              <a:t>4</a:t>
            </a:r>
          </a:p>
        </p:txBody>
      </p:sp>
      <p:sp>
        <p:nvSpPr>
          <p:cNvPr id="16" name="Google Shape;283;p38">
            <a:extLst>
              <a:ext uri="{FF2B5EF4-FFF2-40B4-BE49-F238E27FC236}">
                <a16:creationId xmlns:a16="http://schemas.microsoft.com/office/drawing/2014/main" id="{341BEC2A-1109-75D3-27B2-AAD7161A4582}"/>
              </a:ext>
            </a:extLst>
          </p:cNvPr>
          <p:cNvSpPr txBox="1">
            <a:spLocks/>
          </p:cNvSpPr>
          <p:nvPr/>
        </p:nvSpPr>
        <p:spPr>
          <a:xfrm>
            <a:off x="7804115" y="2744722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None/>
              <a:defRPr sz="13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en" sz="1800" b="1" dirty="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>
            <a:spLocks noGrp="1"/>
          </p:cNvSpPr>
          <p:nvPr>
            <p:ph type="subTitle" idx="5"/>
          </p:nvPr>
        </p:nvSpPr>
        <p:spPr>
          <a:xfrm>
            <a:off x="1358050" y="1618975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Integrated with FoodieBite website</a:t>
            </a:r>
            <a:endParaRPr dirty="0"/>
          </a:p>
        </p:txBody>
      </p:sp>
      <p:sp>
        <p:nvSpPr>
          <p:cNvPr id="410" name="Google Shape;410;p45"/>
          <p:cNvSpPr txBox="1">
            <a:spLocks noGrp="1"/>
          </p:cNvSpPr>
          <p:nvPr>
            <p:ph type="subTitle" idx="6"/>
          </p:nvPr>
        </p:nvSpPr>
        <p:spPr>
          <a:xfrm>
            <a:off x="1358050" y="2519318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Conversational Chatbot Interface</a:t>
            </a:r>
            <a:endParaRPr dirty="0"/>
          </a:p>
        </p:txBody>
      </p:sp>
      <p:sp>
        <p:nvSpPr>
          <p:cNvPr id="411" name="Google Shape;411;p45"/>
          <p:cNvSpPr txBox="1">
            <a:spLocks noGrp="1"/>
          </p:cNvSpPr>
          <p:nvPr>
            <p:ph type="subTitle" idx="7"/>
          </p:nvPr>
        </p:nvSpPr>
        <p:spPr>
          <a:xfrm>
            <a:off x="5409491" y="1618975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Natural language understanding</a:t>
            </a:r>
            <a:endParaRPr dirty="0"/>
          </a:p>
        </p:txBody>
      </p:sp>
      <p:sp>
        <p:nvSpPr>
          <p:cNvPr id="412" name="Google Shape;412;p45"/>
          <p:cNvSpPr txBox="1">
            <a:spLocks noGrp="1"/>
          </p:cNvSpPr>
          <p:nvPr>
            <p:ph type="subTitle" idx="8"/>
          </p:nvPr>
        </p:nvSpPr>
        <p:spPr>
          <a:xfrm>
            <a:off x="5409491" y="2597325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Integrated with database</a:t>
            </a:r>
            <a:endParaRPr dirty="0"/>
          </a:p>
        </p:txBody>
      </p:sp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cxnSp>
        <p:nvCxnSpPr>
          <p:cNvPr id="414" name="Google Shape;414;p45"/>
          <p:cNvCxnSpPr/>
          <p:nvPr/>
        </p:nvCxnSpPr>
        <p:spPr>
          <a:xfrm>
            <a:off x="4572000" y="1484375"/>
            <a:ext cx="0" cy="299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5"/>
          <p:cNvSpPr/>
          <p:nvPr/>
        </p:nvSpPr>
        <p:spPr>
          <a:xfrm>
            <a:off x="720001" y="1444981"/>
            <a:ext cx="318562" cy="293508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15;p45">
            <a:extLst>
              <a:ext uri="{FF2B5EF4-FFF2-40B4-BE49-F238E27FC236}">
                <a16:creationId xmlns:a16="http://schemas.microsoft.com/office/drawing/2014/main" id="{8B0B066D-1C4E-2F44-D3D2-EB5C4BF19F69}"/>
              </a:ext>
            </a:extLst>
          </p:cNvPr>
          <p:cNvSpPr/>
          <p:nvPr/>
        </p:nvSpPr>
        <p:spPr>
          <a:xfrm>
            <a:off x="720000" y="2424996"/>
            <a:ext cx="318562" cy="293508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15;p45">
            <a:extLst>
              <a:ext uri="{FF2B5EF4-FFF2-40B4-BE49-F238E27FC236}">
                <a16:creationId xmlns:a16="http://schemas.microsoft.com/office/drawing/2014/main" id="{4EF13EC3-FB27-7D6E-8667-E48FE89D6627}"/>
              </a:ext>
            </a:extLst>
          </p:cNvPr>
          <p:cNvSpPr/>
          <p:nvPr/>
        </p:nvSpPr>
        <p:spPr>
          <a:xfrm>
            <a:off x="720000" y="3468175"/>
            <a:ext cx="318562" cy="293508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15;p45">
            <a:extLst>
              <a:ext uri="{FF2B5EF4-FFF2-40B4-BE49-F238E27FC236}">
                <a16:creationId xmlns:a16="http://schemas.microsoft.com/office/drawing/2014/main" id="{B9B91868-D44A-71DE-5710-4D19322A3044}"/>
              </a:ext>
            </a:extLst>
          </p:cNvPr>
          <p:cNvSpPr/>
          <p:nvPr/>
        </p:nvSpPr>
        <p:spPr>
          <a:xfrm>
            <a:off x="4854778" y="1484375"/>
            <a:ext cx="318562" cy="293508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5;p45">
            <a:extLst>
              <a:ext uri="{FF2B5EF4-FFF2-40B4-BE49-F238E27FC236}">
                <a16:creationId xmlns:a16="http://schemas.microsoft.com/office/drawing/2014/main" id="{B065AEB3-C397-8C80-68D4-43707EE9E795}"/>
              </a:ext>
            </a:extLst>
          </p:cNvPr>
          <p:cNvSpPr/>
          <p:nvPr/>
        </p:nvSpPr>
        <p:spPr>
          <a:xfrm>
            <a:off x="4854778" y="2424996"/>
            <a:ext cx="318562" cy="293508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15;p45">
            <a:extLst>
              <a:ext uri="{FF2B5EF4-FFF2-40B4-BE49-F238E27FC236}">
                <a16:creationId xmlns:a16="http://schemas.microsoft.com/office/drawing/2014/main" id="{CA7BCC71-F10D-FE13-497C-E062034B64CA}"/>
              </a:ext>
            </a:extLst>
          </p:cNvPr>
          <p:cNvSpPr/>
          <p:nvPr/>
        </p:nvSpPr>
        <p:spPr>
          <a:xfrm>
            <a:off x="4854778" y="3468175"/>
            <a:ext cx="318562" cy="293508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0;p45">
            <a:extLst>
              <a:ext uri="{FF2B5EF4-FFF2-40B4-BE49-F238E27FC236}">
                <a16:creationId xmlns:a16="http://schemas.microsoft.com/office/drawing/2014/main" id="{5DA010C6-C929-E2FE-2988-A71AC20304ED}"/>
              </a:ext>
            </a:extLst>
          </p:cNvPr>
          <p:cNvSpPr txBox="1">
            <a:spLocks/>
          </p:cNvSpPr>
          <p:nvPr/>
        </p:nvSpPr>
        <p:spPr>
          <a:xfrm>
            <a:off x="1358050" y="3446475"/>
            <a:ext cx="2977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Efficiently handles user queries</a:t>
            </a:r>
          </a:p>
        </p:txBody>
      </p:sp>
      <p:sp>
        <p:nvSpPr>
          <p:cNvPr id="16" name="Google Shape;410;p45">
            <a:extLst>
              <a:ext uri="{FF2B5EF4-FFF2-40B4-BE49-F238E27FC236}">
                <a16:creationId xmlns:a16="http://schemas.microsoft.com/office/drawing/2014/main" id="{87CCC4BF-43F1-ADB2-83E1-1A387EC08156}"/>
              </a:ext>
            </a:extLst>
          </p:cNvPr>
          <p:cNvSpPr txBox="1">
            <a:spLocks/>
          </p:cNvSpPr>
          <p:nvPr/>
        </p:nvSpPr>
        <p:spPr>
          <a:xfrm>
            <a:off x="5409491" y="3468175"/>
            <a:ext cx="2977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Convenient and easy to use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8"/>
          <p:cNvSpPr txBox="1">
            <a:spLocks noGrp="1"/>
          </p:cNvSpPr>
          <p:nvPr>
            <p:ph type="subTitle" idx="1"/>
          </p:nvPr>
        </p:nvSpPr>
        <p:spPr>
          <a:xfrm>
            <a:off x="1041300" y="1790284"/>
            <a:ext cx="70614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FoodieBite</a:t>
            </a:r>
            <a:r>
              <a:rPr lang="en-US" dirty="0"/>
              <a:t> website offers a seamless platform for users to explore a variety of culinary delights and conveniently place orders online. </a:t>
            </a:r>
            <a:endParaRPr dirty="0"/>
          </a:p>
        </p:txBody>
      </p:sp>
      <p:sp>
        <p:nvSpPr>
          <p:cNvPr id="480" name="Google Shape;480;p48"/>
          <p:cNvSpPr txBox="1">
            <a:spLocks noGrp="1"/>
          </p:cNvSpPr>
          <p:nvPr>
            <p:ph type="title"/>
          </p:nvPr>
        </p:nvSpPr>
        <p:spPr>
          <a:xfrm>
            <a:off x="1720318" y="357883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FoodieBite Website</a:t>
            </a:r>
            <a:endParaRPr dirty="0"/>
          </a:p>
        </p:txBody>
      </p:sp>
      <p:sp>
        <p:nvSpPr>
          <p:cNvPr id="481" name="Google Shape;481;p48"/>
          <p:cNvSpPr/>
          <p:nvPr/>
        </p:nvSpPr>
        <p:spPr>
          <a:xfrm rot="-6146075">
            <a:off x="-1358102" y="-150230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8"/>
          <p:cNvSpPr/>
          <p:nvPr/>
        </p:nvSpPr>
        <p:spPr>
          <a:xfrm rot="-6145876">
            <a:off x="7360470" y="421738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8"/>
          <p:cNvSpPr/>
          <p:nvPr/>
        </p:nvSpPr>
        <p:spPr>
          <a:xfrm>
            <a:off x="-1087400" y="40771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8"/>
          <p:cNvSpPr/>
          <p:nvPr/>
        </p:nvSpPr>
        <p:spPr>
          <a:xfrm>
            <a:off x="7737388" y="-852550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8"/>
          <p:cNvSpPr/>
          <p:nvPr/>
        </p:nvSpPr>
        <p:spPr>
          <a:xfrm rot="-9313205">
            <a:off x="-1228996" y="-1550274"/>
            <a:ext cx="2769283" cy="270189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8"/>
          <p:cNvSpPr/>
          <p:nvPr/>
        </p:nvSpPr>
        <p:spPr>
          <a:xfrm rot="-9312990">
            <a:off x="7803965" y="4552906"/>
            <a:ext cx="1868601" cy="1823238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/>
          <p:nvPr/>
        </p:nvSpPr>
        <p:spPr>
          <a:xfrm rot="-6146075">
            <a:off x="-1448977" y="-9742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-195550" y="4375725"/>
            <a:ext cx="923100" cy="923100"/>
          </a:xfrm>
          <a:prstGeom prst="donut">
            <a:avLst>
              <a:gd name="adj" fmla="val 26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7369821" y="-685050"/>
            <a:ext cx="2121900" cy="2121900"/>
          </a:xfrm>
          <a:prstGeom prst="donut">
            <a:avLst>
              <a:gd name="adj" fmla="val 16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title"/>
          </p:nvPr>
        </p:nvSpPr>
        <p:spPr>
          <a:xfrm>
            <a:off x="1651937" y="1166500"/>
            <a:ext cx="5840100" cy="2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Some snapshots of FoodieBite Website!</a:t>
            </a:r>
            <a:endParaRPr sz="4800" dirty="0"/>
          </a:p>
        </p:txBody>
      </p:sp>
      <p:sp>
        <p:nvSpPr>
          <p:cNvPr id="305" name="Google Shape;305;p39"/>
          <p:cNvSpPr/>
          <p:nvPr/>
        </p:nvSpPr>
        <p:spPr>
          <a:xfrm rot="-6145876">
            <a:off x="7697345" y="344343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 rot="-8707616">
            <a:off x="8244065" y="4171872"/>
            <a:ext cx="1894150" cy="1894150"/>
          </a:xfrm>
          <a:prstGeom prst="donut">
            <a:avLst>
              <a:gd name="adj" fmla="val 21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/>
          <p:nvPr/>
        </p:nvSpPr>
        <p:spPr>
          <a:xfrm rot="6443641" flipH="1">
            <a:off x="230926" y="3499023"/>
            <a:ext cx="1292716" cy="1699574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332" name="Google Shape;33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FoodieBite Website</a:t>
            </a:r>
            <a:endParaRPr dirty="0"/>
          </a:p>
        </p:txBody>
      </p:sp>
      <p:sp>
        <p:nvSpPr>
          <p:cNvPr id="335" name="Google Shape;335;p42"/>
          <p:cNvSpPr/>
          <p:nvPr/>
        </p:nvSpPr>
        <p:spPr>
          <a:xfrm>
            <a:off x="7618675" y="-132900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2"/>
          <p:cNvSpPr/>
          <p:nvPr/>
        </p:nvSpPr>
        <p:spPr>
          <a:xfrm rot="-6145876">
            <a:off x="7870320" y="4005757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2"/>
          <p:cNvSpPr/>
          <p:nvPr/>
        </p:nvSpPr>
        <p:spPr>
          <a:xfrm rot="-8707616">
            <a:off x="8693840" y="4241072"/>
            <a:ext cx="1894150" cy="1894150"/>
          </a:xfrm>
          <a:prstGeom prst="donut">
            <a:avLst>
              <a:gd name="adj" fmla="val 21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E48AD-2372-2483-F37E-27ECFB0E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73" y="1030900"/>
            <a:ext cx="6442901" cy="3800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/>
          <p:nvPr/>
        </p:nvSpPr>
        <p:spPr>
          <a:xfrm rot="6443641" flipH="1">
            <a:off x="230926" y="3499023"/>
            <a:ext cx="1292716" cy="1699574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332" name="Google Shape;33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FoodieBite Website</a:t>
            </a:r>
            <a:endParaRPr dirty="0"/>
          </a:p>
        </p:txBody>
      </p:sp>
      <p:sp>
        <p:nvSpPr>
          <p:cNvPr id="335" name="Google Shape;335;p42"/>
          <p:cNvSpPr/>
          <p:nvPr/>
        </p:nvSpPr>
        <p:spPr>
          <a:xfrm>
            <a:off x="7618675" y="-132900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2"/>
          <p:cNvSpPr/>
          <p:nvPr/>
        </p:nvSpPr>
        <p:spPr>
          <a:xfrm rot="-6145876">
            <a:off x="7870320" y="4005757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2"/>
          <p:cNvSpPr/>
          <p:nvPr/>
        </p:nvSpPr>
        <p:spPr>
          <a:xfrm rot="-8707616">
            <a:off x="8693840" y="4241072"/>
            <a:ext cx="1894150" cy="1894150"/>
          </a:xfrm>
          <a:prstGeom prst="donut">
            <a:avLst>
              <a:gd name="adj" fmla="val 21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E48AD-2372-2483-F37E-27ECFB0E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3358" y="1043735"/>
            <a:ext cx="6897284" cy="359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96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Young Apprentice Job Description by Slidesgo">
  <a:themeElements>
    <a:clrScheme name="Simple Light">
      <a:dk1>
        <a:srgbClr val="FFFFFF"/>
      </a:dk1>
      <a:lt1>
        <a:srgbClr val="191919"/>
      </a:lt1>
      <a:dk2>
        <a:srgbClr val="595959"/>
      </a:dk2>
      <a:lt2>
        <a:srgbClr val="F3F3F3"/>
      </a:lt2>
      <a:accent1>
        <a:srgbClr val="F2D04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On-screen Show (16:9)</PresentationFormat>
  <Paragraphs>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Jost</vt:lpstr>
      <vt:lpstr>Arial</vt:lpstr>
      <vt:lpstr>Raleway</vt:lpstr>
      <vt:lpstr>Anaheim</vt:lpstr>
      <vt:lpstr>Montserrat</vt:lpstr>
      <vt:lpstr>Nunito Light</vt:lpstr>
      <vt:lpstr>Bebas Neue</vt:lpstr>
      <vt:lpstr>Young Apprentice Job Description by Slidesgo</vt:lpstr>
      <vt:lpstr>FoodieBot  An assistant food chatbot</vt:lpstr>
      <vt:lpstr>TABLE OF CONTENTS</vt:lpstr>
      <vt:lpstr>INTRODUCTION</vt:lpstr>
      <vt:lpstr>Key features &amp; functionalities</vt:lpstr>
      <vt:lpstr>Description</vt:lpstr>
      <vt:lpstr>FoodieBite Website</vt:lpstr>
      <vt:lpstr>Some snapshots of FoodieBite Website!</vt:lpstr>
      <vt:lpstr>FoodieBite Website</vt:lpstr>
      <vt:lpstr>FoodieBite Website</vt:lpstr>
      <vt:lpstr>Integration of Chatbot on Website</vt:lpstr>
      <vt:lpstr>Integration of Chatbot on Website</vt:lpstr>
      <vt:lpstr>Technologies Used</vt:lpstr>
      <vt:lpstr>Implementation</vt:lpstr>
      <vt:lpstr>Implementation</vt:lpstr>
      <vt:lpstr>Flowchart</vt:lpstr>
      <vt:lpstr>Databse Design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FoodieBot  An assistant food chatbot</dc:title>
  <dc:creator>DEEPTI AGARWAL</dc:creator>
  <cp:lastModifiedBy>Deepti Agarwal</cp:lastModifiedBy>
  <cp:revision>3</cp:revision>
  <dcterms:modified xsi:type="dcterms:W3CDTF">2024-06-15T06:19:13Z</dcterms:modified>
</cp:coreProperties>
</file>