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5" r:id="rId5"/>
    <p:sldId id="326" r:id="rId6"/>
    <p:sldId id="327" r:id="rId7"/>
    <p:sldId id="340" r:id="rId8"/>
    <p:sldId id="346" r:id="rId9"/>
    <p:sldId id="336" r:id="rId10"/>
    <p:sldId id="347" r:id="rId11"/>
    <p:sldId id="337" r:id="rId12"/>
    <p:sldId id="342" r:id="rId13"/>
    <p:sldId id="343" r:id="rId14"/>
    <p:sldId id="329" r:id="rId15"/>
    <p:sldId id="344" r:id="rId16"/>
    <p:sldId id="338" r:id="rId17"/>
    <p:sldId id="345" r:id="rId18"/>
    <p:sldId id="3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5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etri dish with some transparent capsules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Deepti </a:t>
            </a:r>
            <a:r>
              <a:rPr lang="en-US" dirty="0" err="1"/>
              <a:t>agarwal</a:t>
            </a:r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93DF974-C5E0-7EB4-DCC7-F53B2607E017}"/>
              </a:ext>
            </a:extLst>
          </p:cNvPr>
          <p:cNvSpPr txBox="1">
            <a:spLocks/>
          </p:cNvSpPr>
          <p:nvPr/>
        </p:nvSpPr>
        <p:spPr>
          <a:xfrm>
            <a:off x="838200" y="4005072"/>
            <a:ext cx="10515600" cy="64008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2400" dirty="0"/>
              <a:t>A </a:t>
            </a:r>
            <a:r>
              <a:rPr lang="en-US" sz="2400" dirty="0" err="1"/>
              <a:t>llm</a:t>
            </a:r>
            <a:r>
              <a:rPr lang="en-US" sz="2400" dirty="0"/>
              <a:t> chatbot for investment bankers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flow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10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FB107C6-83C2-4539-D841-857D29AC7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298575" y="612775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384048"/>
            <a:ext cx="4114800" cy="5852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ffectLst/>
              </a:rPr>
              <a:t>Frontend development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Designed and developed a user-friendly conversational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Ensured the interface is intuitive and engaging for users.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2202809"/>
            <a:ext cx="4114800" cy="8229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Data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126353"/>
            <a:ext cx="3886200" cy="11795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Incorporated investment banking-related PDFs as primary data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Processed and indexed the data to be used effectively by the chatbot.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4422098"/>
            <a:ext cx="4114800" cy="6804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Testing and validation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231567"/>
            <a:ext cx="3886200" cy="12423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Conducted thorough testing to ensure accuracy, responsiveness, and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Validated the chatbot's ability to handle a wide range of investment banking queries.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21C092-0826-0AD4-3E8F-C8C4BC78C60E}"/>
              </a:ext>
            </a:extLst>
          </p:cNvPr>
          <p:cNvSpPr/>
          <p:nvPr/>
        </p:nvSpPr>
        <p:spPr>
          <a:xfrm>
            <a:off x="6352382" y="612775"/>
            <a:ext cx="674557" cy="6573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3CB240-EACF-AB42-1829-3EB97E9F28CC}"/>
              </a:ext>
            </a:extLst>
          </p:cNvPr>
          <p:cNvSpPr/>
          <p:nvPr/>
        </p:nvSpPr>
        <p:spPr>
          <a:xfrm>
            <a:off x="6352382" y="2596896"/>
            <a:ext cx="674557" cy="6573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E48434-99CE-5A9B-0A75-67DBB6A93347}"/>
              </a:ext>
            </a:extLst>
          </p:cNvPr>
          <p:cNvSpPr/>
          <p:nvPr/>
        </p:nvSpPr>
        <p:spPr>
          <a:xfrm>
            <a:off x="6352381" y="4762302"/>
            <a:ext cx="674557" cy="6573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9286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BF9B74A-C23A-06AE-7DBF-D0AB5E300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399" y="1806449"/>
            <a:ext cx="10179079" cy="4397502"/>
          </a:xfrm>
        </p:spPr>
      </p:pic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Technologies used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12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FB107C6-83C2-4539-D841-857D29AC7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298575" y="612775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0918" y="384047"/>
            <a:ext cx="5391962" cy="6106693"/>
          </a:xfrm>
        </p:spPr>
        <p:txBody>
          <a:bodyPr anchor="t"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Intel’s neural chat </a:t>
            </a:r>
            <a:r>
              <a:rPr lang="en-US" dirty="0" err="1">
                <a:effectLst/>
              </a:rPr>
              <a:t>llm</a:t>
            </a:r>
            <a:r>
              <a:rPr lang="en-US" dirty="0">
                <a:effectLst/>
              </a:rPr>
              <a:t> model (neural-chat-7b-v3-1.Q2_K.gguf)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BOOTSTRAP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CHROMA DB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HUGGINGFACE TRANSFORMERS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BGE (</a:t>
            </a:r>
            <a:r>
              <a:rPr lang="en-US" dirty="0" err="1"/>
              <a:t>BloomGPT</a:t>
            </a:r>
            <a:r>
              <a:rPr lang="en-US" dirty="0"/>
              <a:t> Embeddings)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CTRANSFORMERS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LANGCHAIN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VS CODE IDE</a:t>
            </a:r>
          </a:p>
        </p:txBody>
      </p:sp>
    </p:spTree>
    <p:extLst>
      <p:ext uri="{BB962C8B-B14F-4D97-AF65-F5344CB8AC3E}">
        <p14:creationId xmlns:p14="http://schemas.microsoft.com/office/powerpoint/2010/main" val="25033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988" y="654048"/>
            <a:ext cx="7602024" cy="530352"/>
          </a:xfrm>
        </p:spPr>
        <p:txBody>
          <a:bodyPr/>
          <a:lstStyle/>
          <a:p>
            <a:r>
              <a:rPr lang="en-US" sz="2800" dirty="0"/>
              <a:t>Team members and contribution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1319" y="1949245"/>
            <a:ext cx="8589362" cy="2908092"/>
          </a:xfrm>
        </p:spPr>
        <p:txBody>
          <a:bodyPr/>
          <a:lstStyle/>
          <a:p>
            <a:r>
              <a:rPr lang="en-US" sz="2000" spc="100" dirty="0">
                <a:ea typeface="+mn-lt"/>
                <a:cs typeface="Posterama" panose="020B0504020200020000" pitchFamily="34" charset="0"/>
              </a:rPr>
              <a:t>As the sole developer, I integrated advanced technologies like Intel's Neural Chat LLM and RAG to create a robust investment banking chatbot. Using </a:t>
            </a:r>
            <a:r>
              <a:rPr lang="en-US" sz="2000" spc="100" dirty="0" err="1">
                <a:ea typeface="+mn-lt"/>
                <a:cs typeface="Posterama" panose="020B0504020200020000" pitchFamily="34" charset="0"/>
              </a:rPr>
              <a:t>Langchain</a:t>
            </a:r>
            <a:r>
              <a:rPr lang="en-US" sz="2000" spc="100" dirty="0">
                <a:ea typeface="+mn-lt"/>
                <a:cs typeface="Posterama" panose="020B0504020200020000" pitchFamily="34" charset="0"/>
              </a:rPr>
              <a:t> for orchestration and Chroma DB for efficient data management, the chatbot offers precise responses and a user-friendly interface. Moving forward, I will continue to enhance its capabilities based on user feedback and advancements in AI technology.</a:t>
            </a: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7" name="Picture Placeholder 6" descr="Test tubes with one test tube in orange with drop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471" y="654048"/>
            <a:ext cx="4518010" cy="53035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8997" y="1618938"/>
            <a:ext cx="9758595" cy="4002374"/>
          </a:xfrm>
        </p:spPr>
        <p:txBody>
          <a:bodyPr/>
          <a:lstStyle/>
          <a:p>
            <a:r>
              <a:rPr lang="en-US" sz="2000" spc="100" dirty="0">
                <a:ea typeface="+mn-lt"/>
                <a:cs typeface="Posterama" panose="020B0504020200020000" pitchFamily="34" charset="0"/>
              </a:rPr>
              <a:t>In developing the investment banking chatbot, I integrated cutting-edge technologies to create a robust and intelligent system. Leveraging Intel's Neural Chat LLM and RAG technology, I ensured the chatbot delivers precise and detailed responses, enhancing user interactions. The use of </a:t>
            </a:r>
            <a:r>
              <a:rPr lang="en-US" sz="2000" spc="100" dirty="0" err="1">
                <a:ea typeface="+mn-lt"/>
                <a:cs typeface="Posterama" panose="020B0504020200020000" pitchFamily="34" charset="0"/>
              </a:rPr>
              <a:t>Langchain</a:t>
            </a:r>
            <a:r>
              <a:rPr lang="en-US" sz="2000" spc="100" dirty="0">
                <a:ea typeface="+mn-lt"/>
                <a:cs typeface="Posterama" panose="020B0504020200020000" pitchFamily="34" charset="0"/>
              </a:rPr>
              <a:t> for orchestration streamlined the integration of various components, while Chroma DB efficiently managed data for seamless query handling. The frontend interface offers an intuitive conversational experience, supported by a resilient backend built on Flask. Moving forward, I aim to continuously optimize and expand the chatbot's capabilities, incorporating user feedback and advancements in AI to maintain its relevance and effectiveness in the dynamic field of investment banking.</a:t>
            </a:r>
            <a:endParaRPr lang="en-US" sz="2000" spc="0" dirty="0">
              <a:ea typeface="+mn-lt"/>
              <a:cs typeface="+mn-lt"/>
            </a:endParaRPr>
          </a:p>
        </p:txBody>
      </p:sp>
      <p:pic>
        <p:nvPicPr>
          <p:cNvPr id="7" name="Picture Placeholder 6" descr="Test tubes with one test tube in orange with drop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362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pic>
        <p:nvPicPr>
          <p:cNvPr id="22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sz="2000" cap="all" spc="0" dirty="0"/>
              <a:t>DEEPTI AGARWAL</a:t>
            </a:r>
          </a:p>
          <a:p>
            <a:pPr marL="0" indent="0" algn="ctr">
              <a:lnSpc>
                <a:spcPts val="2660"/>
              </a:lnSpc>
              <a:spcBef>
                <a:spcPts val="0"/>
              </a:spcBef>
              <a:buNone/>
            </a:pPr>
            <a:r>
              <a:rPr lang="en-US" dirty="0"/>
              <a:t>GLA UNIVERSITY, MATHURA</a:t>
            </a:r>
            <a:endParaRPr lang="en-US" sz="2000" cap="all" spc="0" dirty="0"/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2816352"/>
            <a:ext cx="3785375" cy="336499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PROBLEM STATEMENT &amp;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FEATURES OFFERED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PROGRESS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ARCHITECTURE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TECHNOLOGIES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Problem statement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Placeholder 6" descr="Pipette over three glass jars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3429000"/>
            <a:ext cx="5760720" cy="2843784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>
                <a:ea typeface="+mn-lt"/>
                <a:cs typeface="+mn-lt"/>
              </a:rPr>
              <a:t>This problem statement is designed to introduce beginners to the exciting field of Generative Artificial Intelligence (</a:t>
            </a:r>
            <a:r>
              <a:rPr lang="en-US" sz="2000" spc="0" dirty="0" err="1">
                <a:ea typeface="+mn-lt"/>
                <a:cs typeface="+mn-lt"/>
              </a:rPr>
              <a:t>GenAI</a:t>
            </a:r>
            <a:r>
              <a:rPr lang="en-US" sz="2000" spc="0" dirty="0">
                <a:ea typeface="+mn-lt"/>
                <a:cs typeface="+mn-lt"/>
              </a:rPr>
              <a:t>) through a series of hands-on exercises. Participants will learn the basics of </a:t>
            </a:r>
            <a:r>
              <a:rPr lang="en-US" sz="2000" spc="0" dirty="0" err="1">
                <a:ea typeface="+mn-lt"/>
                <a:cs typeface="+mn-lt"/>
              </a:rPr>
              <a:t>GenAI</a:t>
            </a:r>
            <a:r>
              <a:rPr lang="en-US" sz="2000" spc="0" dirty="0">
                <a:ea typeface="+mn-lt"/>
                <a:cs typeface="+mn-lt"/>
              </a:rPr>
              <a:t>, perform simple Large Language Model (LLM) inference on a CPU, and explore the process of fine-tuning an LLM model to create a custom Chatbots.</a:t>
            </a:r>
            <a:endParaRPr lang="en-US" sz="2000" spc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853282-E7C0-B83B-F63E-8A5CE3357FDD}"/>
              </a:ext>
            </a:extLst>
          </p:cNvPr>
          <p:cNvSpPr txBox="1">
            <a:spLocks/>
          </p:cNvSpPr>
          <p:nvPr/>
        </p:nvSpPr>
        <p:spPr>
          <a:xfrm>
            <a:off x="5449824" y="2239031"/>
            <a:ext cx="5760720" cy="548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1800" dirty="0"/>
              <a:t>Introduction to </a:t>
            </a:r>
            <a:r>
              <a:rPr lang="en-US" sz="1800" dirty="0" err="1"/>
              <a:t>GenAI</a:t>
            </a:r>
            <a:r>
              <a:rPr lang="en-US" sz="1800" dirty="0"/>
              <a:t> and Simple LLM Inference on CPU and fine-tuning of LLM Model to create a Custom Chatbot</a:t>
            </a: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Unique idea/solution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Placeholder 6" descr="Pipette over three glass jars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438401"/>
            <a:ext cx="5760720" cy="3834383"/>
          </a:xfrm>
        </p:spPr>
        <p:txBody>
          <a:bodyPr/>
          <a:lstStyle/>
          <a:p>
            <a:pPr marL="0" indent="0">
              <a:lnSpc>
                <a:spcPts val="2400"/>
              </a:lnSpc>
              <a:buNone/>
            </a:pPr>
            <a:r>
              <a:rPr lang="en-US" sz="2000" spc="0" dirty="0"/>
              <a:t>I developed the </a:t>
            </a:r>
            <a:r>
              <a:rPr lang="en-US" sz="2000" b="1" spc="0" dirty="0"/>
              <a:t>"Investment Banking RAG Chatbot" </a:t>
            </a:r>
            <a:r>
              <a:rPr lang="en-US" sz="2000" spc="0" dirty="0"/>
              <a:t>using </a:t>
            </a:r>
            <a:r>
              <a:rPr lang="en-US" sz="2000" b="1" spc="0" dirty="0"/>
              <a:t>Intel's Neural Chat LLM </a:t>
            </a:r>
            <a:r>
              <a:rPr lang="en-US" sz="2000" spc="0" dirty="0"/>
              <a:t>to create a responsive and efficient tool. This chatbot employs Retrieval Augmented Generation </a:t>
            </a:r>
            <a:r>
              <a:rPr lang="en-US" sz="2000" b="1" spc="0" dirty="0"/>
              <a:t>(RAG) </a:t>
            </a:r>
            <a:r>
              <a:rPr lang="en-US" sz="2000" spc="0" dirty="0"/>
              <a:t>for detailed responses, orchestrated by </a:t>
            </a:r>
            <a:r>
              <a:rPr lang="en-US" sz="2000" b="1" spc="0" dirty="0" err="1"/>
              <a:t>Langchain</a:t>
            </a:r>
            <a:r>
              <a:rPr lang="en-US" sz="2000" spc="0" dirty="0"/>
              <a:t>, and leverages a 2-bit quantized LLM from </a:t>
            </a:r>
            <a:r>
              <a:rPr lang="en-US" sz="2000" b="1" spc="0" dirty="0" err="1"/>
              <a:t>Huggingface</a:t>
            </a:r>
            <a:r>
              <a:rPr lang="en-US" sz="2000" spc="0" dirty="0"/>
              <a:t>. With </a:t>
            </a:r>
            <a:r>
              <a:rPr lang="en-US" sz="2000" b="1" spc="0" dirty="0"/>
              <a:t>BGE Embeddings and Chroma DB </a:t>
            </a:r>
            <a:r>
              <a:rPr lang="en-US" sz="2000" spc="0" dirty="0"/>
              <a:t>for data handling, the chatbot offers robust performance. The </a:t>
            </a:r>
            <a:r>
              <a:rPr lang="en-US" sz="2000" b="1" spc="0" dirty="0"/>
              <a:t>backend, built with Flask</a:t>
            </a:r>
            <a:r>
              <a:rPr lang="en-US" sz="2000" spc="0" dirty="0"/>
              <a:t>, ensures reliability, while the user-friendly interface provides an engaging experience. This solution demonstrates advanced </a:t>
            </a:r>
            <a:r>
              <a:rPr lang="en-US" sz="2000" spc="0" dirty="0" err="1"/>
              <a:t>GenAI</a:t>
            </a:r>
            <a:r>
              <a:rPr lang="en-US" sz="2000" spc="0" dirty="0"/>
              <a:t> applications for accessible and accurate investment banking information.</a:t>
            </a:r>
          </a:p>
        </p:txBody>
      </p:sp>
    </p:spTree>
    <p:extLst>
      <p:ext uri="{BB962C8B-B14F-4D97-AF65-F5344CB8AC3E}">
        <p14:creationId xmlns:p14="http://schemas.microsoft.com/office/powerpoint/2010/main" val="342902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681" y="622248"/>
            <a:ext cx="10056907" cy="530352"/>
          </a:xfrm>
        </p:spPr>
        <p:txBody>
          <a:bodyPr/>
          <a:lstStyle/>
          <a:p>
            <a:r>
              <a:rPr lang="en-US" sz="2800" dirty="0"/>
              <a:t>INVESTMATE – INVESTMENT BANKING CHATBOT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Placeholder 6" descr="Test tubes with one test tube in orange with drop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EB7B0-38B2-05AD-23EE-2F20DE6E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988" y="1279515"/>
            <a:ext cx="8428295" cy="51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8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Placeholder 38" descr="White DNA structure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17F23FC-AC97-DC78-C63F-66C5BF23A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552" y="12357"/>
            <a:ext cx="1007144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2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offered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Detailed Responses: </a:t>
            </a:r>
            <a:r>
              <a:rPr lang="en-US" sz="1200" dirty="0"/>
              <a:t>Utilizes Retrieval Augmented Generation (RAG) to provide in-depth and relevant answers.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High Performance</a:t>
            </a:r>
            <a:r>
              <a:rPr lang="en-US" sz="1200" dirty="0"/>
              <a:t>: Powered by Intel’s 2-bit quantized LLM for efficient processing on a CPU.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/>
              <a:t>Advanced Embeddings: </a:t>
            </a:r>
            <a:r>
              <a:rPr lang="en-US" sz="1200" dirty="0"/>
              <a:t>Incorporates BGE Embeddings for precise context understanding.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743F76-FD81-DAAA-A5BA-6E77D3B8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Robust Data Handling: </a:t>
            </a:r>
            <a:r>
              <a:rPr lang="en-US" sz="1200" dirty="0"/>
              <a:t>Uses Chroma DB as a vector store to manage and retrieve complex query data effectively.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Comprehensive Information: </a:t>
            </a:r>
            <a:r>
              <a:rPr lang="en-US" sz="1200" dirty="0"/>
              <a:t>Integrates information from PDFs to offer thorough insights on investment banking.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Responsive Interaction</a:t>
            </a:r>
            <a:r>
              <a:rPr lang="en-US" sz="1200" dirty="0"/>
              <a:t>: Ensures quick and accurate responses to user queries and  Intuitive conversational interface.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988" y="654048"/>
            <a:ext cx="7602024" cy="530352"/>
          </a:xfrm>
        </p:spPr>
        <p:txBody>
          <a:bodyPr/>
          <a:lstStyle/>
          <a:p>
            <a:r>
              <a:rPr lang="en-US" sz="3600" dirty="0"/>
              <a:t>SAMPLE OUTPUTS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Placeholder 6" descr="Test tubes with one test tube in orange with drops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D36BE-959E-C9AF-614B-9D45CE291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190" y="1554446"/>
            <a:ext cx="4918809" cy="4846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8ADEF-0A3E-90B3-EBAC-9E3BB9D7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003" y="1521982"/>
            <a:ext cx="4918809" cy="48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2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flow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8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FB107C6-83C2-4539-D841-857D29AC7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298575" y="612775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384048"/>
            <a:ext cx="4114800" cy="5852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ffectLst/>
              </a:rPr>
              <a:t>Conceptualization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Identified the need for an investment banking chatbot.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Defined the key features and objectives for the chatbot.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1977959"/>
            <a:ext cx="4114800" cy="8229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Technology selection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2901503"/>
            <a:ext cx="3886200" cy="11795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Chose Intel’s Neural Chat LLM for efficient and high-performance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Decided on using Retrieval Augmented Generation (RAG) to enhance response accuracy.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4422098"/>
            <a:ext cx="4114800" cy="6804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Framework and Orchestration Setup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231567"/>
            <a:ext cx="3886200" cy="12423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Selected </a:t>
            </a:r>
            <a:r>
              <a:rPr lang="en-US" sz="1600" dirty="0" err="1">
                <a:effectLst/>
              </a:rPr>
              <a:t>Langchain</a:t>
            </a:r>
            <a:r>
              <a:rPr lang="en-US" sz="1600" dirty="0">
                <a:effectLst/>
              </a:rPr>
              <a:t> as the orchestration framework to manage the chatbot's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Established a clear structure for integrating various technologies and tools.</a:t>
            </a:r>
            <a:endParaRPr lang="en-US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CEAD31-4E14-2670-C129-F42D2BB81022}"/>
              </a:ext>
            </a:extLst>
          </p:cNvPr>
          <p:cNvSpPr/>
          <p:nvPr/>
        </p:nvSpPr>
        <p:spPr>
          <a:xfrm>
            <a:off x="6352382" y="612775"/>
            <a:ext cx="674557" cy="6573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7B8841-FF4B-AC56-C682-B6CEDF11E4D2}"/>
              </a:ext>
            </a:extLst>
          </p:cNvPr>
          <p:cNvSpPr/>
          <p:nvPr/>
        </p:nvSpPr>
        <p:spPr>
          <a:xfrm>
            <a:off x="6352382" y="2438401"/>
            <a:ext cx="674557" cy="6573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8611C1F-C126-65A0-1C53-B8151EF488A1}"/>
              </a:ext>
            </a:extLst>
          </p:cNvPr>
          <p:cNvSpPr/>
          <p:nvPr/>
        </p:nvSpPr>
        <p:spPr>
          <a:xfrm>
            <a:off x="6352381" y="4445176"/>
            <a:ext cx="674557" cy="6573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flow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err="1"/>
              <a:t>investmate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9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FB107C6-83C2-4539-D841-857D29AC7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1298575" y="612775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384048"/>
            <a:ext cx="4114800" cy="5852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ffectLst/>
              </a:rPr>
              <a:t>Model integration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Integrated Intel’s 4-bit quantized LLM from </a:t>
            </a:r>
            <a:r>
              <a:rPr lang="en-US" sz="1600" dirty="0" err="1">
                <a:effectLst/>
              </a:rPr>
              <a:t>Huggingface</a:t>
            </a:r>
            <a:r>
              <a:rPr lang="en-US" sz="1600" dirty="0">
                <a:effectLst/>
              </a:rPr>
              <a:t> for robust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Ensured the model is optimized for CPU inference.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2307739"/>
            <a:ext cx="4114800" cy="8229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Embedding and Vector Store Implementation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231283"/>
            <a:ext cx="3886200" cy="11795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Implemented BGE Embeddings to generate precise context for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Utilized Chroma DB as the vector store to manage and retrieve complex query data efficiently.</a:t>
            </a:r>
            <a:endParaRPr lang="en-US" sz="1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4422098"/>
            <a:ext cx="4114800" cy="6804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Backend development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231567"/>
            <a:ext cx="3886200" cy="12423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Developed the backend using Flask for a flexible and robust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Created APIs to facilitate smooth interaction between the frontend and the backend.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9C3BC0-7332-F0F9-3770-1025A3B4DEFE}"/>
              </a:ext>
            </a:extLst>
          </p:cNvPr>
          <p:cNvSpPr/>
          <p:nvPr/>
        </p:nvSpPr>
        <p:spPr>
          <a:xfrm>
            <a:off x="6352382" y="612775"/>
            <a:ext cx="674557" cy="6573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298DC7-8E3B-DDB6-195F-F77DF1E91ADF}"/>
              </a:ext>
            </a:extLst>
          </p:cNvPr>
          <p:cNvSpPr/>
          <p:nvPr/>
        </p:nvSpPr>
        <p:spPr>
          <a:xfrm>
            <a:off x="6352382" y="2473369"/>
            <a:ext cx="674557" cy="6573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F95D5A-A62A-4B9C-1690-05FB0D58111E}"/>
              </a:ext>
            </a:extLst>
          </p:cNvPr>
          <p:cNvSpPr/>
          <p:nvPr/>
        </p:nvSpPr>
        <p:spPr>
          <a:xfrm>
            <a:off x="6352382" y="4599951"/>
            <a:ext cx="674557" cy="65733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243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{38F9EEB2-9CB5-486F-933A-2BE8C6C7837B}tf67061901_win32</Template>
  <TotalTime>98</TotalTime>
  <Words>815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Daytona Condensed Light</vt:lpstr>
      <vt:lpstr>Posterama</vt:lpstr>
      <vt:lpstr>Office Theme</vt:lpstr>
      <vt:lpstr>Investmate</vt:lpstr>
      <vt:lpstr>Contents</vt:lpstr>
      <vt:lpstr>Problem statement</vt:lpstr>
      <vt:lpstr>Unique idea/solution</vt:lpstr>
      <vt:lpstr>INVESTMATE – INVESTMENT BANKING CHATBOT</vt:lpstr>
      <vt:lpstr>Features offered</vt:lpstr>
      <vt:lpstr>SAMPLE OUTPUTS</vt:lpstr>
      <vt:lpstr>Progress flow</vt:lpstr>
      <vt:lpstr>Progress flow</vt:lpstr>
      <vt:lpstr>Progress flow</vt:lpstr>
      <vt:lpstr>Architecture diagram</vt:lpstr>
      <vt:lpstr>Technologies used</vt:lpstr>
      <vt:lpstr>Team members and contribution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Deepti Agarwal</dc:creator>
  <cp:lastModifiedBy>Deepti Agarwal</cp:lastModifiedBy>
  <cp:revision>3</cp:revision>
  <dcterms:created xsi:type="dcterms:W3CDTF">2024-07-07T13:02:25Z</dcterms:created>
  <dcterms:modified xsi:type="dcterms:W3CDTF">2024-07-08T03:32:23Z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