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95" r:id="rId5"/>
    <p:sldId id="259" r:id="rId6"/>
    <p:sldId id="261" r:id="rId7"/>
    <p:sldId id="263" r:id="rId8"/>
    <p:sldId id="264" r:id="rId9"/>
    <p:sldId id="296" r:id="rId10"/>
    <p:sldId id="297" r:id="rId11"/>
    <p:sldId id="298" r:id="rId12"/>
    <p:sldId id="299" r:id="rId13"/>
    <p:sldId id="300" r:id="rId14"/>
    <p:sldId id="301" r:id="rId15"/>
    <p:sldId id="303" r:id="rId16"/>
  </p:sldIdLst>
  <p:sldSz cx="9144000" cy="5143500" type="screen16x9"/>
  <p:notesSz cx="6858000" cy="9144000"/>
  <p:embeddedFontLst>
    <p:embeddedFont>
      <p:font typeface="Dosis" pitchFamily="2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31033" y="-201000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IN-BUILT STRING FUNCTIONS IN PHP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Google Shape;124;p15">
            <a:extLst>
              <a:ext uri="{FF2B5EF4-FFF2-40B4-BE49-F238E27FC236}">
                <a16:creationId xmlns:a16="http://schemas.microsoft.com/office/drawing/2014/main" id="{282CD625-E75C-35A0-31BD-77F6E772AE19}"/>
              </a:ext>
            </a:extLst>
          </p:cNvPr>
          <p:cNvSpPr txBox="1">
            <a:spLocks/>
          </p:cNvSpPr>
          <p:nvPr/>
        </p:nvSpPr>
        <p:spPr>
          <a:xfrm>
            <a:off x="231033" y="2254937"/>
            <a:ext cx="3823200" cy="248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DEEPTI AGARWAL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SNEHA AGARWAL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AKRISHNA AGNIHOTRI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KUSHAGRA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3;p18">
            <a:extLst>
              <a:ext uri="{FF2B5EF4-FFF2-40B4-BE49-F238E27FC236}">
                <a16:creationId xmlns:a16="http://schemas.microsoft.com/office/drawing/2014/main" id="{E7E3901F-13D5-C34E-2057-07FC7531C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strcmp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145;p18">
            <a:extLst>
              <a:ext uri="{FF2B5EF4-FFF2-40B4-BE49-F238E27FC236}">
                <a16:creationId xmlns:a16="http://schemas.microsoft.com/office/drawing/2014/main" id="{9CC1B441-6419-FC7B-5597-B95F7DC869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138;p17">
            <a:extLst>
              <a:ext uri="{FF2B5EF4-FFF2-40B4-BE49-F238E27FC236}">
                <a16:creationId xmlns:a16="http://schemas.microsoft.com/office/drawing/2014/main" id="{49A0428A-9796-781F-CCEA-C7B39B6823BC}"/>
              </a:ext>
            </a:extLst>
          </p:cNvPr>
          <p:cNvSpPr txBox="1">
            <a:spLocks/>
          </p:cNvSpPr>
          <p:nvPr/>
        </p:nvSpPr>
        <p:spPr>
          <a:xfrm>
            <a:off x="1104900" y="1494825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strcmp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(“string1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”,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“string2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b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strcmp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world!","Hello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world!"); // the two strings are equal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strcmp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world!","Hello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"); // string1 is greater than string2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strcmp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world!","Hello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world! Hello!"); // string1 is less than string2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 </a:t>
            </a:r>
          </a:p>
          <a:p>
            <a:pPr marL="0" indent="0">
              <a:buFont typeface="Roboto"/>
              <a:buNone/>
            </a:pPr>
            <a:endParaRPr lang="en-US" sz="14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function returns: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0 - if the two strings are equal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&lt;0 - if string1 is less than string2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&gt;0 - if string1 is greater than string2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39418-9DB2-76A1-F3E7-3C47D8B8A2E9}"/>
              </a:ext>
            </a:extLst>
          </p:cNvPr>
          <p:cNvSpPr txBox="1"/>
          <p:nvPr/>
        </p:nvSpPr>
        <p:spPr>
          <a:xfrm>
            <a:off x="6932971" y="3285111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5623-E406-61B3-C411-0163087A8733}"/>
              </a:ext>
            </a:extLst>
          </p:cNvPr>
          <p:cNvSpPr txBox="1"/>
          <p:nvPr/>
        </p:nvSpPr>
        <p:spPr>
          <a:xfrm>
            <a:off x="1095712" y="2006058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00255-BD7A-618F-E463-4C5198EBE644}"/>
              </a:ext>
            </a:extLst>
          </p:cNvPr>
          <p:cNvSpPr txBox="1"/>
          <p:nvPr/>
        </p:nvSpPr>
        <p:spPr>
          <a:xfrm>
            <a:off x="1104900" y="1650532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8A6D1F-C50F-B18B-E30F-47C588CAD574}"/>
              </a:ext>
            </a:extLst>
          </p:cNvPr>
          <p:cNvSpPr/>
          <p:nvPr/>
        </p:nvSpPr>
        <p:spPr>
          <a:xfrm>
            <a:off x="5850335" y="3740568"/>
            <a:ext cx="3083442" cy="957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-7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9E985-D4B9-9323-EF94-6906B28DFBA9}"/>
              </a:ext>
            </a:extLst>
          </p:cNvPr>
          <p:cNvSpPr txBox="1"/>
          <p:nvPr/>
        </p:nvSpPr>
        <p:spPr>
          <a:xfrm>
            <a:off x="1104900" y="1150504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strcmp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compares two strings.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7484D-3CDC-CCF2-DB70-D069F0409CA2}"/>
              </a:ext>
            </a:extLst>
          </p:cNvPr>
          <p:cNvSpPr txBox="1"/>
          <p:nvPr/>
        </p:nvSpPr>
        <p:spPr>
          <a:xfrm>
            <a:off x="1104900" y="3454388"/>
            <a:ext cx="1551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Value-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5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3;p18">
            <a:extLst>
              <a:ext uri="{FF2B5EF4-FFF2-40B4-BE49-F238E27FC236}">
                <a16:creationId xmlns:a16="http://schemas.microsoft.com/office/drawing/2014/main" id="{0933B086-EE7E-75CD-8E62-3D4B624EE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strtolower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145;p18">
            <a:extLst>
              <a:ext uri="{FF2B5EF4-FFF2-40B4-BE49-F238E27FC236}">
                <a16:creationId xmlns:a16="http://schemas.microsoft.com/office/drawing/2014/main" id="{15E83E52-7C86-5E28-7925-89E653E1F2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138;p17">
            <a:extLst>
              <a:ext uri="{FF2B5EF4-FFF2-40B4-BE49-F238E27FC236}">
                <a16:creationId xmlns:a16="http://schemas.microsoft.com/office/drawing/2014/main" id="{D50325E2-3F9D-862F-3910-76FB45A3E88C}"/>
              </a:ext>
            </a:extLst>
          </p:cNvPr>
          <p:cNvSpPr txBox="1">
            <a:spLocks/>
          </p:cNvSpPr>
          <p:nvPr/>
        </p:nvSpPr>
        <p:spPr>
          <a:xfrm>
            <a:off x="1104900" y="1645165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strtolower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(“string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strtolower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WORLD.");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Related function-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lcfirst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converts the first character of a string to lowercase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52B76-942B-45B2-17B1-C638101B0CD5}"/>
              </a:ext>
            </a:extLst>
          </p:cNvPr>
          <p:cNvSpPr txBox="1"/>
          <p:nvPr/>
        </p:nvSpPr>
        <p:spPr>
          <a:xfrm>
            <a:off x="6592730" y="1787022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7C334-A36F-495A-3A29-4A12A662F22A}"/>
              </a:ext>
            </a:extLst>
          </p:cNvPr>
          <p:cNvSpPr txBox="1"/>
          <p:nvPr/>
        </p:nvSpPr>
        <p:spPr>
          <a:xfrm>
            <a:off x="1104900" y="2296930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4E1123-0BB8-9239-57DA-8D5442F8FF2F}"/>
              </a:ext>
            </a:extLst>
          </p:cNvPr>
          <p:cNvSpPr txBox="1"/>
          <p:nvPr/>
        </p:nvSpPr>
        <p:spPr>
          <a:xfrm>
            <a:off x="1104900" y="1797146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7F5C6-F3F2-811E-A4AA-149FD2D1CE8C}"/>
              </a:ext>
            </a:extLst>
          </p:cNvPr>
          <p:cNvSpPr/>
          <p:nvPr/>
        </p:nvSpPr>
        <p:spPr>
          <a:xfrm>
            <a:off x="5510094" y="2187401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 world.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1D27C-3506-942C-DE66-24A3B59FB544}"/>
              </a:ext>
            </a:extLst>
          </p:cNvPr>
          <p:cNvSpPr txBox="1"/>
          <p:nvPr/>
        </p:nvSpPr>
        <p:spPr>
          <a:xfrm>
            <a:off x="1104900" y="1150504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strtolower</a:t>
            </a: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converts a string to lowercase.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4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3;p18">
            <a:extLst>
              <a:ext uri="{FF2B5EF4-FFF2-40B4-BE49-F238E27FC236}">
                <a16:creationId xmlns:a16="http://schemas.microsoft.com/office/drawing/2014/main" id="{4B32BBBA-1B38-7033-0A6E-A196DB69E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strtoupper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145;p18">
            <a:extLst>
              <a:ext uri="{FF2B5EF4-FFF2-40B4-BE49-F238E27FC236}">
                <a16:creationId xmlns:a16="http://schemas.microsoft.com/office/drawing/2014/main" id="{6A18CDDB-B089-3094-7738-A135749607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Google Shape;138;p17">
            <a:extLst>
              <a:ext uri="{FF2B5EF4-FFF2-40B4-BE49-F238E27FC236}">
                <a16:creationId xmlns:a16="http://schemas.microsoft.com/office/drawing/2014/main" id="{14AC5E20-5497-F9A6-DA40-29CE2F928073}"/>
              </a:ext>
            </a:extLst>
          </p:cNvPr>
          <p:cNvSpPr txBox="1">
            <a:spLocks/>
          </p:cNvSpPr>
          <p:nvPr/>
        </p:nvSpPr>
        <p:spPr>
          <a:xfrm>
            <a:off x="1104900" y="1645165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strtoupper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(“string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strtoupper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World.");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  <a:p>
            <a:pPr marL="0" indent="0">
              <a:buFont typeface="Roboto"/>
              <a:buNone/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Related functions-</a:t>
            </a:r>
          </a:p>
          <a:p>
            <a:pPr marL="38100" indent="0">
              <a:buClr>
                <a:srgbClr val="00000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cfirst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 - converts the first character of a string to uppercase</a:t>
            </a:r>
          </a:p>
          <a:p>
            <a:pPr marL="38100" indent="0" algn="l">
              <a:buClr>
                <a:srgbClr val="000000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ucwords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 -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converts the first character of each word in a string to uppercase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DF83C-89A4-6EED-3313-22D47DEF7C72}"/>
              </a:ext>
            </a:extLst>
          </p:cNvPr>
          <p:cNvSpPr txBox="1"/>
          <p:nvPr/>
        </p:nvSpPr>
        <p:spPr>
          <a:xfrm>
            <a:off x="6592730" y="1787022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9F18C-9773-050F-D699-D91724E560BE}"/>
              </a:ext>
            </a:extLst>
          </p:cNvPr>
          <p:cNvSpPr txBox="1"/>
          <p:nvPr/>
        </p:nvSpPr>
        <p:spPr>
          <a:xfrm>
            <a:off x="1104900" y="2296930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321AE-8939-9787-D84B-9FE4ABA98C40}"/>
              </a:ext>
            </a:extLst>
          </p:cNvPr>
          <p:cNvSpPr txBox="1"/>
          <p:nvPr/>
        </p:nvSpPr>
        <p:spPr>
          <a:xfrm>
            <a:off x="1104900" y="1797146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D84A1-B2FD-0425-0234-279ED7CE4474}"/>
              </a:ext>
            </a:extLst>
          </p:cNvPr>
          <p:cNvSpPr/>
          <p:nvPr/>
        </p:nvSpPr>
        <p:spPr>
          <a:xfrm>
            <a:off x="5510094" y="2187401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HELLO WORLD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345B5-ABAE-8BA1-ED13-6325EA33575B}"/>
              </a:ext>
            </a:extLst>
          </p:cNvPr>
          <p:cNvSpPr txBox="1"/>
          <p:nvPr/>
        </p:nvSpPr>
        <p:spPr>
          <a:xfrm>
            <a:off x="1104900" y="1150504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strtoupper</a:t>
            </a: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converts a string to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upper</a:t>
            </a: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3;p18">
            <a:extLst>
              <a:ext uri="{FF2B5EF4-FFF2-40B4-BE49-F238E27FC236}">
                <a16:creationId xmlns:a16="http://schemas.microsoft.com/office/drawing/2014/main" id="{7EC0FA46-1664-37B2-0176-D36157199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substr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145;p18">
            <a:extLst>
              <a:ext uri="{FF2B5EF4-FFF2-40B4-BE49-F238E27FC236}">
                <a16:creationId xmlns:a16="http://schemas.microsoft.com/office/drawing/2014/main" id="{892B1D65-213D-8F5F-277A-8972324B81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Google Shape;138;p17">
            <a:extLst>
              <a:ext uri="{FF2B5EF4-FFF2-40B4-BE49-F238E27FC236}">
                <a16:creationId xmlns:a16="http://schemas.microsoft.com/office/drawing/2014/main" id="{E5F412BD-ACD2-2C94-A3A2-E3042689C0FE}"/>
              </a:ext>
            </a:extLst>
          </p:cNvPr>
          <p:cNvSpPr txBox="1">
            <a:spLocks/>
          </p:cNvSpPr>
          <p:nvPr/>
        </p:nvSpPr>
        <p:spPr>
          <a:xfrm>
            <a:off x="1104900" y="1494825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strstr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(“string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”, start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substr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world",3)."&lt;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&gt;";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substr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world",-4)."&lt;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&gt;";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positive number - Start at a specified position in the string</a:t>
            </a: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negative number - Start at a specified position from the end of the string</a:t>
            </a: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0 - Start at the first character in string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ECCEA-C319-4163-FD21-3628AB145C52}"/>
              </a:ext>
            </a:extLst>
          </p:cNvPr>
          <p:cNvSpPr txBox="1"/>
          <p:nvPr/>
        </p:nvSpPr>
        <p:spPr>
          <a:xfrm>
            <a:off x="6592730" y="1787022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EFC0A-B6E8-D7F1-AC95-A8E26C5F52D7}"/>
              </a:ext>
            </a:extLst>
          </p:cNvPr>
          <p:cNvSpPr txBox="1"/>
          <p:nvPr/>
        </p:nvSpPr>
        <p:spPr>
          <a:xfrm>
            <a:off x="1104900" y="2018124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1C519-050F-E768-1C62-B2036546F153}"/>
              </a:ext>
            </a:extLst>
          </p:cNvPr>
          <p:cNvSpPr txBox="1"/>
          <p:nvPr/>
        </p:nvSpPr>
        <p:spPr>
          <a:xfrm>
            <a:off x="1104900" y="1645165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9A401-8057-B004-0AB0-3A23A2D52D11}"/>
              </a:ext>
            </a:extLst>
          </p:cNvPr>
          <p:cNvSpPr/>
          <p:nvPr/>
        </p:nvSpPr>
        <p:spPr>
          <a:xfrm>
            <a:off x="5510094" y="2187401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 world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orld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B4208-93B4-BB4D-9011-334502123E78}"/>
              </a:ext>
            </a:extLst>
          </p:cNvPr>
          <p:cNvSpPr txBox="1"/>
          <p:nvPr/>
        </p:nvSpPr>
        <p:spPr>
          <a:xfrm>
            <a:off x="1104900" y="1150504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substr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returns a part of a string.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49F2D-5080-E3CC-732E-3256754C9664}"/>
              </a:ext>
            </a:extLst>
          </p:cNvPr>
          <p:cNvSpPr txBox="1"/>
          <p:nvPr/>
        </p:nvSpPr>
        <p:spPr>
          <a:xfrm>
            <a:off x="1104900" y="3697224"/>
            <a:ext cx="2659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 parameter can take-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5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3;p18">
            <a:extLst>
              <a:ext uri="{FF2B5EF4-FFF2-40B4-BE49-F238E27FC236}">
                <a16:creationId xmlns:a16="http://schemas.microsoft.com/office/drawing/2014/main" id="{7615C1A7-4E76-3A01-312B-A1FD6BC6E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str_replace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9C906E58-13C6-B572-8853-481AD10F75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" name="Google Shape;138;p17">
            <a:extLst>
              <a:ext uri="{FF2B5EF4-FFF2-40B4-BE49-F238E27FC236}">
                <a16:creationId xmlns:a16="http://schemas.microsoft.com/office/drawing/2014/main" id="{90C112D4-A9B7-F1CE-3328-87689B38A56D}"/>
              </a:ext>
            </a:extLst>
          </p:cNvPr>
          <p:cNvSpPr txBox="1">
            <a:spLocks/>
          </p:cNvSpPr>
          <p:nvPr/>
        </p:nvSpPr>
        <p:spPr>
          <a:xfrm>
            <a:off x="1104899" y="1922164"/>
            <a:ext cx="7783919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str_replace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(“find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”, “replace”, “string”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str_replace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world","Peter","Hello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world!");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  <a:p>
            <a:pPr marL="0" indent="0">
              <a:buFont typeface="Roboto"/>
              <a:buNone/>
            </a:pP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Note: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above code will search the value "world“ in the string “Hello World!” and replace it with "Peter“.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3B385-D91C-9429-3FBD-7585DFC2BB75}"/>
              </a:ext>
            </a:extLst>
          </p:cNvPr>
          <p:cNvSpPr txBox="1"/>
          <p:nvPr/>
        </p:nvSpPr>
        <p:spPr>
          <a:xfrm>
            <a:off x="7120929" y="1690618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781DF-70B0-09FE-5AA9-C458DAEEED4B}"/>
              </a:ext>
            </a:extLst>
          </p:cNvPr>
          <p:cNvSpPr txBox="1"/>
          <p:nvPr/>
        </p:nvSpPr>
        <p:spPr>
          <a:xfrm>
            <a:off x="1104900" y="2633332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8A9A9-EC43-3E28-A526-F911F75FEF93}"/>
              </a:ext>
            </a:extLst>
          </p:cNvPr>
          <p:cNvSpPr txBox="1"/>
          <p:nvPr/>
        </p:nvSpPr>
        <p:spPr>
          <a:xfrm>
            <a:off x="1104900" y="2062837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76620-4DE6-54DA-876E-B8A3885D5D31}"/>
              </a:ext>
            </a:extLst>
          </p:cNvPr>
          <p:cNvSpPr/>
          <p:nvPr/>
        </p:nvSpPr>
        <p:spPr>
          <a:xfrm>
            <a:off x="5985243" y="2091836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 Peter!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4DCAC-B2C5-CAFD-3B26-64F960FCDDD7}"/>
              </a:ext>
            </a:extLst>
          </p:cNvPr>
          <p:cNvSpPr txBox="1"/>
          <p:nvPr/>
        </p:nvSpPr>
        <p:spPr>
          <a:xfrm>
            <a:off x="1104900" y="1150504"/>
            <a:ext cx="7963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str_replace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replaces some characters with some other characters in a string.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9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F0439-5083-467E-F684-40E257E6C3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8F030-FA22-29E5-5296-B5D47D254791}"/>
              </a:ext>
            </a:extLst>
          </p:cNvPr>
          <p:cNvSpPr txBox="1"/>
          <p:nvPr/>
        </p:nvSpPr>
        <p:spPr>
          <a:xfrm>
            <a:off x="940720" y="1740753"/>
            <a:ext cx="7262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25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Dosis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CONTENTS</a:t>
            </a:r>
            <a:endParaRPr sz="2800" b="1" dirty="0">
              <a:latin typeface="Dosi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4" y="1349550"/>
            <a:ext cx="7574399" cy="3413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STRING FUNCTIONS OVERVIEW</a:t>
            </a:r>
          </a:p>
          <a:p>
            <a:pPr marL="0" indent="0">
              <a:buNone/>
            </a:pPr>
            <a:r>
              <a:rPr lang="en-US" sz="1400" dirty="0"/>
              <a:t>List of important string functions in a tabular form.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EXPLANATION AND EXAMPLES OF STRING FUNCTIONS</a:t>
            </a:r>
          </a:p>
          <a:p>
            <a:pPr marL="0" indent="0">
              <a:buNone/>
            </a:pPr>
            <a:r>
              <a:rPr lang="en-US" sz="1400" dirty="0"/>
              <a:t>Definition and usage of some string functions with examples and their output.</a:t>
            </a:r>
          </a:p>
          <a:p>
            <a:pPr marL="0" indent="0">
              <a:buNone/>
            </a:pPr>
            <a:r>
              <a:rPr lang="en-US" sz="1400" dirty="0"/>
              <a:t>Functions covered are : echo( ), </a:t>
            </a:r>
            <a:r>
              <a:rPr lang="en-US" sz="1400" dirty="0" err="1"/>
              <a:t>strlen</a:t>
            </a:r>
            <a:r>
              <a:rPr lang="en-US" sz="1400" dirty="0"/>
              <a:t>( ), </a:t>
            </a:r>
            <a:r>
              <a:rPr lang="en-US" sz="1400" dirty="0" err="1"/>
              <a:t>strpos</a:t>
            </a:r>
            <a:r>
              <a:rPr lang="en-US" sz="1400" dirty="0"/>
              <a:t>( ), </a:t>
            </a:r>
            <a:r>
              <a:rPr lang="en-US" sz="1400" dirty="0" err="1"/>
              <a:t>strrev</a:t>
            </a:r>
            <a:r>
              <a:rPr lang="en-US" sz="1400" dirty="0"/>
              <a:t>( ), </a:t>
            </a:r>
            <a:r>
              <a:rPr lang="en-US" sz="1400" dirty="0" err="1"/>
              <a:t>strcmp</a:t>
            </a:r>
            <a:r>
              <a:rPr lang="en-US" sz="1400" dirty="0"/>
              <a:t>( ), </a:t>
            </a:r>
            <a:r>
              <a:rPr lang="en-US" sz="1400" dirty="0" err="1"/>
              <a:t>strtolower</a:t>
            </a:r>
            <a:r>
              <a:rPr lang="en-US" sz="1400" dirty="0"/>
              <a:t>( ), </a:t>
            </a:r>
            <a:r>
              <a:rPr lang="en-US" sz="1400" dirty="0" err="1"/>
              <a:t>strtoupper</a:t>
            </a:r>
            <a:r>
              <a:rPr lang="en-US" sz="1400" dirty="0"/>
              <a:t>( ), </a:t>
            </a:r>
            <a:r>
              <a:rPr lang="en-US" sz="1400" dirty="0" err="1"/>
              <a:t>substr</a:t>
            </a:r>
            <a:r>
              <a:rPr lang="en-US" sz="1400" dirty="0"/>
              <a:t>( ), </a:t>
            </a:r>
            <a:r>
              <a:rPr lang="en-US" sz="1400" dirty="0" err="1"/>
              <a:t>str_replace</a:t>
            </a:r>
            <a:r>
              <a:rPr lang="en-US" sz="1400" dirty="0"/>
              <a:t>( 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095153" y="0"/>
            <a:ext cx="849327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FUNCTIONS IN PHP</a:t>
            </a:r>
            <a:endParaRPr sz="40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0D0E73-64F5-86F7-DE6A-8A50E6DA3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99927"/>
              </p:ext>
            </p:extLst>
          </p:nvPr>
        </p:nvGraphicFramePr>
        <p:xfrm>
          <a:off x="594900" y="1159800"/>
          <a:ext cx="7847352" cy="3420104"/>
        </p:xfrm>
        <a:graphic>
          <a:graphicData uri="http://schemas.openxmlformats.org/drawingml/2006/table">
            <a:tbl>
              <a:tblPr firstRow="1" bandRow="1">
                <a:tableStyleId>{2091BD0C-065F-43EE-8344-79AE29CD5F3C}</a:tableStyleId>
              </a:tblPr>
              <a:tblGrid>
                <a:gridCol w="734169">
                  <a:extLst>
                    <a:ext uri="{9D8B030D-6E8A-4147-A177-3AD203B41FA5}">
                      <a16:colId xmlns:a16="http://schemas.microsoft.com/office/drawing/2014/main" val="349733391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850176485"/>
                    </a:ext>
                  </a:extLst>
                </a:gridCol>
                <a:gridCol w="5475768">
                  <a:extLst>
                    <a:ext uri="{9D8B030D-6E8A-4147-A177-3AD203B41FA5}">
                      <a16:colId xmlns:a16="http://schemas.microsoft.com/office/drawing/2014/main" val="2988496660"/>
                    </a:ext>
                  </a:extLst>
                </a:gridCol>
              </a:tblGrid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err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S.No</a:t>
                      </a:r>
                      <a:r>
                        <a:rPr lang="en-US" sz="1800" u="none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63181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echo(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Outputs one or more strings.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4439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str_ireplace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Replaces some characters in a string (case-insensitive).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00079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str_replace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Replaces some characters in a string (case-sensitive)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69466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str_word_count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Count the number of words in a string.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45778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strlen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Returns the length of a string.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15262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strpos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Returns the position of the first occurrence of a string inside another string (case-sensitive).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49877"/>
                  </a:ext>
                </a:extLst>
              </a:tr>
              <a:tr h="414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strrev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Reverses a string.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969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D1E6A2-AB57-91EC-426E-B6913427A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A9C59A-C028-5C45-66B2-EA09817A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58631"/>
              </p:ext>
            </p:extLst>
          </p:nvPr>
        </p:nvGraphicFramePr>
        <p:xfrm>
          <a:off x="648324" y="1125722"/>
          <a:ext cx="7847352" cy="3523701"/>
        </p:xfrm>
        <a:graphic>
          <a:graphicData uri="http://schemas.openxmlformats.org/drawingml/2006/table">
            <a:tbl>
              <a:tblPr firstRow="1" bandRow="1">
                <a:tableStyleId>{2091BD0C-065F-43EE-8344-79AE29CD5F3C}</a:tableStyleId>
              </a:tblPr>
              <a:tblGrid>
                <a:gridCol w="734169">
                  <a:extLst>
                    <a:ext uri="{9D8B030D-6E8A-4147-A177-3AD203B41FA5}">
                      <a16:colId xmlns:a16="http://schemas.microsoft.com/office/drawing/2014/main" val="4254620222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611145691"/>
                    </a:ext>
                  </a:extLst>
                </a:gridCol>
                <a:gridCol w="5475768">
                  <a:extLst>
                    <a:ext uri="{9D8B030D-6E8A-4147-A177-3AD203B41FA5}">
                      <a16:colId xmlns:a16="http://schemas.microsoft.com/office/drawing/2014/main" val="3289965409"/>
                    </a:ext>
                  </a:extLst>
                </a:gridCol>
              </a:tblGrid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err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S.No</a:t>
                      </a:r>
                      <a:r>
                        <a:rPr lang="en-US" sz="1800" u="none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7984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strcmp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Compare two strings (case-sensitive).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54489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stripos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Finds the position of the last occurrence of a string inside another string (case-insensitive).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46147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strrpos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Finds the position of the last occurrence of a string inside another string (case-sensitive).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347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substr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The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substr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() function returns a part of a string.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20584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strtolower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Converts a string to lowercase letters.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308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strtoupper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Converts a string to uppercase letters.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40799"/>
                  </a:ext>
                </a:extLst>
              </a:tr>
              <a:tr h="414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substr_count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Counts the number of times a substring occurs in a string.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749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1E1B6F-4761-B051-FEAC-3859971B5CB8}"/>
              </a:ext>
            </a:extLst>
          </p:cNvPr>
          <p:cNvSpPr txBox="1"/>
          <p:nvPr/>
        </p:nvSpPr>
        <p:spPr>
          <a:xfrm>
            <a:off x="1117616" y="243731"/>
            <a:ext cx="69087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</a:rPr>
              <a:t>STRING FUNCTIONS IN PHP</a:t>
            </a:r>
            <a:endParaRPr lang="en-US" sz="4000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9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4" y="414670"/>
            <a:ext cx="5542447" cy="3090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Let’s discuss some important PHP string functions with examples!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5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38;p17">
            <a:extLst>
              <a:ext uri="{FF2B5EF4-FFF2-40B4-BE49-F238E27FC236}">
                <a16:creationId xmlns:a16="http://schemas.microsoft.com/office/drawing/2014/main" id="{F81AEAFC-1627-9BCB-151A-49FBEF92239A}"/>
              </a:ext>
            </a:extLst>
          </p:cNvPr>
          <p:cNvSpPr txBox="1">
            <a:spLocks/>
          </p:cNvSpPr>
          <p:nvPr/>
        </p:nvSpPr>
        <p:spPr>
          <a:xfrm>
            <a:off x="1104900" y="1547368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echo “strings”; 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$str = "Hello world!";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$str;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"&lt;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&gt;What a nice day!";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  <a:p>
            <a:pPr marL="0" indent="0">
              <a:buFont typeface="Roboto"/>
              <a:buNone/>
            </a:pPr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69AE6-2D75-0780-0452-ACF5F846B3C2}"/>
              </a:ext>
            </a:extLst>
          </p:cNvPr>
          <p:cNvSpPr txBox="1"/>
          <p:nvPr/>
        </p:nvSpPr>
        <p:spPr>
          <a:xfrm>
            <a:off x="6415410" y="2055806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B53D4-B754-4389-AFAC-311597CE57C4}"/>
              </a:ext>
            </a:extLst>
          </p:cNvPr>
          <p:cNvSpPr txBox="1"/>
          <p:nvPr/>
        </p:nvSpPr>
        <p:spPr>
          <a:xfrm>
            <a:off x="1104900" y="2241239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3B27A-C0BA-1A30-65F0-6A9636D2843A}"/>
              </a:ext>
            </a:extLst>
          </p:cNvPr>
          <p:cNvSpPr txBox="1"/>
          <p:nvPr/>
        </p:nvSpPr>
        <p:spPr>
          <a:xfrm>
            <a:off x="1104900" y="1717252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1D9DD-2D78-BFBC-1D1C-C0AFF6736E66}"/>
              </a:ext>
            </a:extLst>
          </p:cNvPr>
          <p:cNvSpPr/>
          <p:nvPr/>
        </p:nvSpPr>
        <p:spPr>
          <a:xfrm>
            <a:off x="5235055" y="2478756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 world!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a nice day!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7570B-93A6-84D7-C79E-D0FC66341DA6}"/>
              </a:ext>
            </a:extLst>
          </p:cNvPr>
          <p:cNvSpPr txBox="1"/>
          <p:nvPr/>
        </p:nvSpPr>
        <p:spPr>
          <a:xfrm>
            <a:off x="1104900" y="1150504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echo() function outputs one or more strings.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43;p18">
            <a:extLst>
              <a:ext uri="{FF2B5EF4-FFF2-40B4-BE49-F238E27FC236}">
                <a16:creationId xmlns:a16="http://schemas.microsoft.com/office/drawing/2014/main" id="{69DB9599-A2ED-91CA-9B87-E876C4CFC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strlen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Google Shape;145;p18">
            <a:extLst>
              <a:ext uri="{FF2B5EF4-FFF2-40B4-BE49-F238E27FC236}">
                <a16:creationId xmlns:a16="http://schemas.microsoft.com/office/drawing/2014/main" id="{61063B28-E726-2276-FBDA-A694343924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Google Shape;138;p17">
            <a:extLst>
              <a:ext uri="{FF2B5EF4-FFF2-40B4-BE49-F238E27FC236}">
                <a16:creationId xmlns:a16="http://schemas.microsoft.com/office/drawing/2014/main" id="{DEE6B4DE-0647-D3BC-087A-EA1F995CC3C0}"/>
              </a:ext>
            </a:extLst>
          </p:cNvPr>
          <p:cNvSpPr txBox="1">
            <a:spLocks/>
          </p:cNvSpPr>
          <p:nvPr/>
        </p:nvSpPr>
        <p:spPr>
          <a:xfrm>
            <a:off x="1104900" y="1701038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strlen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(“string”);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strlen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world!");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  <a:p>
            <a:pPr marL="0" indent="0">
              <a:buFont typeface="Roboto"/>
              <a:buNone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Whitespaces and exclamation marks are also a part of the string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16F9DA-A5CD-A5D2-714D-91DBDE458B6D}"/>
              </a:ext>
            </a:extLst>
          </p:cNvPr>
          <p:cNvSpPr txBox="1"/>
          <p:nvPr/>
        </p:nvSpPr>
        <p:spPr>
          <a:xfrm>
            <a:off x="6362246" y="2027631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EC8AB-9CE6-B09B-546E-EE73CAC21335}"/>
              </a:ext>
            </a:extLst>
          </p:cNvPr>
          <p:cNvSpPr txBox="1"/>
          <p:nvPr/>
        </p:nvSpPr>
        <p:spPr>
          <a:xfrm>
            <a:off x="1104900" y="2402473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4CB12-62B6-66C9-74F0-843F5F44B786}"/>
              </a:ext>
            </a:extLst>
          </p:cNvPr>
          <p:cNvSpPr txBox="1"/>
          <p:nvPr/>
        </p:nvSpPr>
        <p:spPr>
          <a:xfrm>
            <a:off x="1104900" y="1858354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18853A-BFB6-CEB6-3EF9-EC5CED7CFDCB}"/>
              </a:ext>
            </a:extLst>
          </p:cNvPr>
          <p:cNvSpPr/>
          <p:nvPr/>
        </p:nvSpPr>
        <p:spPr>
          <a:xfrm>
            <a:off x="5245688" y="2402473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416F3-0882-5474-A5B4-82B3B0DC0E1F}"/>
              </a:ext>
            </a:extLst>
          </p:cNvPr>
          <p:cNvSpPr txBox="1"/>
          <p:nvPr/>
        </p:nvSpPr>
        <p:spPr>
          <a:xfrm>
            <a:off x="1104900" y="1253048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strlen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returns the length of a string.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3;p18">
            <a:extLst>
              <a:ext uri="{FF2B5EF4-FFF2-40B4-BE49-F238E27FC236}">
                <a16:creationId xmlns:a16="http://schemas.microsoft.com/office/drawing/2014/main" id="{EAC1B811-99FF-00AF-D68F-728BA2256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strpos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Google Shape;145;p18">
            <a:extLst>
              <a:ext uri="{FF2B5EF4-FFF2-40B4-BE49-F238E27FC236}">
                <a16:creationId xmlns:a16="http://schemas.microsoft.com/office/drawing/2014/main" id="{DFFD7615-8989-DA97-12EB-0CCAE48C15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138;p17">
            <a:extLst>
              <a:ext uri="{FF2B5EF4-FFF2-40B4-BE49-F238E27FC236}">
                <a16:creationId xmlns:a16="http://schemas.microsoft.com/office/drawing/2014/main" id="{860CB8FD-B2A4-D5AE-67B1-04691B5CB87F}"/>
              </a:ext>
            </a:extLst>
          </p:cNvPr>
          <p:cNvSpPr txBox="1">
            <a:spLocks/>
          </p:cNvSpPr>
          <p:nvPr/>
        </p:nvSpPr>
        <p:spPr>
          <a:xfrm>
            <a:off x="1104900" y="1820177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strpos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string,find,start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strpos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("I love 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","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 </a:t>
            </a:r>
            <a:endParaRPr lang="en-US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Start parameter is optional.</a:t>
            </a:r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9CD8E-3F46-D5E6-5304-B0C2996C0399}"/>
              </a:ext>
            </a:extLst>
          </p:cNvPr>
          <p:cNvSpPr txBox="1"/>
          <p:nvPr/>
        </p:nvSpPr>
        <p:spPr>
          <a:xfrm>
            <a:off x="6592731" y="2359647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413E6-0A04-4E92-2372-A4DC4617B606}"/>
              </a:ext>
            </a:extLst>
          </p:cNvPr>
          <p:cNvSpPr txBox="1"/>
          <p:nvPr/>
        </p:nvSpPr>
        <p:spPr>
          <a:xfrm>
            <a:off x="1104900" y="2537690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FE0A8-0AAA-B9EB-2943-7467077F570E}"/>
              </a:ext>
            </a:extLst>
          </p:cNvPr>
          <p:cNvSpPr txBox="1"/>
          <p:nvPr/>
        </p:nvSpPr>
        <p:spPr>
          <a:xfrm>
            <a:off x="1104900" y="1965278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61C90-14F6-B034-DCC3-EE64832DBEA8}"/>
              </a:ext>
            </a:extLst>
          </p:cNvPr>
          <p:cNvSpPr/>
          <p:nvPr/>
        </p:nvSpPr>
        <p:spPr>
          <a:xfrm>
            <a:off x="5510096" y="2751565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D669E1-0AD1-4559-AE9C-5AF9C42225FA}"/>
              </a:ext>
            </a:extLst>
          </p:cNvPr>
          <p:cNvSpPr txBox="1"/>
          <p:nvPr/>
        </p:nvSpPr>
        <p:spPr>
          <a:xfrm>
            <a:off x="1104900" y="1150504"/>
            <a:ext cx="7963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strpos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finds the position of the first occurrence of a string inside another string.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3;p18">
            <a:extLst>
              <a:ext uri="{FF2B5EF4-FFF2-40B4-BE49-F238E27FC236}">
                <a16:creationId xmlns:a16="http://schemas.microsoft.com/office/drawing/2014/main" id="{E7132ED6-9D9E-7A07-5C43-752762FE3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strrev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endParaRPr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145;p18">
            <a:extLst>
              <a:ext uri="{FF2B5EF4-FFF2-40B4-BE49-F238E27FC236}">
                <a16:creationId xmlns:a16="http://schemas.microsoft.com/office/drawing/2014/main" id="{05D1B9A6-B96B-B0A0-2CFF-F4279485E0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138;p17">
            <a:extLst>
              <a:ext uri="{FF2B5EF4-FFF2-40B4-BE49-F238E27FC236}">
                <a16:creationId xmlns:a16="http://schemas.microsoft.com/office/drawing/2014/main" id="{3A8D5F9C-6A12-5688-F673-CF2B95BE4192}"/>
              </a:ext>
            </a:extLst>
          </p:cNvPr>
          <p:cNvSpPr txBox="1">
            <a:spLocks/>
          </p:cNvSpPr>
          <p:nvPr/>
        </p:nvSpPr>
        <p:spPr>
          <a:xfrm>
            <a:off x="1104900" y="1645165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strrev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(“string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0" indent="0">
              <a:buFont typeface="Roboto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endParaRPr lang="en-US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&lt;?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php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echo </a:t>
            </a:r>
            <a:r>
              <a:rPr lang="en-US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strrev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("Hello World!");</a:t>
            </a:r>
          </a:p>
          <a:p>
            <a:pPr marL="0" indent="0">
              <a:buFont typeface="Roboto"/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709B6-17B5-529F-B3A4-5E485ECE48B2}"/>
              </a:ext>
            </a:extLst>
          </p:cNvPr>
          <p:cNvSpPr txBox="1"/>
          <p:nvPr/>
        </p:nvSpPr>
        <p:spPr>
          <a:xfrm>
            <a:off x="6592730" y="1787022"/>
            <a:ext cx="9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641DF-E2D9-B906-D512-7D2BA03A9786}"/>
              </a:ext>
            </a:extLst>
          </p:cNvPr>
          <p:cNvSpPr txBox="1"/>
          <p:nvPr/>
        </p:nvSpPr>
        <p:spPr>
          <a:xfrm>
            <a:off x="1104900" y="2296930"/>
            <a:ext cx="1074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Example-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B0D9E-8E87-0BFE-3838-1F46850C7057}"/>
              </a:ext>
            </a:extLst>
          </p:cNvPr>
          <p:cNvSpPr txBox="1"/>
          <p:nvPr/>
        </p:nvSpPr>
        <p:spPr>
          <a:xfrm>
            <a:off x="1104900" y="1797146"/>
            <a:ext cx="893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Syntax-   </a:t>
            </a:r>
            <a:endParaRPr lang="en-US" sz="16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61EDF-631A-9B06-C78A-0A56DF39373F}"/>
              </a:ext>
            </a:extLst>
          </p:cNvPr>
          <p:cNvSpPr/>
          <p:nvPr/>
        </p:nvSpPr>
        <p:spPr>
          <a:xfrm>
            <a:off x="5510094" y="2187401"/>
            <a:ext cx="3083442" cy="150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dlroW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olleH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65130-3790-273B-8886-ED983A77D3D8}"/>
              </a:ext>
            </a:extLst>
          </p:cNvPr>
          <p:cNvSpPr txBox="1"/>
          <p:nvPr/>
        </p:nvSpPr>
        <p:spPr>
          <a:xfrm>
            <a:off x="1104900" y="1150504"/>
            <a:ext cx="796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strrev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function reverses a string.</a:t>
            </a:r>
            <a:endParaRPr lang="en-US" sz="1800" dirty="0">
              <a:highlight>
                <a:schemeClr val="accent1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31222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On-screen Show (16:9)</PresentationFormat>
  <Paragraphs>207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Dosis</vt:lpstr>
      <vt:lpstr>Roboto</vt:lpstr>
      <vt:lpstr>William template</vt:lpstr>
      <vt:lpstr>IN-BUILT STRING FUNCTIONS IN PHP</vt:lpstr>
      <vt:lpstr>CONTENTS</vt:lpstr>
      <vt:lpstr>STRING FUNCTIONS IN PHP</vt:lpstr>
      <vt:lpstr>PowerPoint Presentation</vt:lpstr>
      <vt:lpstr>Let’s discuss some important PHP string functions with examples!</vt:lpstr>
      <vt:lpstr>echo( )</vt:lpstr>
      <vt:lpstr>strlen( )</vt:lpstr>
      <vt:lpstr>strpos( )</vt:lpstr>
      <vt:lpstr>strrev( )</vt:lpstr>
      <vt:lpstr>strcmp( )</vt:lpstr>
      <vt:lpstr>strtolower( )</vt:lpstr>
      <vt:lpstr>strtoupper( )</vt:lpstr>
      <vt:lpstr>substr( )</vt:lpstr>
      <vt:lpstr>str_replace(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IN-BUILT STRING FUNCTIONS IN PHP</dc:title>
  <dc:creator>Lenovo</dc:creator>
  <cp:lastModifiedBy>ANKIT AGARWAL</cp:lastModifiedBy>
  <cp:revision>1</cp:revision>
  <dcterms:modified xsi:type="dcterms:W3CDTF">2023-01-08T13:28:43Z</dcterms:modified>
</cp:coreProperties>
</file>