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0" r:id="rId7"/>
    <p:sldId id="261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6E"/>
    <a:srgbClr val="7BEBD8"/>
    <a:srgbClr val="8335E5"/>
    <a:srgbClr val="6B8DE1"/>
    <a:srgbClr val="6C92E1"/>
    <a:srgbClr val="6313DC"/>
    <a:srgbClr val="1E3ADA"/>
    <a:srgbClr val="030553"/>
    <a:srgbClr val="7D4BC9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52" autoAdjust="0"/>
  </p:normalViewPr>
  <p:slideViewPr>
    <p:cSldViewPr snapToGrid="0" showGuides="1">
      <p:cViewPr>
        <p:scale>
          <a:sx n="66" d="100"/>
          <a:sy n="66" d="100"/>
        </p:scale>
        <p:origin x="696" y="43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77117" y="5418238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83367" y="1367840"/>
            <a:ext cx="6726566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err="1">
                <a:solidFill>
                  <a:srgbClr val="16286E"/>
                </a:solidFill>
              </a:rPr>
              <a:t>MindCare</a:t>
            </a:r>
            <a:r>
              <a:rPr lang="en-US" sz="5400" b="1" dirty="0">
                <a:solidFill>
                  <a:srgbClr val="16286E"/>
                </a:solidFill>
              </a:rPr>
              <a:t> – </a:t>
            </a:r>
          </a:p>
          <a:p>
            <a:r>
              <a:rPr lang="en-US" sz="5400" b="1" dirty="0">
                <a:solidFill>
                  <a:srgbClr val="16286E"/>
                </a:solidFill>
              </a:rPr>
              <a:t>AI-Powered Mental Health Platform</a:t>
            </a:r>
            <a:endParaRPr lang="en-US" sz="5400" b="1" dirty="0">
              <a:solidFill>
                <a:srgbClr val="16286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77117" y="4189413"/>
            <a:ext cx="501408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Gamified Approach to Therapy Adherence</a:t>
            </a:r>
            <a:endParaRPr lang="en-US" sz="1600" i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4231" y="-2230003"/>
            <a:ext cx="10333340" cy="11518530"/>
            <a:chOff x="7324231" y="-2230003"/>
            <a:chExt cx="10333340" cy="11518530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7324231" y="-2230003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8498839" y="-2088398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10087143" y="-20954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575643-8EB9-4B24-5927-29F0AEFF7A0E}"/>
              </a:ext>
            </a:extLst>
          </p:cNvPr>
          <p:cNvSpPr txBox="1"/>
          <p:nvPr/>
        </p:nvSpPr>
        <p:spPr>
          <a:xfrm>
            <a:off x="1413799" y="5521681"/>
            <a:ext cx="9508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Team 12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3742543"/>
            <a:chOff x="518433" y="1692049"/>
            <a:chExt cx="4201583" cy="3742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92443"/>
              <a:chOff x="518433" y="1851126"/>
              <a:chExt cx="4201583" cy="49244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Many individuals struggle with therapy adherence.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492443"/>
              <a:chOff x="518433" y="2717554"/>
              <a:chExt cx="4201583" cy="49244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High dropout rates in mental health treatments.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Stigma around discussing mental health issues.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492443"/>
              <a:chOff x="518433" y="4478260"/>
              <a:chExt cx="4201583" cy="49244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Need for a personalized, engaging, and stigma-free solution.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537999"/>
            <a:ext cx="428402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4" y="2410997"/>
            <a:ext cx="1665820" cy="1324909"/>
            <a:chOff x="1427304" y="2449746"/>
            <a:chExt cx="1665820" cy="1324909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98519" y="244974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TherapyBuddy</a:t>
              </a:r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: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789770"/>
              <a:ext cx="1594604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AI chatbot for personalized mental health conversations. 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1260" y="2333993"/>
            <a:ext cx="2536319" cy="1053890"/>
            <a:chOff x="9692345" y="4287845"/>
            <a:chExt cx="2750711" cy="1053890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695998" y="4287845"/>
              <a:ext cx="27470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Guided Gamified Activities :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2345" y="4849292"/>
              <a:ext cx="2072667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Engaging self-healing exercises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131" y="4307674"/>
            <a:ext cx="1885770" cy="1075944"/>
            <a:chOff x="9405973" y="4157408"/>
            <a:chExt cx="2045172" cy="107594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405973" y="4157408"/>
              <a:ext cx="202402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Mood &amp; Progress Tracking :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721751" y="4740909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Insights for better self-awareness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7" y="4426337"/>
              <a:ext cx="719651" cy="674404"/>
              <a:chOff x="4841875" y="2895601"/>
              <a:chExt cx="406224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2999" y="3139438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10098" y="4430179"/>
            <a:ext cx="1594605" cy="1061518"/>
            <a:chOff x="9566593" y="4285564"/>
            <a:chExt cx="1729395" cy="1061518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566593" y="4285564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Daily Challenges &amp; Streaks :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566594" y="4854639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Motivation to stay consistent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3455952" y="915823"/>
            <a:ext cx="50943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Solution: </a:t>
            </a:r>
            <a:r>
              <a:rPr 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MindCare</a:t>
            </a: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207230" y="798224"/>
            <a:ext cx="11155463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Audience</a:t>
            </a:r>
          </a:p>
        </p:txBody>
      </p:sp>
      <p:grpSp>
        <p:nvGrpSpPr>
          <p:cNvPr id="30" name="Group 29" descr="This image is an icon of three people and a globe. ">
            <a:extLst>
              <a:ext uri="{FF2B5EF4-FFF2-40B4-BE49-F238E27FC236}">
                <a16:creationId xmlns:a16="http://schemas.microsoft.com/office/drawing/2014/main" id="{3A1C2787-1D0F-2347-6A42-C45532F98C78}"/>
              </a:ext>
            </a:extLst>
          </p:cNvPr>
          <p:cNvGrpSpPr/>
          <p:nvPr/>
        </p:nvGrpSpPr>
        <p:grpSpPr>
          <a:xfrm>
            <a:off x="5202602" y="2155825"/>
            <a:ext cx="1271588" cy="1273175"/>
            <a:chOff x="8229600" y="4162425"/>
            <a:chExt cx="1271588" cy="1273175"/>
          </a:xfrm>
        </p:grpSpPr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F5473F50-844A-DD23-C323-A4893093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D0BCA95-1F3D-ED10-B4CB-43C377A99711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33" name="Freeform 258">
                <a:extLst>
                  <a:ext uri="{FF2B5EF4-FFF2-40B4-BE49-F238E27FC236}">
                    <a16:creationId xmlns:a16="http://schemas.microsoft.com/office/drawing/2014/main" id="{2AFE6BF5-48CF-A38A-22F2-FC099A7C3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259">
                <a:extLst>
                  <a:ext uri="{FF2B5EF4-FFF2-40B4-BE49-F238E27FC236}">
                    <a16:creationId xmlns:a16="http://schemas.microsoft.com/office/drawing/2014/main" id="{639D1DA8-CC5D-A8CE-AB71-3E03CF8E5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260">
                <a:extLst>
                  <a:ext uri="{FF2B5EF4-FFF2-40B4-BE49-F238E27FC236}">
                    <a16:creationId xmlns:a16="http://schemas.microsoft.com/office/drawing/2014/main" id="{C62E0EEC-B030-1019-4B7B-BDCB6DF98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Line 261">
                <a:extLst>
                  <a:ext uri="{FF2B5EF4-FFF2-40B4-BE49-F238E27FC236}">
                    <a16:creationId xmlns:a16="http://schemas.microsoft.com/office/drawing/2014/main" id="{C9531747-648C-1864-2669-0B545EE05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Line 262">
                <a:extLst>
                  <a:ext uri="{FF2B5EF4-FFF2-40B4-BE49-F238E27FC236}">
                    <a16:creationId xmlns:a16="http://schemas.microsoft.com/office/drawing/2014/main" id="{553ABD8A-0F8F-B365-A411-50321128D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263">
                <a:extLst>
                  <a:ext uri="{FF2B5EF4-FFF2-40B4-BE49-F238E27FC236}">
                    <a16:creationId xmlns:a16="http://schemas.microsoft.com/office/drawing/2014/main" id="{67F1B4F9-B483-C3C2-165E-AB8FDF8B1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Oval 264">
                <a:extLst>
                  <a:ext uri="{FF2B5EF4-FFF2-40B4-BE49-F238E27FC236}">
                    <a16:creationId xmlns:a16="http://schemas.microsoft.com/office/drawing/2014/main" id="{52B6832D-8766-80CE-CBBB-A0CD49137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Oval 265">
                <a:extLst>
                  <a:ext uri="{FF2B5EF4-FFF2-40B4-BE49-F238E27FC236}">
                    <a16:creationId xmlns:a16="http://schemas.microsoft.com/office/drawing/2014/main" id="{382CE567-823D-A031-DEAD-EA26FA499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Oval 266">
                <a:extLst>
                  <a:ext uri="{FF2B5EF4-FFF2-40B4-BE49-F238E27FC236}">
                    <a16:creationId xmlns:a16="http://schemas.microsoft.com/office/drawing/2014/main" id="{C58A16B8-A21E-2030-260E-6F73B892E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267">
                <a:extLst>
                  <a:ext uri="{FF2B5EF4-FFF2-40B4-BE49-F238E27FC236}">
                    <a16:creationId xmlns:a16="http://schemas.microsoft.com/office/drawing/2014/main" id="{0F2522EA-8FFD-8B5C-03A4-8AE2E6BBB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936642-08C2-7008-5BA3-0EB8158E1A68}"/>
              </a:ext>
            </a:extLst>
          </p:cNvPr>
          <p:cNvSpPr txBox="1"/>
          <p:nvPr/>
        </p:nvSpPr>
        <p:spPr>
          <a:xfrm>
            <a:off x="1047387" y="1667060"/>
            <a:ext cx="294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&amp; Young Adults:</a:t>
            </a:r>
          </a:p>
          <a:p>
            <a:pPr algn="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academic stress &amp; social anxiety.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96FE03-D84A-501C-26A4-5A492B4F82C7}"/>
              </a:ext>
            </a:extLst>
          </p:cNvPr>
          <p:cNvSpPr txBox="1"/>
          <p:nvPr/>
        </p:nvSpPr>
        <p:spPr>
          <a:xfrm>
            <a:off x="4297920" y="4967173"/>
            <a:ext cx="308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Introverts &amp; Lonely Individuals: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 a non-judgmental companion.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8EAAD3-CA8D-15A2-F962-AF97D15190F0}"/>
              </a:ext>
            </a:extLst>
          </p:cNvPr>
          <p:cNvSpPr txBox="1"/>
          <p:nvPr/>
        </p:nvSpPr>
        <p:spPr>
          <a:xfrm>
            <a:off x="1629982" y="3429000"/>
            <a:ext cx="3023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Working Professionals:</a:t>
            </a:r>
          </a:p>
          <a:p>
            <a:pPr algn="r"/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Coping with burnout &amp; workplace stress.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3FC150-28A6-633B-4B38-82B059C45D93}"/>
              </a:ext>
            </a:extLst>
          </p:cNvPr>
          <p:cNvSpPr txBox="1"/>
          <p:nvPr/>
        </p:nvSpPr>
        <p:spPr>
          <a:xfrm>
            <a:off x="7032764" y="3429000"/>
            <a:ext cx="288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People with Anxiety &amp; Depression:</a:t>
            </a:r>
          </a:p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Encouraging self-healing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09ED-187C-3511-55FB-F5BA403408D5}"/>
              </a:ext>
            </a:extLst>
          </p:cNvPr>
          <p:cNvSpPr txBox="1"/>
          <p:nvPr/>
        </p:nvSpPr>
        <p:spPr>
          <a:xfrm>
            <a:off x="7681095" y="1667060"/>
            <a:ext cx="3122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 Hesitant to Share:</a:t>
            </a:r>
          </a:p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Stigma-free &amp; anonymous mental health support.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A9BEED9-CF73-5196-F105-C66ECE9395EF}"/>
              </a:ext>
            </a:extLst>
          </p:cNvPr>
          <p:cNvSpPr txBox="1"/>
          <p:nvPr/>
        </p:nvSpPr>
        <p:spPr>
          <a:xfrm>
            <a:off x="1151788" y="474363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FA5840-E5C4-04BC-E0DA-DFB4796C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229" y="0"/>
            <a:ext cx="0" cy="69362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EB0FB26-F270-825C-EA57-FB00CED13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876" y="1311507"/>
            <a:ext cx="4266829" cy="3742543"/>
            <a:chOff x="518433" y="1692049"/>
            <a:chExt cx="4266829" cy="374254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35354D-E315-3A2B-A11C-5E693952C20C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738664"/>
              <a:chOff x="518433" y="1851126"/>
              <a:chExt cx="4201583" cy="73866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440199AD-0D16-2447-39AA-46ADAC83FCA0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570C0BB-52EB-D760-404E-2EF3D158F0E2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TherapyBuddy</a:t>
                </a:r>
                <a:r>
                  <a:rPr lang="en-US" sz="16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(AI Chatbot)</a:t>
                </a:r>
                <a:r>
                  <a:rPr lang="en-US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Like a supportive friend, providing real-time personalized conversations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1EFF1D3-A31A-A5C3-4012-3A87CC6B9B4D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38664"/>
              <a:chOff x="518433" y="2717554"/>
              <a:chExt cx="4201583" cy="738664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FDDA4F8A-9111-D90F-1851-827F341A6F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4FC05AA-1233-1F33-9E7D-8139C35C9924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Gamified Guided Activities</a:t>
                </a:r>
                <a:r>
                  <a:rPr lang="en-US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Meditation, breathing exercises, and mental wellness games for stress relief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266A30-E687-FBCE-9F89-1CB664509DBD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EF273499-31B6-F24B-7A69-8B5832458672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ED7AD99-2DBA-564A-2CD0-A695D1F32A0C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Daily Mental Health Challenges</a:t>
                </a:r>
                <a:r>
                  <a:rPr lang="en-US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</a:p>
              <a:p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Fun tasks to build healthy habits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9527CC-C8C2-531E-45CA-C80C2C4B31E8}"/>
                </a:ext>
              </a:extLst>
            </p:cNvPr>
            <p:cNvGrpSpPr/>
            <p:nvPr/>
          </p:nvGrpSpPr>
          <p:grpSpPr>
            <a:xfrm>
              <a:off x="518433" y="4942149"/>
              <a:ext cx="4266829" cy="492443"/>
              <a:chOff x="518433" y="4478260"/>
              <a:chExt cx="4266829" cy="492443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AF28AA2-10A5-9F77-A50F-783DF67A6509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E8FBA45-774D-C2FB-69D3-E791302EF27D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601441" cy="49244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Gratitude Journal &amp; Mood Tracking</a:t>
                </a:r>
                <a:r>
                  <a:rPr lang="en-US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en-US" sz="1600" i="1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Encouraging self-reflection</a:t>
                </a:r>
              </a:p>
            </p:txBody>
          </p:sp>
        </p:grp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6144F10-8E19-C5A1-476A-98BC92CFD5F9}"/>
              </a:ext>
            </a:extLst>
          </p:cNvPr>
          <p:cNvSpPr/>
          <p:nvPr/>
        </p:nvSpPr>
        <p:spPr>
          <a:xfrm>
            <a:off x="502876" y="577504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DFAA5F-E94C-BC59-5E32-3586DEF0C4AC}"/>
              </a:ext>
            </a:extLst>
          </p:cNvPr>
          <p:cNvSpPr/>
          <p:nvPr/>
        </p:nvSpPr>
        <p:spPr>
          <a:xfrm>
            <a:off x="1168264" y="5644973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Streak Tracking System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</a:p>
          <a:p>
            <a:r>
              <a:rPr lang="en-US" sz="1600" i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Keeps users motivated &amp; reduces dropouts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1522990" y="656565"/>
            <a:ext cx="933450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MindCare</a:t>
            </a: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Stands Out?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6277" y="2941306"/>
              <a:ext cx="884860" cy="836264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568707" y="3189004"/>
              <a:ext cx="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560959" y="3189005"/>
              <a:ext cx="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7990337" y="344175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574315" y="3189005"/>
              <a:ext cx="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10587670" y="2751386"/>
              <a:ext cx="406083" cy="930062"/>
              <a:chOff x="7884351" y="2722422"/>
              <a:chExt cx="406083" cy="93006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3FCBFAE-6E88-440A-ACEC-41E289885112}"/>
                  </a:ext>
                </a:extLst>
              </p:cNvPr>
              <p:cNvSpPr/>
              <p:nvPr/>
            </p:nvSpPr>
            <p:spPr>
              <a:xfrm>
                <a:off x="8139961" y="2722422"/>
                <a:ext cx="150473" cy="150473"/>
              </a:xfrm>
              <a:prstGeom prst="ellipse">
                <a:avLst/>
              </a:prstGeom>
              <a:solidFill>
                <a:srgbClr val="833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884351" y="3160041"/>
                <a:ext cx="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624573" y="4841786"/>
            <a:ext cx="1888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Gamified Healing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Making therapy interactive and enjoyable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403848" y="4841787"/>
            <a:ext cx="23142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Personalized Support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698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AI-powered chatbot for tailored guidance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601582" y="4841787"/>
            <a:ext cx="19455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Streak Motivation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8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Boosting adherence and reducing dropouts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931882" y="4841787"/>
            <a:ext cx="13116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Privacy First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Safe, stigma-free mental health support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2D6B70-FB5A-D327-B941-2B7016273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9081" y="2577587"/>
            <a:ext cx="884860" cy="836264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CB0F63-1CAD-8D1F-5FEF-F61BDCBA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1885" y="2572408"/>
            <a:ext cx="884860" cy="836264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8B5C51-B0D4-B677-078A-9ECBC9400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34689" y="2592736"/>
            <a:ext cx="884860" cy="836264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486906"/>
            <a:ext cx="8147055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Conclusion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1476322"/>
            <a:ext cx="6131219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/>
            <a:r>
              <a:rPr lang="en-US" sz="2000" b="1" i="0" dirty="0" err="1">
                <a:latin typeface="Segoe UI" panose="020B0502040204020203" pitchFamily="34" charset="0"/>
              </a:rPr>
              <a:t>MindCare</a:t>
            </a:r>
            <a:r>
              <a:rPr lang="en-US" sz="2000" i="0" dirty="0">
                <a:latin typeface="Segoe UI" panose="020B0502040204020203" pitchFamily="34" charset="0"/>
              </a:rPr>
              <a:t> offers an innovative approach to mental health support by combining AI-powered therapy and gamified activities. With personalized interventions and engaging challenges, it enhances therapy adherence and promotes emotional well-being in a stigma-free environment.</a:t>
            </a:r>
          </a:p>
          <a:p>
            <a:pPr algn="just"/>
            <a:endParaRPr lang="en-US" sz="2000" i="0" dirty="0">
              <a:latin typeface="Segoe UI" panose="020B0502040204020203" pitchFamily="34" charset="0"/>
            </a:endParaRPr>
          </a:p>
          <a:p>
            <a:pPr algn="just"/>
            <a:r>
              <a:rPr lang="en-US" sz="2000" b="1" i="0" dirty="0" err="1">
                <a:latin typeface="Segoe UI" panose="020B0502040204020203" pitchFamily="34" charset="0"/>
              </a:rPr>
              <a:t>TherapyBuddy</a:t>
            </a:r>
            <a:r>
              <a:rPr lang="en-US" sz="2000" i="0" dirty="0">
                <a:latin typeface="Segoe UI" panose="020B0502040204020203" pitchFamily="34" charset="0"/>
              </a:rPr>
              <a:t> acts as a supportive AI companion, providing personalized conversations and empathetic responses. By offering continuous emotional support and encouraging self-reflection, it empowers users to manage their mental health with confidence and consistency.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6780611" y="-278408"/>
            <a:ext cx="6763391" cy="8248189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400683" y="3067616"/>
            <a:ext cx="660279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4</vt:lpstr>
      <vt:lpstr>Human resources slide 5</vt:lpstr>
      <vt:lpstr>Human resources slide 8</vt:lpstr>
      <vt:lpstr>Human resources slide 7</vt:lpstr>
      <vt:lpstr>Human resources slide 9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2025-03-23T07:47:10Z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