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4" r:id="rId5"/>
  </p:sldMasterIdLst>
  <p:notesMasterIdLst>
    <p:notesMasterId r:id="rId12"/>
  </p:notesMasterIdLst>
  <p:handoutMasterIdLst>
    <p:handoutMasterId r:id="rId13"/>
  </p:handoutMasterIdLst>
  <p:sldIdLst>
    <p:sldId id="764" r:id="rId6"/>
    <p:sldId id="760" r:id="rId7"/>
    <p:sldId id="761" r:id="rId8"/>
    <p:sldId id="765" r:id="rId9"/>
    <p:sldId id="767" r:id="rId10"/>
    <p:sldId id="766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leria, Deepak" initials="GD" lastIdx="3" clrIdx="0">
    <p:extLst>
      <p:ext uri="{19B8F6BF-5375-455C-9EA6-DF929625EA0E}">
        <p15:presenceInfo xmlns:p15="http://schemas.microsoft.com/office/powerpoint/2012/main" userId="S-1-5-21-954130684-3649123220-2484908513-43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B20"/>
    <a:srgbClr val="006600"/>
    <a:srgbClr val="FFFFFF"/>
    <a:srgbClr val="BF311A"/>
    <a:srgbClr val="A2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7" autoAdjust="0"/>
    <p:restoredTop sz="96412" autoAdjust="0"/>
  </p:normalViewPr>
  <p:slideViewPr>
    <p:cSldViewPr snapToGrid="0">
      <p:cViewPr varScale="1">
        <p:scale>
          <a:sx n="90" d="100"/>
          <a:sy n="90" d="100"/>
        </p:scale>
        <p:origin x="952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90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762D91F2-3EAF-4DC9-82DB-C5B942D6C6E2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F2E8FE3-F0F1-4A12-89EC-D1930EC3F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0086D83-08A0-4D50-88D4-5CDED7F2541D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446483F-6AA2-4EDD-80AF-84E0E9E6A8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E2563-5BDA-844B-B692-DD5EDA5D4F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229" y="4820417"/>
            <a:ext cx="2455978" cy="14686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defTabSz="746584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/>
              <a:t>Copyright © Capgemini 2014.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24871" y="4990498"/>
            <a:ext cx="115416" cy="9233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80BADDE-CEDF-4108-ADCD-25C7E5D681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23229" y="4967551"/>
            <a:ext cx="2455978" cy="1376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fr-FR" dirty="0"/>
              <a:t>20141218_NA_CMA-Plan_J&amp;J_after session_V02_NBK.pptx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2046" y="1126483"/>
            <a:ext cx="8639908" cy="3477404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 marL="135731" indent="-135731">
              <a:defRPr>
                <a:latin typeface="Arial" pitchFamily="34" charset="0"/>
              </a:defRPr>
            </a:lvl2pPr>
            <a:lvl3pPr marL="271463" indent="-133350">
              <a:tabLst/>
              <a:defRPr>
                <a:latin typeface="Arial" pitchFamily="34" charset="0"/>
              </a:defRPr>
            </a:lvl3pPr>
            <a:lvl4pPr marL="407194" indent="-135731">
              <a:defRPr>
                <a:latin typeface="Arial" pitchFamily="34" charset="0"/>
              </a:defRPr>
            </a:lvl4pPr>
            <a:lvl5pPr marL="535781" indent="-128588" defTabSz="603647">
              <a:defRPr>
                <a:latin typeface="Arial" pitchFamily="34" charset="0"/>
              </a:defRPr>
            </a:lvl5pPr>
            <a:lvl6pPr marL="672704" indent="-134541">
              <a:tabLst/>
              <a:defRPr/>
            </a:lvl6pPr>
            <a:lvl7pPr marL="809625" indent="-135731">
              <a:tabLst/>
              <a:defRPr/>
            </a:lvl7pPr>
            <a:lvl8pPr marL="941785" indent="-132160">
              <a:buFont typeface="Symbol" pitchFamily="18" charset="2"/>
              <a:buChar char="-"/>
              <a:defRPr/>
            </a:lvl8pPr>
            <a:lvl9pPr marL="1073944" indent="-130969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6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883" y="191126"/>
            <a:ext cx="6498236" cy="449704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rgbClr val="FE55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3" y="1175657"/>
            <a:ext cx="8335468" cy="3457065"/>
          </a:xfrm>
        </p:spPr>
        <p:txBody>
          <a:bodyPr/>
          <a:lstStyle>
            <a:lvl1pPr>
              <a:defRPr>
                <a:solidFill>
                  <a:srgbClr val="404041"/>
                </a:solidFill>
              </a:defRPr>
            </a:lvl1pPr>
            <a:lvl2pPr>
              <a:defRPr>
                <a:solidFill>
                  <a:srgbClr val="404041"/>
                </a:solidFill>
              </a:defRPr>
            </a:lvl2pPr>
            <a:lvl3pPr>
              <a:defRPr>
                <a:solidFill>
                  <a:srgbClr val="404041"/>
                </a:solidFill>
              </a:defRPr>
            </a:lvl3pPr>
            <a:lvl4pPr>
              <a:defRPr>
                <a:solidFill>
                  <a:srgbClr val="404041"/>
                </a:solidFill>
              </a:defRPr>
            </a:lvl4pPr>
            <a:lvl5pPr>
              <a:defRPr>
                <a:solidFill>
                  <a:srgbClr val="40404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6555" y="4870934"/>
            <a:ext cx="4010891" cy="2738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870934"/>
            <a:ext cx="364548" cy="273844"/>
          </a:xfrm>
          <a:prstGeom prst="rect">
            <a:avLst/>
          </a:prstGeom>
        </p:spPr>
        <p:txBody>
          <a:bodyPr anchor="ctr"/>
          <a:lstStyle>
            <a:lvl1pPr algn="ctr">
              <a:defRPr lang="en-US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B52C92-7CC8-4344-907B-65DD82B951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882" y="642107"/>
            <a:ext cx="4552950" cy="236934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little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858" y="217757"/>
            <a:ext cx="1731575" cy="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548" y="3526141"/>
            <a:ext cx="6739912" cy="442886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948" y="3969026"/>
            <a:ext cx="6629277" cy="351126"/>
          </a:xfrm>
        </p:spPr>
        <p:txBody>
          <a:bodyPr>
            <a:noAutofit/>
          </a:bodyPr>
          <a:lstStyle>
            <a:lvl1pPr marL="0" indent="0">
              <a:buNone/>
              <a:defRPr sz="13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little subtitle</a:t>
            </a:r>
          </a:p>
        </p:txBody>
      </p:sp>
    </p:spTree>
    <p:extLst>
      <p:ext uri="{BB962C8B-B14F-4D97-AF65-F5344CB8AC3E}">
        <p14:creationId xmlns:p14="http://schemas.microsoft.com/office/powerpoint/2010/main" val="56978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NUL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17" r:id="rId12"/>
    <p:sldLayoutId id="2147483723" r:id="rId13"/>
    <p:sldLayoutId id="214748372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9178" y="4542620"/>
            <a:ext cx="1331029" cy="305605"/>
            <a:chOff x="1938326" y="3200400"/>
            <a:chExt cx="5153986" cy="1183358"/>
          </a:xfrm>
        </p:grpSpPr>
        <p:sp>
          <p:nvSpPr>
            <p:cNvPr id="12" name="Rectangle 11"/>
            <p:cNvSpPr/>
            <p:nvPr/>
          </p:nvSpPr>
          <p:spPr>
            <a:xfrm>
              <a:off x="1946787" y="3200400"/>
              <a:ext cx="5136593" cy="1165538"/>
            </a:xfrm>
            <a:prstGeom prst="rect">
              <a:avLst/>
            </a:prstGeom>
            <a:solidFill>
              <a:srgbClr val="FF4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Sogeti Logo 2013-White Knockout.png"/>
            <p:cNvPicPr>
              <a:picLocks noChangeAspect="1"/>
            </p:cNvPicPr>
            <p:nvPr/>
          </p:nvPicPr>
          <p:blipFill>
            <a:blip r:embed="rId13" cstate="email"/>
            <a:stretch>
              <a:fillRect/>
            </a:stretch>
          </p:blipFill>
          <p:spPr>
            <a:xfrm>
              <a:off x="1938326" y="3202072"/>
              <a:ext cx="5153986" cy="118168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6" y="0"/>
            <a:ext cx="8444074" cy="4929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5400000">
            <a:off x="-512112" y="512113"/>
            <a:ext cx="5219699" cy="4195475"/>
          </a:xfrm>
          <a:prstGeom prst="rtTriangle">
            <a:avLst/>
          </a:prstGeom>
          <a:solidFill>
            <a:srgbClr val="FF401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920">
            <a:off x="-880927" y="-672296"/>
            <a:ext cx="3974523" cy="5143500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>
            <a:off x="0" y="3375395"/>
            <a:ext cx="5219699" cy="1844305"/>
          </a:xfrm>
          <a:prstGeom prst="rtTriangle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9D36FF2-8275-4960-BAC1-479F056B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334" y="3457101"/>
            <a:ext cx="7661852" cy="1200251"/>
          </a:xfrm>
          <a:effectLst>
            <a:outerShdw blurRad="88900" dist="25400" dir="10800000" algn="r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</a:effectLst>
              </a:rPr>
              <a:t>Schwan’s – Use Case – Manufacturing Analytics – Predict Plant Outage</a:t>
            </a:r>
          </a:p>
        </p:txBody>
      </p:sp>
    </p:spTree>
    <p:extLst>
      <p:ext uri="{BB962C8B-B14F-4D97-AF65-F5344CB8AC3E}">
        <p14:creationId xmlns:p14="http://schemas.microsoft.com/office/powerpoint/2010/main" val="102548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2" y="735981"/>
            <a:ext cx="8850141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Goal : </a:t>
            </a:r>
          </a:p>
          <a:p>
            <a:pPr marL="0" indent="0">
              <a:buNone/>
            </a:pPr>
            <a:r>
              <a:rPr lang="en-US" sz="1400" dirty="0"/>
              <a:t>Predict Manufacturing Plants Outage.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Use Case :</a:t>
            </a:r>
          </a:p>
          <a:p>
            <a:r>
              <a:rPr lang="en-US" sz="1400" dirty="0"/>
              <a:t>During a workshop at client site a use case came up on top of the list. How to reduce or even predict Manufacturing plants outage hours or days in advance.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Approach :</a:t>
            </a:r>
          </a:p>
          <a:p>
            <a:r>
              <a:rPr lang="en-US" sz="1300" dirty="0" err="1"/>
              <a:t>Sogeti</a:t>
            </a:r>
            <a:r>
              <a:rPr lang="en-US" sz="1300" dirty="0"/>
              <a:t> Team rolled the sleeves and developed a demonstration of state of the art.</a:t>
            </a:r>
          </a:p>
          <a:p>
            <a:r>
              <a:rPr lang="en-US" sz="1400" dirty="0"/>
              <a:t>This model comprises of another Manufacturing units dataset , sources are telemetry , machine failure , error logs , maintenance and machines configuration(age).</a:t>
            </a:r>
          </a:p>
          <a:p>
            <a:r>
              <a:rPr lang="en-US" sz="1400" dirty="0" err="1"/>
              <a:t>Sogeti</a:t>
            </a:r>
            <a:r>
              <a:rPr lang="en-US" sz="1400" dirty="0"/>
              <a:t> Team built a predictive model using this dataset , leveraging statistical techniques to identify the influence of certain errors, machine unique ID and machine components which are predicted to fail.</a:t>
            </a: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Predict Plants Outage :</a:t>
            </a:r>
          </a:p>
        </p:txBody>
      </p:sp>
    </p:spTree>
    <p:extLst>
      <p:ext uri="{BB962C8B-B14F-4D97-AF65-F5344CB8AC3E}">
        <p14:creationId xmlns:p14="http://schemas.microsoft.com/office/powerpoint/2010/main" val="32100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1"/>
            <a:ext cx="8702064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Architecture Built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69119-067C-42C6-967D-20799FBC4AD4}"/>
              </a:ext>
            </a:extLst>
          </p:cNvPr>
          <p:cNvSpPr/>
          <p:nvPr/>
        </p:nvSpPr>
        <p:spPr>
          <a:xfrm>
            <a:off x="2221081" y="1278261"/>
            <a:ext cx="1213092" cy="270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032EA-CCAA-49B7-965C-89F4CD890245}"/>
              </a:ext>
            </a:extLst>
          </p:cNvPr>
          <p:cNvSpPr/>
          <p:nvPr/>
        </p:nvSpPr>
        <p:spPr>
          <a:xfrm>
            <a:off x="5677990" y="3293994"/>
            <a:ext cx="1004612" cy="9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4033550" y="1278261"/>
            <a:ext cx="935665" cy="298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E3E8-196E-4819-A8AC-01F426B6B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03" y="2239837"/>
            <a:ext cx="780284" cy="780284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FED63D6-C126-48BB-9F1F-F3061E34EBED}"/>
              </a:ext>
            </a:extLst>
          </p:cNvPr>
          <p:cNvSpPr/>
          <p:nvPr/>
        </p:nvSpPr>
        <p:spPr>
          <a:xfrm>
            <a:off x="279568" y="1691954"/>
            <a:ext cx="1213494" cy="1124640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OEM Automated Data Capture Software(s) e.g. ROCKWELL,REDZONE,TRIHEDRAL,WONDERWARE </a:t>
            </a:r>
            <a:r>
              <a:rPr lang="en-US" sz="1000" dirty="0" err="1">
                <a:solidFill>
                  <a:schemeClr val="tx1"/>
                </a:solidFill>
              </a:rPr>
              <a:t>e.t.c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D3994-A291-44D5-8107-CBAB1876510E}"/>
              </a:ext>
            </a:extLst>
          </p:cNvPr>
          <p:cNvSpPr/>
          <p:nvPr/>
        </p:nvSpPr>
        <p:spPr>
          <a:xfrm>
            <a:off x="3500386" y="4308064"/>
            <a:ext cx="1823216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Machine Learning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8CBE07-26B1-4298-95AE-64235E29024F}"/>
              </a:ext>
            </a:extLst>
          </p:cNvPr>
          <p:cNvSpPr/>
          <p:nvPr/>
        </p:nvSpPr>
        <p:spPr>
          <a:xfrm>
            <a:off x="5554768" y="4379142"/>
            <a:ext cx="1823216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Predictive Model hosting on Azure Cloud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2118026" y="4408968"/>
            <a:ext cx="1405051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Nature of Data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09601A5C-DDAA-4357-B717-76B064922B33}"/>
              </a:ext>
            </a:extLst>
          </p:cNvPr>
          <p:cNvSpPr/>
          <p:nvPr/>
        </p:nvSpPr>
        <p:spPr>
          <a:xfrm>
            <a:off x="279568" y="3150034"/>
            <a:ext cx="1213494" cy="477901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Receives health score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58AFB3-FAA8-4D86-B020-C1BB2B413FD3}"/>
              </a:ext>
            </a:extLst>
          </p:cNvPr>
          <p:cNvSpPr/>
          <p:nvPr/>
        </p:nvSpPr>
        <p:spPr>
          <a:xfrm rot="1288345">
            <a:off x="1542400" y="2382316"/>
            <a:ext cx="443678" cy="28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9568829">
            <a:off x="1522340" y="2998257"/>
            <a:ext cx="443678" cy="28016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7279-F27F-4F90-B273-BD92806E5645}"/>
              </a:ext>
            </a:extLst>
          </p:cNvPr>
          <p:cNvSpPr/>
          <p:nvPr/>
        </p:nvSpPr>
        <p:spPr>
          <a:xfrm>
            <a:off x="130263" y="935666"/>
            <a:ext cx="8773894" cy="38844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8" y="3123602"/>
            <a:ext cx="1244589" cy="52383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08286" y="1884735"/>
            <a:ext cx="1213088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  <a:p>
            <a:pPr algn="ctr"/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15358" y="1367776"/>
            <a:ext cx="121881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Telemetry</a:t>
            </a:r>
          </a:p>
          <a:p>
            <a:pPr algn="ctr"/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26803" y="23917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Failures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3876" y="29045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Logs </a:t>
            </a:r>
          </a:p>
          <a:p>
            <a:pPr algn="ctr"/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33875" y="3417319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Configuration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422409" y="4323685"/>
            <a:ext cx="1114015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>
              <a:solidFill>
                <a:schemeClr val="tx1"/>
              </a:solidFill>
            </a:endParaRPr>
          </a:p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Data Source 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44" name="Arrow: Left-Right 18">
            <a:extLst>
              <a:ext uri="{FF2B5EF4-FFF2-40B4-BE49-F238E27FC236}">
                <a16:creationId xmlns:a16="http://schemas.microsoft.com/office/drawing/2014/main" id="{2AA4B2FE-E916-41AB-B654-98C15A50E7E1}"/>
              </a:ext>
            </a:extLst>
          </p:cNvPr>
          <p:cNvSpPr/>
          <p:nvPr/>
        </p:nvSpPr>
        <p:spPr>
          <a:xfrm>
            <a:off x="4969216" y="3493778"/>
            <a:ext cx="708773" cy="32563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4991743" y="2233793"/>
            <a:ext cx="686246" cy="308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58" y="3336753"/>
            <a:ext cx="976275" cy="881560"/>
          </a:xfrm>
          <a:prstGeom prst="rect">
            <a:avLst/>
          </a:prstGeom>
        </p:spPr>
      </p:pic>
      <p:sp>
        <p:nvSpPr>
          <p:cNvPr id="46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3434174" y="2605695"/>
            <a:ext cx="586579" cy="2988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5677990" y="1278262"/>
            <a:ext cx="2389186" cy="164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77989" y="1639446"/>
            <a:ext cx="238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Predictions on –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Relative Influence on Machine outage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Component(s) causing failure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Voltage , model and age leading failure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Certain errors in given plant and/or machine </a:t>
            </a:r>
          </a:p>
        </p:txBody>
      </p:sp>
    </p:spTree>
    <p:extLst>
      <p:ext uri="{BB962C8B-B14F-4D97-AF65-F5344CB8AC3E}">
        <p14:creationId xmlns:p14="http://schemas.microsoft.com/office/powerpoint/2010/main" val="399632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1"/>
            <a:ext cx="8702064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Dataset View: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69119-067C-42C6-967D-20799FBC4AD4}"/>
              </a:ext>
            </a:extLst>
          </p:cNvPr>
          <p:cNvSpPr/>
          <p:nvPr/>
        </p:nvSpPr>
        <p:spPr>
          <a:xfrm>
            <a:off x="666401" y="1369392"/>
            <a:ext cx="1187498" cy="279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8CBE07-26B1-4298-95AE-64235E29024F}"/>
              </a:ext>
            </a:extLst>
          </p:cNvPr>
          <p:cNvSpPr/>
          <p:nvPr/>
        </p:nvSpPr>
        <p:spPr>
          <a:xfrm>
            <a:off x="5128891" y="2800695"/>
            <a:ext cx="3279463" cy="134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568058" y="4360446"/>
            <a:ext cx="1405051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Data Source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7279-F27F-4F90-B273-BD92806E5645}"/>
              </a:ext>
            </a:extLst>
          </p:cNvPr>
          <p:cNvSpPr/>
          <p:nvPr/>
        </p:nvSpPr>
        <p:spPr>
          <a:xfrm>
            <a:off x="130263" y="935666"/>
            <a:ext cx="8773894" cy="38844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2231" y="1885984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Maintenance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6835" y="1369393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Telemetry</a:t>
            </a:r>
          </a:p>
          <a:p>
            <a:pPr algn="ctr"/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6400" y="2455976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Failures</a:t>
            </a:r>
          </a:p>
          <a:p>
            <a:pPr algn="ctr"/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2231" y="3028201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Logs</a:t>
            </a:r>
          </a:p>
          <a:p>
            <a:pPr algn="ctr"/>
            <a:r>
              <a:rPr lang="en-US" sz="1200" b="1" dirty="0"/>
              <a:t> </a:t>
            </a:r>
          </a:p>
          <a:p>
            <a:pPr algn="ctr"/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2231" y="3628930"/>
            <a:ext cx="1187499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Machine Configuration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42935"/>
              </p:ext>
            </p:extLst>
          </p:nvPr>
        </p:nvGraphicFramePr>
        <p:xfrm>
          <a:off x="1934117" y="1359267"/>
          <a:ext cx="5812589" cy="521970"/>
        </p:xfrm>
        <a:graphic>
          <a:graphicData uri="http://schemas.openxmlformats.org/drawingml/2006/table">
            <a:tbl>
              <a:tblPr/>
              <a:tblGrid>
                <a:gridCol w="124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vibration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176.217853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418.5040782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113.0779355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45.08768576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1/1/2015 7:00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162.8792229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402.7474896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95.46052538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43.41397268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53918"/>
              </p:ext>
            </p:extLst>
          </p:nvPr>
        </p:nvGraphicFramePr>
        <p:xfrm>
          <a:off x="1934116" y="1891768"/>
          <a:ext cx="2981642" cy="555799"/>
        </p:xfrm>
        <a:graphic>
          <a:graphicData uri="http://schemas.openxmlformats.org/drawingml/2006/table">
            <a:tbl>
              <a:tblPr/>
              <a:tblGrid>
                <a:gridCol w="125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6/1/2014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7/16/2014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48655"/>
              </p:ext>
            </p:extLst>
          </p:nvPr>
        </p:nvGraphicFramePr>
        <p:xfrm>
          <a:off x="1934116" y="2460101"/>
          <a:ext cx="2981643" cy="558800"/>
        </p:xfrm>
        <a:graphic>
          <a:graphicData uri="http://schemas.openxmlformats.org/drawingml/2006/table">
            <a:tbl>
              <a:tblPr/>
              <a:tblGrid>
                <a:gridCol w="125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1/5/2015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3/6/2015 6:00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71601"/>
              </p:ext>
            </p:extLst>
          </p:nvPr>
        </p:nvGraphicFramePr>
        <p:xfrm>
          <a:off x="1934116" y="3026431"/>
          <a:ext cx="2981642" cy="552450"/>
        </p:xfrm>
        <a:graphic>
          <a:graphicData uri="http://schemas.openxmlformats.org/drawingml/2006/table">
            <a:tbl>
              <a:tblPr/>
              <a:tblGrid>
                <a:gridCol w="126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1/3/2015 7:00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1/3/2015 20:00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67890"/>
              </p:ext>
            </p:extLst>
          </p:nvPr>
        </p:nvGraphicFramePr>
        <p:xfrm>
          <a:off x="1934116" y="3586411"/>
          <a:ext cx="2981642" cy="558800"/>
        </p:xfrm>
        <a:graphic>
          <a:graphicData uri="http://schemas.openxmlformats.org/drawingml/2006/table">
            <a:tbl>
              <a:tblPr/>
              <a:tblGrid>
                <a:gridCol w="127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28890" y="2889701"/>
            <a:ext cx="3403218" cy="646331"/>
          </a:xfrm>
          <a:prstGeom prst="rect">
            <a:avLst/>
          </a:prstGeom>
          <a:noFill/>
          <a:ln>
            <a:solidFill>
              <a:srgbClr val="302B2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Components are categorized comp1 to comp5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Models are categorized as model1 to model5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Machines are given unique ID 1 to 100</a:t>
            </a:r>
          </a:p>
        </p:txBody>
      </p:sp>
    </p:spTree>
    <p:extLst>
      <p:ext uri="{BB962C8B-B14F-4D97-AF65-F5344CB8AC3E}">
        <p14:creationId xmlns:p14="http://schemas.microsoft.com/office/powerpoint/2010/main" val="28043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Explorations on Dataset: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AE355-0EBA-460A-A825-4D782952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7" y="768935"/>
            <a:ext cx="215672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AD46FD-96C5-452E-8896-AEBDA55F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88" y="768935"/>
            <a:ext cx="2156723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EBE65-0331-4D96-A928-36D984FE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99" y="768935"/>
            <a:ext cx="2156723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1D0AE5-90CB-4059-8ABE-BEB9055AD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77" y="2117655"/>
            <a:ext cx="2156723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1A2BC-9F3C-460B-AD51-F4CEAAD15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088" y="2117655"/>
            <a:ext cx="2156723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738F9C-E8AD-44EC-9B81-C9E08F94D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899" y="2117655"/>
            <a:ext cx="2156723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AEA75-6190-4694-A44B-759A7A0D0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277" y="3545094"/>
            <a:ext cx="2156723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F6003-B3AF-4DC1-8582-DAE40AC2F1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0088" y="3541053"/>
            <a:ext cx="2156723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E97C17-6E5A-4839-BD4E-E6035C5C0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2984" y="3541053"/>
            <a:ext cx="2156723" cy="1371600"/>
          </a:xfrm>
          <a:prstGeom prst="rect">
            <a:avLst/>
          </a:prstGeom>
        </p:spPr>
      </p:pic>
      <p:sp>
        <p:nvSpPr>
          <p:cNvPr id="23" name="Arrow: Left 32">
            <a:extLst>
              <a:ext uri="{FF2B5EF4-FFF2-40B4-BE49-F238E27FC236}">
                <a16:creationId xmlns:a16="http://schemas.microsoft.com/office/drawing/2014/main" id="{B0C16541-489D-4681-9E24-481C2CB08EDE}"/>
              </a:ext>
            </a:extLst>
          </p:cNvPr>
          <p:cNvSpPr/>
          <p:nvPr/>
        </p:nvSpPr>
        <p:spPr>
          <a:xfrm rot="10800000" flipV="1">
            <a:off x="44448" y="1207796"/>
            <a:ext cx="1714502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Error Distribution</a:t>
            </a:r>
            <a:endParaRPr lang="en-US" sz="1000" b="1" dirty="0"/>
          </a:p>
        </p:txBody>
      </p:sp>
      <p:sp>
        <p:nvSpPr>
          <p:cNvPr id="25" name="Arrow: Left 32">
            <a:extLst>
              <a:ext uri="{FF2B5EF4-FFF2-40B4-BE49-F238E27FC236}">
                <a16:creationId xmlns:a16="http://schemas.microsoft.com/office/drawing/2014/main" id="{98537B2A-744C-4644-8A6E-3E47422200FA}"/>
              </a:ext>
            </a:extLst>
          </p:cNvPr>
          <p:cNvSpPr/>
          <p:nvPr/>
        </p:nvSpPr>
        <p:spPr>
          <a:xfrm rot="10800000" flipV="1">
            <a:off x="44448" y="2376445"/>
            <a:ext cx="1714501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Maintenance Distribution</a:t>
            </a:r>
            <a:endParaRPr lang="en-US" sz="1000" b="1" dirty="0"/>
          </a:p>
        </p:txBody>
      </p:sp>
      <p:sp>
        <p:nvSpPr>
          <p:cNvPr id="26" name="Arrow: Left 32">
            <a:extLst>
              <a:ext uri="{FF2B5EF4-FFF2-40B4-BE49-F238E27FC236}">
                <a16:creationId xmlns:a16="http://schemas.microsoft.com/office/drawing/2014/main" id="{ED195C10-62EC-4A0E-B49F-EC4EE5B4AC8C}"/>
              </a:ext>
            </a:extLst>
          </p:cNvPr>
          <p:cNvSpPr/>
          <p:nvPr/>
        </p:nvSpPr>
        <p:spPr>
          <a:xfrm rot="10800000" flipV="1">
            <a:off x="44448" y="3808464"/>
            <a:ext cx="1714501" cy="49387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Failure Distribution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282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5" y="836114"/>
            <a:ext cx="5050781" cy="28489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Insights to Predictions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014" y="3785234"/>
            <a:ext cx="4578875" cy="830997"/>
          </a:xfrm>
          <a:prstGeom prst="rect">
            <a:avLst/>
          </a:prstGeom>
          <a:noFill/>
          <a:ln>
            <a:solidFill>
              <a:srgbClr val="302B2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Summary</a:t>
            </a:r>
            <a:r>
              <a:rPr lang="en-US" sz="1200" dirty="0"/>
              <a:t> – Variable </a:t>
            </a:r>
            <a:r>
              <a:rPr lang="en-US" sz="1200" b="1" dirty="0"/>
              <a:t>error2count</a:t>
            </a:r>
            <a:r>
              <a:rPr lang="en-US" sz="1200" dirty="0"/>
              <a:t> is predicted to influence most to cause a certain machine to fail. On the other hand </a:t>
            </a:r>
            <a:r>
              <a:rPr lang="en-US" sz="1200" b="1" dirty="0"/>
              <a:t>vibrationsd_24hrs</a:t>
            </a:r>
            <a:r>
              <a:rPr lang="en-US" sz="1200" dirty="0"/>
              <a:t> and  </a:t>
            </a:r>
            <a:r>
              <a:rPr lang="en-US" sz="1200" b="1" dirty="0" err="1"/>
              <a:t>pressuremean</a:t>
            </a:r>
            <a:r>
              <a:rPr lang="en-US" sz="1200" dirty="0"/>
              <a:t> are predicted not to cause any failure in next 24 hours (as per the dataset used).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9215"/>
              </p:ext>
            </p:extLst>
          </p:nvPr>
        </p:nvGraphicFramePr>
        <p:xfrm>
          <a:off x="5358116" y="1044775"/>
          <a:ext cx="3068304" cy="3517360"/>
        </p:xfrm>
        <a:graphic>
          <a:graphicData uri="http://schemas.openxmlformats.org/drawingml/2006/table">
            <a:tbl>
              <a:tblPr/>
              <a:tblGrid>
                <a:gridCol w="10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17">
                <a:tc>
                  <a:txBody>
                    <a:bodyPr/>
                    <a:lstStyle/>
                    <a:p>
                      <a:pPr algn="l" fontAlgn="ctr"/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>
                          <a:effectLst/>
                        </a:rPr>
                        <a:t>variable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>
                          <a:effectLst/>
                        </a:rPr>
                        <a:t>Relative</a:t>
                      </a:r>
                      <a:r>
                        <a:rPr lang="en-US" sz="700" b="1" baseline="0" dirty="0">
                          <a:effectLst/>
                        </a:rPr>
                        <a:t> Influence</a:t>
                      </a:r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error2count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error2count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17.55478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error5count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error5count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14.92207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14.2271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12.93978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error3count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error3count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11.06276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9.595632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rotatemean_24hrs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7.292141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error1count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error1count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6.60328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error4count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error4count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3.716549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1.364124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model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model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0.3032902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0.2124723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0.05653781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0.03527521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0.02871147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0.02720787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age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age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0.02229394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0.01600519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0.0131631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0.006823297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pressuremean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pressuremean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dirty="0" err="1">
                          <a:effectLst/>
                        </a:rPr>
                        <a:t>voltsd</a:t>
                      </a:r>
                      <a:endParaRPr lang="en-US" sz="700" b="1" dirty="0">
                        <a:effectLst/>
                      </a:endParaRP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rotatesd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voltsd_24hrs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voltsd_24hrs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rotatesd_24hrs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rotatesd_24hrs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vibrationsd_24hrs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vibrationsd_24hrs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>
                          <a:effectLst/>
                        </a:rPr>
                        <a:t>sincelastcomp2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>
                          <a:effectLst/>
                        </a:rPr>
                        <a:t>sincelastcomp2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dirty="0">
                          <a:effectLst/>
                        </a:rPr>
                        <a:t>0</a:t>
                      </a:r>
                    </a:p>
                  </a:txBody>
                  <a:tcPr marL="9470" marR="9470" marT="9470" marB="94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64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F692454C0164999DCCAF4D3B80B9C" ma:contentTypeVersion="0" ma:contentTypeDescription="Create a new document." ma:contentTypeScope="" ma:versionID="4ff2981788c62f8e54db9cd80ffdb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D3603-618B-4ECD-B77D-1D0436552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D79BD86-BA74-4055-9222-7F346FED871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6BBFD8-B944-4927-B9E7-95627CF9F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43739</TotalTime>
  <Words>508</Words>
  <Application>Microsoft Office PowerPoint</Application>
  <PresentationFormat>On-screen Show (16:9)</PresentationFormat>
  <Paragraphs>193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Symbol</vt:lpstr>
      <vt:lpstr>Wingdings</vt:lpstr>
      <vt:lpstr>1_Custom Design</vt:lpstr>
      <vt:lpstr>3_Custom Design</vt:lpstr>
      <vt:lpstr>think-cell Slide</vt:lpstr>
      <vt:lpstr>Schwan’s – Use Case – Manufacturing Analytics – Predict Plant Outage</vt:lpstr>
      <vt:lpstr>Predict Plants Outage :</vt:lpstr>
      <vt:lpstr>Architecture Built : </vt:lpstr>
      <vt:lpstr>Dataset View: </vt:lpstr>
      <vt:lpstr>Explorations on Dataset:</vt:lpstr>
      <vt:lpstr>Insights to Predictions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Technight.Ecolab-CaseStudy</dc:title>
  <dc:creator>Gairola, Samarth</dc:creator>
  <cp:lastModifiedBy>Chevvuri, Deepti</cp:lastModifiedBy>
  <cp:revision>854</cp:revision>
  <cp:lastPrinted>2016-03-09T19:24:21Z</cp:lastPrinted>
  <dcterms:created xsi:type="dcterms:W3CDTF">2015-01-08T13:55:19Z</dcterms:created>
  <dcterms:modified xsi:type="dcterms:W3CDTF">2017-10-13T16:44:25Z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0x010100868F692454C0164999DCCAF4D3B80B9C</vt:lpwstr>
  </property>
</Properties>
</file>