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1.xml" ContentType="application/vnd.openxmlformats-officedocument.presentationml.tags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4"/>
    <p:sldMasterId id="2147483704" r:id="rId5"/>
  </p:sldMasterIdLst>
  <p:notesMasterIdLst>
    <p:notesMasterId r:id="rId10"/>
  </p:notesMasterIdLst>
  <p:handoutMasterIdLst>
    <p:handoutMasterId r:id="rId11"/>
  </p:handoutMasterIdLst>
  <p:sldIdLst>
    <p:sldId id="780" r:id="rId6"/>
    <p:sldId id="782" r:id="rId7"/>
    <p:sldId id="781" r:id="rId8"/>
    <p:sldId id="783" r:id="rId9"/>
  </p:sldIdLst>
  <p:sldSz cx="9144000" cy="5143500" type="screen16x9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uleria, Deepak" initials="GD" lastIdx="3" clrIdx="0">
    <p:extLst>
      <p:ext uri="{19B8F6BF-5375-455C-9EA6-DF929625EA0E}">
        <p15:presenceInfo xmlns:p15="http://schemas.microsoft.com/office/powerpoint/2012/main" userId="S-1-5-21-954130684-3649123220-2484908513-4366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2B20"/>
    <a:srgbClr val="006600"/>
    <a:srgbClr val="FFFFFF"/>
    <a:srgbClr val="BF311A"/>
    <a:srgbClr val="A21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83" autoAdjust="0"/>
    <p:restoredTop sz="78864" autoAdjust="0"/>
  </p:normalViewPr>
  <p:slideViewPr>
    <p:cSldViewPr snapToGrid="0">
      <p:cViewPr varScale="1">
        <p:scale>
          <a:sx n="71" d="100"/>
          <a:sy n="71" d="100"/>
        </p:scale>
        <p:origin x="1396" y="36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-2904" y="-108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commentAuthors" Target="commentAuthor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handoutMaster" Target="handoutMasters/handoutMaster1.xml"/><Relationship Id="rId5" Type="http://schemas.openxmlformats.org/officeDocument/2006/relationships/slideMaster" Target="slideMasters/slideMaster2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r">
              <a:defRPr sz="1200"/>
            </a:lvl1pPr>
          </a:lstStyle>
          <a:p>
            <a:fld id="{762D91F2-3EAF-4DC9-82DB-C5B942D6C6E2}" type="datetimeFigureOut">
              <a:rPr lang="en-US" smtClean="0"/>
              <a:pPr/>
              <a:t>11/3/2017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r">
              <a:defRPr sz="1200"/>
            </a:lvl1pPr>
          </a:lstStyle>
          <a:p>
            <a:fld id="{FF2E8FE3-F0F1-4A12-89EC-D1930EC3F0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6856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r">
              <a:defRPr sz="1200"/>
            </a:lvl1pPr>
          </a:lstStyle>
          <a:p>
            <a:fld id="{C0086D83-08A0-4D50-88D4-5CDED7F2541D}" type="datetimeFigureOut">
              <a:rPr lang="en-US" smtClean="0"/>
              <a:pPr/>
              <a:t>11/3/2017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8500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309" tIns="46154" rIns="92309" bIns="46154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2309" tIns="46154" rIns="92309" bIns="46154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r">
              <a:defRPr sz="1200"/>
            </a:lvl1pPr>
          </a:lstStyle>
          <a:p>
            <a:fld id="{3446483F-6AA2-4EDD-80AF-84E0E9E6A8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68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driven decisions for health care analytics.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46483F-6AA2-4EDD-80AF-84E0E9E6A8D3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9106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46483F-6AA2-4EDD-80AF-84E0E9E6A8D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5121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46483F-6AA2-4EDD-80AF-84E0E9E6A8D3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8958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B65E5D28-DD98-4E91-9A47-5EF3E6FFCD68}" type="datetimeFigureOut">
              <a:rPr lang="en-US" smtClean="0"/>
              <a:pPr/>
              <a:t>11/3/2017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26052222-04F8-4497-B1FA-DFBDD354FF4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B65E5D28-DD98-4E91-9A47-5EF3E6FFCD68}" type="datetimeFigureOut">
              <a:rPr lang="en-US" smtClean="0"/>
              <a:pPr/>
              <a:t>11/3/2017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26052222-04F8-4497-B1FA-DFBDD354FF4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B65E5D28-DD98-4E91-9A47-5EF3E6FFCD68}" type="datetimeFigureOut">
              <a:rPr lang="en-US" smtClean="0"/>
              <a:pPr/>
              <a:t>11/3/2017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26052222-04F8-4497-B1FA-DFBDD354FF4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35749" cy="1079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9" name="think-cell Slide" r:id="rId4" imgW="0" imgH="0" progId="">
                  <p:embed/>
                </p:oleObj>
              </mc:Choice>
              <mc:Fallback>
                <p:oleObj name="think-cell Slide" r:id="rId4" imgW="0" imgH="0" progId="">
                  <p:embed/>
                  <p:pic>
                    <p:nvPicPr>
                      <p:cNvPr id="0" name="AutoShape 1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35749" cy="10798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23229" y="4820417"/>
            <a:ext cx="2455978" cy="146861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 defTabSz="746584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dirty="0"/>
              <a:t>Copyright © Capgemini 2014. All Rights Reserved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824871" y="4990498"/>
            <a:ext cx="115416" cy="92333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fld id="{880BADDE-CEDF-4108-ADCD-25C7E5D681A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>
          <a:xfrm>
            <a:off x="6223229" y="4967551"/>
            <a:ext cx="2455978" cy="137627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r>
              <a:rPr lang="fr-FR" dirty="0"/>
              <a:t>20141218_NA_CMA-Plan_J&amp;J_after session_V02_NBK.pptx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52046" y="1126483"/>
            <a:ext cx="8639908" cy="3477404"/>
          </a:xfrm>
        </p:spPr>
        <p:txBody>
          <a:bodyPr/>
          <a:lstStyle>
            <a:lvl1pPr>
              <a:defRPr>
                <a:latin typeface="Arial" pitchFamily="34" charset="0"/>
              </a:defRPr>
            </a:lvl1pPr>
            <a:lvl2pPr marL="135731" indent="-135731">
              <a:defRPr>
                <a:latin typeface="Arial" pitchFamily="34" charset="0"/>
              </a:defRPr>
            </a:lvl2pPr>
            <a:lvl3pPr marL="271463" indent="-133350">
              <a:tabLst/>
              <a:defRPr>
                <a:latin typeface="Arial" pitchFamily="34" charset="0"/>
              </a:defRPr>
            </a:lvl3pPr>
            <a:lvl4pPr marL="407194" indent="-135731">
              <a:defRPr>
                <a:latin typeface="Arial" pitchFamily="34" charset="0"/>
              </a:defRPr>
            </a:lvl4pPr>
            <a:lvl5pPr marL="535781" indent="-128588" defTabSz="603647">
              <a:defRPr>
                <a:latin typeface="Arial" pitchFamily="34" charset="0"/>
              </a:defRPr>
            </a:lvl5pPr>
            <a:lvl6pPr marL="672704" indent="-134541">
              <a:tabLst/>
              <a:defRPr/>
            </a:lvl6pPr>
            <a:lvl7pPr marL="809625" indent="-135731">
              <a:tabLst/>
              <a:defRPr/>
            </a:lvl7pPr>
            <a:lvl8pPr marL="941785" indent="-132160">
              <a:buFont typeface="Symbol" pitchFamily="18" charset="2"/>
              <a:buChar char="-"/>
              <a:defRPr/>
            </a:lvl8pPr>
            <a:lvl9pPr marL="1073944" indent="-130969"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77680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9883" y="191126"/>
            <a:ext cx="6498236" cy="449704"/>
          </a:xfrm>
        </p:spPr>
        <p:txBody>
          <a:bodyPr anchor="t">
            <a:normAutofit/>
          </a:bodyPr>
          <a:lstStyle>
            <a:lvl1pPr algn="l">
              <a:defRPr sz="3000">
                <a:solidFill>
                  <a:srgbClr val="FE552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883" y="1175657"/>
            <a:ext cx="8335468" cy="3457065"/>
          </a:xfrm>
        </p:spPr>
        <p:txBody>
          <a:bodyPr/>
          <a:lstStyle>
            <a:lvl1pPr>
              <a:defRPr>
                <a:solidFill>
                  <a:srgbClr val="404041"/>
                </a:solidFill>
              </a:defRPr>
            </a:lvl1pPr>
            <a:lvl2pPr>
              <a:defRPr>
                <a:solidFill>
                  <a:srgbClr val="404041"/>
                </a:solidFill>
              </a:defRPr>
            </a:lvl2pPr>
            <a:lvl3pPr>
              <a:defRPr>
                <a:solidFill>
                  <a:srgbClr val="404041"/>
                </a:solidFill>
              </a:defRPr>
            </a:lvl3pPr>
            <a:lvl4pPr>
              <a:defRPr>
                <a:solidFill>
                  <a:srgbClr val="404041"/>
                </a:solidFill>
              </a:defRPr>
            </a:lvl4pPr>
            <a:lvl5pPr>
              <a:defRPr>
                <a:solidFill>
                  <a:srgbClr val="40404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66555" y="4870934"/>
            <a:ext cx="4010891" cy="273844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CONFIDENTIAL AND PROPRIETARY INFORMATION. © 2016 SOGETI USA LLC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4870934"/>
            <a:ext cx="364548" cy="273844"/>
          </a:xfrm>
          <a:prstGeom prst="rect">
            <a:avLst/>
          </a:prstGeom>
        </p:spPr>
        <p:txBody>
          <a:bodyPr anchor="ctr"/>
          <a:lstStyle>
            <a:lvl1pPr algn="ctr">
              <a:defRPr lang="en-US" sz="9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89B52C92-7CC8-4344-907B-65DD82B951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79882" y="642107"/>
            <a:ext cx="4552950" cy="236934"/>
          </a:xfrm>
        </p:spPr>
        <p:txBody>
          <a:bodyPr>
            <a:noAutofit/>
          </a:bodyPr>
          <a:lstStyle>
            <a:lvl1pPr marL="0" indent="0">
              <a:buNone/>
              <a:defRPr sz="1500" baseline="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add a little subtitle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06858" y="217757"/>
            <a:ext cx="1731575" cy="396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5252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B65E5D28-DD98-4E91-9A47-5EF3E6FFCD68}" type="datetimeFigureOut">
              <a:rPr lang="en-US" smtClean="0"/>
              <a:pPr/>
              <a:t>11/3/2017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26052222-04F8-4497-B1FA-DFBDD354FF4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B65E5D28-DD98-4E91-9A47-5EF3E6FFCD68}" type="datetimeFigureOut">
              <a:rPr lang="en-US" smtClean="0"/>
              <a:pPr/>
              <a:t>11/3/2017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26052222-04F8-4497-B1FA-DFBDD354FF4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B65E5D28-DD98-4E91-9A47-5EF3E6FFCD68}" type="datetimeFigureOut">
              <a:rPr lang="en-US" smtClean="0"/>
              <a:pPr/>
              <a:t>11/3/2017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26052222-04F8-4497-B1FA-DFBDD354FF4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B65E5D28-DD98-4E91-9A47-5EF3E6FFCD68}" type="datetimeFigureOut">
              <a:rPr lang="en-US" smtClean="0"/>
              <a:pPr/>
              <a:t>11/3/2017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26052222-04F8-4497-B1FA-DFBDD354FF4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B65E5D28-DD98-4E91-9A47-5EF3E6FFCD68}" type="datetimeFigureOut">
              <a:rPr lang="en-US" smtClean="0"/>
              <a:pPr/>
              <a:t>11/3/2017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26052222-04F8-4497-B1FA-DFBDD354FF4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B65E5D28-DD98-4E91-9A47-5EF3E6FFCD68}" type="datetimeFigureOut">
              <a:rPr lang="en-US" smtClean="0"/>
              <a:pPr/>
              <a:t>11/3/2017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26052222-04F8-4497-B1FA-DFBDD354FF4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B65E5D28-DD98-4E91-9A47-5EF3E6FFCD68}" type="datetimeFigureOut">
              <a:rPr lang="en-US" smtClean="0"/>
              <a:pPr/>
              <a:t>11/3/2017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26052222-04F8-4497-B1FA-DFBDD354FF4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B65E5D28-DD98-4E91-9A47-5EF3E6FFCD68}" type="datetimeFigureOut">
              <a:rPr lang="en-US" smtClean="0"/>
              <a:pPr/>
              <a:t>11/3/2017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26052222-04F8-4497-B1FA-DFBDD354FF4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B65E5D28-DD98-4E91-9A47-5EF3E6FFCD68}" type="datetimeFigureOut">
              <a:rPr lang="en-US" smtClean="0"/>
              <a:pPr/>
              <a:t>11/3/2017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26052222-04F8-4497-B1FA-DFBDD354FF4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B65E5D28-DD98-4E91-9A47-5EF3E6FFCD68}" type="datetimeFigureOut">
              <a:rPr lang="en-US" smtClean="0"/>
              <a:pPr/>
              <a:t>11/3/2017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26052222-04F8-4497-B1FA-DFBDD354FF4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B65E5D28-DD98-4E91-9A47-5EF3E6FFCD68}" type="datetimeFigureOut">
              <a:rPr lang="en-US" smtClean="0"/>
              <a:pPr/>
              <a:t>11/3/2017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26052222-04F8-4497-B1FA-DFBDD354FF4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B65E5D28-DD98-4E91-9A47-5EF3E6FFCD68}" type="datetimeFigureOut">
              <a:rPr lang="en-US" smtClean="0"/>
              <a:pPr/>
              <a:t>11/3/2017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26052222-04F8-4497-B1FA-DFBDD354FF4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B65E5D28-DD98-4E91-9A47-5EF3E6FFCD68}" type="datetimeFigureOut">
              <a:rPr lang="en-US" smtClean="0"/>
              <a:pPr/>
              <a:t>11/3/2017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26052222-04F8-4497-B1FA-DFBDD354FF4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B65E5D28-DD98-4E91-9A47-5EF3E6FFCD68}" type="datetimeFigureOut">
              <a:rPr lang="en-US" smtClean="0"/>
              <a:pPr/>
              <a:t>11/3/2017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26052222-04F8-4497-B1FA-DFBDD354FF4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B65E5D28-DD98-4E91-9A47-5EF3E6FFCD68}" type="datetimeFigureOut">
              <a:rPr lang="en-US" smtClean="0"/>
              <a:pPr/>
              <a:t>11/3/2017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26052222-04F8-4497-B1FA-DFBDD354FF4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B65E5D28-DD98-4E91-9A47-5EF3E6FFCD68}" type="datetimeFigureOut">
              <a:rPr lang="en-US" smtClean="0"/>
              <a:pPr/>
              <a:t>11/3/2017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26052222-04F8-4497-B1FA-DFBDD354FF4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B65E5D28-DD98-4E91-9A47-5EF3E6FFCD68}" type="datetimeFigureOut">
              <a:rPr lang="en-US" smtClean="0"/>
              <a:pPr/>
              <a:t>11/3/2017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26052222-04F8-4497-B1FA-DFBDD354FF4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B65E5D28-DD98-4E91-9A47-5EF3E6FFCD68}" type="datetimeFigureOut">
              <a:rPr lang="en-US" smtClean="0"/>
              <a:pPr/>
              <a:t>11/3/2017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26052222-04F8-4497-B1FA-DFBDD354FF4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B65E5D28-DD98-4E91-9A47-5EF3E6FFCD68}" type="datetimeFigureOut">
              <a:rPr lang="en-US" smtClean="0"/>
              <a:pPr/>
              <a:t>11/3/2017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26052222-04F8-4497-B1FA-DFBDD354FF4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NUL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4000" y="34926"/>
            <a:ext cx="8432800" cy="4699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4933950"/>
            <a:ext cx="9144000" cy="2095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Date Placeholder 3"/>
          <p:cNvSpPr txBox="1">
            <a:spLocks/>
          </p:cNvSpPr>
          <p:nvPr userDrawn="1"/>
        </p:nvSpPr>
        <p:spPr>
          <a:xfrm>
            <a:off x="76200" y="4933950"/>
            <a:ext cx="2133600" cy="2095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bg1"/>
                </a:solidFill>
                <a:latin typeface="Source Sans Pro Light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A15DB39-BEA8-4810-B2CD-86D93ED56ED5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ource Sans Pro Light" pitchFamily="34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ource Sans Pro Light" pitchFamily="34" charset="0"/>
              <a:ea typeface="+mn-ea"/>
              <a:cs typeface="+mn-cs"/>
            </a:endParaRPr>
          </a:p>
        </p:txBody>
      </p:sp>
      <p:sp>
        <p:nvSpPr>
          <p:cNvPr id="10" name="Date Placeholder 3"/>
          <p:cNvSpPr txBox="1">
            <a:spLocks/>
          </p:cNvSpPr>
          <p:nvPr userDrawn="1"/>
        </p:nvSpPr>
        <p:spPr>
          <a:xfrm>
            <a:off x="6858000" y="4933950"/>
            <a:ext cx="2133600" cy="2095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bg1"/>
                </a:solidFill>
                <a:latin typeface="Source Sans Pro Light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ource Sans Pro Light" pitchFamily="34" charset="0"/>
                <a:ea typeface="+mn-ea"/>
                <a:cs typeface="+mn-cs"/>
              </a:rPr>
              <a:t>us.sogeti.com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717" r:id="rId12"/>
    <p:sldLayoutId id="2147483723" r:id="rId13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2"/>
          </a:solidFill>
          <a:latin typeface="Calibri Light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Calibri Light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Calibri Light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Calibri Light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Calibri Light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Calibri Light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4000" y="34926"/>
            <a:ext cx="8432800" cy="4699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4933950"/>
            <a:ext cx="9144000" cy="2095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Date Placeholder 3"/>
          <p:cNvSpPr txBox="1">
            <a:spLocks/>
          </p:cNvSpPr>
          <p:nvPr userDrawn="1"/>
        </p:nvSpPr>
        <p:spPr>
          <a:xfrm>
            <a:off x="76200" y="4933950"/>
            <a:ext cx="2133600" cy="2095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bg1"/>
                </a:solidFill>
                <a:latin typeface="Source Sans Pro Light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A15DB39-BEA8-4810-B2CD-86D93ED56ED5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ource Sans Pro Light" pitchFamily="34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ource Sans Pro Light" pitchFamily="34" charset="0"/>
              <a:ea typeface="+mn-ea"/>
              <a:cs typeface="+mn-cs"/>
            </a:endParaRPr>
          </a:p>
        </p:txBody>
      </p:sp>
      <p:sp>
        <p:nvSpPr>
          <p:cNvPr id="10" name="Date Placeholder 3"/>
          <p:cNvSpPr txBox="1">
            <a:spLocks/>
          </p:cNvSpPr>
          <p:nvPr userDrawn="1"/>
        </p:nvSpPr>
        <p:spPr>
          <a:xfrm>
            <a:off x="6858000" y="4933950"/>
            <a:ext cx="2133600" cy="2095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bg1"/>
                </a:solidFill>
                <a:latin typeface="Source Sans Pro Light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ource Sans Pro Light" pitchFamily="34" charset="0"/>
                <a:ea typeface="+mn-ea"/>
                <a:cs typeface="+mn-cs"/>
              </a:rPr>
              <a:t>us.sogeti.com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7629178" y="4542620"/>
            <a:ext cx="1331029" cy="305605"/>
            <a:chOff x="1938326" y="3200400"/>
            <a:chExt cx="5153986" cy="1183358"/>
          </a:xfrm>
        </p:grpSpPr>
        <p:sp>
          <p:nvSpPr>
            <p:cNvPr id="12" name="Rectangle 11"/>
            <p:cNvSpPr/>
            <p:nvPr/>
          </p:nvSpPr>
          <p:spPr>
            <a:xfrm>
              <a:off x="1946787" y="3200400"/>
              <a:ext cx="5136593" cy="1165538"/>
            </a:xfrm>
            <a:prstGeom prst="rect">
              <a:avLst/>
            </a:prstGeom>
            <a:solidFill>
              <a:srgbClr val="FF40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3" name="Picture 12" descr="Sogeti Logo 2013-White Knockout.png"/>
            <p:cNvPicPr>
              <a:picLocks noChangeAspect="1"/>
            </p:cNvPicPr>
            <p:nvPr/>
          </p:nvPicPr>
          <p:blipFill>
            <a:blip r:embed="rId13" cstate="email"/>
            <a:stretch>
              <a:fillRect/>
            </a:stretch>
          </p:blipFill>
          <p:spPr>
            <a:xfrm>
              <a:off x="1938326" y="3202072"/>
              <a:ext cx="5153986" cy="1181686"/>
            </a:xfrm>
            <a:prstGeom prst="rect">
              <a:avLst/>
            </a:prstGeom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2"/>
          </a:solidFill>
          <a:latin typeface="Calibri Light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Calibri Light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Calibri Light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Calibri Light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Calibri Light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Calibri Light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263" y="735980"/>
            <a:ext cx="8702064" cy="403449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chemeClr val="tx2"/>
                </a:solidFill>
              </a:rPr>
              <a:t>Challenge:</a:t>
            </a:r>
          </a:p>
          <a:p>
            <a:r>
              <a:rPr lang="en-US" sz="2000" dirty="0"/>
              <a:t>Determine if a discharged patient will return to a hospital within 30 days.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tx2"/>
                </a:solidFill>
              </a:rPr>
              <a:t>Why</a:t>
            </a:r>
            <a:r>
              <a:rPr lang="en-US" sz="2000" b="1" dirty="0">
                <a:solidFill>
                  <a:schemeClr val="tx2"/>
                </a:solidFill>
              </a:rPr>
              <a:t> :</a:t>
            </a:r>
            <a:endParaRPr lang="en-US" sz="2400" b="1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sz="2100" dirty="0"/>
              <a:t>Emergency readmission to hospital is frequently used as a measure of the quality of a hospital because a high proportion of readmissions should be preventable if the preceding care is adequate. Hospitals are required to maintain rates of readmission below a national standard, else they face sanctions and fines.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tx2"/>
                </a:solidFill>
              </a:rPr>
              <a:t>Benefits : </a:t>
            </a:r>
          </a:p>
          <a:p>
            <a:pPr marL="0" indent="0">
              <a:buNone/>
            </a:pPr>
            <a:r>
              <a:rPr lang="en-US" sz="2000" dirty="0"/>
              <a:t>Helps </a:t>
            </a:r>
            <a:r>
              <a:rPr lang="en-US" sz="2200" dirty="0"/>
              <a:t>predict whether a patient discharged from hospital will return within 30 days.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marL="457200" lvl="1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100" b="1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sz="2100" b="1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1600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 AND PROPRIETARY INFORMATION. © 2017 SOGETI USA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257292" y="735980"/>
            <a:ext cx="872311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6AA07686-1680-45FB-A527-515511401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6374"/>
            <a:ext cx="9278754" cy="599605"/>
          </a:xfrm>
        </p:spPr>
        <p:txBody>
          <a:bodyPr>
            <a:noAutofit/>
          </a:bodyPr>
          <a:lstStyle/>
          <a:p>
            <a:r>
              <a:rPr lang="en-US" sz="2800" b="1" dirty="0"/>
              <a:t>Use Case 4: Data from Predicting 30 Day Hospital Readmissions</a:t>
            </a:r>
          </a:p>
        </p:txBody>
      </p:sp>
    </p:spTree>
    <p:extLst>
      <p:ext uri="{BB962C8B-B14F-4D97-AF65-F5344CB8AC3E}">
        <p14:creationId xmlns:p14="http://schemas.microsoft.com/office/powerpoint/2010/main" val="395999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263" y="735981"/>
            <a:ext cx="8702064" cy="403449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b="1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1600" dirty="0"/>
          </a:p>
          <a:p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257292" y="735980"/>
            <a:ext cx="872311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6AA07686-1680-45FB-A527-515511401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844" y="136375"/>
            <a:ext cx="8664314" cy="599605"/>
          </a:xfrm>
        </p:spPr>
        <p:txBody>
          <a:bodyPr>
            <a:noAutofit/>
          </a:bodyPr>
          <a:lstStyle/>
          <a:p>
            <a:r>
              <a:rPr lang="en-US" b="1" dirty="0"/>
              <a:t>Architecture Built :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9369119-067C-42C6-967D-20799FBC4AD4}"/>
              </a:ext>
            </a:extLst>
          </p:cNvPr>
          <p:cNvSpPr/>
          <p:nvPr/>
        </p:nvSpPr>
        <p:spPr>
          <a:xfrm>
            <a:off x="2094261" y="2444817"/>
            <a:ext cx="1213092" cy="10489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94032EA-CCAA-49B7-965C-89F4CD890245}"/>
              </a:ext>
            </a:extLst>
          </p:cNvPr>
          <p:cNvSpPr/>
          <p:nvPr/>
        </p:nvSpPr>
        <p:spPr>
          <a:xfrm>
            <a:off x="5677990" y="3293994"/>
            <a:ext cx="2389186" cy="9528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EE63633-444C-41EE-AE63-DE7A2178BC6A}"/>
              </a:ext>
            </a:extLst>
          </p:cNvPr>
          <p:cNvSpPr/>
          <p:nvPr/>
        </p:nvSpPr>
        <p:spPr>
          <a:xfrm>
            <a:off x="4033550" y="1278261"/>
            <a:ext cx="935665" cy="29842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090E3E8-196E-4819-A8AC-01F426B6BF4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3803" y="2239837"/>
            <a:ext cx="780284" cy="780284"/>
          </a:xfrm>
          <a:prstGeom prst="rect">
            <a:avLst/>
          </a:prstGeom>
        </p:spPr>
      </p:pic>
      <p:sp>
        <p:nvSpPr>
          <p:cNvPr id="21" name="Speech Bubble: Rectangle with Corners Rounded 20">
            <a:extLst>
              <a:ext uri="{FF2B5EF4-FFF2-40B4-BE49-F238E27FC236}">
                <a16:creationId xmlns:a16="http://schemas.microsoft.com/office/drawing/2014/main" id="{EFED63D6-C126-48BB-9F1F-F3061E34EBED}"/>
              </a:ext>
            </a:extLst>
          </p:cNvPr>
          <p:cNvSpPr/>
          <p:nvPr/>
        </p:nvSpPr>
        <p:spPr>
          <a:xfrm>
            <a:off x="279568" y="1691954"/>
            <a:ext cx="1213494" cy="1124640"/>
          </a:xfrm>
          <a:prstGeom prst="wedgeRoundRectCallout">
            <a:avLst>
              <a:gd name="adj1" fmla="val 16071"/>
              <a:gd name="adj2" fmla="val 49042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Kaggle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(data used for a competition)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3ED3994-A291-44D5-8107-CBAB1876510E}"/>
              </a:ext>
            </a:extLst>
          </p:cNvPr>
          <p:cNvSpPr/>
          <p:nvPr/>
        </p:nvSpPr>
        <p:spPr>
          <a:xfrm>
            <a:off x="3500386" y="4308064"/>
            <a:ext cx="1823216" cy="3615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u="sng" dirty="0">
                <a:solidFill>
                  <a:schemeClr val="tx1"/>
                </a:solidFill>
              </a:rPr>
              <a:t>Python Machine Learning Model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08CBE07-26B1-4298-95AE-64235E29024F}"/>
              </a:ext>
            </a:extLst>
          </p:cNvPr>
          <p:cNvSpPr/>
          <p:nvPr/>
        </p:nvSpPr>
        <p:spPr>
          <a:xfrm>
            <a:off x="5792071" y="3347290"/>
            <a:ext cx="2105796" cy="7076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u="sng" dirty="0">
                <a:solidFill>
                  <a:schemeClr val="tx1"/>
                </a:solidFill>
              </a:rPr>
              <a:t>Real time predictive model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1171C9B-8759-492C-ADCB-AD96ABDD28A8}"/>
              </a:ext>
            </a:extLst>
          </p:cNvPr>
          <p:cNvSpPr/>
          <p:nvPr/>
        </p:nvSpPr>
        <p:spPr>
          <a:xfrm>
            <a:off x="2118026" y="4408968"/>
            <a:ext cx="1405051" cy="3615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u="sng" dirty="0">
                <a:solidFill>
                  <a:schemeClr val="tx1"/>
                </a:solidFill>
              </a:rPr>
              <a:t>Nature of Data</a:t>
            </a:r>
          </a:p>
          <a:p>
            <a:pPr algn="ctr"/>
            <a:endParaRPr lang="en-US" sz="1200" b="1" u="sng" dirty="0">
              <a:solidFill>
                <a:schemeClr val="tx1"/>
              </a:solidFill>
            </a:endParaRPr>
          </a:p>
        </p:txBody>
      </p:sp>
      <p:sp>
        <p:nvSpPr>
          <p:cNvPr id="31" name="Speech Bubble: Rectangle with Corners Rounded 30">
            <a:extLst>
              <a:ext uri="{FF2B5EF4-FFF2-40B4-BE49-F238E27FC236}">
                <a16:creationId xmlns:a16="http://schemas.microsoft.com/office/drawing/2014/main" id="{09601A5C-DDAA-4357-B717-76B064922B33}"/>
              </a:ext>
            </a:extLst>
          </p:cNvPr>
          <p:cNvSpPr/>
          <p:nvPr/>
        </p:nvSpPr>
        <p:spPr>
          <a:xfrm>
            <a:off x="279568" y="3150034"/>
            <a:ext cx="1213494" cy="477901"/>
          </a:xfrm>
          <a:prstGeom prst="wedgeRoundRectCallout">
            <a:avLst>
              <a:gd name="adj1" fmla="val 16071"/>
              <a:gd name="adj2" fmla="val 49042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Receives health score</a:t>
            </a:r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E358AFB3-FAA8-4D86-B020-C1BB2B413FD3}"/>
              </a:ext>
            </a:extLst>
          </p:cNvPr>
          <p:cNvSpPr/>
          <p:nvPr/>
        </p:nvSpPr>
        <p:spPr>
          <a:xfrm rot="1288345">
            <a:off x="1542400" y="2382316"/>
            <a:ext cx="443678" cy="28379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row: Left 32">
            <a:extLst>
              <a:ext uri="{FF2B5EF4-FFF2-40B4-BE49-F238E27FC236}">
                <a16:creationId xmlns:a16="http://schemas.microsoft.com/office/drawing/2014/main" id="{3236FFF7-50FA-4F85-BB8E-ECB45EA81D45}"/>
              </a:ext>
            </a:extLst>
          </p:cNvPr>
          <p:cNvSpPr/>
          <p:nvPr/>
        </p:nvSpPr>
        <p:spPr>
          <a:xfrm rot="9568829">
            <a:off x="1522340" y="2998257"/>
            <a:ext cx="443678" cy="280160"/>
          </a:xfrm>
          <a:prstGeom prst="lef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D227279-F27F-4F90-B273-BD92806E5645}"/>
              </a:ext>
            </a:extLst>
          </p:cNvPr>
          <p:cNvSpPr/>
          <p:nvPr/>
        </p:nvSpPr>
        <p:spPr>
          <a:xfrm>
            <a:off x="130263" y="935666"/>
            <a:ext cx="8773894" cy="3884428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268" y="3123602"/>
            <a:ext cx="1244589" cy="523836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2107055" y="2658571"/>
            <a:ext cx="1187499" cy="646331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Diabetic Readmissions Data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1171C9B-8759-492C-ADCB-AD96ABDD28A8}"/>
              </a:ext>
            </a:extLst>
          </p:cNvPr>
          <p:cNvSpPr/>
          <p:nvPr/>
        </p:nvSpPr>
        <p:spPr>
          <a:xfrm>
            <a:off x="422409" y="4323685"/>
            <a:ext cx="1114015" cy="3615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u="sng" dirty="0">
              <a:solidFill>
                <a:schemeClr val="tx1"/>
              </a:solidFill>
            </a:endParaRPr>
          </a:p>
          <a:p>
            <a:pPr algn="ctr"/>
            <a:r>
              <a:rPr lang="en-US" sz="1200" b="1" u="sng" dirty="0">
                <a:solidFill>
                  <a:schemeClr val="tx1"/>
                </a:solidFill>
              </a:rPr>
              <a:t>Data Source </a:t>
            </a:r>
          </a:p>
          <a:p>
            <a:pPr algn="ctr"/>
            <a:endParaRPr lang="en-US" sz="1200" b="1" u="sng" dirty="0">
              <a:solidFill>
                <a:schemeClr val="tx1"/>
              </a:solidFill>
            </a:endParaRPr>
          </a:p>
        </p:txBody>
      </p:sp>
      <p:sp>
        <p:nvSpPr>
          <p:cNvPr id="44" name="Arrow: Left-Right 18">
            <a:extLst>
              <a:ext uri="{FF2B5EF4-FFF2-40B4-BE49-F238E27FC236}">
                <a16:creationId xmlns:a16="http://schemas.microsoft.com/office/drawing/2014/main" id="{2AA4B2FE-E916-41AB-B654-98C15A50E7E1}"/>
              </a:ext>
            </a:extLst>
          </p:cNvPr>
          <p:cNvSpPr/>
          <p:nvPr/>
        </p:nvSpPr>
        <p:spPr>
          <a:xfrm>
            <a:off x="4969216" y="3493778"/>
            <a:ext cx="708773" cy="325636"/>
          </a:xfrm>
          <a:prstGeom prst="left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Arrow: Left 32">
            <a:extLst>
              <a:ext uri="{FF2B5EF4-FFF2-40B4-BE49-F238E27FC236}">
                <a16:creationId xmlns:a16="http://schemas.microsoft.com/office/drawing/2014/main" id="{3236FFF7-50FA-4F85-BB8E-ECB45EA81D45}"/>
              </a:ext>
            </a:extLst>
          </p:cNvPr>
          <p:cNvSpPr/>
          <p:nvPr/>
        </p:nvSpPr>
        <p:spPr>
          <a:xfrm rot="10800000">
            <a:off x="4991743" y="2233793"/>
            <a:ext cx="686246" cy="308923"/>
          </a:xfrm>
          <a:prstGeom prst="lef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Arrow: Left 32">
            <a:extLst>
              <a:ext uri="{FF2B5EF4-FFF2-40B4-BE49-F238E27FC236}">
                <a16:creationId xmlns:a16="http://schemas.microsoft.com/office/drawing/2014/main" id="{3236FFF7-50FA-4F85-BB8E-ECB45EA81D45}"/>
              </a:ext>
            </a:extLst>
          </p:cNvPr>
          <p:cNvSpPr/>
          <p:nvPr/>
        </p:nvSpPr>
        <p:spPr>
          <a:xfrm rot="10800000">
            <a:off x="3434174" y="2605695"/>
            <a:ext cx="586579" cy="298823"/>
          </a:xfrm>
          <a:prstGeom prst="lef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EE63633-444C-41EE-AE63-DE7A2178BC6A}"/>
              </a:ext>
            </a:extLst>
          </p:cNvPr>
          <p:cNvSpPr/>
          <p:nvPr/>
        </p:nvSpPr>
        <p:spPr>
          <a:xfrm>
            <a:off x="5677990" y="1278262"/>
            <a:ext cx="2389186" cy="16403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677989" y="1639446"/>
            <a:ext cx="23891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Predictions on – 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000" dirty="0"/>
              <a:t>predict whether a patient discharged from hospital will return within 30 days as an  emergency admit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000" dirty="0"/>
              <a:t>Features/Metrics showing the readmission of patients</a:t>
            </a:r>
          </a:p>
        </p:txBody>
      </p:sp>
      <p:sp>
        <p:nvSpPr>
          <p:cNvPr id="35" name="Footer Placeholder 3">
            <a:extLst>
              <a:ext uri="{FF2B5EF4-FFF2-40B4-BE49-F238E27FC236}">
                <a16:creationId xmlns:a16="http://schemas.microsoft.com/office/drawing/2014/main" id="{0D6819C9-2CE6-4165-9403-3C931CC16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66555" y="4870934"/>
            <a:ext cx="4010891" cy="273844"/>
          </a:xfrm>
        </p:spPr>
        <p:txBody>
          <a:bodyPr/>
          <a:lstStyle/>
          <a:p>
            <a:r>
              <a:rPr lang="en-US" dirty="0"/>
              <a:t>CONFIDENTIAL AND PROPRIETARY INFORMATION. © 2017 SOGETI USA</a:t>
            </a:r>
          </a:p>
        </p:txBody>
      </p:sp>
    </p:spTree>
    <p:extLst>
      <p:ext uri="{BB962C8B-B14F-4D97-AF65-F5344CB8AC3E}">
        <p14:creationId xmlns:p14="http://schemas.microsoft.com/office/powerpoint/2010/main" val="518120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DAE43-7B82-41AD-984D-6D6DA3077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/>
              <a:t>Explorations on Dataset: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8FD29C4-AE2F-456E-9E86-FADC2B2878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883" y="640830"/>
            <a:ext cx="2656268" cy="427781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CBA9062-A060-44F2-ACF8-5395953131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2036" y="640829"/>
            <a:ext cx="2799413" cy="4277819"/>
          </a:xfrm>
          <a:prstGeom prst="rect">
            <a:avLst/>
          </a:prstGeom>
        </p:spPr>
      </p:pic>
      <p:sp>
        <p:nvSpPr>
          <p:cNvPr id="16" name="Footer Placeholder 3">
            <a:extLst>
              <a:ext uri="{FF2B5EF4-FFF2-40B4-BE49-F238E27FC236}">
                <a16:creationId xmlns:a16="http://schemas.microsoft.com/office/drawing/2014/main" id="{1C49BEBA-C420-4E93-B6C0-7B3768333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66555" y="4870934"/>
            <a:ext cx="4010891" cy="273844"/>
          </a:xfrm>
        </p:spPr>
        <p:txBody>
          <a:bodyPr/>
          <a:lstStyle/>
          <a:p>
            <a:r>
              <a:rPr lang="en-US" dirty="0"/>
              <a:t>CONFIDENTIAL AND PROPRIETARY INFORMATION. © 2017 SOGETI USA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0D4BF72-C933-4D2D-B395-D6C42F38F1D2}"/>
              </a:ext>
            </a:extLst>
          </p:cNvPr>
          <p:cNvSpPr/>
          <p:nvPr/>
        </p:nvSpPr>
        <p:spPr>
          <a:xfrm>
            <a:off x="6173617" y="916418"/>
            <a:ext cx="2389186" cy="33090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E217DEA-8C01-4ED9-8274-4AB16D97A615}"/>
              </a:ext>
            </a:extLst>
          </p:cNvPr>
          <p:cNvSpPr txBox="1"/>
          <p:nvPr/>
        </p:nvSpPr>
        <p:spPr>
          <a:xfrm>
            <a:off x="6260244" y="1253303"/>
            <a:ext cx="2389187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Salient Properties– 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400" dirty="0"/>
              <a:t>Feature Scaling- The data needed to be normalized and as a part of the preprocessing stage the range of the independent variables needed to be standardized. 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400" dirty="0"/>
              <a:t>Event though the data wasn’t time series, it was time dependent. </a:t>
            </a:r>
          </a:p>
        </p:txBody>
      </p:sp>
    </p:spTree>
    <p:extLst>
      <p:ext uri="{BB962C8B-B14F-4D97-AF65-F5344CB8AC3E}">
        <p14:creationId xmlns:p14="http://schemas.microsoft.com/office/powerpoint/2010/main" val="3459184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335" y="952662"/>
            <a:ext cx="5050781" cy="261589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 AND PROPRIETARY INFORMATION. © 2017 SOGETI USA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257292" y="735980"/>
            <a:ext cx="872311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6AA07686-1680-45FB-A527-515511401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843" y="136374"/>
            <a:ext cx="8664314" cy="599605"/>
          </a:xfrm>
        </p:spPr>
        <p:txBody>
          <a:bodyPr>
            <a:noAutofit/>
          </a:bodyPr>
          <a:lstStyle/>
          <a:p>
            <a:r>
              <a:rPr lang="en-US" b="1" dirty="0"/>
              <a:t>Insights to Predictions 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50014" y="3785234"/>
            <a:ext cx="4578875" cy="1015663"/>
          </a:xfrm>
          <a:prstGeom prst="rect">
            <a:avLst/>
          </a:prstGeom>
          <a:noFill/>
          <a:ln>
            <a:solidFill>
              <a:srgbClr val="302B2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u="sng" dirty="0"/>
              <a:t>Summary</a:t>
            </a:r>
            <a:r>
              <a:rPr lang="en-US" sz="1200" dirty="0"/>
              <a:t> – Feature </a:t>
            </a:r>
            <a:r>
              <a:rPr lang="en-US" sz="1200" b="1" dirty="0"/>
              <a:t>7- </a:t>
            </a:r>
            <a:r>
              <a:rPr lang="en-US" sz="1200" dirty="0" err="1"/>
              <a:t>num_procedures</a:t>
            </a:r>
            <a:r>
              <a:rPr lang="en-US" sz="1200" dirty="0"/>
              <a:t> is predicted to be the most influential factor to cause a hospital readmission. Depending on these predictions hospitals can either perform a through check-up before a patients discharge or might advise patients for a prolonged admission in order to avoid potential readmissions.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A2769C6E-EA15-4468-9076-C2CFAA27A5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4495179"/>
              </p:ext>
            </p:extLst>
          </p:nvPr>
        </p:nvGraphicFramePr>
        <p:xfrm>
          <a:off x="5476775" y="807492"/>
          <a:ext cx="3503629" cy="19454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2548">
                  <a:extLst>
                    <a:ext uri="{9D8B030D-6E8A-4147-A177-3AD203B41FA5}">
                      <a16:colId xmlns:a16="http://schemas.microsoft.com/office/drawing/2014/main" val="3663101294"/>
                    </a:ext>
                  </a:extLst>
                </a:gridCol>
                <a:gridCol w="1771081">
                  <a:extLst>
                    <a:ext uri="{9D8B030D-6E8A-4147-A177-3AD203B41FA5}">
                      <a16:colId xmlns:a16="http://schemas.microsoft.com/office/drawing/2014/main" val="2691610135"/>
                    </a:ext>
                  </a:extLst>
                </a:gridCol>
              </a:tblGrid>
              <a:tr h="348137">
                <a:tc>
                  <a:txBody>
                    <a:bodyPr/>
                    <a:lstStyle/>
                    <a:p>
                      <a:r>
                        <a:rPr lang="en-US" sz="1600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0147808"/>
                  </a:ext>
                </a:extLst>
              </a:tr>
              <a:tr h="380049"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Decision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69.12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1267274"/>
                  </a:ext>
                </a:extLst>
              </a:tr>
              <a:tr h="380049"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71.24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7115970"/>
                  </a:ext>
                </a:extLst>
              </a:tr>
              <a:tr h="380049"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57.80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0888533"/>
                  </a:ext>
                </a:extLst>
              </a:tr>
              <a:tr h="380049"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Unweighted Majority Vote Ensemble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69.89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4380869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7A6003B2-736B-4AF3-92BD-7E41188B81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6775" y="2902340"/>
            <a:ext cx="3286125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53319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1_Custom Design">
  <a:themeElements>
    <a:clrScheme name="Sogeti">
      <a:dk1>
        <a:srgbClr val="262626"/>
      </a:dk1>
      <a:lt1>
        <a:sysClr val="window" lastClr="FFFFFF"/>
      </a:lt1>
      <a:dk2>
        <a:srgbClr val="FF4019"/>
      </a:dk2>
      <a:lt2>
        <a:srgbClr val="FFFFFF"/>
      </a:lt2>
      <a:accent1>
        <a:srgbClr val="FF4019"/>
      </a:accent1>
      <a:accent2>
        <a:srgbClr val="262626"/>
      </a:accent2>
      <a:accent3>
        <a:srgbClr val="595959"/>
      </a:accent3>
      <a:accent4>
        <a:srgbClr val="7F7F7F"/>
      </a:accent4>
      <a:accent5>
        <a:srgbClr val="C4BBAF"/>
      </a:accent5>
      <a:accent6>
        <a:srgbClr val="F2F2F2"/>
      </a:accent6>
      <a:hlink>
        <a:srgbClr val="FF4019"/>
      </a:hlink>
      <a:folHlink>
        <a:srgbClr val="FF401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3_Custom Design">
  <a:themeElements>
    <a:clrScheme name="Sogeti">
      <a:dk1>
        <a:srgbClr val="262626"/>
      </a:dk1>
      <a:lt1>
        <a:sysClr val="window" lastClr="FFFFFF"/>
      </a:lt1>
      <a:dk2>
        <a:srgbClr val="FF4019"/>
      </a:dk2>
      <a:lt2>
        <a:srgbClr val="FFFFFF"/>
      </a:lt2>
      <a:accent1>
        <a:srgbClr val="FF4019"/>
      </a:accent1>
      <a:accent2>
        <a:srgbClr val="262626"/>
      </a:accent2>
      <a:accent3>
        <a:srgbClr val="595959"/>
      </a:accent3>
      <a:accent4>
        <a:srgbClr val="7F7F7F"/>
      </a:accent4>
      <a:accent5>
        <a:srgbClr val="C4BBAF"/>
      </a:accent5>
      <a:accent6>
        <a:srgbClr val="F2F2F2"/>
      </a:accent6>
      <a:hlink>
        <a:srgbClr val="FF4019"/>
      </a:hlink>
      <a:folHlink>
        <a:srgbClr val="FF401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68F692454C0164999DCCAF4D3B80B9C" ma:contentTypeVersion="0" ma:contentTypeDescription="Create a new document." ma:contentTypeScope="" ma:versionID="4ff2981788c62f8e54db9cd80ffdb9de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0CD3603-618B-4ECD-B77D-1D043655243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ED79BD86-BA74-4055-9222-7F346FED871B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D66BBFD8-B944-4927-B9E7-95627CF9F00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45864</TotalTime>
  <Words>318</Words>
  <Application>Microsoft Office PowerPoint</Application>
  <PresentationFormat>On-screen Show (16:9)</PresentationFormat>
  <Paragraphs>55</Paragraphs>
  <Slides>4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3" baseType="lpstr">
      <vt:lpstr>Arial</vt:lpstr>
      <vt:lpstr>Calibri</vt:lpstr>
      <vt:lpstr>Calibri Light</vt:lpstr>
      <vt:lpstr>Source Sans Pro Light</vt:lpstr>
      <vt:lpstr>Symbol</vt:lpstr>
      <vt:lpstr>Wingdings</vt:lpstr>
      <vt:lpstr>1_Custom Design</vt:lpstr>
      <vt:lpstr>3_Custom Design</vt:lpstr>
      <vt:lpstr>think-cell Slide</vt:lpstr>
      <vt:lpstr>Use Case 4: Data from Predicting 30 Day Hospital Readmissions</vt:lpstr>
      <vt:lpstr>Architecture Built : </vt:lpstr>
      <vt:lpstr>Explorations on Dataset:</vt:lpstr>
      <vt:lpstr>Insights to Predictions 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Technight.Ecolab-CaseStudy</dc:title>
  <dc:creator>Gairola, Samarth</dc:creator>
  <cp:lastModifiedBy>Chevvuri, Deepti</cp:lastModifiedBy>
  <cp:revision>947</cp:revision>
  <cp:lastPrinted>2016-03-09T19:24:21Z</cp:lastPrinted>
  <dcterms:created xsi:type="dcterms:W3CDTF">2015-01-08T13:55:19Z</dcterms:created>
  <dcterms:modified xsi:type="dcterms:W3CDTF">2017-11-03T19:57:03Z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0x010100868F692454C0164999DCCAF4D3B80B9C</vt:lpwstr>
  </property>
</Properties>
</file>