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0" r:id="rId30"/>
    <p:sldId id="284" r:id="rId31"/>
    <p:sldId id="285" r:id="rId32"/>
    <p:sldId id="286" r:id="rId33"/>
    <p:sldId id="287" r:id="rId34"/>
    <p:sldId id="288"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6" r:id="rId111"/>
    <p:sldId id="365"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3" autoAdjust="0"/>
    <p:restoredTop sz="94660"/>
  </p:normalViewPr>
  <p:slideViewPr>
    <p:cSldViewPr snapToGrid="0">
      <p:cViewPr varScale="1">
        <p:scale>
          <a:sx n="150" d="100"/>
          <a:sy n="150" d="100"/>
        </p:scale>
        <p:origin x="16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4545292-3D66-4C87-85AC-67F6680AEDBA}" type="datetimeFigureOut">
              <a:rPr lang="en-IN" smtClean="0"/>
              <a:t>10/12/22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132905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545292-3D66-4C87-85AC-67F6680AEDBA}" type="datetimeFigureOut">
              <a:rPr lang="en-IN" smtClean="0"/>
              <a:t>10/12/22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51190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545292-3D66-4C87-85AC-67F6680AEDBA}" type="datetimeFigureOut">
              <a:rPr lang="en-IN" smtClean="0"/>
              <a:t>10/12/22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373528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545292-3D66-4C87-85AC-67F6680AEDBA}" type="datetimeFigureOut">
              <a:rPr lang="en-IN" smtClean="0"/>
              <a:t>10/12/22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109928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4545292-3D66-4C87-85AC-67F6680AEDBA}" type="datetimeFigureOut">
              <a:rPr lang="en-IN" smtClean="0"/>
              <a:t>10/12/22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172664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4545292-3D66-4C87-85AC-67F6680AEDBA}" type="datetimeFigureOut">
              <a:rPr lang="en-IN" smtClean="0"/>
              <a:t>10/12/22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34785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4545292-3D66-4C87-85AC-67F6680AEDBA}" type="datetimeFigureOut">
              <a:rPr lang="en-IN" smtClean="0"/>
              <a:t>10/12/22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14371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4545292-3D66-4C87-85AC-67F6680AEDBA}" type="datetimeFigureOut">
              <a:rPr lang="en-IN" smtClean="0"/>
              <a:t>10/12/22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128446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5292-3D66-4C87-85AC-67F6680AEDBA}" type="datetimeFigureOut">
              <a:rPr lang="en-IN" smtClean="0"/>
              <a:t>10/12/22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87648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4545292-3D66-4C87-85AC-67F6680AEDBA}" type="datetimeFigureOut">
              <a:rPr lang="en-IN" smtClean="0"/>
              <a:t>10/12/22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235724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4545292-3D66-4C87-85AC-67F6680AEDBA}" type="datetimeFigureOut">
              <a:rPr lang="en-IN" smtClean="0"/>
              <a:t>10/12/22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F0A6B-AB4F-4F26-AA6E-8D76353C2180}" type="slidenum">
              <a:rPr lang="en-IN" smtClean="0"/>
              <a:t>‹#›</a:t>
            </a:fld>
            <a:endParaRPr lang="en-IN"/>
          </a:p>
        </p:txBody>
      </p:sp>
    </p:spTree>
    <p:extLst>
      <p:ext uri="{BB962C8B-B14F-4D97-AF65-F5344CB8AC3E}">
        <p14:creationId xmlns:p14="http://schemas.microsoft.com/office/powerpoint/2010/main" val="102224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5292-3D66-4C87-85AC-67F6680AEDBA}" type="datetimeFigureOut">
              <a:rPr lang="en-IN" smtClean="0"/>
              <a:t>10/12/22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F0A6B-AB4F-4F26-AA6E-8D76353C2180}" type="slidenum">
              <a:rPr lang="en-IN" smtClean="0"/>
              <a:t>‹#›</a:t>
            </a:fld>
            <a:endParaRPr lang="en-IN"/>
          </a:p>
        </p:txBody>
      </p:sp>
    </p:spTree>
    <p:extLst>
      <p:ext uri="{BB962C8B-B14F-4D97-AF65-F5344CB8AC3E}">
        <p14:creationId xmlns:p14="http://schemas.microsoft.com/office/powerpoint/2010/main" val="19633096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hyperlink" Target="https://github.com/jordwalke" TargetMode="Externa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2242687"/>
            <a:ext cx="9144000" cy="760397"/>
          </a:xfrm>
        </p:spPr>
        <p:txBody>
          <a:bodyPr>
            <a:normAutofit/>
          </a:bodyPr>
          <a:lstStyle/>
          <a:p>
            <a:pPr algn="l"/>
            <a:r>
              <a:rPr lang="en-IN" sz="4000" b="1" dirty="0"/>
              <a:t>What is Prototype Chaining?</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3429000"/>
            <a:ext cx="9144000" cy="1186530"/>
          </a:xfrm>
        </p:spPr>
        <p:txBody>
          <a:bodyPr/>
          <a:lstStyle/>
          <a:p>
            <a:pPr algn="l"/>
            <a:r>
              <a:rPr lang="en-US" b="1" i="0" dirty="0">
                <a:effectLst/>
                <a:latin typeface="-apple-system"/>
              </a:rPr>
              <a:t>Prototype chaining</a:t>
            </a:r>
            <a:r>
              <a:rPr lang="en-US" b="0" i="0" dirty="0">
                <a:effectLst/>
                <a:latin typeface="-apple-system"/>
              </a:rPr>
              <a:t> is used to build new types of objects based on existing ones. It is similar to inheritance in a class based languages like C++ and Java.</a:t>
            </a:r>
            <a:endParaRPr lang="en-IN" dirty="0"/>
          </a:p>
        </p:txBody>
      </p:sp>
    </p:spTree>
    <p:extLst>
      <p:ext uri="{BB962C8B-B14F-4D97-AF65-F5344CB8AC3E}">
        <p14:creationId xmlns:p14="http://schemas.microsoft.com/office/powerpoint/2010/main" val="264396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redeclare variables in switch block without an error?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1731403"/>
          </a:xfrm>
        </p:spPr>
        <p:txBody>
          <a:bodyPr>
            <a:normAutofit/>
          </a:bodyPr>
          <a:lstStyle/>
          <a:p>
            <a:pPr algn="l"/>
            <a:r>
              <a:rPr lang="en-US" dirty="0"/>
              <a:t>If you try to redeclare variables in a switch block then it will cause errors because there is only one block.</a:t>
            </a:r>
            <a:br>
              <a:rPr lang="en-US" dirty="0"/>
            </a:br>
            <a:r>
              <a:rPr lang="en-US" dirty="0"/>
              <a:t>We can put curly braces for case block to create a new block scoped lexical scope.</a:t>
            </a:r>
          </a:p>
        </p:txBody>
      </p:sp>
    </p:spTree>
    <p:extLst>
      <p:ext uri="{BB962C8B-B14F-4D97-AF65-F5344CB8AC3E}">
        <p14:creationId xmlns:p14="http://schemas.microsoft.com/office/powerpoint/2010/main" val="274294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81778"/>
            <a:ext cx="9144000" cy="1206709"/>
          </a:xfrm>
        </p:spPr>
        <p:txBody>
          <a:bodyPr>
            <a:noAutofit/>
          </a:bodyPr>
          <a:lstStyle/>
          <a:p>
            <a:pPr algn="l"/>
            <a:r>
              <a:rPr lang="en-US" sz="4000" b="1" dirty="0"/>
              <a:t>What are primitive data types?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502569"/>
            <a:ext cx="9144000" cy="3185962"/>
          </a:xfrm>
        </p:spPr>
        <p:txBody>
          <a:bodyPr>
            <a:normAutofit fontScale="92500" lnSpcReduction="20000"/>
          </a:bodyPr>
          <a:lstStyle/>
          <a:p>
            <a:pPr algn="l"/>
            <a:r>
              <a:rPr lang="en-US" dirty="0"/>
              <a:t>A primitive data type is data that has a primitive value (which has no properties or methods). There are 7 types of primitive data types.</a:t>
            </a:r>
          </a:p>
          <a:p>
            <a:pPr algn="l"/>
            <a:r>
              <a:rPr lang="en-US" dirty="0"/>
              <a:t>1.String</a:t>
            </a:r>
          </a:p>
          <a:p>
            <a:pPr algn="l"/>
            <a:r>
              <a:rPr lang="en-US" dirty="0"/>
              <a:t>2. Number</a:t>
            </a:r>
          </a:p>
          <a:p>
            <a:pPr algn="l"/>
            <a:r>
              <a:rPr lang="en-US" dirty="0"/>
              <a:t>3. Boolean</a:t>
            </a:r>
          </a:p>
          <a:p>
            <a:pPr algn="l"/>
            <a:r>
              <a:rPr lang="en-US" dirty="0"/>
              <a:t>4. Null</a:t>
            </a:r>
          </a:p>
          <a:p>
            <a:pPr algn="l"/>
            <a:r>
              <a:rPr lang="en-US" dirty="0"/>
              <a:t>5.Undefined</a:t>
            </a:r>
          </a:p>
          <a:p>
            <a:pPr algn="l"/>
            <a:r>
              <a:rPr lang="en-US" dirty="0"/>
              <a:t>6.Bigint</a:t>
            </a:r>
          </a:p>
          <a:p>
            <a:pPr algn="l"/>
            <a:r>
              <a:rPr lang="en-US" dirty="0"/>
              <a:t>7.Symbol</a:t>
            </a:r>
          </a:p>
        </p:txBody>
      </p:sp>
    </p:spTree>
    <p:extLst>
      <p:ext uri="{BB962C8B-B14F-4D97-AF65-F5344CB8AC3E}">
        <p14:creationId xmlns:p14="http://schemas.microsoft.com/office/powerpoint/2010/main" val="94732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65172"/>
            <a:ext cx="9144000" cy="1206709"/>
          </a:xfrm>
        </p:spPr>
        <p:txBody>
          <a:bodyPr>
            <a:noAutofit/>
          </a:bodyPr>
          <a:lstStyle/>
          <a:p>
            <a:pPr algn="l"/>
            <a:r>
              <a:rPr lang="en-US" sz="4000" b="1" dirty="0"/>
              <a:t>What is an error object?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076533"/>
            <a:ext cx="9144000" cy="3185962"/>
          </a:xfrm>
        </p:spPr>
        <p:txBody>
          <a:bodyPr>
            <a:normAutofit/>
          </a:bodyPr>
          <a:lstStyle/>
          <a:p>
            <a:pPr algn="l"/>
            <a:r>
              <a:rPr lang="en-US" dirty="0"/>
              <a:t>An error object is a built in error object that provides error information when an error occurs. It has two properties: name and message.</a:t>
            </a:r>
          </a:p>
        </p:txBody>
      </p:sp>
    </p:spTree>
    <p:extLst>
      <p:ext uri="{BB962C8B-B14F-4D97-AF65-F5344CB8AC3E}">
        <p14:creationId xmlns:p14="http://schemas.microsoft.com/office/powerpoint/2010/main" val="30508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65172"/>
            <a:ext cx="9144000" cy="1206709"/>
          </a:xfrm>
        </p:spPr>
        <p:txBody>
          <a:bodyPr>
            <a:noAutofit/>
          </a:bodyPr>
          <a:lstStyle/>
          <a:p>
            <a:pPr algn="l"/>
            <a:r>
              <a:rPr lang="en-IN" sz="4000" b="1" dirty="0"/>
              <a:t>What is </a:t>
            </a:r>
            <a:r>
              <a:rPr lang="en-IN" sz="4000" b="1" dirty="0" err="1"/>
              <a:t>nodejs</a:t>
            </a:r>
            <a:r>
              <a:rPr lang="en-IN"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076533"/>
            <a:ext cx="9144000" cy="3185962"/>
          </a:xfrm>
        </p:spPr>
        <p:txBody>
          <a:bodyPr>
            <a:normAutofit/>
          </a:bodyPr>
          <a:lstStyle/>
          <a:p>
            <a:pPr algn="l"/>
            <a:r>
              <a:rPr lang="en-IN" dirty="0"/>
              <a:t>Node.js is a server-side platform built on Chrome's JavaScript runtime for easily building fast and scalable network applications. It is an event-based, non-blocking, asynchronous I/O runtime that uses Google's V8 JavaScript engine and </a:t>
            </a:r>
            <a:r>
              <a:rPr lang="en-IN" dirty="0" err="1"/>
              <a:t>libuv</a:t>
            </a:r>
            <a:r>
              <a:rPr lang="en-IN" dirty="0"/>
              <a:t> library.</a:t>
            </a:r>
            <a:endParaRPr lang="en-US" dirty="0"/>
          </a:p>
        </p:txBody>
      </p:sp>
    </p:spTree>
    <p:extLst>
      <p:ext uri="{BB962C8B-B14F-4D97-AF65-F5344CB8AC3E}">
        <p14:creationId xmlns:p14="http://schemas.microsoft.com/office/powerpoint/2010/main" val="425395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65172"/>
            <a:ext cx="9144000" cy="1206709"/>
          </a:xfrm>
        </p:spPr>
        <p:txBody>
          <a:bodyPr>
            <a:noAutofit/>
          </a:bodyPr>
          <a:lstStyle/>
          <a:p>
            <a:pPr algn="l"/>
            <a:r>
              <a:rPr lang="en-IN" sz="4000" b="1" dirty="0"/>
              <a:t>What is an Iterator?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076533"/>
            <a:ext cx="9144000" cy="3185962"/>
          </a:xfrm>
        </p:spPr>
        <p:txBody>
          <a:bodyPr>
            <a:normAutofit/>
          </a:bodyPr>
          <a:lstStyle/>
          <a:p>
            <a:pPr algn="l"/>
            <a:r>
              <a:rPr lang="en-US" dirty="0"/>
              <a:t>An iterator is an object which defines a sequence and a return value upon its termination. It implements the Iterator protocol with a next() method  which returns an object with two properties: value (the next value in the sequence) and done (which is true if the last value in the sequence has been consumed).</a:t>
            </a:r>
          </a:p>
        </p:txBody>
      </p:sp>
    </p:spTree>
    <p:extLst>
      <p:ext uri="{BB962C8B-B14F-4D97-AF65-F5344CB8AC3E}">
        <p14:creationId xmlns:p14="http://schemas.microsoft.com/office/powerpoint/2010/main" val="425103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65172"/>
            <a:ext cx="9144000" cy="1206709"/>
          </a:xfrm>
        </p:spPr>
        <p:txBody>
          <a:bodyPr>
            <a:noAutofit/>
          </a:bodyPr>
          <a:lstStyle/>
          <a:p>
            <a:pPr algn="l"/>
            <a:r>
              <a:rPr lang="en-US" sz="4000" b="1" dirty="0"/>
              <a:t>What is an event loop?</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076533"/>
            <a:ext cx="9144000" cy="3185962"/>
          </a:xfrm>
        </p:spPr>
        <p:txBody>
          <a:bodyPr>
            <a:normAutofit/>
          </a:bodyPr>
          <a:lstStyle/>
          <a:p>
            <a:pPr algn="l"/>
            <a:r>
              <a:rPr lang="en-US" dirty="0"/>
              <a:t>The Event Loop is a queue of callback functions. When an async function executes, the callback function is pushed into the queue. The JavaScript engine doesn't start processing the event loop until the async function has finished executing the code. </a:t>
            </a:r>
            <a:r>
              <a:rPr lang="en-US" b="1" dirty="0"/>
              <a:t>Note:</a:t>
            </a:r>
            <a:r>
              <a:rPr lang="en-US" dirty="0"/>
              <a:t> It allows Node.js to perform non-blocking I/O operations even though JavaScript is single-threaded.</a:t>
            </a:r>
          </a:p>
        </p:txBody>
      </p:sp>
    </p:spTree>
    <p:extLst>
      <p:ext uri="{BB962C8B-B14F-4D97-AF65-F5344CB8AC3E}">
        <p14:creationId xmlns:p14="http://schemas.microsoft.com/office/powerpoint/2010/main" val="173882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65172"/>
            <a:ext cx="9144000" cy="1206709"/>
          </a:xfrm>
        </p:spPr>
        <p:txBody>
          <a:bodyPr>
            <a:noAutofit/>
          </a:bodyPr>
          <a:lstStyle/>
          <a:p>
            <a:pPr algn="l"/>
            <a:r>
              <a:rPr lang="en-IN" sz="4000" b="1" dirty="0"/>
              <a:t>What is call stack?</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076533"/>
            <a:ext cx="9144000" cy="3185962"/>
          </a:xfrm>
        </p:spPr>
        <p:txBody>
          <a:bodyPr>
            <a:normAutofit/>
          </a:bodyPr>
          <a:lstStyle/>
          <a:p>
            <a:pPr algn="l"/>
            <a:r>
              <a:rPr lang="en-US" dirty="0"/>
              <a:t>Call Stack is a data structure for </a:t>
            </a:r>
            <a:r>
              <a:rPr lang="en-US" dirty="0" err="1"/>
              <a:t>javascript</a:t>
            </a:r>
            <a:r>
              <a:rPr lang="en-US" dirty="0"/>
              <a:t> interpreters to keep track of function calls(creates execution context) in the program. It has two major actions,</a:t>
            </a:r>
          </a:p>
          <a:p>
            <a:pPr algn="l"/>
            <a:r>
              <a:rPr lang="en-US" dirty="0"/>
              <a:t>1. Whenever you call a function for its execution, you are pushing it to the stack.</a:t>
            </a:r>
          </a:p>
          <a:p>
            <a:pPr algn="l"/>
            <a:r>
              <a:rPr lang="en-US" dirty="0"/>
              <a:t>2. Whenever the execution is completed, the function is popped out of the stack.</a:t>
            </a:r>
          </a:p>
        </p:txBody>
      </p:sp>
    </p:spTree>
    <p:extLst>
      <p:ext uri="{BB962C8B-B14F-4D97-AF65-F5344CB8AC3E}">
        <p14:creationId xmlns:p14="http://schemas.microsoft.com/office/powerpoint/2010/main" val="337457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14401"/>
            <a:ext cx="9144000" cy="1206709"/>
          </a:xfrm>
        </p:spPr>
        <p:txBody>
          <a:bodyPr>
            <a:noAutofit/>
          </a:bodyPr>
          <a:lstStyle/>
          <a:p>
            <a:pPr algn="l"/>
            <a:r>
              <a:rPr lang="en-US" sz="4000" b="1" dirty="0"/>
              <a:t>What is an event queue?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393139"/>
            <a:ext cx="9144000" cy="3680402"/>
          </a:xfrm>
        </p:spPr>
        <p:txBody>
          <a:bodyPr>
            <a:normAutofit fontScale="92500" lnSpcReduction="10000"/>
          </a:bodyPr>
          <a:lstStyle/>
          <a:p>
            <a:pPr algn="l"/>
            <a:r>
              <a:rPr lang="en-US" dirty="0"/>
              <a:t>The event queue follows the queue data structure. It stores async callbacks to be added to the call stack. It is also known as the Callback Queue or </a:t>
            </a:r>
            <a:r>
              <a:rPr lang="en-US" dirty="0" err="1"/>
              <a:t>Macrotask</a:t>
            </a:r>
            <a:r>
              <a:rPr lang="en-US" dirty="0"/>
              <a:t> Queue.</a:t>
            </a:r>
          </a:p>
          <a:p>
            <a:pPr algn="l"/>
            <a:r>
              <a:rPr lang="en-US" dirty="0"/>
              <a:t>Whenever the call stack receives an async function, it is moved into the Web API. Based on the function, Web API executes it and awaits the result. Once it is finished, it moves the callback into the event queue (the callback of the promise is moved into the microtask queue).</a:t>
            </a:r>
          </a:p>
          <a:p>
            <a:pPr algn="l"/>
            <a:r>
              <a:rPr lang="en-US" dirty="0"/>
              <a:t>The event queue constantly checks whether or not the call stack is empty. Once the call stack is empty and there is a callback in the event queue, the event queue moves the callback into the call stack. If there is a callback in the microtask queue as well, it is moved first. The microtask queue has a higher priority than the event queue.</a:t>
            </a:r>
          </a:p>
        </p:txBody>
      </p:sp>
    </p:spTree>
    <p:extLst>
      <p:ext uri="{BB962C8B-B14F-4D97-AF65-F5344CB8AC3E}">
        <p14:creationId xmlns:p14="http://schemas.microsoft.com/office/powerpoint/2010/main" val="337229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14401"/>
            <a:ext cx="9144000" cy="1206709"/>
          </a:xfrm>
        </p:spPr>
        <p:txBody>
          <a:bodyPr>
            <a:noAutofit/>
          </a:bodyPr>
          <a:lstStyle/>
          <a:p>
            <a:pPr algn="l"/>
            <a:r>
              <a:rPr lang="en-US" sz="4000" b="1" dirty="0"/>
              <a:t>What is an Unary operator?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393139"/>
            <a:ext cx="9144000" cy="3680402"/>
          </a:xfrm>
        </p:spPr>
        <p:txBody>
          <a:bodyPr>
            <a:normAutofit/>
          </a:bodyPr>
          <a:lstStyle/>
          <a:p>
            <a:pPr algn="l"/>
            <a:r>
              <a:rPr lang="en-US" dirty="0"/>
              <a:t>The unary(+) operator is used to convert a variable to a </a:t>
            </a:r>
            <a:r>
              <a:rPr lang="en-US" dirty="0" err="1"/>
              <a:t>number.If</a:t>
            </a:r>
            <a:r>
              <a:rPr lang="en-US" dirty="0"/>
              <a:t> the variable cannot be converted, it will still become a number but with the value </a:t>
            </a:r>
            <a:r>
              <a:rPr lang="en-US" dirty="0" err="1"/>
              <a:t>NaN</a:t>
            </a:r>
            <a:r>
              <a:rPr lang="en-US" dirty="0"/>
              <a:t>. </a:t>
            </a:r>
          </a:p>
        </p:txBody>
      </p:sp>
    </p:spTree>
    <p:extLst>
      <p:ext uri="{BB962C8B-B14F-4D97-AF65-F5344CB8AC3E}">
        <p14:creationId xmlns:p14="http://schemas.microsoft.com/office/powerpoint/2010/main" val="34430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14401"/>
            <a:ext cx="9144000" cy="1206709"/>
          </a:xfrm>
        </p:spPr>
        <p:txBody>
          <a:bodyPr>
            <a:noAutofit/>
          </a:bodyPr>
          <a:lstStyle/>
          <a:p>
            <a:pPr algn="l"/>
            <a:r>
              <a:rPr lang="en-US" sz="4000" b="1" dirty="0"/>
              <a:t>What is an empty statement and purpose of it?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393139"/>
            <a:ext cx="9144000" cy="3680402"/>
          </a:xfrm>
        </p:spPr>
        <p:txBody>
          <a:bodyPr>
            <a:normAutofit/>
          </a:bodyPr>
          <a:lstStyle/>
          <a:p>
            <a:pPr algn="l"/>
            <a:r>
              <a:rPr lang="en-US" dirty="0"/>
              <a:t>The empty statement is a semicolon (;) indicating that no statement will be executed, even if JavaScript syntax requires one. Since there is no action with an empty statement you might think that it's usage is quite less, but the empty statement is occasionally useful when you want to create a loop that has an empty body. </a:t>
            </a:r>
          </a:p>
        </p:txBody>
      </p:sp>
    </p:spTree>
    <p:extLst>
      <p:ext uri="{BB962C8B-B14F-4D97-AF65-F5344CB8AC3E}">
        <p14:creationId xmlns:p14="http://schemas.microsoft.com/office/powerpoint/2010/main" val="72346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14401"/>
            <a:ext cx="9144000" cy="1206709"/>
          </a:xfrm>
        </p:spPr>
        <p:txBody>
          <a:bodyPr>
            <a:noAutofit/>
          </a:bodyPr>
          <a:lstStyle/>
          <a:p>
            <a:pPr algn="l"/>
            <a:r>
              <a:rPr lang="en-US" sz="4000" b="1" dirty="0"/>
              <a:t>What is a comma operator?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393139"/>
            <a:ext cx="9144000" cy="3680402"/>
          </a:xfrm>
        </p:spPr>
        <p:txBody>
          <a:bodyPr>
            <a:normAutofit/>
          </a:bodyPr>
          <a:lstStyle/>
          <a:p>
            <a:pPr algn="l"/>
            <a:r>
              <a:rPr lang="en-US" dirty="0"/>
              <a:t>The comma operator is used to evaluate each of its operands from left to right and returns the value of the last operand. This is totally different from comma usage within arrays, objects, and function arguments and parameters.</a:t>
            </a:r>
          </a:p>
        </p:txBody>
      </p:sp>
    </p:spTree>
    <p:extLst>
      <p:ext uri="{BB962C8B-B14F-4D97-AF65-F5344CB8AC3E}">
        <p14:creationId xmlns:p14="http://schemas.microsoft.com/office/powerpoint/2010/main" val="82495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Temporal Dead Zone?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027379"/>
          </a:xfrm>
        </p:spPr>
        <p:txBody>
          <a:bodyPr>
            <a:normAutofit lnSpcReduction="10000"/>
          </a:bodyPr>
          <a:lstStyle/>
          <a:p>
            <a:pPr algn="l"/>
            <a:r>
              <a:rPr lang="en-US" dirty="0"/>
              <a:t>The Temporal Dead Zone is a behavior in JavaScript that occurs when declaring a variable with the let and const keywords, but not with var. In ECMAScript 6, accessing a </a:t>
            </a:r>
            <a:r>
              <a:rPr lang="en-US" b="1" dirty="0"/>
              <a:t>let</a:t>
            </a:r>
            <a:r>
              <a:rPr lang="en-US" dirty="0"/>
              <a:t> or </a:t>
            </a:r>
            <a:r>
              <a:rPr lang="en-US" b="1" dirty="0"/>
              <a:t>const</a:t>
            </a:r>
            <a:r>
              <a:rPr lang="en-US" dirty="0"/>
              <a:t> variable before its declaration (within its scope) causes a </a:t>
            </a:r>
            <a:r>
              <a:rPr lang="en-US" dirty="0" err="1"/>
              <a:t>ReferenceError</a:t>
            </a:r>
            <a:r>
              <a:rPr lang="en-US" dirty="0"/>
              <a:t>. The time span when that happens, between the creation of a variable’s binding and its declaration, is called the temporal dead zone.</a:t>
            </a:r>
          </a:p>
        </p:txBody>
      </p:sp>
    </p:spTree>
    <p:extLst>
      <p:ext uri="{BB962C8B-B14F-4D97-AF65-F5344CB8AC3E}">
        <p14:creationId xmlns:p14="http://schemas.microsoft.com/office/powerpoint/2010/main" val="41887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14401"/>
            <a:ext cx="9144000" cy="1206709"/>
          </a:xfrm>
        </p:spPr>
        <p:txBody>
          <a:bodyPr>
            <a:noAutofit/>
          </a:bodyPr>
          <a:lstStyle/>
          <a:p>
            <a:pPr algn="l"/>
            <a:r>
              <a:rPr lang="en-US" sz="4000" b="1" dirty="0"/>
              <a:t>What Is Obfuscation in </a:t>
            </a:r>
            <a:r>
              <a:rPr lang="en-US" sz="4000" b="1" dirty="0" err="1"/>
              <a:t>javascript</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393139"/>
            <a:ext cx="9144000" cy="3680402"/>
          </a:xfrm>
        </p:spPr>
        <p:txBody>
          <a:bodyPr>
            <a:normAutofit/>
          </a:bodyPr>
          <a:lstStyle/>
          <a:p>
            <a:pPr algn="l"/>
            <a:r>
              <a:rPr lang="en-US" dirty="0"/>
              <a:t>Obfuscation is the deliberate act of creating obfuscated </a:t>
            </a:r>
            <a:r>
              <a:rPr lang="en-US" dirty="0" err="1"/>
              <a:t>javascript</a:t>
            </a:r>
            <a:r>
              <a:rPr lang="en-US" dirty="0"/>
              <a:t> code(</a:t>
            </a:r>
            <a:r>
              <a:rPr lang="en-US" dirty="0" err="1"/>
              <a:t>i.e</a:t>
            </a:r>
            <a:r>
              <a:rPr lang="en-US" dirty="0"/>
              <a:t>, source or machine code) that is difficult for humans to understand. It is something similar to encryption, but a machine can understand the code and execute it.</a:t>
            </a:r>
          </a:p>
        </p:txBody>
      </p:sp>
    </p:spTree>
    <p:extLst>
      <p:ext uri="{BB962C8B-B14F-4D97-AF65-F5344CB8AC3E}">
        <p14:creationId xmlns:p14="http://schemas.microsoft.com/office/powerpoint/2010/main" val="271905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14401"/>
            <a:ext cx="9144000" cy="1206709"/>
          </a:xfrm>
        </p:spPr>
        <p:txBody>
          <a:bodyPr>
            <a:noAutofit/>
          </a:bodyPr>
          <a:lstStyle/>
          <a:p>
            <a:pPr algn="l"/>
            <a:r>
              <a:rPr lang="en-IN" sz="4000" b="1" dirty="0"/>
              <a:t>What is Minification?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393139"/>
            <a:ext cx="9144000" cy="3680402"/>
          </a:xfrm>
        </p:spPr>
        <p:txBody>
          <a:bodyPr>
            <a:normAutofit/>
          </a:bodyPr>
          <a:lstStyle/>
          <a:p>
            <a:pPr algn="l"/>
            <a:r>
              <a:rPr lang="en-US" dirty="0"/>
              <a:t>Minification is the process of removing all unnecessary characters(empty spaces are removed) and variables will be renamed without changing it's functionality. </a:t>
            </a:r>
          </a:p>
          <a:p>
            <a:pPr algn="l"/>
            <a:r>
              <a:rPr lang="en-US" dirty="0"/>
              <a:t>It is also a type of obfuscation .</a:t>
            </a:r>
          </a:p>
        </p:txBody>
      </p:sp>
    </p:spTree>
    <p:extLst>
      <p:ext uri="{BB962C8B-B14F-4D97-AF65-F5344CB8AC3E}">
        <p14:creationId xmlns:p14="http://schemas.microsoft.com/office/powerpoint/2010/main" val="85625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14401"/>
            <a:ext cx="9144000" cy="1206709"/>
          </a:xfrm>
        </p:spPr>
        <p:txBody>
          <a:bodyPr>
            <a:noAutofit/>
          </a:bodyPr>
          <a:lstStyle/>
          <a:p>
            <a:pPr algn="l"/>
            <a:r>
              <a:rPr lang="en-US" sz="4000" b="1" dirty="0"/>
              <a:t>What is V8 JavaScript engine?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393139"/>
            <a:ext cx="9144000" cy="3680402"/>
          </a:xfrm>
        </p:spPr>
        <p:txBody>
          <a:bodyPr>
            <a:normAutofit/>
          </a:bodyPr>
          <a:lstStyle/>
          <a:p>
            <a:pPr algn="l"/>
            <a:r>
              <a:rPr lang="en-US" dirty="0"/>
              <a:t>V8 is an open source high-performance JavaScript engine used by the Google Chrome browser, written in C++. It is also being used in the node.js project. It implements ECMAScript and </a:t>
            </a:r>
            <a:r>
              <a:rPr lang="en-US" dirty="0" err="1"/>
              <a:t>WebAssembly</a:t>
            </a:r>
            <a:r>
              <a:rPr lang="en-US" dirty="0"/>
              <a:t>, and runs on Windows 7 or later, macOS 10.12+, and Linux systems that use x64, IA-32, ARM, or MIPS processors. </a:t>
            </a:r>
            <a:r>
              <a:rPr lang="en-US" b="1" dirty="0"/>
              <a:t>Note:</a:t>
            </a:r>
            <a:r>
              <a:rPr lang="en-US" dirty="0"/>
              <a:t> It can run standalone, or can be embedded into any C++ application.</a:t>
            </a:r>
          </a:p>
        </p:txBody>
      </p:sp>
    </p:spTree>
    <p:extLst>
      <p:ext uri="{BB962C8B-B14F-4D97-AF65-F5344CB8AC3E}">
        <p14:creationId xmlns:p14="http://schemas.microsoft.com/office/powerpoint/2010/main" val="93038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914401"/>
            <a:ext cx="9144000" cy="1206709"/>
          </a:xfrm>
        </p:spPr>
        <p:txBody>
          <a:bodyPr>
            <a:noAutofit/>
          </a:bodyPr>
          <a:lstStyle/>
          <a:p>
            <a:pPr algn="l"/>
            <a:r>
              <a:rPr lang="en-US" sz="4000" b="1" dirty="0"/>
              <a:t>Why do we call </a:t>
            </a:r>
            <a:r>
              <a:rPr lang="en-US" sz="4000" b="1" dirty="0" err="1"/>
              <a:t>javascript</a:t>
            </a:r>
            <a:r>
              <a:rPr lang="en-US" sz="4000" b="1" dirty="0"/>
              <a:t> as dynamic language?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2393139"/>
            <a:ext cx="9144000" cy="3680402"/>
          </a:xfrm>
        </p:spPr>
        <p:txBody>
          <a:bodyPr>
            <a:normAutofit/>
          </a:bodyPr>
          <a:lstStyle/>
          <a:p>
            <a:pPr algn="l"/>
            <a:r>
              <a:rPr lang="en-US" dirty="0"/>
              <a:t>JavaScript is a loosely typed or a dynamic language because variables in JavaScript are not directly associated with any particular value type, and any variable can be assigned/reassigned with values of all types.</a:t>
            </a:r>
          </a:p>
        </p:txBody>
      </p:sp>
    </p:spTree>
    <p:extLst>
      <p:ext uri="{BB962C8B-B14F-4D97-AF65-F5344CB8AC3E}">
        <p14:creationId xmlns:p14="http://schemas.microsoft.com/office/powerpoint/2010/main" val="14099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288758"/>
            <a:ext cx="9144000" cy="744698"/>
          </a:xfrm>
        </p:spPr>
        <p:txBody>
          <a:bodyPr>
            <a:noAutofit/>
          </a:bodyPr>
          <a:lstStyle/>
          <a:p>
            <a:pPr algn="l"/>
            <a:r>
              <a:rPr lang="en-US" sz="4000" b="1" dirty="0"/>
              <a:t>List down some of the features of ES6</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1170728"/>
            <a:ext cx="9144000" cy="5172319"/>
          </a:xfrm>
        </p:spPr>
        <p:txBody>
          <a:bodyPr>
            <a:noAutofit/>
          </a:bodyPr>
          <a:lstStyle/>
          <a:p>
            <a:pPr algn="l"/>
            <a:r>
              <a:rPr lang="en-US" sz="2000" b="1" dirty="0">
                <a:latin typeface="+mj-lt"/>
                <a:ea typeface="+mj-ea"/>
                <a:cs typeface="+mj-cs"/>
              </a:rPr>
              <a:t>1.</a:t>
            </a:r>
            <a:r>
              <a:rPr lang="en-IN" dirty="0"/>
              <a:t> Support for constants or immutable variables</a:t>
            </a:r>
          </a:p>
          <a:p>
            <a:pPr algn="l"/>
            <a:r>
              <a:rPr lang="en-IN" sz="2000" b="1" dirty="0">
                <a:latin typeface="+mj-lt"/>
                <a:ea typeface="+mj-ea"/>
                <a:cs typeface="+mj-cs"/>
              </a:rPr>
              <a:t>2.</a:t>
            </a:r>
            <a:r>
              <a:rPr lang="en-US" dirty="0"/>
              <a:t> Block-scope support for variables, constants and functions</a:t>
            </a:r>
          </a:p>
          <a:p>
            <a:pPr algn="l"/>
            <a:r>
              <a:rPr lang="en-IN" sz="2000" b="1" dirty="0">
                <a:latin typeface="+mj-lt"/>
                <a:ea typeface="+mj-ea"/>
                <a:cs typeface="+mj-cs"/>
              </a:rPr>
              <a:t>3.</a:t>
            </a:r>
            <a:r>
              <a:rPr lang="en-IN" dirty="0"/>
              <a:t> Arrow functions</a:t>
            </a:r>
          </a:p>
          <a:p>
            <a:pPr algn="l"/>
            <a:r>
              <a:rPr lang="en-IN" sz="2000" b="1" dirty="0">
                <a:latin typeface="+mj-lt"/>
                <a:ea typeface="+mj-ea"/>
                <a:cs typeface="+mj-cs"/>
              </a:rPr>
              <a:t>4.</a:t>
            </a:r>
            <a:r>
              <a:rPr lang="en-IN" dirty="0"/>
              <a:t> Default parameters</a:t>
            </a:r>
          </a:p>
          <a:p>
            <a:pPr algn="l"/>
            <a:r>
              <a:rPr lang="en-IN" sz="2000" b="1" dirty="0">
                <a:latin typeface="+mj-lt"/>
                <a:ea typeface="+mj-ea"/>
                <a:cs typeface="+mj-cs"/>
              </a:rPr>
              <a:t>5.</a:t>
            </a:r>
            <a:r>
              <a:rPr lang="en-IN" dirty="0"/>
              <a:t> Rest and Spread Parameters</a:t>
            </a:r>
          </a:p>
          <a:p>
            <a:pPr algn="l"/>
            <a:r>
              <a:rPr lang="en-IN" sz="2000" b="1" dirty="0">
                <a:latin typeface="+mj-lt"/>
                <a:ea typeface="+mj-ea"/>
                <a:cs typeface="+mj-cs"/>
              </a:rPr>
              <a:t>6.</a:t>
            </a:r>
            <a:r>
              <a:rPr lang="en-IN" dirty="0"/>
              <a:t> Template Literals</a:t>
            </a:r>
          </a:p>
          <a:p>
            <a:pPr algn="l"/>
            <a:r>
              <a:rPr lang="en-IN" sz="2000" b="1" dirty="0">
                <a:latin typeface="+mj-lt"/>
                <a:ea typeface="+mj-ea"/>
                <a:cs typeface="+mj-cs"/>
              </a:rPr>
              <a:t>7.</a:t>
            </a:r>
            <a:r>
              <a:rPr lang="en-IN" dirty="0"/>
              <a:t> Multi-line Strings</a:t>
            </a:r>
          </a:p>
          <a:p>
            <a:pPr algn="l"/>
            <a:r>
              <a:rPr lang="en-IN" sz="2000" b="1" dirty="0">
                <a:latin typeface="+mj-lt"/>
                <a:ea typeface="+mj-ea"/>
                <a:cs typeface="+mj-cs"/>
              </a:rPr>
              <a:t>8.</a:t>
            </a:r>
            <a:r>
              <a:rPr lang="en-IN" dirty="0"/>
              <a:t> </a:t>
            </a:r>
            <a:r>
              <a:rPr lang="en-IN" dirty="0" err="1"/>
              <a:t>Destructuring</a:t>
            </a:r>
            <a:r>
              <a:rPr lang="en-IN" dirty="0"/>
              <a:t> Assignment</a:t>
            </a:r>
          </a:p>
          <a:p>
            <a:pPr algn="l"/>
            <a:r>
              <a:rPr lang="en-IN" sz="2000" b="1" dirty="0">
                <a:latin typeface="+mj-lt"/>
                <a:ea typeface="+mj-ea"/>
                <a:cs typeface="+mj-cs"/>
              </a:rPr>
              <a:t>9.</a:t>
            </a:r>
            <a:r>
              <a:rPr lang="en-IN" dirty="0"/>
              <a:t> Enhanced Object Literals</a:t>
            </a:r>
          </a:p>
          <a:p>
            <a:pPr algn="l"/>
            <a:r>
              <a:rPr lang="en-IN" sz="2000" b="1" dirty="0">
                <a:latin typeface="+mj-lt"/>
                <a:ea typeface="+mj-ea"/>
                <a:cs typeface="+mj-cs"/>
              </a:rPr>
              <a:t>10.</a:t>
            </a:r>
            <a:r>
              <a:rPr lang="en-IN" dirty="0"/>
              <a:t> Promises</a:t>
            </a:r>
          </a:p>
          <a:p>
            <a:pPr algn="l"/>
            <a:r>
              <a:rPr lang="en-IN" sz="2000" b="1" dirty="0">
                <a:latin typeface="+mj-lt"/>
                <a:ea typeface="+mj-ea"/>
                <a:cs typeface="+mj-cs"/>
              </a:rPr>
              <a:t>11.</a:t>
            </a:r>
            <a:r>
              <a:rPr lang="en-IN" dirty="0"/>
              <a:t> Classes</a:t>
            </a:r>
          </a:p>
          <a:p>
            <a:pPr algn="l"/>
            <a:r>
              <a:rPr lang="en-IN" sz="2000" b="1" dirty="0">
                <a:latin typeface="+mj-lt"/>
                <a:ea typeface="+mj-ea"/>
                <a:cs typeface="+mj-cs"/>
              </a:rPr>
              <a:t>12.</a:t>
            </a:r>
            <a:r>
              <a:rPr lang="en-IN" dirty="0"/>
              <a:t> Modules</a:t>
            </a:r>
          </a:p>
          <a:p>
            <a:pPr algn="l"/>
            <a:endParaRPr lang="en-IN" sz="2000" b="1" dirty="0">
              <a:latin typeface="+mj-lt"/>
              <a:ea typeface="+mj-ea"/>
              <a:cs typeface="+mj-cs"/>
            </a:endParaRPr>
          </a:p>
        </p:txBody>
      </p:sp>
    </p:spTree>
    <p:extLst>
      <p:ext uri="{BB962C8B-B14F-4D97-AF65-F5344CB8AC3E}">
        <p14:creationId xmlns:p14="http://schemas.microsoft.com/office/powerpoint/2010/main" val="188665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819175"/>
            <a:ext cx="9144000" cy="744698"/>
          </a:xfrm>
        </p:spPr>
        <p:txBody>
          <a:bodyPr>
            <a:noAutofit/>
          </a:bodyPr>
          <a:lstStyle/>
          <a:p>
            <a:pPr algn="l"/>
            <a:r>
              <a:rPr lang="en-IN" sz="4000" b="1" dirty="0"/>
              <a:t>What is ES6?</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ES6 is the sixth edition of the </a:t>
            </a:r>
            <a:r>
              <a:rPr lang="en-US" dirty="0" err="1"/>
              <a:t>javascript</a:t>
            </a:r>
            <a:r>
              <a:rPr lang="en-US" dirty="0"/>
              <a:t> language and it was released in June 2015. It was initially known as ECMAScript 6 (ES6) and later renamed to ECMAScript 2015. Almost all the modern browsers support ES6 but for the old browsers there are many </a:t>
            </a:r>
            <a:r>
              <a:rPr lang="en-US" dirty="0" err="1"/>
              <a:t>transpilers</a:t>
            </a:r>
            <a:r>
              <a:rPr lang="en-US" dirty="0"/>
              <a:t>, like Babel.js etc.</a:t>
            </a:r>
            <a:endParaRPr lang="en-IN" sz="2000" b="1" dirty="0">
              <a:latin typeface="+mj-lt"/>
              <a:ea typeface="+mj-ea"/>
              <a:cs typeface="+mj-cs"/>
            </a:endParaRPr>
          </a:p>
        </p:txBody>
      </p:sp>
    </p:spTree>
    <p:extLst>
      <p:ext uri="{BB962C8B-B14F-4D97-AF65-F5344CB8AC3E}">
        <p14:creationId xmlns:p14="http://schemas.microsoft.com/office/powerpoint/2010/main" val="215527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819175"/>
            <a:ext cx="9144000" cy="744698"/>
          </a:xfrm>
        </p:spPr>
        <p:txBody>
          <a:bodyPr>
            <a:noAutofit/>
          </a:bodyPr>
          <a:lstStyle/>
          <a:p>
            <a:pPr algn="l"/>
            <a:r>
              <a:rPr lang="en-US" sz="4000" b="1" dirty="0"/>
              <a:t>Can you redeclare let and const variables?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No, you cannot redeclare let and const variables. If you do, it throws below error</a:t>
            </a:r>
            <a:endParaRPr lang="en-IN" sz="2000" b="1" dirty="0">
              <a:latin typeface="+mj-lt"/>
              <a:ea typeface="+mj-ea"/>
              <a:cs typeface="+mj-cs"/>
            </a:endParaRPr>
          </a:p>
        </p:txBody>
      </p:sp>
    </p:spTree>
    <p:extLst>
      <p:ext uri="{BB962C8B-B14F-4D97-AF65-F5344CB8AC3E}">
        <p14:creationId xmlns:p14="http://schemas.microsoft.com/office/powerpoint/2010/main" val="19512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Is const variable makes the value immutable?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No, the const variable doesn't make the value immutable. But it disallows subsequent assignments(</a:t>
            </a:r>
            <a:r>
              <a:rPr lang="en-US" dirty="0" err="1"/>
              <a:t>i.e</a:t>
            </a:r>
            <a:r>
              <a:rPr lang="en-US" dirty="0"/>
              <a:t>, You can declare with assignment but can't assign another value later)</a:t>
            </a:r>
            <a:endParaRPr lang="en-IN" sz="2000" b="1" dirty="0">
              <a:latin typeface="+mj-lt"/>
              <a:ea typeface="+mj-ea"/>
              <a:cs typeface="+mj-cs"/>
            </a:endParaRPr>
          </a:p>
        </p:txBody>
      </p:sp>
    </p:spTree>
    <p:extLst>
      <p:ext uri="{BB962C8B-B14F-4D97-AF65-F5344CB8AC3E}">
        <p14:creationId xmlns:p14="http://schemas.microsoft.com/office/powerpoint/2010/main" val="121984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IN" sz="4000" b="1" dirty="0"/>
              <a:t>What are template literals?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Template literals or template strings are string literals allowing embedded expressions. These are enclosed by the back-tick (`) character instead of double or single quotes.</a:t>
            </a:r>
            <a:endParaRPr lang="en-IN" sz="2000" b="1" dirty="0">
              <a:latin typeface="+mj-lt"/>
              <a:ea typeface="+mj-ea"/>
              <a:cs typeface="+mj-cs"/>
            </a:endParaRPr>
          </a:p>
        </p:txBody>
      </p:sp>
    </p:spTree>
    <p:extLst>
      <p:ext uri="{BB962C8B-B14F-4D97-AF65-F5344CB8AC3E}">
        <p14:creationId xmlns:p14="http://schemas.microsoft.com/office/powerpoint/2010/main" val="74809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IN" sz="4000" b="1" dirty="0"/>
              <a:t>What are nesting templates?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The nesting template is a feature supported within template literals syntax to allow inner backticks inside a placeholder ${ } within the template.</a:t>
            </a:r>
            <a:endParaRPr lang="en-IN" sz="2000" b="1" dirty="0">
              <a:latin typeface="+mj-lt"/>
              <a:ea typeface="+mj-ea"/>
              <a:cs typeface="+mj-cs"/>
            </a:endParaRPr>
          </a:p>
        </p:txBody>
      </p:sp>
    </p:spTree>
    <p:extLst>
      <p:ext uri="{BB962C8B-B14F-4D97-AF65-F5344CB8AC3E}">
        <p14:creationId xmlns:p14="http://schemas.microsoft.com/office/powerpoint/2010/main" val="368198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IIFE(Immediately Invoked Function Expression)?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fontScale="92500" lnSpcReduction="20000"/>
          </a:bodyPr>
          <a:lstStyle/>
          <a:p>
            <a:pPr algn="l"/>
            <a:r>
              <a:rPr lang="en-US" dirty="0"/>
              <a:t>IIFE (Immediately Invoked Function Expression) is a JavaScript function that runs as soon as it is defined.</a:t>
            </a:r>
          </a:p>
          <a:p>
            <a:pPr algn="l"/>
            <a:r>
              <a:rPr lang="en-US" dirty="0"/>
              <a:t>Example:</a:t>
            </a:r>
          </a:p>
          <a:p>
            <a:pPr algn="l"/>
            <a:r>
              <a:rPr lang="en-US" dirty="0"/>
              <a:t>(function () {</a:t>
            </a:r>
          </a:p>
          <a:p>
            <a:pPr algn="l"/>
            <a:r>
              <a:rPr lang="en-US" dirty="0"/>
              <a:t>  // logic here</a:t>
            </a:r>
          </a:p>
          <a:p>
            <a:pPr algn="l"/>
            <a:r>
              <a:rPr lang="en-US" dirty="0"/>
              <a:t>})();</a:t>
            </a:r>
          </a:p>
        </p:txBody>
      </p:sp>
    </p:spTree>
    <p:extLst>
      <p:ext uri="{BB962C8B-B14F-4D97-AF65-F5344CB8AC3E}">
        <p14:creationId xmlns:p14="http://schemas.microsoft.com/office/powerpoint/2010/main" val="147304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IN" sz="4000" b="1" dirty="0"/>
              <a:t>What are tagged templates?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Tagged templates are the advanced form of templates in which tags allow you to parse template literals with a function. The tag function accepts the first parameter as an array of strings and remaining parameters as expressions. This function can also return manipulated strings based on parameters.</a:t>
            </a:r>
            <a:endParaRPr lang="en-IN" sz="2000" b="1" dirty="0">
              <a:latin typeface="+mj-lt"/>
              <a:ea typeface="+mj-ea"/>
              <a:cs typeface="+mj-cs"/>
            </a:endParaRPr>
          </a:p>
        </p:txBody>
      </p:sp>
    </p:spTree>
    <p:extLst>
      <p:ext uri="{BB962C8B-B14F-4D97-AF65-F5344CB8AC3E}">
        <p14:creationId xmlns:p14="http://schemas.microsoft.com/office/powerpoint/2010/main" val="311840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IN" sz="4000" b="1" dirty="0"/>
              <a:t>What is </a:t>
            </a:r>
            <a:r>
              <a:rPr lang="en-IN" sz="4000" b="1" dirty="0" err="1"/>
              <a:t>destructuring</a:t>
            </a:r>
            <a:r>
              <a:rPr lang="en-IN"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The </a:t>
            </a:r>
            <a:r>
              <a:rPr lang="en-US" dirty="0" err="1"/>
              <a:t>destructuring</a:t>
            </a:r>
            <a:r>
              <a:rPr lang="en-US" dirty="0"/>
              <a:t> assignment is a JavaScript expression that makes it possible to unpack values from arrays or properties from objects into distinct variables. </a:t>
            </a:r>
            <a:endParaRPr lang="en-IN" sz="2000" b="1" dirty="0">
              <a:latin typeface="+mj-lt"/>
              <a:ea typeface="+mj-ea"/>
              <a:cs typeface="+mj-cs"/>
            </a:endParaRPr>
          </a:p>
        </p:txBody>
      </p:sp>
    </p:spTree>
    <p:extLst>
      <p:ext uri="{BB962C8B-B14F-4D97-AF65-F5344CB8AC3E}">
        <p14:creationId xmlns:p14="http://schemas.microsoft.com/office/powerpoint/2010/main" val="301461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What are default values in </a:t>
            </a:r>
            <a:r>
              <a:rPr lang="en-US" sz="4000" b="1" dirty="0" err="1"/>
              <a:t>destructuring</a:t>
            </a:r>
            <a:r>
              <a:rPr lang="en-US" sz="4000" b="1" dirty="0"/>
              <a:t> assignment?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A variable can be assigned a default value when the value unpacked from the array or object is undefined during </a:t>
            </a:r>
            <a:r>
              <a:rPr lang="en-US" dirty="0" err="1"/>
              <a:t>destructuring</a:t>
            </a:r>
            <a:r>
              <a:rPr lang="en-US" dirty="0"/>
              <a:t> assignment. It helps to avoid setting default values separately for each assignment. </a:t>
            </a:r>
            <a:endParaRPr lang="en-IN" sz="2000" b="1" dirty="0">
              <a:latin typeface="+mj-lt"/>
              <a:ea typeface="+mj-ea"/>
              <a:cs typeface="+mj-cs"/>
            </a:endParaRPr>
          </a:p>
        </p:txBody>
      </p:sp>
    </p:spTree>
    <p:extLst>
      <p:ext uri="{BB962C8B-B14F-4D97-AF65-F5344CB8AC3E}">
        <p14:creationId xmlns:p14="http://schemas.microsoft.com/office/powerpoint/2010/main" val="18499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IN" sz="4000" b="1" dirty="0"/>
              <a:t>What paradigm is </a:t>
            </a:r>
            <a:r>
              <a:rPr lang="en-IN" sz="4000" b="1" dirty="0" err="1"/>
              <a:t>Javascript</a:t>
            </a:r>
            <a:r>
              <a:rPr lang="en-IN"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IN" dirty="0"/>
              <a:t>JavaScript is a multi-paradigm language, supporting imperative/procedural programming, Object-Oriented Programming and functional programming. JavaScript supports Object-Oriented Programming with prototypical inheritance.</a:t>
            </a:r>
            <a:endParaRPr lang="en-IN" sz="2000" b="1" dirty="0">
              <a:latin typeface="+mj-lt"/>
              <a:ea typeface="+mj-ea"/>
              <a:cs typeface="+mj-cs"/>
            </a:endParaRPr>
          </a:p>
        </p:txBody>
      </p:sp>
    </p:spTree>
    <p:extLst>
      <p:ext uri="{BB962C8B-B14F-4D97-AF65-F5344CB8AC3E}">
        <p14:creationId xmlns:p14="http://schemas.microsoft.com/office/powerpoint/2010/main" val="311110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What is the difference between internal and external </a:t>
            </a:r>
            <a:r>
              <a:rPr lang="en-US" sz="4000" b="1" dirty="0" err="1"/>
              <a:t>javascript</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b="1" dirty="0"/>
              <a:t>Internal JavaScript:</a:t>
            </a:r>
            <a:r>
              <a:rPr lang="en-US" dirty="0"/>
              <a:t> It is the source code within the script tag. </a:t>
            </a:r>
            <a:r>
              <a:rPr lang="en-US" b="1" dirty="0"/>
              <a:t>External JavaScript:</a:t>
            </a:r>
            <a:r>
              <a:rPr lang="en-US" dirty="0"/>
              <a:t> The source code is stored in an external file(stored with .</a:t>
            </a:r>
            <a:r>
              <a:rPr lang="en-US" dirty="0" err="1"/>
              <a:t>js</a:t>
            </a:r>
            <a:r>
              <a:rPr lang="en-US" dirty="0"/>
              <a:t> extension) and referred with in the tag.</a:t>
            </a:r>
            <a:endParaRPr lang="en-IN" sz="2000" b="1" dirty="0">
              <a:latin typeface="+mj-lt"/>
              <a:ea typeface="+mj-ea"/>
              <a:cs typeface="+mj-cs"/>
            </a:endParaRPr>
          </a:p>
        </p:txBody>
      </p:sp>
    </p:spTree>
    <p:extLst>
      <p:ext uri="{BB962C8B-B14F-4D97-AF65-F5344CB8AC3E}">
        <p14:creationId xmlns:p14="http://schemas.microsoft.com/office/powerpoint/2010/main" val="13735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Is JavaScript faster than server side script?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Yes, JavaScript is faster than server side script. Because JavaScript is a client-side script it does not require any web server’s help for its computation or calculation. So JavaScript is always faster than any server-side script like ASP, PHP, etc.</a:t>
            </a:r>
            <a:endParaRPr lang="en-IN" sz="2000" b="1" dirty="0">
              <a:latin typeface="+mj-lt"/>
              <a:ea typeface="+mj-ea"/>
              <a:cs typeface="+mj-cs"/>
            </a:endParaRPr>
          </a:p>
        </p:txBody>
      </p:sp>
    </p:spTree>
    <p:extLst>
      <p:ext uri="{BB962C8B-B14F-4D97-AF65-F5344CB8AC3E}">
        <p14:creationId xmlns:p14="http://schemas.microsoft.com/office/powerpoint/2010/main" val="39642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Do all objects have prototypes?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No. All objects have prototypes except for the base object which is created by the user, or an object that is created using the new keyword.</a:t>
            </a:r>
            <a:endParaRPr lang="en-IN" sz="2000" b="1" dirty="0">
              <a:latin typeface="+mj-lt"/>
              <a:ea typeface="+mj-ea"/>
              <a:cs typeface="+mj-cs"/>
            </a:endParaRPr>
          </a:p>
        </p:txBody>
      </p:sp>
    </p:spTree>
    <p:extLst>
      <p:ext uri="{BB962C8B-B14F-4D97-AF65-F5344CB8AC3E}">
        <p14:creationId xmlns:p14="http://schemas.microsoft.com/office/powerpoint/2010/main" val="324438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What is the difference between a parameter and an argument?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Parameter is the variable name of a function definition whereas an argument represents the value given to a function when it is invoked.</a:t>
            </a:r>
            <a:endParaRPr lang="en-IN" sz="2000" b="1" dirty="0">
              <a:latin typeface="+mj-lt"/>
              <a:ea typeface="+mj-ea"/>
              <a:cs typeface="+mj-cs"/>
            </a:endParaRPr>
          </a:p>
        </p:txBody>
      </p:sp>
    </p:spTree>
    <p:extLst>
      <p:ext uri="{BB962C8B-B14F-4D97-AF65-F5344CB8AC3E}">
        <p14:creationId xmlns:p14="http://schemas.microsoft.com/office/powerpoint/2010/main" val="317571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What is the purpose of some method in arrays?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The some() method is used to test whether at least one element in the array passes the test implemented by the provided function. The method returns a </a:t>
            </a:r>
            <a:r>
              <a:rPr lang="en-US" dirty="0" err="1"/>
              <a:t>boolean</a:t>
            </a:r>
            <a:r>
              <a:rPr lang="en-US" dirty="0"/>
              <a:t> value. </a:t>
            </a:r>
            <a:endParaRPr lang="en-IN" sz="2000" b="1" dirty="0">
              <a:latin typeface="+mj-lt"/>
              <a:ea typeface="+mj-ea"/>
              <a:cs typeface="+mj-cs"/>
            </a:endParaRPr>
          </a:p>
        </p:txBody>
      </p:sp>
    </p:spTree>
    <p:extLst>
      <p:ext uri="{BB962C8B-B14F-4D97-AF65-F5344CB8AC3E}">
        <p14:creationId xmlns:p14="http://schemas.microsoft.com/office/powerpoint/2010/main" val="204100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How do you combine two or more arrays?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5"/>
            <a:ext cx="9144000" cy="1832354"/>
          </a:xfrm>
        </p:spPr>
        <p:txBody>
          <a:bodyPr>
            <a:noAutofit/>
          </a:bodyPr>
          <a:lstStyle/>
          <a:p>
            <a:pPr algn="l"/>
            <a:r>
              <a:rPr lang="en-US" dirty="0"/>
              <a:t>The </a:t>
            </a:r>
            <a:r>
              <a:rPr lang="en-US" dirty="0" err="1"/>
              <a:t>concat</a:t>
            </a:r>
            <a:r>
              <a:rPr lang="en-US" dirty="0"/>
              <a:t>() method is used to join two or more arrays by returning a new array containing all the elements.</a:t>
            </a:r>
            <a:endParaRPr lang="en-IN" sz="2000" b="1" dirty="0">
              <a:latin typeface="+mj-lt"/>
              <a:ea typeface="+mj-ea"/>
              <a:cs typeface="+mj-cs"/>
            </a:endParaRPr>
          </a:p>
        </p:txBody>
      </p:sp>
    </p:spTree>
    <p:extLst>
      <p:ext uri="{BB962C8B-B14F-4D97-AF65-F5344CB8AC3E}">
        <p14:creationId xmlns:p14="http://schemas.microsoft.com/office/powerpoint/2010/main" val="229985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Hoisting?</a:t>
            </a:r>
            <a:endParaRPr lang="en-US" sz="4000" b="1" dirty="0"/>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Hoisting is a JavaScript mechanism where variables, function declarations and classes are moved to the top of their scope before code execution. Remember that JavaScript only hoists declarations, not </a:t>
            </a:r>
            <a:r>
              <a:rPr lang="en-US" dirty="0" err="1"/>
              <a:t>initialisation</a:t>
            </a:r>
            <a:r>
              <a:rPr lang="en-US" dirty="0"/>
              <a:t>. </a:t>
            </a:r>
          </a:p>
        </p:txBody>
      </p:sp>
    </p:spTree>
    <p:extLst>
      <p:ext uri="{BB962C8B-B14F-4D97-AF65-F5344CB8AC3E}">
        <p14:creationId xmlns:p14="http://schemas.microsoft.com/office/powerpoint/2010/main" val="33854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24539"/>
            <a:ext cx="9144000" cy="1139334"/>
          </a:xfrm>
        </p:spPr>
        <p:txBody>
          <a:bodyPr>
            <a:noAutofit/>
          </a:bodyPr>
          <a:lstStyle/>
          <a:p>
            <a:pPr algn="l"/>
            <a:r>
              <a:rPr lang="en-US" sz="4000" b="1" dirty="0"/>
              <a:t>What is the difference between Shallow and Deep copy?</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845524"/>
            <a:ext cx="9144000" cy="3006635"/>
          </a:xfrm>
        </p:spPr>
        <p:txBody>
          <a:bodyPr>
            <a:noAutofit/>
          </a:bodyPr>
          <a:lstStyle/>
          <a:p>
            <a:pPr algn="l"/>
            <a:r>
              <a:rPr lang="en-US" b="1" dirty="0"/>
              <a:t>Shallow Copy:</a:t>
            </a:r>
            <a:r>
              <a:rPr lang="en-US" dirty="0"/>
              <a:t> Shallow copy is a bitwise copy of an object. A new object is created that has an exact copy of the values in the original object. If any of the fields of the object are references to other objects, just the reference addresses are copied i.e., only the memory address is copied.</a:t>
            </a:r>
          </a:p>
          <a:p>
            <a:pPr algn="l"/>
            <a:r>
              <a:rPr lang="en-US" b="1" dirty="0"/>
              <a:t>Deep copy:</a:t>
            </a:r>
            <a:r>
              <a:rPr lang="en-US" dirty="0"/>
              <a:t> A deep copy copies all fields, and makes copies of dynamically allocated memory pointed to by the fields. A deep copy occurs when an object is copied along with the objects to which it refers.</a:t>
            </a:r>
            <a:endParaRPr lang="en-IN" sz="2000" b="1" dirty="0">
              <a:latin typeface="+mj-lt"/>
              <a:ea typeface="+mj-ea"/>
              <a:cs typeface="+mj-cs"/>
            </a:endParaRPr>
          </a:p>
        </p:txBody>
      </p:sp>
    </p:spTree>
    <p:extLst>
      <p:ext uri="{BB962C8B-B14F-4D97-AF65-F5344CB8AC3E}">
        <p14:creationId xmlns:p14="http://schemas.microsoft.com/office/powerpoint/2010/main" val="206770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317634"/>
            <a:ext cx="9144000" cy="2887579"/>
          </a:xfrm>
        </p:spPr>
        <p:txBody>
          <a:bodyPr>
            <a:noAutofit/>
          </a:bodyPr>
          <a:lstStyle/>
          <a:p>
            <a:pPr algn="l"/>
            <a:r>
              <a:rPr lang="en-US" sz="4000" b="1" dirty="0"/>
              <a:t>What is the output of below console statement with unary operator?</a:t>
            </a:r>
            <a:br>
              <a:rPr lang="en-US" sz="4000" b="1" dirty="0"/>
            </a:br>
            <a:br>
              <a:rPr lang="en-US" sz="4000" b="1" dirty="0"/>
            </a:br>
            <a:r>
              <a:rPr lang="en-US" sz="4000" b="1" dirty="0"/>
              <a:t>console.log(+"Hello");</a:t>
            </a:r>
            <a:endParaRPr lang="en-US" sz="2400" b="1" dirty="0"/>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3652788"/>
            <a:ext cx="9144000" cy="1938232"/>
          </a:xfrm>
        </p:spPr>
        <p:txBody>
          <a:bodyPr>
            <a:noAutofit/>
          </a:bodyPr>
          <a:lstStyle/>
          <a:p>
            <a:pPr algn="l"/>
            <a:r>
              <a:rPr lang="en-US" dirty="0"/>
              <a:t>The output of the above console log statement returns </a:t>
            </a:r>
            <a:r>
              <a:rPr lang="en-US" dirty="0" err="1"/>
              <a:t>NaN</a:t>
            </a:r>
            <a:r>
              <a:rPr lang="en-US" dirty="0"/>
              <a:t>. Because the element is prefixed by the unary operator and the JavaScript interpreter will try to convert that element into a number type. Since the conversion fails, the value of the statement results in </a:t>
            </a:r>
            <a:r>
              <a:rPr lang="en-US" dirty="0" err="1"/>
              <a:t>NaN</a:t>
            </a:r>
            <a:r>
              <a:rPr lang="en-US" dirty="0"/>
              <a:t> value.</a:t>
            </a:r>
            <a:endParaRPr lang="en-IN" sz="2000" b="1" dirty="0">
              <a:latin typeface="+mj-lt"/>
              <a:ea typeface="+mj-ea"/>
              <a:cs typeface="+mj-cs"/>
            </a:endParaRPr>
          </a:p>
        </p:txBody>
      </p:sp>
    </p:spTree>
    <p:extLst>
      <p:ext uri="{BB962C8B-B14F-4D97-AF65-F5344CB8AC3E}">
        <p14:creationId xmlns:p14="http://schemas.microsoft.com/office/powerpoint/2010/main" val="287486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34164"/>
            <a:ext cx="9144000" cy="856649"/>
          </a:xfrm>
        </p:spPr>
        <p:txBody>
          <a:bodyPr>
            <a:noAutofit/>
          </a:bodyPr>
          <a:lstStyle/>
          <a:p>
            <a:pPr algn="l"/>
            <a:r>
              <a:rPr lang="en-US" sz="4000" b="1" dirty="0"/>
              <a:t>What happens if we add two arrays?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6"/>
            <a:ext cx="9144000" cy="1938232"/>
          </a:xfrm>
        </p:spPr>
        <p:txBody>
          <a:bodyPr>
            <a:noAutofit/>
          </a:bodyPr>
          <a:lstStyle/>
          <a:p>
            <a:pPr algn="l"/>
            <a:r>
              <a:rPr lang="en-US" dirty="0"/>
              <a:t>If you add two arrays together, it will convert them both to strings and concatenate them. </a:t>
            </a:r>
            <a:endParaRPr lang="en-IN" sz="2000" b="1" dirty="0">
              <a:latin typeface="+mj-lt"/>
              <a:ea typeface="+mj-ea"/>
              <a:cs typeface="+mj-cs"/>
            </a:endParaRPr>
          </a:p>
        </p:txBody>
      </p:sp>
    </p:spTree>
    <p:extLst>
      <p:ext uri="{BB962C8B-B14F-4D97-AF65-F5344CB8AC3E}">
        <p14:creationId xmlns:p14="http://schemas.microsoft.com/office/powerpoint/2010/main" val="151193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434164"/>
            <a:ext cx="9144000" cy="856649"/>
          </a:xfrm>
        </p:spPr>
        <p:txBody>
          <a:bodyPr>
            <a:noAutofit/>
          </a:bodyPr>
          <a:lstStyle/>
          <a:p>
            <a:pPr algn="l"/>
            <a:r>
              <a:rPr lang="en-US" sz="4000" b="1" dirty="0"/>
              <a:t>How do you empty an array?</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6"/>
            <a:ext cx="9144000" cy="1938232"/>
          </a:xfrm>
        </p:spPr>
        <p:txBody>
          <a:bodyPr>
            <a:noAutofit/>
          </a:bodyPr>
          <a:lstStyle/>
          <a:p>
            <a:pPr algn="l"/>
            <a:r>
              <a:rPr lang="en-US" dirty="0"/>
              <a:t>You can empty an array quickly by setting the array length to zero.</a:t>
            </a:r>
            <a:endParaRPr lang="en-IN" sz="2000" b="1" dirty="0">
              <a:latin typeface="+mj-lt"/>
              <a:ea typeface="+mj-ea"/>
              <a:cs typeface="+mj-cs"/>
            </a:endParaRPr>
          </a:p>
        </p:txBody>
      </p:sp>
    </p:spTree>
    <p:extLst>
      <p:ext uri="{BB962C8B-B14F-4D97-AF65-F5344CB8AC3E}">
        <p14:creationId xmlns:p14="http://schemas.microsoft.com/office/powerpoint/2010/main" val="16541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do you rounding numbers to certain decimals?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6"/>
            <a:ext cx="9144000" cy="1938232"/>
          </a:xfrm>
        </p:spPr>
        <p:txBody>
          <a:bodyPr>
            <a:noAutofit/>
          </a:bodyPr>
          <a:lstStyle/>
          <a:p>
            <a:pPr algn="l"/>
            <a:r>
              <a:rPr lang="en-US" dirty="0"/>
              <a:t>You can round numbers to a certain number of decimals using </a:t>
            </a:r>
            <a:r>
              <a:rPr lang="en-US" dirty="0" err="1"/>
              <a:t>toFixed</a:t>
            </a:r>
            <a:r>
              <a:rPr lang="en-US" dirty="0"/>
              <a:t> </a:t>
            </a:r>
            <a:r>
              <a:rPr lang="en-IN" dirty="0"/>
              <a:t>method from native </a:t>
            </a:r>
            <a:r>
              <a:rPr lang="en-IN" dirty="0" err="1"/>
              <a:t>javascript</a:t>
            </a:r>
            <a:r>
              <a:rPr lang="en-IN" dirty="0"/>
              <a:t>.</a:t>
            </a:r>
            <a:endParaRPr lang="en-IN" sz="2000" b="1" dirty="0">
              <a:latin typeface="+mj-lt"/>
              <a:ea typeface="+mj-ea"/>
              <a:cs typeface="+mj-cs"/>
            </a:endParaRPr>
          </a:p>
        </p:txBody>
      </p:sp>
    </p:spTree>
    <p:extLst>
      <p:ext uri="{BB962C8B-B14F-4D97-AF65-F5344CB8AC3E}">
        <p14:creationId xmlns:p14="http://schemas.microsoft.com/office/powerpoint/2010/main" val="4274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Is it possible to add CSS to console messages?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Yes, you can apply CSS styles to console messages similar to html text on the web page.</a:t>
            </a:r>
          </a:p>
          <a:p>
            <a:pPr algn="l"/>
            <a:endParaRPr lang="en-US" sz="2000" b="1" dirty="0">
              <a:latin typeface="+mj-lt"/>
              <a:ea typeface="+mj-ea"/>
              <a:cs typeface="+mj-cs"/>
            </a:endParaRPr>
          </a:p>
          <a:p>
            <a:pPr algn="l"/>
            <a:r>
              <a:rPr lang="en-US" sz="2000" b="1" dirty="0">
                <a:latin typeface="+mj-lt"/>
                <a:ea typeface="+mj-ea"/>
                <a:cs typeface="+mj-cs"/>
              </a:rPr>
              <a:t>console.log(</a:t>
            </a:r>
          </a:p>
          <a:p>
            <a:pPr algn="l"/>
            <a:r>
              <a:rPr lang="en-US" sz="2000" b="1" dirty="0">
                <a:latin typeface="+mj-lt"/>
                <a:ea typeface="+mj-ea"/>
                <a:cs typeface="+mj-cs"/>
              </a:rPr>
              <a:t>  "%c The text has blue color, with large font and red background",</a:t>
            </a:r>
          </a:p>
          <a:p>
            <a:pPr algn="l"/>
            <a:r>
              <a:rPr lang="en-US" sz="2000" b="1" dirty="0">
                <a:latin typeface="+mj-lt"/>
                <a:ea typeface="+mj-ea"/>
                <a:cs typeface="+mj-cs"/>
              </a:rPr>
              <a:t>  "color: blue; font-size: x-large; background: red"</a:t>
            </a:r>
          </a:p>
          <a:p>
            <a:pPr algn="l"/>
            <a:r>
              <a:rPr lang="en-US" sz="2000" b="1" dirty="0">
                <a:latin typeface="+mj-lt"/>
                <a:ea typeface="+mj-ea"/>
                <a:cs typeface="+mj-cs"/>
              </a:rPr>
              <a:t>);</a:t>
            </a:r>
            <a:endParaRPr lang="en-IN" sz="2000" b="1" dirty="0">
              <a:latin typeface="+mj-lt"/>
              <a:ea typeface="+mj-ea"/>
              <a:cs typeface="+mj-cs"/>
            </a:endParaRPr>
          </a:p>
        </p:txBody>
      </p:sp>
    </p:spTree>
    <p:extLst>
      <p:ext uri="{BB962C8B-B14F-4D97-AF65-F5344CB8AC3E}">
        <p14:creationId xmlns:p14="http://schemas.microsoft.com/office/powerpoint/2010/main" val="94504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do you display data in a tabular format using console object?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a:t>
            </a:r>
            <a:r>
              <a:rPr lang="en-US" dirty="0" err="1"/>
              <a:t>console.table</a:t>
            </a:r>
            <a:r>
              <a:rPr lang="en-US" dirty="0"/>
              <a:t>() is used to display data in the console in a tabular format to visualize complex arrays or objects.</a:t>
            </a:r>
            <a:endParaRPr lang="en-IN" sz="2000" b="1" dirty="0">
              <a:latin typeface="+mj-lt"/>
              <a:ea typeface="+mj-ea"/>
              <a:cs typeface="+mj-cs"/>
            </a:endParaRPr>
          </a:p>
        </p:txBody>
      </p:sp>
    </p:spTree>
    <p:extLst>
      <p:ext uri="{BB962C8B-B14F-4D97-AF65-F5344CB8AC3E}">
        <p14:creationId xmlns:p14="http://schemas.microsoft.com/office/powerpoint/2010/main" val="400600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do you disable right click in the web page?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right click on the page can be disabled by returning false from the </a:t>
            </a:r>
            <a:r>
              <a:rPr lang="en-US" dirty="0" err="1"/>
              <a:t>oncontextmenu</a:t>
            </a:r>
            <a:r>
              <a:rPr lang="en-US" dirty="0"/>
              <a:t> attribute on the body element.</a:t>
            </a:r>
          </a:p>
          <a:p>
            <a:pPr algn="l"/>
            <a:endParaRPr lang="en-US" sz="2000" b="1" dirty="0">
              <a:latin typeface="+mj-lt"/>
              <a:ea typeface="+mj-ea"/>
              <a:cs typeface="+mj-cs"/>
            </a:endParaRPr>
          </a:p>
          <a:p>
            <a:pPr algn="l"/>
            <a:r>
              <a:rPr lang="en-US" sz="2000" b="1" dirty="0">
                <a:latin typeface="+mj-lt"/>
                <a:ea typeface="+mj-ea"/>
                <a:cs typeface="+mj-cs"/>
              </a:rPr>
              <a:t>&lt;body </a:t>
            </a:r>
            <a:r>
              <a:rPr lang="en-US" sz="2000" b="1" dirty="0" err="1">
                <a:latin typeface="+mj-lt"/>
                <a:ea typeface="+mj-ea"/>
                <a:cs typeface="+mj-cs"/>
              </a:rPr>
              <a:t>oncontextmenu</a:t>
            </a:r>
            <a:r>
              <a:rPr lang="en-US" sz="2000" b="1" dirty="0">
                <a:latin typeface="+mj-lt"/>
                <a:ea typeface="+mj-ea"/>
                <a:cs typeface="+mj-cs"/>
              </a:rPr>
              <a:t>="return false;"&gt;&lt;/body&gt;</a:t>
            </a:r>
            <a:endParaRPr lang="en-IN" sz="2000" b="1" dirty="0">
              <a:latin typeface="+mj-lt"/>
              <a:ea typeface="+mj-ea"/>
              <a:cs typeface="+mj-cs"/>
            </a:endParaRPr>
          </a:p>
        </p:txBody>
      </p:sp>
    </p:spTree>
    <p:extLst>
      <p:ext uri="{BB962C8B-B14F-4D97-AF65-F5344CB8AC3E}">
        <p14:creationId xmlns:p14="http://schemas.microsoft.com/office/powerpoint/2010/main" val="208576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is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React is an </a:t>
            </a:r>
            <a:r>
              <a:rPr lang="en-US" b="1" dirty="0"/>
              <a:t>open-source front-end JavaScript library</a:t>
            </a:r>
            <a:r>
              <a:rPr lang="en-US" dirty="0"/>
              <a:t> that is used for building user interfaces, especially for single-page applications. It is used for handling view layer for web and mobile apps. React was created by </a:t>
            </a:r>
            <a:r>
              <a:rPr lang="en-US" dirty="0">
                <a:hlinkClick r:id="rId2"/>
              </a:rPr>
              <a:t>Jordan </a:t>
            </a:r>
            <a:r>
              <a:rPr lang="en-US" dirty="0" err="1">
                <a:hlinkClick r:id="rId2"/>
              </a:rPr>
              <a:t>Walke</a:t>
            </a:r>
            <a:r>
              <a:rPr lang="en-US" dirty="0"/>
              <a:t>, a software engineer working for Facebook. React was first deployed on Facebook's News Feed in 2011 and on Instagram in 2012.</a:t>
            </a:r>
            <a:endParaRPr lang="en-IN" sz="2000" b="1" dirty="0">
              <a:latin typeface="+mj-lt"/>
              <a:ea typeface="+mj-ea"/>
              <a:cs typeface="+mj-cs"/>
            </a:endParaRPr>
          </a:p>
        </p:txBody>
      </p:sp>
    </p:spTree>
    <p:extLst>
      <p:ext uri="{BB962C8B-B14F-4D97-AF65-F5344CB8AC3E}">
        <p14:creationId xmlns:p14="http://schemas.microsoft.com/office/powerpoint/2010/main" val="273632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are the major features of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major features of React are:</a:t>
            </a:r>
          </a:p>
          <a:p>
            <a:pPr algn="l"/>
            <a:r>
              <a:rPr lang="en-US" sz="2000" b="1" dirty="0">
                <a:latin typeface="+mj-lt"/>
                <a:ea typeface="+mj-ea"/>
                <a:cs typeface="+mj-cs"/>
              </a:rPr>
              <a:t>1. </a:t>
            </a:r>
            <a:r>
              <a:rPr lang="en-US" dirty="0"/>
              <a:t>It uses </a:t>
            </a:r>
            <a:r>
              <a:rPr lang="en-US" b="1" dirty="0" err="1"/>
              <a:t>VirtualDOM</a:t>
            </a:r>
            <a:r>
              <a:rPr lang="en-US" dirty="0"/>
              <a:t> instead of </a:t>
            </a:r>
            <a:r>
              <a:rPr lang="en-US" dirty="0" err="1"/>
              <a:t>RealDOM</a:t>
            </a:r>
            <a:r>
              <a:rPr lang="en-US" dirty="0"/>
              <a:t> considering that </a:t>
            </a:r>
            <a:r>
              <a:rPr lang="en-US" dirty="0" err="1"/>
              <a:t>RealDOM</a:t>
            </a:r>
            <a:r>
              <a:rPr lang="en-US" dirty="0"/>
              <a:t> manipulations are expensive.</a:t>
            </a:r>
          </a:p>
          <a:p>
            <a:pPr algn="l"/>
            <a:r>
              <a:rPr lang="en-IN" sz="2000" b="1" dirty="0">
                <a:latin typeface="+mj-lt"/>
                <a:ea typeface="+mj-ea"/>
                <a:cs typeface="+mj-cs"/>
              </a:rPr>
              <a:t>2. </a:t>
            </a:r>
            <a:r>
              <a:rPr lang="en-IN" dirty="0"/>
              <a:t>Supports </a:t>
            </a:r>
            <a:r>
              <a:rPr lang="en-IN" b="1" dirty="0"/>
              <a:t>server-side rendering</a:t>
            </a:r>
            <a:r>
              <a:rPr lang="en-IN" dirty="0"/>
              <a:t>.</a:t>
            </a:r>
          </a:p>
          <a:p>
            <a:pPr algn="l"/>
            <a:r>
              <a:rPr lang="en-IN" sz="2000" b="1" dirty="0">
                <a:latin typeface="+mj-lt"/>
                <a:ea typeface="+mj-ea"/>
                <a:cs typeface="+mj-cs"/>
              </a:rPr>
              <a:t>3. </a:t>
            </a:r>
            <a:r>
              <a:rPr lang="en-US" dirty="0"/>
              <a:t>Follows </a:t>
            </a:r>
            <a:r>
              <a:rPr lang="en-US" b="1" dirty="0"/>
              <a:t>Unidirectional</a:t>
            </a:r>
            <a:r>
              <a:rPr lang="en-US" dirty="0"/>
              <a:t> data flow or data binding.</a:t>
            </a:r>
          </a:p>
          <a:p>
            <a:pPr algn="l"/>
            <a:r>
              <a:rPr lang="en-IN" sz="2000" b="1" dirty="0">
                <a:latin typeface="+mj-lt"/>
                <a:ea typeface="+mj-ea"/>
                <a:cs typeface="+mj-cs"/>
              </a:rPr>
              <a:t>4. </a:t>
            </a:r>
            <a:r>
              <a:rPr lang="en-US" dirty="0"/>
              <a:t>Uses </a:t>
            </a:r>
            <a:r>
              <a:rPr lang="en-US" b="1" dirty="0"/>
              <a:t>reusable/composable</a:t>
            </a:r>
            <a:r>
              <a:rPr lang="en-US" dirty="0"/>
              <a:t> UI components to develop the view.</a:t>
            </a:r>
          </a:p>
          <a:p>
            <a:pPr algn="l"/>
            <a:endParaRPr lang="en-IN" sz="2000" b="1" dirty="0">
              <a:latin typeface="+mj-lt"/>
              <a:ea typeface="+mj-ea"/>
              <a:cs typeface="+mj-cs"/>
            </a:endParaRPr>
          </a:p>
        </p:txBody>
      </p:sp>
    </p:spTree>
    <p:extLst>
      <p:ext uri="{BB962C8B-B14F-4D97-AF65-F5344CB8AC3E}">
        <p14:creationId xmlns:p14="http://schemas.microsoft.com/office/powerpoint/2010/main" val="44567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are closures?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A closure is the combination of a function and the lexical environment within which that function was declared. </a:t>
            </a:r>
            <a:r>
              <a:rPr lang="en-US" dirty="0" err="1"/>
              <a:t>i.e</a:t>
            </a:r>
            <a:r>
              <a:rPr lang="en-US" dirty="0"/>
              <a:t>, It is an inner function that has access to the outer or enclosing function’s variables.</a:t>
            </a:r>
          </a:p>
        </p:txBody>
      </p:sp>
    </p:spTree>
    <p:extLst>
      <p:ext uri="{BB962C8B-B14F-4D97-AF65-F5344CB8AC3E}">
        <p14:creationId xmlns:p14="http://schemas.microsoft.com/office/powerpoint/2010/main" val="388758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is JSX?</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a:t>JSX</a:t>
            </a:r>
            <a:r>
              <a:rPr lang="en-US" dirty="0"/>
              <a:t> is a XML-like syntax extension to ECMAScript (the acronym stands for </a:t>
            </a:r>
            <a:r>
              <a:rPr lang="en-US" i="1" dirty="0"/>
              <a:t>JavaScript XML</a:t>
            </a:r>
            <a:r>
              <a:rPr lang="en-US" dirty="0"/>
              <a:t>). Basically it just provides syntactic sugar for the </a:t>
            </a:r>
            <a:r>
              <a:rPr lang="en-US" dirty="0" err="1"/>
              <a:t>React.createElement</a:t>
            </a:r>
            <a:r>
              <a:rPr lang="en-US" dirty="0"/>
              <a:t>() function, giving us expressiveness of JavaScript along with HTML like template syntax.</a:t>
            </a:r>
            <a:endParaRPr lang="en-IN" sz="2000" b="1" dirty="0">
              <a:latin typeface="+mj-lt"/>
              <a:ea typeface="+mj-ea"/>
              <a:cs typeface="+mj-cs"/>
            </a:endParaRPr>
          </a:p>
        </p:txBody>
      </p:sp>
    </p:spTree>
    <p:extLst>
      <p:ext uri="{BB962C8B-B14F-4D97-AF65-F5344CB8AC3E}">
        <p14:creationId xmlns:p14="http://schemas.microsoft.com/office/powerpoint/2010/main" val="91698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the difference between Element and Component?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An </a:t>
            </a:r>
            <a:r>
              <a:rPr lang="en-US" i="1" dirty="0"/>
              <a:t>Element</a:t>
            </a:r>
            <a:r>
              <a:rPr lang="en-US" dirty="0"/>
              <a:t> is a plain object describing what you want to appear on the screen in terms of the DOM nodes or other components. </a:t>
            </a:r>
            <a:r>
              <a:rPr lang="en-US" i="1" dirty="0"/>
              <a:t>Elements</a:t>
            </a:r>
            <a:r>
              <a:rPr lang="en-US" dirty="0"/>
              <a:t> can contain other </a:t>
            </a:r>
            <a:r>
              <a:rPr lang="en-US" i="1" dirty="0"/>
              <a:t>Elements</a:t>
            </a:r>
            <a:r>
              <a:rPr lang="en-US" dirty="0"/>
              <a:t> in their props. Creating a React element is cheap. Once an element is created, it is never mutated.</a:t>
            </a:r>
            <a:endParaRPr lang="en-IN" sz="2000" b="1" dirty="0">
              <a:latin typeface="+mj-lt"/>
              <a:ea typeface="+mj-ea"/>
              <a:cs typeface="+mj-cs"/>
            </a:endParaRPr>
          </a:p>
        </p:txBody>
      </p:sp>
    </p:spTree>
    <p:extLst>
      <p:ext uri="{BB962C8B-B14F-4D97-AF65-F5344CB8AC3E}">
        <p14:creationId xmlns:p14="http://schemas.microsoft.com/office/powerpoint/2010/main" val="367836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state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a:t>State</a:t>
            </a:r>
            <a:r>
              <a:rPr lang="en-US" dirty="0"/>
              <a:t> of a component is an object that holds some information that may change over the lifetime of the component. We should always try to make our state as simple as possible and minimize the number of stateful components.</a:t>
            </a:r>
            <a:endParaRPr lang="en-IN" sz="2000" b="1" dirty="0">
              <a:latin typeface="+mj-lt"/>
              <a:ea typeface="+mj-ea"/>
              <a:cs typeface="+mj-cs"/>
            </a:endParaRPr>
          </a:p>
        </p:txBody>
      </p:sp>
    </p:spTree>
    <p:extLst>
      <p:ext uri="{BB962C8B-B14F-4D97-AF65-F5344CB8AC3E}">
        <p14:creationId xmlns:p14="http://schemas.microsoft.com/office/powerpoint/2010/main" val="376561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are props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a:t>Props</a:t>
            </a:r>
            <a:r>
              <a:rPr lang="en-US" dirty="0"/>
              <a:t> are inputs to components. They are single values or objects containing a set of values that are passed to components on creation using a naming convention similar to HTML-tag attributes. They are data passed down from a parent component to a child component.</a:t>
            </a:r>
            <a:endParaRPr lang="en-IN" sz="2000" b="1" dirty="0">
              <a:latin typeface="+mj-lt"/>
              <a:ea typeface="+mj-ea"/>
              <a:cs typeface="+mj-cs"/>
            </a:endParaRPr>
          </a:p>
        </p:txBody>
      </p:sp>
    </p:spTree>
    <p:extLst>
      <p:ext uri="{BB962C8B-B14F-4D97-AF65-F5344CB8AC3E}">
        <p14:creationId xmlns:p14="http://schemas.microsoft.com/office/powerpoint/2010/main" val="44790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the difference between state and props?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Both </a:t>
            </a:r>
            <a:r>
              <a:rPr lang="en-US" i="1" dirty="0"/>
              <a:t>props</a:t>
            </a:r>
            <a:r>
              <a:rPr lang="en-US" dirty="0"/>
              <a:t> and </a:t>
            </a:r>
            <a:r>
              <a:rPr lang="en-US" i="1" dirty="0"/>
              <a:t>state</a:t>
            </a:r>
            <a:r>
              <a:rPr lang="en-US" dirty="0"/>
              <a:t> are plain JavaScript objects. While both of them hold information that influences the output of render, they are different in their functionality with respect to component. Props get passed to the component similar to function parameters whereas state is managed within the component similar to variables declared within a function.</a:t>
            </a:r>
            <a:endParaRPr lang="en-IN" sz="2000" b="1" dirty="0">
              <a:latin typeface="+mj-lt"/>
              <a:ea typeface="+mj-ea"/>
              <a:cs typeface="+mj-cs"/>
            </a:endParaRPr>
          </a:p>
        </p:txBody>
      </p:sp>
    </p:spTree>
    <p:extLst>
      <p:ext uri="{BB962C8B-B14F-4D97-AF65-F5344CB8AC3E}">
        <p14:creationId xmlns:p14="http://schemas.microsoft.com/office/powerpoint/2010/main" val="24526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Why should we not update the state directly?</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If you try to update the state directly then it won't re-render the component.</a:t>
            </a:r>
            <a:endParaRPr lang="en-IN" sz="2000" b="1" dirty="0">
              <a:latin typeface="+mj-lt"/>
              <a:ea typeface="+mj-ea"/>
              <a:cs typeface="+mj-cs"/>
            </a:endParaRPr>
          </a:p>
        </p:txBody>
      </p:sp>
    </p:spTree>
    <p:extLst>
      <p:ext uri="{BB962C8B-B14F-4D97-AF65-F5344CB8AC3E}">
        <p14:creationId xmlns:p14="http://schemas.microsoft.com/office/powerpoint/2010/main" val="416531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are inline conditional expressions?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You can use either </a:t>
            </a:r>
            <a:r>
              <a:rPr lang="en-US" i="1" dirty="0"/>
              <a:t>if statements</a:t>
            </a:r>
            <a:r>
              <a:rPr lang="en-US" dirty="0"/>
              <a:t> or </a:t>
            </a:r>
            <a:r>
              <a:rPr lang="en-US" i="1" dirty="0"/>
              <a:t>ternary expressions</a:t>
            </a:r>
            <a:r>
              <a:rPr lang="en-US" dirty="0"/>
              <a:t> which are available from JS to conditionally render expressions. Apart from these approaches, you can also embed any expressions in JSX by wrapping them in curly braces and then followed by JS logical operator &amp;&amp;.</a:t>
            </a:r>
            <a:endParaRPr lang="en-IN" sz="2000" b="1" dirty="0">
              <a:latin typeface="+mj-lt"/>
              <a:ea typeface="+mj-ea"/>
              <a:cs typeface="+mj-cs"/>
            </a:endParaRPr>
          </a:p>
        </p:txBody>
      </p:sp>
    </p:spTree>
    <p:extLst>
      <p:ext uri="{BB962C8B-B14F-4D97-AF65-F5344CB8AC3E}">
        <p14:creationId xmlns:p14="http://schemas.microsoft.com/office/powerpoint/2010/main" val="21993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"key" prop and what is the benefit of using it in arrays of elements?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A key is a special string attribute you </a:t>
            </a:r>
            <a:r>
              <a:rPr lang="en-US" b="1" dirty="0"/>
              <a:t>should</a:t>
            </a:r>
            <a:r>
              <a:rPr lang="en-US" dirty="0"/>
              <a:t> include when creating arrays of elements. </a:t>
            </a:r>
            <a:r>
              <a:rPr lang="en-US" i="1" dirty="0"/>
              <a:t>Key</a:t>
            </a:r>
            <a:r>
              <a:rPr lang="en-US" dirty="0"/>
              <a:t> prop helps React identify which items have changed, are added, or are removed.</a:t>
            </a:r>
            <a:endParaRPr lang="en-IN" sz="2000" b="1" dirty="0">
              <a:latin typeface="+mj-lt"/>
              <a:ea typeface="+mj-ea"/>
              <a:cs typeface="+mj-cs"/>
            </a:endParaRPr>
          </a:p>
        </p:txBody>
      </p:sp>
    </p:spTree>
    <p:extLst>
      <p:ext uri="{BB962C8B-B14F-4D97-AF65-F5344CB8AC3E}">
        <p14:creationId xmlns:p14="http://schemas.microsoft.com/office/powerpoint/2010/main" val="362659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the use of refs?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a:t>
            </a:r>
            <a:r>
              <a:rPr lang="en-US" i="1" dirty="0"/>
              <a:t>ref</a:t>
            </a:r>
            <a:r>
              <a:rPr lang="en-US" dirty="0"/>
              <a:t> is used to return a reference to the element. They </a:t>
            </a:r>
            <a:r>
              <a:rPr lang="en-US" i="1" dirty="0"/>
              <a:t>should be avoided</a:t>
            </a:r>
            <a:r>
              <a:rPr lang="en-US" dirty="0"/>
              <a:t> in most cases, however, they can be useful when you need a direct access to the DOM element or an instance of a component.</a:t>
            </a:r>
            <a:endParaRPr lang="en-IN" sz="2000" b="1" dirty="0">
              <a:latin typeface="+mj-lt"/>
              <a:ea typeface="+mj-ea"/>
              <a:cs typeface="+mj-cs"/>
            </a:endParaRPr>
          </a:p>
        </p:txBody>
      </p:sp>
    </p:spTree>
    <p:extLst>
      <p:ext uri="{BB962C8B-B14F-4D97-AF65-F5344CB8AC3E}">
        <p14:creationId xmlns:p14="http://schemas.microsoft.com/office/powerpoint/2010/main" val="139892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are forward refs?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a:t>Ref forwarding</a:t>
            </a:r>
            <a:r>
              <a:rPr lang="en-US" dirty="0"/>
              <a:t> is a feature that lets some components take a </a:t>
            </a:r>
            <a:r>
              <a:rPr lang="en-US" i="1" dirty="0"/>
              <a:t>ref</a:t>
            </a:r>
            <a:r>
              <a:rPr lang="en-US" dirty="0"/>
              <a:t> they receive, and pass it further down to a child.</a:t>
            </a:r>
            <a:endParaRPr lang="en-IN" sz="2000" b="1" dirty="0">
              <a:latin typeface="+mj-lt"/>
              <a:ea typeface="+mj-ea"/>
              <a:cs typeface="+mj-cs"/>
            </a:endParaRPr>
          </a:p>
        </p:txBody>
      </p:sp>
    </p:spTree>
    <p:extLst>
      <p:ext uri="{BB962C8B-B14F-4D97-AF65-F5344CB8AC3E}">
        <p14:creationId xmlns:p14="http://schemas.microsoft.com/office/powerpoint/2010/main" val="115292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scope </a:t>
            </a:r>
            <a:r>
              <a:rPr lang="en-US" sz="4000" b="1"/>
              <a:t>in JavaScript?</a:t>
            </a:r>
            <a:endParaRPr lang="en-US" sz="4000" b="1" dirty="0"/>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Scope is the accessibility of variables, functions, and objects in some particular part of your code during runtime. In other words, scope determines the visibility of variables and other resources in areas of your code.</a:t>
            </a:r>
          </a:p>
        </p:txBody>
      </p:sp>
    </p:spTree>
    <p:extLst>
      <p:ext uri="{BB962C8B-B14F-4D97-AF65-F5344CB8AC3E}">
        <p14:creationId xmlns:p14="http://schemas.microsoft.com/office/powerpoint/2010/main" val="127433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is Virtual DOM?</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a:t>
            </a:r>
            <a:r>
              <a:rPr lang="en-US" i="1" dirty="0"/>
              <a:t>Virtual DOM</a:t>
            </a:r>
            <a:r>
              <a:rPr lang="en-US" dirty="0"/>
              <a:t> (VDOM) is an in-memory representation of </a:t>
            </a:r>
            <a:r>
              <a:rPr lang="en-US" i="1" dirty="0"/>
              <a:t>Real DOM</a:t>
            </a:r>
            <a:r>
              <a:rPr lang="en-US" dirty="0"/>
              <a:t>. The representation of a UI is kept in memory and synced with the "real" DOM. It's a step that happens between the render function being called and the displaying of elements on the screen. This entire process is called </a:t>
            </a:r>
            <a:r>
              <a:rPr lang="en-US" i="1" dirty="0"/>
              <a:t>reconciliation</a:t>
            </a:r>
            <a:r>
              <a:rPr lang="en-US" dirty="0"/>
              <a:t>.</a:t>
            </a:r>
            <a:endParaRPr lang="en-IN" sz="2000" b="1" dirty="0">
              <a:latin typeface="+mj-lt"/>
              <a:ea typeface="+mj-ea"/>
              <a:cs typeface="+mj-cs"/>
            </a:endParaRPr>
          </a:p>
        </p:txBody>
      </p:sp>
    </p:spTree>
    <p:extLst>
      <p:ext uri="{BB962C8B-B14F-4D97-AF65-F5344CB8AC3E}">
        <p14:creationId xmlns:p14="http://schemas.microsoft.com/office/powerpoint/2010/main" val="40302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the difference between Shadow DOM and Virtual DOM?</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a:t>
            </a:r>
            <a:r>
              <a:rPr lang="en-US" i="1" dirty="0"/>
              <a:t>Shadow DOM</a:t>
            </a:r>
            <a:r>
              <a:rPr lang="en-US" dirty="0"/>
              <a:t> is a browser technology designed primarily for scoping variables and CSS in </a:t>
            </a:r>
            <a:r>
              <a:rPr lang="en-US" i="1" dirty="0"/>
              <a:t>web components</a:t>
            </a:r>
            <a:r>
              <a:rPr lang="en-US" dirty="0"/>
              <a:t>. The </a:t>
            </a:r>
            <a:r>
              <a:rPr lang="en-US" i="1" dirty="0"/>
              <a:t>Virtual DOM</a:t>
            </a:r>
            <a:r>
              <a:rPr lang="en-US" dirty="0"/>
              <a:t> is a concept implemented by libraries in JavaScript on top of browser APIs.</a:t>
            </a:r>
            <a:endParaRPr lang="en-IN" sz="2000" b="1" dirty="0">
              <a:latin typeface="+mj-lt"/>
              <a:ea typeface="+mj-ea"/>
              <a:cs typeface="+mj-cs"/>
            </a:endParaRPr>
          </a:p>
        </p:txBody>
      </p:sp>
    </p:spTree>
    <p:extLst>
      <p:ext uri="{BB962C8B-B14F-4D97-AF65-F5344CB8AC3E}">
        <p14:creationId xmlns:p14="http://schemas.microsoft.com/office/powerpoint/2010/main" val="372117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is React </a:t>
            </a:r>
            <a:r>
              <a:rPr lang="en-IN" sz="4000" b="1" dirty="0" err="1"/>
              <a:t>Fiber</a:t>
            </a:r>
            <a:r>
              <a:rPr lang="en-IN"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Fiber is the new </a:t>
            </a:r>
            <a:r>
              <a:rPr lang="en-US" i="1" dirty="0"/>
              <a:t>reconciliation</a:t>
            </a:r>
            <a:r>
              <a:rPr lang="en-US" dirty="0"/>
              <a:t> engine or reimplementation of core algorithm in React v16. The goal of React Fiber is to increase its suitability for areas like animation, layout, gestures, ability to pause, abort, or reuse work and assign priority to different types of updates; and new concurrency primitives.</a:t>
            </a:r>
            <a:endParaRPr lang="en-IN" sz="2000" b="1" dirty="0">
              <a:latin typeface="+mj-lt"/>
              <a:ea typeface="+mj-ea"/>
              <a:cs typeface="+mj-cs"/>
            </a:endParaRPr>
          </a:p>
        </p:txBody>
      </p:sp>
    </p:spTree>
    <p:extLst>
      <p:ext uri="{BB962C8B-B14F-4D97-AF65-F5344CB8AC3E}">
        <p14:creationId xmlns:p14="http://schemas.microsoft.com/office/powerpoint/2010/main" val="173058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are controlled components?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A component that controls the input elements within the forms on subsequent user input is called </a:t>
            </a:r>
            <a:r>
              <a:rPr lang="en-US" b="1" dirty="0"/>
              <a:t>Controlled Component</a:t>
            </a:r>
            <a:r>
              <a:rPr lang="en-US" dirty="0"/>
              <a:t>, </a:t>
            </a:r>
            <a:r>
              <a:rPr lang="en-US" dirty="0" err="1"/>
              <a:t>i.e</a:t>
            </a:r>
            <a:r>
              <a:rPr lang="en-US" dirty="0"/>
              <a:t>, every state mutation will have an associated handler function.</a:t>
            </a:r>
            <a:endParaRPr lang="en-IN" sz="2000" b="1" dirty="0">
              <a:latin typeface="+mj-lt"/>
              <a:ea typeface="+mj-ea"/>
              <a:cs typeface="+mj-cs"/>
            </a:endParaRPr>
          </a:p>
        </p:txBody>
      </p:sp>
    </p:spTree>
    <p:extLst>
      <p:ext uri="{BB962C8B-B14F-4D97-AF65-F5344CB8AC3E}">
        <p14:creationId xmlns:p14="http://schemas.microsoft.com/office/powerpoint/2010/main" val="80003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are uncontrolled components?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a:t>
            </a:r>
            <a:r>
              <a:rPr lang="en-US" b="1" dirty="0"/>
              <a:t>Uncontrolled Components</a:t>
            </a:r>
            <a:r>
              <a:rPr lang="en-US" dirty="0"/>
              <a:t> are the ones that store their own state internally, and you query the DOM using a ref to find its current value when you need it. This is a bit more like traditional HTML.</a:t>
            </a:r>
            <a:endParaRPr lang="en-IN" sz="2000" b="1" dirty="0">
              <a:latin typeface="+mj-lt"/>
              <a:ea typeface="+mj-ea"/>
              <a:cs typeface="+mj-cs"/>
            </a:endParaRPr>
          </a:p>
        </p:txBody>
      </p:sp>
    </p:spTree>
    <p:extLst>
      <p:ext uri="{BB962C8B-B14F-4D97-AF65-F5344CB8AC3E}">
        <p14:creationId xmlns:p14="http://schemas.microsoft.com/office/powerpoint/2010/main" val="385893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Lifting State Up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When several components need to share the same changing data then it is recommended to </a:t>
            </a:r>
            <a:r>
              <a:rPr lang="en-US" i="1" dirty="0"/>
              <a:t>lift the shared state up</a:t>
            </a:r>
            <a:r>
              <a:rPr lang="en-US" dirty="0"/>
              <a:t> to their closest common ancestor. That means if two child components share the same data from its parent, then move the state to parent instead of maintaining local state in both of the child components.</a:t>
            </a:r>
            <a:endParaRPr lang="en-IN" sz="2000" b="1" dirty="0">
              <a:latin typeface="+mj-lt"/>
              <a:ea typeface="+mj-ea"/>
              <a:cs typeface="+mj-cs"/>
            </a:endParaRPr>
          </a:p>
        </p:txBody>
      </p:sp>
    </p:spTree>
    <p:extLst>
      <p:ext uri="{BB962C8B-B14F-4D97-AF65-F5344CB8AC3E}">
        <p14:creationId xmlns:p14="http://schemas.microsoft.com/office/powerpoint/2010/main" val="133757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are Higher-Order Components?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A </a:t>
            </a:r>
            <a:r>
              <a:rPr lang="en-US" i="1" dirty="0"/>
              <a:t>higher-order component</a:t>
            </a:r>
            <a:r>
              <a:rPr lang="en-US" dirty="0"/>
              <a:t> (</a:t>
            </a:r>
            <a:r>
              <a:rPr lang="en-US" i="1" dirty="0"/>
              <a:t>HOC</a:t>
            </a:r>
            <a:r>
              <a:rPr lang="en-US" dirty="0"/>
              <a:t>) is a function that takes a component and returns a new component. Basically, it's a pattern that is derived from </a:t>
            </a:r>
            <a:r>
              <a:rPr lang="en-US" dirty="0" err="1"/>
              <a:t>React's</a:t>
            </a:r>
            <a:r>
              <a:rPr lang="en-US" dirty="0"/>
              <a:t> compositional nature.</a:t>
            </a:r>
          </a:p>
          <a:p>
            <a:pPr algn="l"/>
            <a:r>
              <a:rPr lang="en-US" dirty="0"/>
              <a:t>We call them </a:t>
            </a:r>
            <a:r>
              <a:rPr lang="en-US" b="1" dirty="0"/>
              <a:t>pure components</a:t>
            </a:r>
            <a:r>
              <a:rPr lang="en-US" dirty="0"/>
              <a:t> because they can accept any dynamically provided child component but they won't modify or copy any behavior from their input components.</a:t>
            </a:r>
          </a:p>
        </p:txBody>
      </p:sp>
    </p:spTree>
    <p:extLst>
      <p:ext uri="{BB962C8B-B14F-4D97-AF65-F5344CB8AC3E}">
        <p14:creationId xmlns:p14="http://schemas.microsoft.com/office/powerpoint/2010/main" val="67152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is context?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a:t>Context</a:t>
            </a:r>
            <a:r>
              <a:rPr lang="en-US" dirty="0"/>
              <a:t> provides a way to pass data through the component tree without having to pass props down manually at every level.</a:t>
            </a:r>
          </a:p>
        </p:txBody>
      </p:sp>
    </p:spTree>
    <p:extLst>
      <p:ext uri="{BB962C8B-B14F-4D97-AF65-F5344CB8AC3E}">
        <p14:creationId xmlns:p14="http://schemas.microsoft.com/office/powerpoint/2010/main" val="345114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to write comments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comments in React/JSX are similar to JavaScript Multiline comments but are wrapped in curly braces.</a:t>
            </a:r>
          </a:p>
        </p:txBody>
      </p:sp>
    </p:spTree>
    <p:extLst>
      <p:ext uri="{BB962C8B-B14F-4D97-AF65-F5344CB8AC3E}">
        <p14:creationId xmlns:p14="http://schemas.microsoft.com/office/powerpoint/2010/main" val="420693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is reconciliation?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When a component's props or state change, React decides whether an actual DOM update is necessary by comparing the newly returned element with the previously rendered one. When they are not equal, React will update the DOM. This process is called </a:t>
            </a:r>
            <a:r>
              <a:rPr lang="en-US" i="1" dirty="0"/>
              <a:t>reconciliation</a:t>
            </a:r>
            <a:r>
              <a:rPr lang="en-US" dirty="0"/>
              <a:t>.</a:t>
            </a:r>
          </a:p>
        </p:txBody>
      </p:sp>
    </p:spTree>
    <p:extLst>
      <p:ext uri="{BB962C8B-B14F-4D97-AF65-F5344CB8AC3E}">
        <p14:creationId xmlns:p14="http://schemas.microsoft.com/office/powerpoint/2010/main" val="194301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a Cookie?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A cookie is a piece of data that is stored on your computer to be accessed by your browser. Cookies are saved as key/value pairs.</a:t>
            </a:r>
          </a:p>
        </p:txBody>
      </p:sp>
    </p:spTree>
    <p:extLst>
      <p:ext uri="{BB962C8B-B14F-4D97-AF65-F5344CB8AC3E}">
        <p14:creationId xmlns:p14="http://schemas.microsoft.com/office/powerpoint/2010/main" val="144252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are fragments?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It's a common pattern in React which is used for a component to return multiple elements. </a:t>
            </a:r>
            <a:r>
              <a:rPr lang="en-US" i="1" dirty="0"/>
              <a:t>Fragments</a:t>
            </a:r>
            <a:r>
              <a:rPr lang="en-US" dirty="0"/>
              <a:t> let you group a list of children without adding extra nodes to the DOM.</a:t>
            </a:r>
          </a:p>
        </p:txBody>
      </p:sp>
    </p:spTree>
    <p:extLst>
      <p:ext uri="{BB962C8B-B14F-4D97-AF65-F5344CB8AC3E}">
        <p14:creationId xmlns:p14="http://schemas.microsoft.com/office/powerpoint/2010/main" val="218324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are portals in React?</a:t>
            </a:r>
            <a:endParaRPr lang="en-IN" sz="2400" b="1" dirty="0"/>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a:t>Portal</a:t>
            </a:r>
            <a:r>
              <a:rPr lang="en-US" dirty="0"/>
              <a:t> is a recommended way to render children into a DOM node that exists outside the DOM hierarchy of the parent component.</a:t>
            </a:r>
          </a:p>
        </p:txBody>
      </p:sp>
    </p:spTree>
    <p:extLst>
      <p:ext uri="{BB962C8B-B14F-4D97-AF65-F5344CB8AC3E}">
        <p14:creationId xmlns:p14="http://schemas.microsoft.com/office/powerpoint/2010/main" val="26844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are stateless components?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If the </a:t>
            </a:r>
            <a:r>
              <a:rPr lang="en-US" dirty="0" err="1"/>
              <a:t>behaviour</a:t>
            </a:r>
            <a:r>
              <a:rPr lang="en-US" dirty="0"/>
              <a:t> of a component is independent of its state then it can be a stateless component. You can use either a function or a class for creating stateless components. But unless you need to use a lifecycle hook in your components, you should go for function components. There are a lot of benefits if you decide to use function components here; they are easy to write, understand, and test, a little faster, and you can avoid the this keyword together.</a:t>
            </a:r>
          </a:p>
        </p:txBody>
      </p:sp>
    </p:spTree>
    <p:extLst>
      <p:ext uri="{BB962C8B-B14F-4D97-AF65-F5344CB8AC3E}">
        <p14:creationId xmlns:p14="http://schemas.microsoft.com/office/powerpoint/2010/main" val="202105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are stateful components?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If the </a:t>
            </a:r>
            <a:r>
              <a:rPr lang="en-US" dirty="0" err="1"/>
              <a:t>behaviour</a:t>
            </a:r>
            <a:r>
              <a:rPr lang="en-US" dirty="0"/>
              <a:t> of a component is dependent on the </a:t>
            </a:r>
            <a:r>
              <a:rPr lang="en-US" i="1" dirty="0"/>
              <a:t>state</a:t>
            </a:r>
            <a:r>
              <a:rPr lang="en-US" dirty="0"/>
              <a:t> of the component then it can be termed as stateful component. These </a:t>
            </a:r>
            <a:r>
              <a:rPr lang="en-US" i="1" dirty="0"/>
              <a:t>stateful components</a:t>
            </a:r>
            <a:r>
              <a:rPr lang="en-US" dirty="0"/>
              <a:t> are always </a:t>
            </a:r>
            <a:r>
              <a:rPr lang="en-US" i="1" dirty="0"/>
              <a:t>class components</a:t>
            </a:r>
            <a:r>
              <a:rPr lang="en-US" dirty="0"/>
              <a:t> and have a state that gets initialized in the constructor.</a:t>
            </a:r>
          </a:p>
        </p:txBody>
      </p:sp>
    </p:spTree>
    <p:extLst>
      <p:ext uri="{BB962C8B-B14F-4D97-AF65-F5344CB8AC3E}">
        <p14:creationId xmlns:p14="http://schemas.microsoft.com/office/powerpoint/2010/main" val="12059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to apply validation on props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When the application is running in </a:t>
            </a:r>
            <a:r>
              <a:rPr lang="en-US" i="1" dirty="0"/>
              <a:t>development mode</a:t>
            </a:r>
            <a:r>
              <a:rPr lang="en-US" dirty="0"/>
              <a:t>, React will automatically check all props that we set on components to make sure they have </a:t>
            </a:r>
            <a:r>
              <a:rPr lang="en-US" i="1" dirty="0"/>
              <a:t>correct type</a:t>
            </a:r>
            <a:r>
              <a:rPr lang="en-US" dirty="0"/>
              <a:t>. If the type is incorrect, React will generate warning messages in the console. It's disabled in </a:t>
            </a:r>
            <a:r>
              <a:rPr lang="en-US" i="1" dirty="0"/>
              <a:t>production mode</a:t>
            </a:r>
            <a:r>
              <a:rPr lang="en-US" dirty="0"/>
              <a:t> due to performance impact. The mandatory props are defined with </a:t>
            </a:r>
            <a:r>
              <a:rPr lang="en-US" dirty="0" err="1"/>
              <a:t>isRequired</a:t>
            </a:r>
            <a:r>
              <a:rPr lang="en-US" dirty="0"/>
              <a:t>.</a:t>
            </a:r>
          </a:p>
        </p:txBody>
      </p:sp>
    </p:spTree>
    <p:extLst>
      <p:ext uri="{BB962C8B-B14F-4D97-AF65-F5344CB8AC3E}">
        <p14:creationId xmlns:p14="http://schemas.microsoft.com/office/powerpoint/2010/main" val="5018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are error boundaries in React v16?</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a:t>Error boundaries</a:t>
            </a:r>
            <a:r>
              <a:rPr lang="en-US" dirty="0"/>
              <a:t> are components that catch JavaScript errors anywhere in their child component tree, log those errors, and display a fallback UI instead of the component tree that crashed.</a:t>
            </a:r>
          </a:p>
        </p:txBody>
      </p:sp>
    </p:spTree>
    <p:extLst>
      <p:ext uri="{BB962C8B-B14F-4D97-AF65-F5344CB8AC3E}">
        <p14:creationId xmlns:p14="http://schemas.microsoft.com/office/powerpoint/2010/main" val="23322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the purpose of render method of react-</a:t>
            </a:r>
            <a:r>
              <a:rPr lang="en-US" sz="4000" b="1" dirty="0" err="1"/>
              <a:t>dom</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This method is used to render a React element into the DOM in the supplied container and return a reference to the component. If the React element was previously rendered into container, it will perform an update on it and only mutate the DOM as necessary to reflect the latest changes.</a:t>
            </a:r>
          </a:p>
        </p:txBody>
      </p:sp>
    </p:spTree>
    <p:extLst>
      <p:ext uri="{BB962C8B-B14F-4D97-AF65-F5344CB8AC3E}">
        <p14:creationId xmlns:p14="http://schemas.microsoft.com/office/powerpoint/2010/main" val="289809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to use styles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style attribute accepts a JavaScript object with </a:t>
            </a:r>
            <a:r>
              <a:rPr lang="en-US" dirty="0" err="1"/>
              <a:t>camelCased</a:t>
            </a:r>
            <a:r>
              <a:rPr lang="en-US" dirty="0"/>
              <a:t> properties rather than a CSS string. This is consistent with the DOM style JavaScript property, is more efficient, and prevents XSS security holes.</a:t>
            </a:r>
          </a:p>
        </p:txBody>
      </p:sp>
    </p:spTree>
    <p:extLst>
      <p:ext uri="{BB962C8B-B14F-4D97-AF65-F5344CB8AC3E}">
        <p14:creationId xmlns:p14="http://schemas.microsoft.com/office/powerpoint/2010/main" val="73059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the impact of indexes as keys?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Keys should be stable, predictable, and unique so that React can keep track of elements. In the below code snippet each element's key will be based on ordering, rather than tied to the data that is being represented. This limits the optimizations that React can do.</a:t>
            </a:r>
          </a:p>
        </p:txBody>
      </p:sp>
    </p:spTree>
    <p:extLst>
      <p:ext uri="{BB962C8B-B14F-4D97-AF65-F5344CB8AC3E}">
        <p14:creationId xmlns:p14="http://schemas.microsoft.com/office/powerpoint/2010/main" val="354152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will happen if you use props in initial state?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If the props on the component are changed without the component being refreshed, the new prop value will never be displayed because the constructor function will never update the current state of the component. The initialization of state from props only runs when the component is first created.</a:t>
            </a:r>
          </a:p>
        </p:txBody>
      </p:sp>
    </p:spTree>
    <p:extLst>
      <p:ext uri="{BB962C8B-B14F-4D97-AF65-F5344CB8AC3E}">
        <p14:creationId xmlns:p14="http://schemas.microsoft.com/office/powerpoint/2010/main" val="347638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Why do you need a Cookie?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Cookies are used to remember information such as the user profile(such as username).</a:t>
            </a:r>
          </a:p>
        </p:txBody>
      </p:sp>
    </p:spTree>
    <p:extLst>
      <p:ext uri="{BB962C8B-B14F-4D97-AF65-F5344CB8AC3E}">
        <p14:creationId xmlns:p14="http://schemas.microsoft.com/office/powerpoint/2010/main" val="74985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do you conditionally render components?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In some cases you want to render different components depending on some state. JSX does not render false or undefined , so you can use conditional </a:t>
            </a:r>
            <a:r>
              <a:rPr lang="en-US" i="1" dirty="0"/>
              <a:t>short-circuiting</a:t>
            </a:r>
            <a:r>
              <a:rPr lang="en-US" dirty="0"/>
              <a:t> to render a given part of your component only if a certain condition is true.</a:t>
            </a:r>
          </a:p>
        </p:txBody>
      </p:sp>
    </p:spTree>
    <p:extLst>
      <p:ext uri="{BB962C8B-B14F-4D97-AF65-F5344CB8AC3E}">
        <p14:creationId xmlns:p14="http://schemas.microsoft.com/office/powerpoint/2010/main" val="31423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Why we need to be careful when spreading props on DOM elements?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When we </a:t>
            </a:r>
            <a:r>
              <a:rPr lang="en-US" i="1" dirty="0"/>
              <a:t>spread props</a:t>
            </a:r>
            <a:r>
              <a:rPr lang="en-US" dirty="0"/>
              <a:t> we run into the risk of adding unknown HTML attributes, which is a bad practice. Instead we can use prop </a:t>
            </a:r>
            <a:r>
              <a:rPr lang="en-US" dirty="0" err="1"/>
              <a:t>destructuring</a:t>
            </a:r>
            <a:r>
              <a:rPr lang="en-US" dirty="0"/>
              <a:t> with …rest  operator, so it will add only required props.</a:t>
            </a:r>
          </a:p>
        </p:txBody>
      </p:sp>
    </p:spTree>
    <p:extLst>
      <p:ext uri="{BB962C8B-B14F-4D97-AF65-F5344CB8AC3E}">
        <p14:creationId xmlns:p14="http://schemas.microsoft.com/office/powerpoint/2010/main" val="48283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you use decorators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You can </a:t>
            </a:r>
            <a:r>
              <a:rPr lang="en-US" i="1" dirty="0"/>
              <a:t>decorate</a:t>
            </a:r>
            <a:r>
              <a:rPr lang="en-US" dirty="0"/>
              <a:t> your </a:t>
            </a:r>
            <a:r>
              <a:rPr lang="en-US" i="1" dirty="0"/>
              <a:t>class</a:t>
            </a:r>
            <a:r>
              <a:rPr lang="en-US" dirty="0"/>
              <a:t> components, which is the same as passing the component into a function. </a:t>
            </a:r>
            <a:r>
              <a:rPr lang="en-US" b="1" dirty="0"/>
              <a:t>Decorators</a:t>
            </a:r>
            <a:r>
              <a:rPr lang="en-US" dirty="0"/>
              <a:t> are flexible and readable way of modifying component functionality.</a:t>
            </a:r>
          </a:p>
        </p:txBody>
      </p:sp>
    </p:spTree>
    <p:extLst>
      <p:ext uri="{BB962C8B-B14F-4D97-AF65-F5344CB8AC3E}">
        <p14:creationId xmlns:p14="http://schemas.microsoft.com/office/powerpoint/2010/main" val="267157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Do Hooks replace render props and higher order components?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Both render props and higher-order components render only a single child but in most of the cases Hooks are a simpler way to serve this by reducing nesting in your tree.</a:t>
            </a:r>
          </a:p>
        </p:txBody>
      </p:sp>
    </p:spTree>
    <p:extLst>
      <p:ext uri="{BB962C8B-B14F-4D97-AF65-F5344CB8AC3E}">
        <p14:creationId xmlns:p14="http://schemas.microsoft.com/office/powerpoint/2010/main" val="414878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is a switching component?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A </a:t>
            </a:r>
            <a:r>
              <a:rPr lang="en-US" i="1" dirty="0"/>
              <a:t>switching component</a:t>
            </a:r>
            <a:r>
              <a:rPr lang="en-US" dirty="0"/>
              <a:t> is a component that renders one of many components. We need to use object to map prop values to components.</a:t>
            </a:r>
          </a:p>
        </p:txBody>
      </p:sp>
    </p:spTree>
    <p:extLst>
      <p:ext uri="{BB962C8B-B14F-4D97-AF65-F5344CB8AC3E}">
        <p14:creationId xmlns:p14="http://schemas.microsoft.com/office/powerpoint/2010/main" val="358457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IN" sz="4000" b="1" dirty="0"/>
              <a:t>What are React </a:t>
            </a:r>
            <a:r>
              <a:rPr lang="en-IN" sz="4000" b="1" dirty="0" err="1"/>
              <a:t>Mixins</a:t>
            </a:r>
            <a:r>
              <a:rPr lang="en-IN"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err="1"/>
              <a:t>Mixins</a:t>
            </a:r>
            <a:r>
              <a:rPr lang="en-US" dirty="0"/>
              <a:t> are a way to totally separate components to have a common functionality. </a:t>
            </a:r>
            <a:r>
              <a:rPr lang="en-US" dirty="0" err="1"/>
              <a:t>Mixins</a:t>
            </a:r>
            <a:r>
              <a:rPr lang="en-US" dirty="0"/>
              <a:t> </a:t>
            </a:r>
            <a:r>
              <a:rPr lang="en-US" b="1" dirty="0"/>
              <a:t>should not be used</a:t>
            </a:r>
            <a:r>
              <a:rPr lang="en-US" dirty="0"/>
              <a:t> and can be replaced with </a:t>
            </a:r>
            <a:r>
              <a:rPr lang="en-US" i="1" dirty="0"/>
              <a:t>higher-order components</a:t>
            </a:r>
            <a:r>
              <a:rPr lang="en-US" dirty="0"/>
              <a:t> or </a:t>
            </a:r>
            <a:r>
              <a:rPr lang="en-US" i="1" dirty="0"/>
              <a:t>decorators</a:t>
            </a:r>
            <a:r>
              <a:rPr lang="en-US" dirty="0"/>
              <a:t>.</a:t>
            </a:r>
          </a:p>
        </p:txBody>
      </p:sp>
    </p:spTree>
    <p:extLst>
      <p:ext uri="{BB962C8B-B14F-4D97-AF65-F5344CB8AC3E}">
        <p14:creationId xmlns:p14="http://schemas.microsoft.com/office/powerpoint/2010/main" val="148207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What are the Pointer Events supported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i="1" dirty="0"/>
              <a:t>Pointer Events</a:t>
            </a:r>
            <a:r>
              <a:rPr lang="en-US" dirty="0"/>
              <a:t> provide a unified way of handling all input events. In the old days we had a mouse and respective event listeners to handle them but nowadays we have many devices which don't correlate to having a mouse, like phones with touch surface or pens. We need to remember that these events will only work in browsers that support the </a:t>
            </a:r>
            <a:r>
              <a:rPr lang="en-US" i="1" dirty="0"/>
              <a:t>Pointer Events</a:t>
            </a:r>
            <a:r>
              <a:rPr lang="en-US" dirty="0"/>
              <a:t> specification.</a:t>
            </a:r>
          </a:p>
        </p:txBody>
      </p:sp>
    </p:spTree>
    <p:extLst>
      <p:ext uri="{BB962C8B-B14F-4D97-AF65-F5344CB8AC3E}">
        <p14:creationId xmlns:p14="http://schemas.microsoft.com/office/powerpoint/2010/main" val="96919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Why should component names start with capital letter?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If you are rendering your component using JSX, the name of that component has to begin with a capital letter otherwise React will throw an error as an unrecognized tag. This convention is because only HTML elements and SVG tags can begin with a lowercase letter.</a:t>
            </a:r>
          </a:p>
        </p:txBody>
      </p:sp>
    </p:spTree>
    <p:extLst>
      <p:ext uri="{BB962C8B-B14F-4D97-AF65-F5344CB8AC3E}">
        <p14:creationId xmlns:p14="http://schemas.microsoft.com/office/powerpoint/2010/main" val="228240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Are custom DOM attributes supported in React v16?</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Yes. In the past, React used to ignore unknown DOM attributes. If you wrote JSX with an attribute that React doesn't recognize, React would just skip it.</a:t>
            </a:r>
          </a:p>
        </p:txBody>
      </p:sp>
    </p:spTree>
    <p:extLst>
      <p:ext uri="{BB962C8B-B14F-4D97-AF65-F5344CB8AC3E}">
        <p14:creationId xmlns:p14="http://schemas.microsoft.com/office/powerpoint/2010/main" val="376530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How do you access props in attribute quotes?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React (or JSX) doesn't support variable interpolation inside an attribute value. The below representation won't work:</a:t>
            </a:r>
          </a:p>
        </p:txBody>
      </p:sp>
    </p:spTree>
    <p:extLst>
      <p:ext uri="{BB962C8B-B14F-4D97-AF65-F5344CB8AC3E}">
        <p14:creationId xmlns:p14="http://schemas.microsoft.com/office/powerpoint/2010/main" val="7429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main difference between </a:t>
            </a:r>
            <a:r>
              <a:rPr lang="en-US" sz="4000" b="1" dirty="0" err="1"/>
              <a:t>localStorage</a:t>
            </a:r>
            <a:r>
              <a:rPr lang="en-US" sz="4000" b="1" dirty="0"/>
              <a:t> and </a:t>
            </a:r>
            <a:r>
              <a:rPr lang="en-US" sz="4000" b="1" dirty="0" err="1"/>
              <a:t>sessionStorage</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err="1"/>
              <a:t>LocalStorage</a:t>
            </a:r>
            <a:r>
              <a:rPr lang="en-US" dirty="0"/>
              <a:t> is the same as </a:t>
            </a:r>
            <a:r>
              <a:rPr lang="en-US" dirty="0" err="1"/>
              <a:t>SessionStorage</a:t>
            </a:r>
            <a:r>
              <a:rPr lang="en-US" dirty="0"/>
              <a:t> but it persists the data even when the browser is closed and reopened(</a:t>
            </a:r>
            <a:r>
              <a:rPr lang="en-US" dirty="0" err="1"/>
              <a:t>i.e</a:t>
            </a:r>
            <a:r>
              <a:rPr lang="en-US" dirty="0"/>
              <a:t> it has no expiration time) whereas in </a:t>
            </a:r>
            <a:r>
              <a:rPr lang="en-US" dirty="0" err="1"/>
              <a:t>sessionStorage</a:t>
            </a:r>
            <a:r>
              <a:rPr lang="en-US" dirty="0"/>
              <a:t> data gets cleared when the page session ends.</a:t>
            </a:r>
          </a:p>
        </p:txBody>
      </p:sp>
    </p:spTree>
    <p:extLst>
      <p:ext uri="{BB962C8B-B14F-4D97-AF65-F5344CB8AC3E}">
        <p14:creationId xmlns:p14="http://schemas.microsoft.com/office/powerpoint/2010/main" val="112860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41119" y="1049154"/>
            <a:ext cx="9144000" cy="1241659"/>
          </a:xfrm>
        </p:spPr>
        <p:txBody>
          <a:bodyPr>
            <a:noAutofit/>
          </a:bodyPr>
          <a:lstStyle/>
          <a:p>
            <a:pPr algn="l"/>
            <a:r>
              <a:rPr lang="en-US" sz="4000" b="1" dirty="0"/>
              <a:t>Why you can't update props in React?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341119" y="2628955"/>
            <a:ext cx="9144000" cy="3001823"/>
          </a:xfrm>
        </p:spPr>
        <p:txBody>
          <a:bodyPr>
            <a:noAutofit/>
          </a:bodyPr>
          <a:lstStyle/>
          <a:p>
            <a:pPr algn="l"/>
            <a:r>
              <a:rPr lang="en-US" dirty="0"/>
              <a:t>The React philosophy is that props should be </a:t>
            </a:r>
            <a:r>
              <a:rPr lang="en-US" i="1" dirty="0"/>
              <a:t>immutable</a:t>
            </a:r>
            <a:r>
              <a:rPr lang="en-US" dirty="0"/>
              <a:t> and </a:t>
            </a:r>
            <a:r>
              <a:rPr lang="en-US" i="1" dirty="0"/>
              <a:t>top-down</a:t>
            </a:r>
            <a:r>
              <a:rPr lang="en-US" dirty="0"/>
              <a:t>. This means that a parent can send any prop values to a child, but the child can't modify received props.</a:t>
            </a:r>
          </a:p>
        </p:txBody>
      </p:sp>
    </p:spTree>
    <p:extLst>
      <p:ext uri="{BB962C8B-B14F-4D97-AF65-F5344CB8AC3E}">
        <p14:creationId xmlns:p14="http://schemas.microsoft.com/office/powerpoint/2010/main" val="350586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a promise?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A promise is an object that may produce a single value some time in the future with either a resolved value or a reason that it’s not resolved(for example, network error). It will be in one of the 3 possible states: fulfilled, rejected, or pending.</a:t>
            </a:r>
          </a:p>
        </p:txBody>
      </p:sp>
    </p:spTree>
    <p:extLst>
      <p:ext uri="{BB962C8B-B14F-4D97-AF65-F5344CB8AC3E}">
        <p14:creationId xmlns:p14="http://schemas.microsoft.com/office/powerpoint/2010/main" val="34621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1357163"/>
            <a:ext cx="9144000" cy="1645922"/>
          </a:xfrm>
        </p:spPr>
        <p:txBody>
          <a:bodyPr>
            <a:normAutofit/>
          </a:bodyPr>
          <a:lstStyle/>
          <a:p>
            <a:pPr algn="l"/>
            <a:r>
              <a:rPr lang="en-US" sz="4000" b="1" dirty="0"/>
              <a:t>What is the purpose of the array slice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3428999"/>
            <a:ext cx="9144000" cy="1864895"/>
          </a:xfrm>
        </p:spPr>
        <p:txBody>
          <a:bodyPr>
            <a:normAutofit fontScale="92500" lnSpcReduction="10000"/>
          </a:bodyPr>
          <a:lstStyle/>
          <a:p>
            <a:pPr algn="l"/>
            <a:r>
              <a:rPr lang="en-US" dirty="0"/>
              <a:t>The </a:t>
            </a:r>
            <a:r>
              <a:rPr lang="en-US" b="1" dirty="0"/>
              <a:t>slice()</a:t>
            </a:r>
            <a:r>
              <a:rPr lang="en-US" dirty="0"/>
              <a:t> method returns the selected elements in an array as a new array object. It selects the elements starting at the given start argument, and ends at the given optional end argument without including the last element. If you omit the second argument then it selects till the end.</a:t>
            </a:r>
          </a:p>
          <a:p>
            <a:pPr algn="l"/>
            <a:r>
              <a:rPr lang="en-US" b="1" dirty="0"/>
              <a:t>Note</a:t>
            </a:r>
            <a:r>
              <a:rPr lang="en-US" dirty="0"/>
              <a:t>: Slice method won't mutate the original array but it returns the subset as a new array.</a:t>
            </a:r>
            <a:endParaRPr lang="en-IN" dirty="0"/>
          </a:p>
        </p:txBody>
      </p:sp>
    </p:spTree>
    <p:extLst>
      <p:ext uri="{BB962C8B-B14F-4D97-AF65-F5344CB8AC3E}">
        <p14:creationId xmlns:p14="http://schemas.microsoft.com/office/powerpoint/2010/main" val="41895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Why do you need a promise?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Promises are used to handle asynchronous operations. They provide an alternative approach for callbacks by reducing the callback hell and writing the cleaner code.</a:t>
            </a:r>
          </a:p>
        </p:txBody>
      </p:sp>
    </p:spTree>
    <p:extLst>
      <p:ext uri="{BB962C8B-B14F-4D97-AF65-F5344CB8AC3E}">
        <p14:creationId xmlns:p14="http://schemas.microsoft.com/office/powerpoint/2010/main" val="290175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a callback function?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A callback function is a function passed into another function as an argument. This function is invoked inside the outer function to complete an action. </a:t>
            </a:r>
          </a:p>
        </p:txBody>
      </p:sp>
    </p:spTree>
    <p:extLst>
      <p:ext uri="{BB962C8B-B14F-4D97-AF65-F5344CB8AC3E}">
        <p14:creationId xmlns:p14="http://schemas.microsoft.com/office/powerpoint/2010/main" val="147500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Why do we need callbacks?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callbacks are needed because </a:t>
            </a:r>
            <a:r>
              <a:rPr lang="en-US" dirty="0" err="1"/>
              <a:t>javascript</a:t>
            </a:r>
            <a:r>
              <a:rPr lang="en-US" dirty="0"/>
              <a:t> is an event driven language. That means instead of waiting for a response </a:t>
            </a:r>
            <a:r>
              <a:rPr lang="en-US" dirty="0" err="1"/>
              <a:t>javascript</a:t>
            </a:r>
            <a:r>
              <a:rPr lang="en-US" dirty="0"/>
              <a:t> will keep executing while listening for other events.</a:t>
            </a:r>
          </a:p>
        </p:txBody>
      </p:sp>
    </p:spTree>
    <p:extLst>
      <p:ext uri="{BB962C8B-B14F-4D97-AF65-F5344CB8AC3E}">
        <p14:creationId xmlns:p14="http://schemas.microsoft.com/office/powerpoint/2010/main" val="167633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a callback hell?</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Callback Hell is an anti-pattern with multiple nested callbacks which makes code hard to read and debug when dealing with asynchronous logic. </a:t>
            </a:r>
          </a:p>
        </p:txBody>
      </p:sp>
    </p:spTree>
    <p:extLst>
      <p:ext uri="{BB962C8B-B14F-4D97-AF65-F5344CB8AC3E}">
        <p14:creationId xmlns:p14="http://schemas.microsoft.com/office/powerpoint/2010/main" val="18224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promise chaining?</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process of executing a sequence of asynchronous tasks one after another using promises is known as Promise chaining.</a:t>
            </a:r>
          </a:p>
        </p:txBody>
      </p:sp>
    </p:spTree>
    <p:extLst>
      <p:ext uri="{BB962C8B-B14F-4D97-AF65-F5344CB8AC3E}">
        <p14:creationId xmlns:p14="http://schemas.microsoft.com/office/powerpoint/2010/main" val="200848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a:t>
            </a:r>
            <a:r>
              <a:rPr lang="en-IN" sz="4000" b="1" dirty="0" err="1"/>
              <a:t>typeof</a:t>
            </a:r>
            <a:r>
              <a:rPr lang="en-IN" sz="4000" b="1" dirty="0"/>
              <a:t> operator?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You can use the JavaScript </a:t>
            </a:r>
            <a:r>
              <a:rPr lang="en-US" dirty="0" err="1"/>
              <a:t>typeof</a:t>
            </a:r>
            <a:r>
              <a:rPr lang="en-US" dirty="0"/>
              <a:t> operator to find the type of a JavaScript variable. It returns the type of a variable or an expression.</a:t>
            </a:r>
          </a:p>
        </p:txBody>
      </p:sp>
    </p:spTree>
    <p:extLst>
      <p:ext uri="{BB962C8B-B14F-4D97-AF65-F5344CB8AC3E}">
        <p14:creationId xmlns:p14="http://schemas.microsoft.com/office/powerpoint/2010/main" val="380788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undefined property?</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undefined property indicates that a variable has not been assigned a value, or declared but not initialized at all. The type of undefined value is undefined too.</a:t>
            </a:r>
          </a:p>
        </p:txBody>
      </p:sp>
    </p:spTree>
    <p:extLst>
      <p:ext uri="{BB962C8B-B14F-4D97-AF65-F5344CB8AC3E}">
        <p14:creationId xmlns:p14="http://schemas.microsoft.com/office/powerpoint/2010/main" val="19744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null value?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value null represents the intentional absence of any object value. It is one of JavaScript's primitive values. The type of null value is object. You can empty the variable by setting the value to null.</a:t>
            </a:r>
          </a:p>
        </p:txBody>
      </p:sp>
    </p:spTree>
    <p:extLst>
      <p:ext uri="{BB962C8B-B14F-4D97-AF65-F5344CB8AC3E}">
        <p14:creationId xmlns:p14="http://schemas.microsoft.com/office/powerpoint/2010/main" val="152843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eval?</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eval() function evaluates JavaScript code represented as a string. The string can be a JavaScript expression, variable, statement, or sequence of statements.</a:t>
            </a:r>
          </a:p>
        </p:txBody>
      </p:sp>
    </p:spTree>
    <p:extLst>
      <p:ext uri="{BB962C8B-B14F-4D97-AF65-F5344CB8AC3E}">
        <p14:creationId xmlns:p14="http://schemas.microsoft.com/office/powerpoint/2010/main" val="148114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a:t>
            </a:r>
            <a:r>
              <a:rPr lang="en-IN" sz="4000" b="1" dirty="0" err="1"/>
              <a:t>NaN</a:t>
            </a:r>
            <a:r>
              <a:rPr lang="en-IN" sz="4000" b="1" dirty="0"/>
              <a:t> property?</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a:t>
            </a:r>
            <a:r>
              <a:rPr lang="en-US" dirty="0" err="1"/>
              <a:t>NaN</a:t>
            </a:r>
            <a:r>
              <a:rPr lang="en-US" dirty="0"/>
              <a:t> property is a global property that represents "Not-a-Number" value. </a:t>
            </a:r>
            <a:r>
              <a:rPr lang="en-US" dirty="0" err="1"/>
              <a:t>i.e</a:t>
            </a:r>
            <a:r>
              <a:rPr lang="en-US" dirty="0"/>
              <a:t>, It indicates that a value is not a legal number. It is very rare to use </a:t>
            </a:r>
            <a:r>
              <a:rPr lang="en-US" dirty="0" err="1"/>
              <a:t>NaN</a:t>
            </a:r>
            <a:r>
              <a:rPr lang="en-US" dirty="0"/>
              <a:t> in a program but it can be used as return value for few cases</a:t>
            </a:r>
          </a:p>
        </p:txBody>
      </p:sp>
    </p:spTree>
    <p:extLst>
      <p:ext uri="{BB962C8B-B14F-4D97-AF65-F5344CB8AC3E}">
        <p14:creationId xmlns:p14="http://schemas.microsoft.com/office/powerpoint/2010/main" val="20014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1357163"/>
            <a:ext cx="9144000" cy="1645922"/>
          </a:xfrm>
        </p:spPr>
        <p:txBody>
          <a:bodyPr>
            <a:normAutofit/>
          </a:bodyPr>
          <a:lstStyle/>
          <a:p>
            <a:pPr algn="l"/>
            <a:r>
              <a:rPr lang="en-US" sz="4000" b="1" dirty="0"/>
              <a:t>What is the purpose of the array splice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3428999"/>
            <a:ext cx="9144000" cy="2071838"/>
          </a:xfrm>
        </p:spPr>
        <p:txBody>
          <a:bodyPr>
            <a:normAutofit fontScale="92500" lnSpcReduction="10000"/>
          </a:bodyPr>
          <a:lstStyle/>
          <a:p>
            <a:pPr algn="l"/>
            <a:r>
              <a:rPr lang="en-US" dirty="0"/>
              <a:t>The </a:t>
            </a:r>
            <a:r>
              <a:rPr lang="en-US" b="1" dirty="0"/>
              <a:t>splice()</a:t>
            </a:r>
            <a:r>
              <a:rPr lang="en-US" dirty="0"/>
              <a:t> method is used either adds or removes items from an array, and then returns the removed item. </a:t>
            </a:r>
          </a:p>
          <a:p>
            <a:pPr algn="l"/>
            <a:r>
              <a:rPr lang="en-US" dirty="0"/>
              <a:t>The first argument specifies the array position for insertion or deletion whereas the optional second argument indicates the number of elements to be deleted. Each additional argument is added to the array.</a:t>
            </a:r>
          </a:p>
          <a:p>
            <a:pPr algn="l"/>
            <a:r>
              <a:rPr lang="en-US" b="1" dirty="0"/>
              <a:t>Note:</a:t>
            </a:r>
            <a:r>
              <a:rPr lang="en-US" dirty="0"/>
              <a:t> Splice method modifies the original array and returns the deleted array.</a:t>
            </a:r>
            <a:endParaRPr lang="en-IN" dirty="0"/>
          </a:p>
        </p:txBody>
      </p:sp>
    </p:spTree>
    <p:extLst>
      <p:ext uri="{BB962C8B-B14F-4D97-AF65-F5344CB8AC3E}">
        <p14:creationId xmlns:p14="http://schemas.microsoft.com/office/powerpoint/2010/main" val="7567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a:t>
            </a:r>
            <a:r>
              <a:rPr lang="en-IN" sz="4000" b="1" dirty="0" err="1"/>
              <a:t>isNaN</a:t>
            </a:r>
            <a:r>
              <a:rPr lang="en-IN"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a:t>
            </a:r>
            <a:r>
              <a:rPr lang="en-US" dirty="0" err="1"/>
              <a:t>isNaN</a:t>
            </a:r>
            <a:r>
              <a:rPr lang="en-US" dirty="0"/>
              <a:t>() function is used to determine whether a value is an illegal number (Not-a-Number) or not. </a:t>
            </a:r>
            <a:r>
              <a:rPr lang="en-US" dirty="0" err="1"/>
              <a:t>i.e</a:t>
            </a:r>
            <a:r>
              <a:rPr lang="en-US" dirty="0"/>
              <a:t>, This function returns true if the value equates to </a:t>
            </a:r>
            <a:r>
              <a:rPr lang="en-US" dirty="0" err="1"/>
              <a:t>NaN</a:t>
            </a:r>
            <a:r>
              <a:rPr lang="en-US" dirty="0"/>
              <a:t>. Otherwise it returns false.</a:t>
            </a:r>
          </a:p>
        </p:txBody>
      </p:sp>
    </p:spTree>
    <p:extLst>
      <p:ext uri="{BB962C8B-B14F-4D97-AF65-F5344CB8AC3E}">
        <p14:creationId xmlns:p14="http://schemas.microsoft.com/office/powerpoint/2010/main" val="183383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770022"/>
            <a:ext cx="9144000" cy="1206709"/>
          </a:xfrm>
        </p:spPr>
        <p:txBody>
          <a:bodyPr>
            <a:noAutofit/>
          </a:bodyPr>
          <a:lstStyle/>
          <a:p>
            <a:pPr algn="l"/>
            <a:r>
              <a:rPr lang="en-US" sz="4000" b="1" dirty="0"/>
              <a:t>What are the differences between undeclared and undefined variables?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2303990"/>
            <a:ext cx="9144000" cy="3057282"/>
          </a:xfrm>
        </p:spPr>
        <p:txBody>
          <a:bodyPr>
            <a:normAutofit fontScale="92500" lnSpcReduction="10000"/>
          </a:bodyPr>
          <a:lstStyle/>
          <a:p>
            <a:pPr algn="l"/>
            <a:r>
              <a:rPr lang="en-US" dirty="0"/>
              <a:t>Undeclared:</a:t>
            </a:r>
          </a:p>
          <a:p>
            <a:pPr marL="457200" indent="-457200" algn="l">
              <a:buAutoNum type="arabicPeriod"/>
            </a:pPr>
            <a:r>
              <a:rPr lang="en-US" dirty="0"/>
              <a:t>These variables do not exist in a program and are not declared</a:t>
            </a:r>
          </a:p>
          <a:p>
            <a:pPr marL="457200" indent="-457200" algn="l">
              <a:buAutoNum type="arabicPeriod"/>
            </a:pPr>
            <a:r>
              <a:rPr lang="en-US" dirty="0"/>
              <a:t>If you try to read the value of an undeclared variable, then a runtime error is encountered</a:t>
            </a:r>
          </a:p>
          <a:p>
            <a:pPr algn="l"/>
            <a:r>
              <a:rPr lang="en-US" dirty="0"/>
              <a:t>Undefined:</a:t>
            </a:r>
          </a:p>
          <a:p>
            <a:pPr marL="457200" indent="-457200" algn="l">
              <a:buAutoNum type="arabicPeriod"/>
            </a:pPr>
            <a:r>
              <a:rPr lang="en-US" dirty="0"/>
              <a:t>These variables declared in the program but have not assigned any value</a:t>
            </a:r>
          </a:p>
          <a:p>
            <a:pPr marL="457200" indent="-457200" algn="l">
              <a:buAutoNum type="arabicPeriod"/>
            </a:pPr>
            <a:r>
              <a:rPr lang="en-US" dirty="0"/>
              <a:t>If you try to read the value of an undefined variable, an undefined value is returned.</a:t>
            </a:r>
          </a:p>
        </p:txBody>
      </p:sp>
    </p:spTree>
    <p:extLst>
      <p:ext uri="{BB962C8B-B14F-4D97-AF65-F5344CB8AC3E}">
        <p14:creationId xmlns:p14="http://schemas.microsoft.com/office/powerpoint/2010/main" val="137345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770022"/>
            <a:ext cx="9144000" cy="1206709"/>
          </a:xfrm>
        </p:spPr>
        <p:txBody>
          <a:bodyPr>
            <a:noAutofit/>
          </a:bodyPr>
          <a:lstStyle/>
          <a:p>
            <a:pPr algn="l"/>
            <a:r>
              <a:rPr lang="en-US" sz="4000" b="1" dirty="0"/>
              <a:t>What is the difference between window and document?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2303989"/>
            <a:ext cx="9144000" cy="3586671"/>
          </a:xfrm>
        </p:spPr>
        <p:txBody>
          <a:bodyPr>
            <a:normAutofit fontScale="92500" lnSpcReduction="20000"/>
          </a:bodyPr>
          <a:lstStyle/>
          <a:p>
            <a:pPr algn="l"/>
            <a:r>
              <a:rPr lang="en-US" dirty="0"/>
              <a:t>Window:</a:t>
            </a:r>
          </a:p>
          <a:p>
            <a:pPr marL="457200" indent="-457200" algn="l">
              <a:buAutoNum type="arabicPeriod"/>
            </a:pPr>
            <a:r>
              <a:rPr lang="en-US" dirty="0"/>
              <a:t>It is the root level element in any web page</a:t>
            </a:r>
          </a:p>
          <a:p>
            <a:pPr marL="457200" indent="-457200" algn="l">
              <a:buAutoNum type="arabicPeriod"/>
            </a:pPr>
            <a:r>
              <a:rPr lang="en-US" dirty="0"/>
              <a:t>By default window object is available implicitly in the page</a:t>
            </a:r>
          </a:p>
          <a:p>
            <a:pPr marL="457200" indent="-457200" algn="l">
              <a:buAutoNum type="arabicPeriod"/>
            </a:pPr>
            <a:r>
              <a:rPr lang="en-US" dirty="0"/>
              <a:t>It has methods like alert(), confirm() and properties like document, location</a:t>
            </a:r>
          </a:p>
          <a:p>
            <a:pPr algn="l"/>
            <a:r>
              <a:rPr lang="en-US" dirty="0"/>
              <a:t>Document:</a:t>
            </a:r>
          </a:p>
          <a:p>
            <a:pPr marL="457200" indent="-457200" algn="l">
              <a:buAutoNum type="arabicPeriod"/>
            </a:pPr>
            <a:r>
              <a:rPr lang="en-US" dirty="0"/>
              <a:t>It is the direct child of the window object. This is also known as Document Object Model(DOM)</a:t>
            </a:r>
          </a:p>
          <a:p>
            <a:pPr marL="457200" indent="-457200" algn="l">
              <a:buAutoNum type="arabicPeriod"/>
            </a:pPr>
            <a:r>
              <a:rPr lang="en-US" dirty="0"/>
              <a:t>You can access it via </a:t>
            </a:r>
            <a:r>
              <a:rPr lang="en-US" dirty="0" err="1"/>
              <a:t>window.document</a:t>
            </a:r>
            <a:r>
              <a:rPr lang="en-US" dirty="0"/>
              <a:t> or document.</a:t>
            </a:r>
          </a:p>
          <a:p>
            <a:pPr marL="457200" indent="-457200" algn="l">
              <a:buAutoNum type="arabicPeriod"/>
            </a:pPr>
            <a:r>
              <a:rPr lang="en-US" dirty="0"/>
              <a:t>It provides methods like </a:t>
            </a:r>
            <a:r>
              <a:rPr lang="en-US" dirty="0" err="1"/>
              <a:t>getElementById</a:t>
            </a:r>
            <a:r>
              <a:rPr lang="en-US" dirty="0"/>
              <a:t>, </a:t>
            </a:r>
            <a:r>
              <a:rPr lang="en-US" dirty="0" err="1"/>
              <a:t>getElementsByTagName</a:t>
            </a:r>
            <a:r>
              <a:rPr lang="en-US" dirty="0"/>
              <a:t>, </a:t>
            </a:r>
            <a:r>
              <a:rPr lang="en-US" dirty="0" err="1"/>
              <a:t>createElement</a:t>
            </a:r>
            <a:r>
              <a:rPr lang="en-US" dirty="0"/>
              <a:t> </a:t>
            </a:r>
            <a:r>
              <a:rPr lang="en-US" dirty="0" err="1"/>
              <a:t>etc</a:t>
            </a:r>
            <a:endParaRPr lang="en-US" dirty="0"/>
          </a:p>
        </p:txBody>
      </p:sp>
    </p:spTree>
    <p:extLst>
      <p:ext uri="{BB962C8B-B14F-4D97-AF65-F5344CB8AC3E}">
        <p14:creationId xmlns:p14="http://schemas.microsoft.com/office/powerpoint/2010/main" val="65861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341697"/>
            <a:ext cx="9144000" cy="1206709"/>
          </a:xfrm>
        </p:spPr>
        <p:txBody>
          <a:bodyPr>
            <a:noAutofit/>
          </a:bodyPr>
          <a:lstStyle/>
          <a:p>
            <a:pPr algn="l"/>
            <a:r>
              <a:rPr lang="en-US" sz="3600" b="1" dirty="0"/>
              <a:t>What is the difference between null and undefined?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1645920"/>
            <a:ext cx="9144000" cy="4870383"/>
          </a:xfrm>
        </p:spPr>
        <p:txBody>
          <a:bodyPr>
            <a:normAutofit fontScale="85000" lnSpcReduction="20000"/>
          </a:bodyPr>
          <a:lstStyle/>
          <a:p>
            <a:pPr algn="l"/>
            <a:r>
              <a:rPr lang="en-US" dirty="0"/>
              <a:t>Null:</a:t>
            </a:r>
          </a:p>
          <a:p>
            <a:pPr marL="457200" indent="-457200" algn="l">
              <a:buAutoNum type="arabicPeriod"/>
            </a:pPr>
            <a:r>
              <a:rPr lang="en-US" dirty="0"/>
              <a:t>It is an assignment value which indicates that variable points to no object.</a:t>
            </a:r>
          </a:p>
          <a:p>
            <a:pPr marL="457200" indent="-457200" algn="l">
              <a:buAutoNum type="arabicPeriod"/>
            </a:pPr>
            <a:r>
              <a:rPr lang="en-US" dirty="0"/>
              <a:t>Type of null is object</a:t>
            </a:r>
          </a:p>
          <a:p>
            <a:pPr marL="457200" indent="-457200" algn="l">
              <a:buAutoNum type="arabicPeriod"/>
            </a:pPr>
            <a:r>
              <a:rPr lang="en-US" dirty="0"/>
              <a:t>The null value is a primitive value that represents the null, empty, or non-existent reference.</a:t>
            </a:r>
          </a:p>
          <a:p>
            <a:pPr marL="457200" indent="-457200" algn="l">
              <a:buAutoNum type="arabicPeriod"/>
            </a:pPr>
            <a:r>
              <a:rPr lang="en-US" dirty="0"/>
              <a:t>Indicates the absence of a value for a variable</a:t>
            </a:r>
          </a:p>
          <a:p>
            <a:pPr marL="457200" indent="-457200" algn="l">
              <a:buAutoNum type="arabicPeriod"/>
            </a:pPr>
            <a:r>
              <a:rPr lang="en-US" dirty="0"/>
              <a:t>Converted to zero (0) while performing primitive operations</a:t>
            </a:r>
          </a:p>
          <a:p>
            <a:pPr algn="l"/>
            <a:r>
              <a:rPr lang="en-US" dirty="0"/>
              <a:t>Undefined:</a:t>
            </a:r>
          </a:p>
          <a:p>
            <a:pPr marL="457200" indent="-457200" algn="l">
              <a:buAutoNum type="arabicPeriod"/>
            </a:pPr>
            <a:r>
              <a:rPr lang="en-US" dirty="0"/>
              <a:t>It is not an assignment value where a variable has been declared but has not yet been assigned a value.</a:t>
            </a:r>
          </a:p>
          <a:p>
            <a:pPr marL="457200" indent="-457200" algn="l">
              <a:buAutoNum type="arabicPeriod"/>
            </a:pPr>
            <a:r>
              <a:rPr lang="en-US" dirty="0"/>
              <a:t>Type of undefined is undefined</a:t>
            </a:r>
          </a:p>
          <a:p>
            <a:pPr marL="457200" indent="-457200" algn="l">
              <a:buAutoNum type="arabicPeriod"/>
            </a:pPr>
            <a:r>
              <a:rPr lang="en-US" dirty="0"/>
              <a:t>The undefined value is a primitive value used when a variable has not been assigned a value.</a:t>
            </a:r>
          </a:p>
          <a:p>
            <a:pPr marL="457200" indent="-457200" algn="l">
              <a:buAutoNum type="arabicPeriod"/>
            </a:pPr>
            <a:r>
              <a:rPr lang="en-US" dirty="0"/>
              <a:t>Indicates absence of variable itself</a:t>
            </a:r>
          </a:p>
          <a:p>
            <a:pPr marL="457200" indent="-457200" algn="l">
              <a:buAutoNum type="arabicPeriod"/>
            </a:pPr>
            <a:r>
              <a:rPr lang="en-US" dirty="0"/>
              <a:t>Converted to </a:t>
            </a:r>
            <a:r>
              <a:rPr lang="en-US" dirty="0" err="1"/>
              <a:t>NaN</a:t>
            </a:r>
            <a:r>
              <a:rPr lang="en-US" dirty="0"/>
              <a:t> while performing primitive operations</a:t>
            </a:r>
          </a:p>
          <a:p>
            <a:pPr marL="457200"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p:txBody>
      </p:sp>
    </p:spTree>
    <p:extLst>
      <p:ext uri="{BB962C8B-B14F-4D97-AF65-F5344CB8AC3E}">
        <p14:creationId xmlns:p14="http://schemas.microsoft.com/office/powerpoint/2010/main" val="68860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are global variables?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Global variables are those that are available throughout the length of the code without any scope. The var keyword is used to declare a local variable but if you omit it then it will become global variable</a:t>
            </a:r>
          </a:p>
        </p:txBody>
      </p:sp>
    </p:spTree>
    <p:extLst>
      <p:ext uri="{BB962C8B-B14F-4D97-AF65-F5344CB8AC3E}">
        <p14:creationId xmlns:p14="http://schemas.microsoft.com/office/powerpoint/2010/main" val="15514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the problems with global variables?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problem with global variables is the conflict of variable names of local and global scope. It is also difficult to debug and test the code that relies on global variables.</a:t>
            </a:r>
          </a:p>
        </p:txBody>
      </p:sp>
    </p:spTree>
    <p:extLst>
      <p:ext uri="{BB962C8B-B14F-4D97-AF65-F5344CB8AC3E}">
        <p14:creationId xmlns:p14="http://schemas.microsoft.com/office/powerpoint/2010/main" val="217878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event bubbling?</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lnSpcReduction="10000"/>
          </a:bodyPr>
          <a:lstStyle/>
          <a:p>
            <a:pPr algn="l"/>
            <a:r>
              <a:rPr lang="en-US" dirty="0"/>
              <a:t>Event bubbling is a type of event propagation where the event first triggers on the innermost target element, and then successively triggers on the ancestors (parents) of the target element in the same nesting hierarchy till it reaches the outermost DOM element.</a:t>
            </a:r>
          </a:p>
          <a:p>
            <a:pPr algn="l"/>
            <a:br>
              <a:rPr lang="en-US" dirty="0"/>
            </a:br>
            <a:endParaRPr lang="en-US" dirty="0"/>
          </a:p>
        </p:txBody>
      </p:sp>
    </p:spTree>
    <p:extLst>
      <p:ext uri="{BB962C8B-B14F-4D97-AF65-F5344CB8AC3E}">
        <p14:creationId xmlns:p14="http://schemas.microsoft.com/office/powerpoint/2010/main" val="20813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event capturing?</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Event capturing is a type of event propagation where the event is first captured by the outermost element, and then successively triggers on the descendants (children) of the target element in the same nesting hierarchy till it reaches the innermost DOM element.</a:t>
            </a:r>
          </a:p>
        </p:txBody>
      </p:sp>
    </p:spTree>
    <p:extLst>
      <p:ext uri="{BB962C8B-B14F-4D97-AF65-F5344CB8AC3E}">
        <p14:creationId xmlns:p14="http://schemas.microsoft.com/office/powerpoint/2010/main" val="234942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difference between document load and </a:t>
            </a:r>
            <a:r>
              <a:rPr lang="en-US" sz="4000" b="1" dirty="0" err="1"/>
              <a:t>DOMContentLoaded</a:t>
            </a:r>
            <a:r>
              <a:rPr lang="en-US" sz="4000" b="1" dirty="0"/>
              <a:t> events?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a:t>
            </a:r>
            <a:r>
              <a:rPr lang="en-US" dirty="0" err="1"/>
              <a:t>DOMContentLoaded</a:t>
            </a:r>
            <a:r>
              <a:rPr lang="en-US" dirty="0"/>
              <a:t> event is fired when the initial HTML document has been completely loaded and parsed, without waiting for assets(stylesheets, images, and subframes) to finish loading. Whereas The load event is fired when the whole page has loaded, including all dependent resources(stylesheets, images).</a:t>
            </a:r>
          </a:p>
        </p:txBody>
      </p:sp>
    </p:spTree>
    <p:extLst>
      <p:ext uri="{BB962C8B-B14F-4D97-AF65-F5344CB8AC3E}">
        <p14:creationId xmlns:p14="http://schemas.microsoft.com/office/powerpoint/2010/main" val="293848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difference between an attribute and a property?</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Attributes are defined on the HTML markup whereas properties are defined on the DOM.</a:t>
            </a:r>
          </a:p>
        </p:txBody>
      </p:sp>
    </p:spTree>
    <p:extLst>
      <p:ext uri="{BB962C8B-B14F-4D97-AF65-F5344CB8AC3E}">
        <p14:creationId xmlns:p14="http://schemas.microsoft.com/office/powerpoint/2010/main" val="335626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1564105"/>
            <a:ext cx="9144000" cy="1438979"/>
          </a:xfrm>
        </p:spPr>
        <p:txBody>
          <a:bodyPr>
            <a:normAutofit/>
          </a:bodyPr>
          <a:lstStyle/>
          <a:p>
            <a:pPr algn="l"/>
            <a:r>
              <a:rPr lang="en-US" sz="4000" b="1" dirty="0"/>
              <a:t>What is the difference between == and === operators?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3429000"/>
            <a:ext cx="9144000" cy="1605014"/>
          </a:xfrm>
        </p:spPr>
        <p:txBody>
          <a:bodyPr>
            <a:normAutofit/>
          </a:bodyPr>
          <a:lstStyle/>
          <a:p>
            <a:pPr algn="l"/>
            <a:r>
              <a:rPr lang="en-US" dirty="0"/>
              <a:t>JavaScript provides both strict(===, !==) and type-converting(==, !=) equality comparison. The strict operators take type of variable in consideration, while non-strict operators make type correction/conversion based upon values of variables</a:t>
            </a:r>
            <a:endParaRPr lang="en-IN" dirty="0"/>
          </a:p>
        </p:txBody>
      </p:sp>
    </p:spTree>
    <p:extLst>
      <p:ext uri="{BB962C8B-B14F-4D97-AF65-F5344CB8AC3E}">
        <p14:creationId xmlns:p14="http://schemas.microsoft.com/office/powerpoint/2010/main" val="120575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same-origin policy?</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same-origin policy is a policy that prevents JavaScript from making requests across domain boundaries. An origin is defined as a combination of URI scheme, hostname, and port number. If you enable this policy then it prevents a malicious script on one page from obtaining access to sensitive data on another web page using Document Object Model(DOM).</a:t>
            </a:r>
          </a:p>
        </p:txBody>
      </p:sp>
    </p:spTree>
    <p:extLst>
      <p:ext uri="{BB962C8B-B14F-4D97-AF65-F5344CB8AC3E}">
        <p14:creationId xmlns:p14="http://schemas.microsoft.com/office/powerpoint/2010/main" val="228339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Is JavaScript a compiled or interpreted language?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JavaScript is an interpreted language, not a compiled language. An interpreter in the browser reads over the JavaScript code, interprets each line, and runs it. Nowadays modern browsers use a technology known as Just-In-Time (JIT) compilation, which compiles JavaScript to executable bytecode just as it is about to run.</a:t>
            </a:r>
          </a:p>
        </p:txBody>
      </p:sp>
    </p:spTree>
    <p:extLst>
      <p:ext uri="{BB962C8B-B14F-4D97-AF65-F5344CB8AC3E}">
        <p14:creationId xmlns:p14="http://schemas.microsoft.com/office/powerpoint/2010/main" val="318044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Is JavaScript a case-sensitive language?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Yes, JavaScript is a case sensitive language. The language keywords, variables, function &amp; object names, and any other identifiers must always be typed with a consistent capitalization of letters.</a:t>
            </a:r>
          </a:p>
        </p:txBody>
      </p:sp>
    </p:spTree>
    <p:extLst>
      <p:ext uri="{BB962C8B-B14F-4D97-AF65-F5344CB8AC3E}">
        <p14:creationId xmlns:p14="http://schemas.microsoft.com/office/powerpoint/2010/main" val="374883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Is there any relation between Java and JavaScript?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No, they are entirely two different programming languages and have nothing to do with each other. But both of them are Object Oriented Programming languages and like many other languages, they follow similar syntax for basic features(if, else, for, switch, break, continue </a:t>
            </a:r>
            <a:r>
              <a:rPr lang="en-US" dirty="0" err="1"/>
              <a:t>etc</a:t>
            </a:r>
            <a:r>
              <a:rPr lang="en-US" dirty="0"/>
              <a:t>).</a:t>
            </a:r>
          </a:p>
        </p:txBody>
      </p:sp>
    </p:spTree>
    <p:extLst>
      <p:ext uri="{BB962C8B-B14F-4D97-AF65-F5344CB8AC3E}">
        <p14:creationId xmlns:p14="http://schemas.microsoft.com/office/powerpoint/2010/main" val="249729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are events?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Events are "things" that happen to HTML elements. When JavaScript is used in HTML pages, JavaScript can react</a:t>
            </a:r>
            <a:r>
              <a:rPr lang="en-IN" dirty="0"/>
              <a:t> on these events.</a:t>
            </a:r>
            <a:endParaRPr lang="en-US" dirty="0"/>
          </a:p>
        </p:txBody>
      </p:sp>
    </p:spTree>
    <p:extLst>
      <p:ext uri="{BB962C8B-B14F-4D97-AF65-F5344CB8AC3E}">
        <p14:creationId xmlns:p14="http://schemas.microsoft.com/office/powerpoint/2010/main" val="18069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Who created </a:t>
            </a:r>
            <a:r>
              <a:rPr lang="en-IN" sz="4000" b="1" dirty="0" err="1"/>
              <a:t>javascript</a:t>
            </a:r>
            <a:endParaRPr lang="en-IN" sz="4000" b="1" dirty="0"/>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JavaScript was created by Brendan </a:t>
            </a:r>
            <a:r>
              <a:rPr lang="en-US" dirty="0" err="1"/>
              <a:t>Eich</a:t>
            </a:r>
            <a:r>
              <a:rPr lang="en-US" dirty="0"/>
              <a:t> in 1995 during his time at Netscape Communications. Initially it was developed under the name </a:t>
            </a:r>
            <a:r>
              <a:rPr lang="en-US" b="1" dirty="0"/>
              <a:t>Mocha, </a:t>
            </a:r>
            <a:r>
              <a:rPr lang="en-US" dirty="0"/>
              <a:t>but later the language was officially called </a:t>
            </a:r>
            <a:r>
              <a:rPr lang="en-US" b="1" dirty="0" err="1"/>
              <a:t>LiveScript</a:t>
            </a:r>
            <a:r>
              <a:rPr lang="en-US" b="1" dirty="0"/>
              <a:t> </a:t>
            </a:r>
            <a:r>
              <a:rPr lang="en-US" dirty="0"/>
              <a:t>when it first shipped in beta releases of Netscape.</a:t>
            </a:r>
            <a:endParaRPr lang="en-US" b="1" dirty="0"/>
          </a:p>
        </p:txBody>
      </p:sp>
    </p:spTree>
    <p:extLst>
      <p:ext uri="{BB962C8B-B14F-4D97-AF65-F5344CB8AC3E}">
        <p14:creationId xmlns:p14="http://schemas.microsoft.com/office/powerpoint/2010/main" val="191799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use of </a:t>
            </a:r>
            <a:r>
              <a:rPr lang="en-US" sz="4000" b="1" dirty="0" err="1"/>
              <a:t>preventDefault</a:t>
            </a:r>
            <a:r>
              <a:rPr lang="en-US" sz="4000" b="1" dirty="0"/>
              <a:t>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lnSpcReduction="10000"/>
          </a:bodyPr>
          <a:lstStyle/>
          <a:p>
            <a:pPr algn="l"/>
            <a:r>
              <a:rPr lang="en-US" dirty="0"/>
              <a:t>The </a:t>
            </a:r>
            <a:r>
              <a:rPr lang="en-US" dirty="0" err="1"/>
              <a:t>preventDefault</a:t>
            </a:r>
            <a:r>
              <a:rPr lang="en-US" dirty="0"/>
              <a:t>() method cancels the event if it is cancelable, meaning that the default action or </a:t>
            </a:r>
            <a:r>
              <a:rPr lang="en-US" dirty="0" err="1"/>
              <a:t>behaviour</a:t>
            </a:r>
            <a:r>
              <a:rPr lang="en-US" dirty="0"/>
              <a:t> that belongs to the event will not occur. For example, prevent form submission when clicking on submit button and prevent opening the page URL when clicking on hyperlink are some common use cases.</a:t>
            </a:r>
          </a:p>
          <a:p>
            <a:pPr algn="l"/>
            <a:r>
              <a:rPr lang="en-US" b="1" dirty="0"/>
              <a:t>Note:</a:t>
            </a:r>
            <a:r>
              <a:rPr lang="en-US" dirty="0"/>
              <a:t> Remember that not all events are cancelable.</a:t>
            </a:r>
            <a:endParaRPr lang="en-US" b="1" dirty="0"/>
          </a:p>
        </p:txBody>
      </p:sp>
    </p:spTree>
    <p:extLst>
      <p:ext uri="{BB962C8B-B14F-4D97-AF65-F5344CB8AC3E}">
        <p14:creationId xmlns:p14="http://schemas.microsoft.com/office/powerpoint/2010/main" val="24805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use of </a:t>
            </a:r>
            <a:r>
              <a:rPr lang="en-US" sz="4000" b="1" dirty="0" err="1"/>
              <a:t>stopPropagation</a:t>
            </a:r>
            <a:r>
              <a:rPr lang="en-US" sz="4000" b="1" dirty="0"/>
              <a:t> method?</a:t>
            </a:r>
            <a:br>
              <a:rPr lang="en-US" sz="4000" dirty="0"/>
            </a:br>
            <a:endParaRPr lang="en-US" sz="4000" b="1" dirty="0"/>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a:t>
            </a:r>
            <a:r>
              <a:rPr lang="en-US" dirty="0" err="1"/>
              <a:t>stopPropagation</a:t>
            </a:r>
            <a:r>
              <a:rPr lang="en-US" dirty="0"/>
              <a:t> method is used to stop the event from bubbling up the event chain.</a:t>
            </a:r>
            <a:endParaRPr lang="en-US" b="1" dirty="0"/>
          </a:p>
        </p:txBody>
      </p:sp>
    </p:spTree>
    <p:extLst>
      <p:ext uri="{BB962C8B-B14F-4D97-AF65-F5344CB8AC3E}">
        <p14:creationId xmlns:p14="http://schemas.microsoft.com/office/powerpoint/2010/main" val="61307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BOM?</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Browser Object Model (BOM) allows JavaScript to "talk to" the browser. It consists of the objects navigator, history, screen, location and document which are children of the window. The Browser Object Model is not standardized and can change based on different browsers.</a:t>
            </a:r>
          </a:p>
          <a:p>
            <a:pPr algn="l"/>
            <a:r>
              <a:rPr lang="en-US" dirty="0"/>
              <a:t>For example: frames, history, location </a:t>
            </a:r>
            <a:r>
              <a:rPr lang="en-US" dirty="0" err="1"/>
              <a:t>etc</a:t>
            </a:r>
            <a:endParaRPr lang="en-US" dirty="0"/>
          </a:p>
        </p:txBody>
      </p:sp>
    </p:spTree>
    <p:extLst>
      <p:ext uri="{BB962C8B-B14F-4D97-AF65-F5344CB8AC3E}">
        <p14:creationId xmlns:p14="http://schemas.microsoft.com/office/powerpoint/2010/main" val="31732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use of </a:t>
            </a:r>
            <a:r>
              <a:rPr lang="en-US" sz="4000" b="1" dirty="0" err="1"/>
              <a:t>setTimeout</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a:t>
            </a:r>
            <a:r>
              <a:rPr lang="en-US" dirty="0" err="1"/>
              <a:t>setTimeout</a:t>
            </a:r>
            <a:r>
              <a:rPr lang="en-US" dirty="0"/>
              <a:t>() method is used to call a function or evaluate an expression after a specified number of milliseconds.</a:t>
            </a:r>
          </a:p>
        </p:txBody>
      </p:sp>
    </p:spTree>
    <p:extLst>
      <p:ext uri="{BB962C8B-B14F-4D97-AF65-F5344CB8AC3E}">
        <p14:creationId xmlns:p14="http://schemas.microsoft.com/office/powerpoint/2010/main" val="106315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1564105"/>
            <a:ext cx="9144000" cy="1438979"/>
          </a:xfrm>
        </p:spPr>
        <p:txBody>
          <a:bodyPr>
            <a:normAutofit/>
          </a:bodyPr>
          <a:lstStyle/>
          <a:p>
            <a:pPr algn="l"/>
            <a:r>
              <a:rPr lang="en-US" sz="4000" b="1" dirty="0"/>
              <a:t>What is a first class function?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3429000"/>
            <a:ext cx="9144000" cy="2105526"/>
          </a:xfrm>
        </p:spPr>
        <p:txBody>
          <a:bodyPr>
            <a:normAutofit/>
          </a:bodyPr>
          <a:lstStyle/>
          <a:p>
            <a:pPr algn="l"/>
            <a:r>
              <a:rPr lang="en-US" dirty="0"/>
              <a:t>First-class functions means when functions in that language are treated like any other variable.</a:t>
            </a:r>
          </a:p>
          <a:p>
            <a:pPr algn="l"/>
            <a:r>
              <a:rPr lang="en-US" dirty="0"/>
              <a:t>For example, in such a language, a function can be passed as an argument to other functions, can be returned by another function and can be assigned as a value to a variable.</a:t>
            </a:r>
          </a:p>
        </p:txBody>
      </p:sp>
    </p:spTree>
    <p:extLst>
      <p:ext uri="{BB962C8B-B14F-4D97-AF65-F5344CB8AC3E}">
        <p14:creationId xmlns:p14="http://schemas.microsoft.com/office/powerpoint/2010/main" val="203773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Why is JavaScript called as a Single threaded language?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JavaScript is a single-threaded language. Because the language specification does not allow the programmer to write code so that the interpreter can run parts of it in parallel in multiple threads or processes. Whereas languages like java, go, C++ can make multi-threaded and multi-process programs.</a:t>
            </a:r>
          </a:p>
        </p:txBody>
      </p:sp>
    </p:spTree>
    <p:extLst>
      <p:ext uri="{BB962C8B-B14F-4D97-AF65-F5344CB8AC3E}">
        <p14:creationId xmlns:p14="http://schemas.microsoft.com/office/powerpoint/2010/main" val="122366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ECMAScript?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ECMAScript is the scripting language that forms the basis of JavaScript. ECMAScript standardized by the ECMA International standards organization in the ECMA-262 and ECMA-402 specifications. The first edition of ECMAScript was released in 1997.</a:t>
            </a:r>
          </a:p>
        </p:txBody>
      </p:sp>
    </p:spTree>
    <p:extLst>
      <p:ext uri="{BB962C8B-B14F-4D97-AF65-F5344CB8AC3E}">
        <p14:creationId xmlns:p14="http://schemas.microsoft.com/office/powerpoint/2010/main" val="238961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JSON?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JSON (JavaScript Object Notation) is a lightweight format that is used for data interchanging. It is based on a subset of JavaScript language in the way objects are built in JavaScript.</a:t>
            </a:r>
          </a:p>
        </p:txBody>
      </p:sp>
    </p:spTree>
    <p:extLst>
      <p:ext uri="{BB962C8B-B14F-4D97-AF65-F5344CB8AC3E}">
        <p14:creationId xmlns:p14="http://schemas.microsoft.com/office/powerpoint/2010/main" val="24407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purpose JSON </a:t>
            </a:r>
            <a:r>
              <a:rPr lang="en-US" sz="4000" b="1" dirty="0" err="1"/>
              <a:t>stringify</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When sending data to a web server, the data has to be in a string format. You can achieve this by converting JSON object into a string using </a:t>
            </a:r>
            <a:r>
              <a:rPr lang="en-US" dirty="0" err="1"/>
              <a:t>stringify</a:t>
            </a:r>
            <a:r>
              <a:rPr lang="en-US" dirty="0"/>
              <a:t>() method.</a:t>
            </a:r>
          </a:p>
        </p:txBody>
      </p:sp>
    </p:spTree>
    <p:extLst>
      <p:ext uri="{BB962C8B-B14F-4D97-AF65-F5344CB8AC3E}">
        <p14:creationId xmlns:p14="http://schemas.microsoft.com/office/powerpoint/2010/main" val="389269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parse JSON string?</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When receiving the data from a web server, the data is always in a string format. But you can convert this string value to a </a:t>
            </a:r>
            <a:r>
              <a:rPr lang="en-US" dirty="0" err="1"/>
              <a:t>javascript</a:t>
            </a:r>
            <a:r>
              <a:rPr lang="en-US" dirty="0"/>
              <a:t> object using parse() method.</a:t>
            </a:r>
          </a:p>
        </p:txBody>
      </p:sp>
    </p:spTree>
    <p:extLst>
      <p:ext uri="{BB962C8B-B14F-4D97-AF65-F5344CB8AC3E}">
        <p14:creationId xmlns:p14="http://schemas.microsoft.com/office/powerpoint/2010/main" val="281162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Why do you need JSON?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When exchanging data between a browser and a server, the data can only be text. Since JSON is text only, it can easily be sent to and from a server, and used as a data format by any programming language.</a:t>
            </a:r>
          </a:p>
        </p:txBody>
      </p:sp>
    </p:spTree>
    <p:extLst>
      <p:ext uri="{BB962C8B-B14F-4D97-AF65-F5344CB8AC3E}">
        <p14:creationId xmlns:p14="http://schemas.microsoft.com/office/powerpoint/2010/main" val="3560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are PWAs?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Progressive web applications (PWAs) are a type of mobile app delivered through the web, built using common web technologies including HTML, CSS and JavaScript. These PWAs are deployed to servers, accessible through URLs, and indexed by search engines.</a:t>
            </a:r>
          </a:p>
        </p:txBody>
      </p:sp>
    </p:spTree>
    <p:extLst>
      <p:ext uri="{BB962C8B-B14F-4D97-AF65-F5344CB8AC3E}">
        <p14:creationId xmlns:p14="http://schemas.microsoft.com/office/powerpoint/2010/main" val="314343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purpose of </a:t>
            </a:r>
            <a:r>
              <a:rPr lang="en-US" sz="4000" b="1" dirty="0" err="1"/>
              <a:t>clearTimeout</a:t>
            </a:r>
            <a:r>
              <a:rPr lang="en-US" sz="4000" b="1" dirty="0"/>
              <a:t>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a:t>
            </a:r>
            <a:r>
              <a:rPr lang="en-US" dirty="0" err="1"/>
              <a:t>clearTimeout</a:t>
            </a:r>
            <a:r>
              <a:rPr lang="en-US" dirty="0"/>
              <a:t>() function is used in </a:t>
            </a:r>
            <a:r>
              <a:rPr lang="en-US" dirty="0" err="1"/>
              <a:t>javascript</a:t>
            </a:r>
            <a:r>
              <a:rPr lang="en-US" dirty="0"/>
              <a:t> to clear the timeout which has been set by </a:t>
            </a:r>
            <a:r>
              <a:rPr lang="en-US" dirty="0" err="1"/>
              <a:t>setTimeout</a:t>
            </a:r>
            <a:r>
              <a:rPr lang="en-US" dirty="0"/>
              <a:t>()function before that. </a:t>
            </a:r>
            <a:r>
              <a:rPr lang="en-US" dirty="0" err="1"/>
              <a:t>i.e</a:t>
            </a:r>
            <a:r>
              <a:rPr lang="en-US" dirty="0"/>
              <a:t>, The return value of </a:t>
            </a:r>
            <a:r>
              <a:rPr lang="en-US" dirty="0" err="1"/>
              <a:t>setTimeout</a:t>
            </a:r>
            <a:r>
              <a:rPr lang="en-US" dirty="0"/>
              <a:t>() function is stored in a variable and it’s passed into the </a:t>
            </a:r>
            <a:r>
              <a:rPr lang="en-US" dirty="0" err="1"/>
              <a:t>clearTimeout</a:t>
            </a:r>
            <a:r>
              <a:rPr lang="en-US" dirty="0"/>
              <a:t>() function to clear the timer.</a:t>
            </a:r>
          </a:p>
        </p:txBody>
      </p:sp>
    </p:spTree>
    <p:extLst>
      <p:ext uri="{BB962C8B-B14F-4D97-AF65-F5344CB8AC3E}">
        <p14:creationId xmlns:p14="http://schemas.microsoft.com/office/powerpoint/2010/main" val="289610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purpose of </a:t>
            </a:r>
            <a:r>
              <a:rPr lang="en-US" sz="4000" b="1" dirty="0" err="1"/>
              <a:t>clearInterval</a:t>
            </a:r>
            <a:r>
              <a:rPr lang="en-US" sz="4000" b="1" dirty="0"/>
              <a:t>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The </a:t>
            </a:r>
            <a:r>
              <a:rPr lang="en-US" dirty="0" err="1"/>
              <a:t>clearInterval</a:t>
            </a:r>
            <a:r>
              <a:rPr lang="en-US" dirty="0"/>
              <a:t>() function is used in </a:t>
            </a:r>
            <a:r>
              <a:rPr lang="en-US" dirty="0" err="1"/>
              <a:t>javascript</a:t>
            </a:r>
            <a:r>
              <a:rPr lang="en-US" dirty="0"/>
              <a:t> to clear the interval which has been set by </a:t>
            </a:r>
            <a:r>
              <a:rPr lang="en-US" dirty="0" err="1"/>
              <a:t>setInterval</a:t>
            </a:r>
            <a:r>
              <a:rPr lang="en-US" dirty="0"/>
              <a:t>() function. </a:t>
            </a:r>
            <a:r>
              <a:rPr lang="en-US" dirty="0" err="1"/>
              <a:t>i.e</a:t>
            </a:r>
            <a:r>
              <a:rPr lang="en-US" dirty="0"/>
              <a:t>, The return value returned by </a:t>
            </a:r>
            <a:r>
              <a:rPr lang="en-US" dirty="0" err="1"/>
              <a:t>setInterval</a:t>
            </a:r>
            <a:r>
              <a:rPr lang="en-US" dirty="0"/>
              <a:t>() function is stored in a variable and it’s passed into the </a:t>
            </a:r>
            <a:r>
              <a:rPr lang="en-US" dirty="0" err="1"/>
              <a:t>clearInterval</a:t>
            </a:r>
            <a:r>
              <a:rPr lang="en-US" dirty="0"/>
              <a:t>() function to clear the interval.</a:t>
            </a:r>
          </a:p>
        </p:txBody>
      </p:sp>
    </p:spTree>
    <p:extLst>
      <p:ext uri="{BB962C8B-B14F-4D97-AF65-F5344CB8AC3E}">
        <p14:creationId xmlns:p14="http://schemas.microsoft.com/office/powerpoint/2010/main" val="243879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redirect new page in Vanilla </a:t>
            </a:r>
            <a:r>
              <a:rPr lang="en-US" sz="4000" b="1" dirty="0" err="1"/>
              <a:t>javascript</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In vanilla </a:t>
            </a:r>
            <a:r>
              <a:rPr lang="en-US" dirty="0" err="1"/>
              <a:t>js</a:t>
            </a:r>
            <a:r>
              <a:rPr lang="en-US" dirty="0"/>
              <a:t>, we can use location to redirect our browser to a new page.</a:t>
            </a:r>
          </a:p>
          <a:p>
            <a:pPr algn="l"/>
            <a:r>
              <a:rPr lang="en-US" dirty="0"/>
              <a:t>For example: </a:t>
            </a:r>
            <a:r>
              <a:rPr lang="en-US" dirty="0" err="1"/>
              <a:t>window.location.href</a:t>
            </a:r>
            <a:r>
              <a:rPr lang="en-US" dirty="0"/>
              <a:t>=</a:t>
            </a:r>
            <a:r>
              <a:rPr lang="en-US" dirty="0">
                <a:hlinkClick r:id="rId2"/>
              </a:rPr>
              <a:t>“www.google.com</a:t>
            </a:r>
            <a:r>
              <a:rPr lang="en-US" dirty="0"/>
              <a:t>”;</a:t>
            </a:r>
          </a:p>
        </p:txBody>
      </p:sp>
    </p:spTree>
    <p:extLst>
      <p:ext uri="{BB962C8B-B14F-4D97-AF65-F5344CB8AC3E}">
        <p14:creationId xmlns:p14="http://schemas.microsoft.com/office/powerpoint/2010/main" val="241641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1564105"/>
            <a:ext cx="9144000" cy="1438979"/>
          </a:xfrm>
        </p:spPr>
        <p:txBody>
          <a:bodyPr>
            <a:normAutofit/>
          </a:bodyPr>
          <a:lstStyle/>
          <a:p>
            <a:pPr algn="l"/>
            <a:r>
              <a:rPr lang="en-US" sz="4000" b="1" dirty="0"/>
              <a:t>What is a first order function?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3429000"/>
            <a:ext cx="9144000" cy="2105526"/>
          </a:xfrm>
        </p:spPr>
        <p:txBody>
          <a:bodyPr>
            <a:normAutofit/>
          </a:bodyPr>
          <a:lstStyle/>
          <a:p>
            <a:pPr algn="l"/>
            <a:r>
              <a:rPr lang="en-US" dirty="0"/>
              <a:t>First-order function is a function that doesn’t accept another function as an argument and doesn’t return a function as its return value.</a:t>
            </a:r>
          </a:p>
          <a:p>
            <a:pPr algn="l"/>
            <a:r>
              <a:rPr lang="en-US" b="1" dirty="0"/>
              <a:t>Example:</a:t>
            </a:r>
            <a:r>
              <a:rPr lang="en-US" dirty="0"/>
              <a:t> const </a:t>
            </a:r>
            <a:r>
              <a:rPr lang="en-US" dirty="0" err="1"/>
              <a:t>firstOrder</a:t>
            </a:r>
            <a:r>
              <a:rPr lang="en-US" dirty="0"/>
              <a:t> = () =&gt; console.log("I am a first order function!");</a:t>
            </a:r>
          </a:p>
        </p:txBody>
      </p:sp>
    </p:spTree>
    <p:extLst>
      <p:ext uri="{BB962C8B-B14F-4D97-AF65-F5344CB8AC3E}">
        <p14:creationId xmlns:p14="http://schemas.microsoft.com/office/powerpoint/2010/main" val="379001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validate an email in </a:t>
            </a:r>
            <a:r>
              <a:rPr lang="en-US" sz="4000" b="1" dirty="0" err="1"/>
              <a:t>javascript</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You can validate an email in </a:t>
            </a:r>
            <a:r>
              <a:rPr lang="en-US" dirty="0" err="1"/>
              <a:t>javascript</a:t>
            </a:r>
            <a:r>
              <a:rPr lang="en-US" dirty="0"/>
              <a:t> using regular expressions. It is recommended to do validations on the server side instead of the client side. Because the </a:t>
            </a:r>
            <a:r>
              <a:rPr lang="en-US" dirty="0" err="1"/>
              <a:t>javascript</a:t>
            </a:r>
            <a:r>
              <a:rPr lang="en-US" dirty="0"/>
              <a:t> can be disabled on the client side.</a:t>
            </a:r>
          </a:p>
        </p:txBody>
      </p:sp>
    </p:spTree>
    <p:extLst>
      <p:ext uri="{BB962C8B-B14F-4D97-AF65-F5344CB8AC3E}">
        <p14:creationId xmlns:p14="http://schemas.microsoft.com/office/powerpoint/2010/main" val="17285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get the current </a:t>
            </a:r>
            <a:r>
              <a:rPr lang="en-US" sz="4000" b="1" dirty="0" err="1"/>
              <a:t>url</a:t>
            </a:r>
            <a:r>
              <a:rPr lang="en-US" sz="4000" b="1" dirty="0"/>
              <a:t> with </a:t>
            </a:r>
            <a:r>
              <a:rPr lang="en-US" sz="4000" b="1" dirty="0" err="1"/>
              <a:t>javascript</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You can use </a:t>
            </a:r>
            <a:r>
              <a:rPr lang="en-US" dirty="0" err="1"/>
              <a:t>window.location.href</a:t>
            </a:r>
            <a:r>
              <a:rPr lang="en-US" dirty="0"/>
              <a:t> expression to get the current </a:t>
            </a:r>
            <a:r>
              <a:rPr lang="en-US" dirty="0" err="1"/>
              <a:t>url</a:t>
            </a:r>
            <a:r>
              <a:rPr lang="en-US" dirty="0"/>
              <a:t> path and you can use the same expression for updating the URL too. </a:t>
            </a:r>
          </a:p>
        </p:txBody>
      </p:sp>
    </p:spTree>
    <p:extLst>
      <p:ext uri="{BB962C8B-B14F-4D97-AF65-F5344CB8AC3E}">
        <p14:creationId xmlns:p14="http://schemas.microsoft.com/office/powerpoint/2010/main" val="130304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display the current date in </a:t>
            </a:r>
            <a:r>
              <a:rPr lang="en-US" sz="4000" b="1" dirty="0" err="1"/>
              <a:t>javascript</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You can use new Date() to generate a new Date object containing the current date and time. For example, let's display the current date in mm/dd/</a:t>
            </a:r>
            <a:r>
              <a:rPr lang="en-US" dirty="0" err="1"/>
              <a:t>yyyy</a:t>
            </a:r>
            <a:endParaRPr lang="en-US" dirty="0"/>
          </a:p>
        </p:txBody>
      </p:sp>
    </p:spTree>
    <p:extLst>
      <p:ext uri="{BB962C8B-B14F-4D97-AF65-F5344CB8AC3E}">
        <p14:creationId xmlns:p14="http://schemas.microsoft.com/office/powerpoint/2010/main" val="25188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compare two date objects?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You need to use </a:t>
            </a:r>
            <a:r>
              <a:rPr lang="en-US" dirty="0" err="1"/>
              <a:t>date.getTime</a:t>
            </a:r>
            <a:r>
              <a:rPr lang="en-US" dirty="0"/>
              <a:t>() method to compare date values instead of comparison operators (==, !=, ===, and !== operators)</a:t>
            </a:r>
          </a:p>
        </p:txBody>
      </p:sp>
    </p:spTree>
    <p:extLst>
      <p:ext uri="{BB962C8B-B14F-4D97-AF65-F5344CB8AC3E}">
        <p14:creationId xmlns:p14="http://schemas.microsoft.com/office/powerpoint/2010/main" val="317990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assign default values to variables?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You can use the logical or operator || (pipe symbol) in an assignment expression to provide a default value. </a:t>
            </a:r>
          </a:p>
        </p:txBody>
      </p:sp>
    </p:spTree>
    <p:extLst>
      <p:ext uri="{BB962C8B-B14F-4D97-AF65-F5344CB8AC3E}">
        <p14:creationId xmlns:p14="http://schemas.microsoft.com/office/powerpoint/2010/main" val="427094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define multiline strings?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You can define multiline string literals using the '\' character followed by line terminator. But if you have a space after the '\' character, the code will look exactly the same, but it will raise a </a:t>
            </a:r>
            <a:r>
              <a:rPr lang="en-US" dirty="0" err="1"/>
              <a:t>SyntaxError</a:t>
            </a:r>
            <a:r>
              <a:rPr lang="en-US" dirty="0"/>
              <a:t>.</a:t>
            </a:r>
          </a:p>
        </p:txBody>
      </p:sp>
    </p:spTree>
    <p:extLst>
      <p:ext uri="{BB962C8B-B14F-4D97-AF65-F5344CB8AC3E}">
        <p14:creationId xmlns:p14="http://schemas.microsoft.com/office/powerpoint/2010/main" val="315718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a </a:t>
            </a:r>
            <a:r>
              <a:rPr lang="en-IN" sz="4000" b="1" dirty="0" err="1"/>
              <a:t>polyfill</a:t>
            </a:r>
            <a:r>
              <a:rPr lang="en-IN"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a:bodyPr>
          <a:lstStyle/>
          <a:p>
            <a:pPr algn="l"/>
            <a:r>
              <a:rPr lang="en-US" dirty="0"/>
              <a:t>A </a:t>
            </a:r>
            <a:r>
              <a:rPr lang="en-US" dirty="0" err="1"/>
              <a:t>polyfill</a:t>
            </a:r>
            <a:r>
              <a:rPr lang="en-US" dirty="0"/>
              <a:t> is a piece of JS code used to provide modern functionality on older browsers that do not natively support it. For example, Silverlight plugin </a:t>
            </a:r>
            <a:r>
              <a:rPr lang="en-US" dirty="0" err="1"/>
              <a:t>polyfill</a:t>
            </a:r>
            <a:r>
              <a:rPr lang="en-US" dirty="0"/>
              <a:t> can be used to mimic the functionality of an HTML Canvas element on Microsoft Internet Explorer 7.</a:t>
            </a:r>
          </a:p>
        </p:txBody>
      </p:sp>
    </p:spTree>
    <p:extLst>
      <p:ext uri="{BB962C8B-B14F-4D97-AF65-F5344CB8AC3E}">
        <p14:creationId xmlns:p14="http://schemas.microsoft.com/office/powerpoint/2010/main" val="55971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break and continue statements?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2"/>
            <a:ext cx="9144000" cy="2114006"/>
          </a:xfrm>
        </p:spPr>
        <p:txBody>
          <a:bodyPr>
            <a:normAutofit lnSpcReduction="10000"/>
          </a:bodyPr>
          <a:lstStyle/>
          <a:p>
            <a:pPr algn="l"/>
            <a:r>
              <a:rPr lang="en-US" dirty="0"/>
              <a:t>The break statement is used to "jump out" of a loop. </a:t>
            </a:r>
            <a:r>
              <a:rPr lang="en-US" dirty="0" err="1"/>
              <a:t>i.e</a:t>
            </a:r>
            <a:r>
              <a:rPr lang="en-US" dirty="0"/>
              <a:t>, It breaks the loop and continues executing the code after the loop.</a:t>
            </a:r>
          </a:p>
          <a:p>
            <a:pPr algn="l"/>
            <a:endParaRPr lang="en-US" dirty="0"/>
          </a:p>
          <a:p>
            <a:pPr algn="l"/>
            <a:r>
              <a:rPr lang="en-US" dirty="0"/>
              <a:t>The continue statement is used to "jump over" one iteration in the loop. </a:t>
            </a:r>
            <a:r>
              <a:rPr lang="en-US" dirty="0" err="1"/>
              <a:t>i.e</a:t>
            </a:r>
            <a:r>
              <a:rPr lang="en-US" dirty="0"/>
              <a:t>, It breaks one iteration (in the loop), if a specified condition occurs, and continues with the next iteration in the loop.</a:t>
            </a:r>
          </a:p>
        </p:txBody>
      </p:sp>
    </p:spTree>
    <p:extLst>
      <p:ext uri="{BB962C8B-B14F-4D97-AF65-F5344CB8AC3E}">
        <p14:creationId xmlns:p14="http://schemas.microsoft.com/office/powerpoint/2010/main" val="401196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the benefits of keeping declarations at the top?</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lnSpcReduction="10000"/>
          </a:bodyPr>
          <a:lstStyle/>
          <a:p>
            <a:pPr algn="l"/>
            <a:r>
              <a:rPr lang="en-US" dirty="0"/>
              <a:t>It is recommended to keep all declarations at the top of each script or function. The benefits of doing this are,</a:t>
            </a:r>
          </a:p>
          <a:p>
            <a:pPr marL="457200" indent="-457200" algn="l">
              <a:buAutoNum type="arabicPeriod"/>
            </a:pPr>
            <a:r>
              <a:rPr lang="en-IN" dirty="0"/>
              <a:t>Gives cleaner code</a:t>
            </a:r>
            <a:endParaRPr lang="en-US" dirty="0"/>
          </a:p>
          <a:p>
            <a:pPr marL="457200" indent="-457200" algn="l">
              <a:buFont typeface="Arial" panose="020B0604020202020204" pitchFamily="34" charset="0"/>
              <a:buAutoNum type="arabicPeriod"/>
            </a:pPr>
            <a:r>
              <a:rPr lang="en-US" dirty="0"/>
              <a:t>It provides a single place to look for local variables</a:t>
            </a:r>
          </a:p>
          <a:p>
            <a:pPr marL="457200" indent="-457200" algn="l">
              <a:buFont typeface="Arial" panose="020B0604020202020204" pitchFamily="34" charset="0"/>
              <a:buAutoNum type="arabicPeriod"/>
            </a:pPr>
            <a:r>
              <a:rPr lang="en-US" dirty="0"/>
              <a:t>Easy to avoid unwanted global variables</a:t>
            </a:r>
          </a:p>
          <a:p>
            <a:pPr marL="457200" indent="-457200" algn="l">
              <a:buFont typeface="Arial" panose="020B0604020202020204" pitchFamily="34" charset="0"/>
              <a:buAutoNum type="arabicPeriod"/>
            </a:pPr>
            <a:r>
              <a:rPr lang="en-US" dirty="0"/>
              <a:t>It reduces the possibility of unwanted re-declarations</a:t>
            </a:r>
          </a:p>
          <a:p>
            <a:pPr marL="457200" indent="-457200" algn="l">
              <a:buAutoNum type="arabicPeriod"/>
            </a:pPr>
            <a:endParaRPr lang="en-IN" dirty="0"/>
          </a:p>
        </p:txBody>
      </p:sp>
    </p:spTree>
    <p:extLst>
      <p:ext uri="{BB962C8B-B14F-4D97-AF65-F5344CB8AC3E}">
        <p14:creationId xmlns:p14="http://schemas.microsoft.com/office/powerpoint/2010/main" val="23350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the benefits of initializing variables?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It is recommended to initialize variables because of the below benefits,</a:t>
            </a:r>
          </a:p>
          <a:p>
            <a:pPr marL="457200" indent="-457200" algn="l">
              <a:buFont typeface="Arial" panose="020B0604020202020204" pitchFamily="34" charset="0"/>
              <a:buAutoNum type="arabicPeriod"/>
            </a:pPr>
            <a:r>
              <a:rPr lang="en-IN" dirty="0"/>
              <a:t>It gives cleaner code</a:t>
            </a:r>
          </a:p>
          <a:p>
            <a:pPr marL="457200" indent="-457200" algn="l">
              <a:buFont typeface="Arial" panose="020B0604020202020204" pitchFamily="34" charset="0"/>
              <a:buAutoNum type="arabicPeriod"/>
            </a:pPr>
            <a:r>
              <a:rPr lang="en-US" dirty="0"/>
              <a:t>It provides a single place to initialize variables</a:t>
            </a:r>
          </a:p>
          <a:p>
            <a:pPr marL="457200" indent="-457200" algn="l">
              <a:buFont typeface="Arial" panose="020B0604020202020204" pitchFamily="34" charset="0"/>
              <a:buAutoNum type="arabicPeriod"/>
            </a:pPr>
            <a:r>
              <a:rPr lang="en-US" dirty="0"/>
              <a:t>Avoid undefined values in the code</a:t>
            </a:r>
          </a:p>
        </p:txBody>
      </p:sp>
    </p:spTree>
    <p:extLst>
      <p:ext uri="{BB962C8B-B14F-4D97-AF65-F5344CB8AC3E}">
        <p14:creationId xmlns:p14="http://schemas.microsoft.com/office/powerpoint/2010/main" val="193736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1564105"/>
            <a:ext cx="9144000" cy="1438979"/>
          </a:xfrm>
        </p:spPr>
        <p:txBody>
          <a:bodyPr>
            <a:normAutofit/>
          </a:bodyPr>
          <a:lstStyle/>
          <a:p>
            <a:pPr algn="l"/>
            <a:r>
              <a:rPr lang="en-US" sz="4000" b="1" dirty="0"/>
              <a:t>What is a higher order function?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3429000"/>
            <a:ext cx="9144000" cy="2105526"/>
          </a:xfrm>
        </p:spPr>
        <p:txBody>
          <a:bodyPr>
            <a:normAutofit/>
          </a:bodyPr>
          <a:lstStyle/>
          <a:p>
            <a:pPr algn="l"/>
            <a:r>
              <a:rPr lang="en-US" dirty="0"/>
              <a:t>Higher-order function is a function that accepts another function as an argument or returns a function as a return value or both.</a:t>
            </a:r>
          </a:p>
        </p:txBody>
      </p:sp>
    </p:spTree>
    <p:extLst>
      <p:ext uri="{BB962C8B-B14F-4D97-AF65-F5344CB8AC3E}">
        <p14:creationId xmlns:p14="http://schemas.microsoft.com/office/powerpoint/2010/main" val="27334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define JSON arrays?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JSON arrays are written inside square brackets and arrays contain </a:t>
            </a:r>
            <a:r>
              <a:rPr lang="en-US" dirty="0" err="1"/>
              <a:t>javascript</a:t>
            </a:r>
            <a:r>
              <a:rPr lang="en-US" dirty="0"/>
              <a:t> objects. </a:t>
            </a:r>
          </a:p>
        </p:txBody>
      </p:sp>
    </p:spTree>
    <p:extLst>
      <p:ext uri="{BB962C8B-B14F-4D97-AF65-F5344CB8AC3E}">
        <p14:creationId xmlns:p14="http://schemas.microsoft.com/office/powerpoint/2010/main" val="29190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IN" sz="4000" b="1" dirty="0"/>
              <a:t>What is tree shaking?</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Tree shaking is a form of dead code elimination. It means that unused modules will not be included in the bundle during the build process and for that it relies on the static structure of ES2015 module syntax,( i.e. import and export). Initially this has been popularized by the ES2015 module bundler rollup</a:t>
            </a:r>
          </a:p>
        </p:txBody>
      </p:sp>
    </p:spTree>
    <p:extLst>
      <p:ext uri="{BB962C8B-B14F-4D97-AF65-F5344CB8AC3E}">
        <p14:creationId xmlns:p14="http://schemas.microsoft.com/office/powerpoint/2010/main" val="355716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Is it a good practice to use eval?</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No, it allows arbitrary code to be run which causes a security problem. As we know that the eval() function is used to run text as code. In most of the cases, it should not be necessary to use it.</a:t>
            </a:r>
          </a:p>
        </p:txBody>
      </p:sp>
    </p:spTree>
    <p:extLst>
      <p:ext uri="{BB962C8B-B14F-4D97-AF65-F5344CB8AC3E}">
        <p14:creationId xmlns:p14="http://schemas.microsoft.com/office/powerpoint/2010/main" val="256337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a Regular Expression?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A regular expression is a sequence of characters that forms a search pattern. You can use this search pattern for searching data in a text. These can be used to perform all types of text search and text replace operations.</a:t>
            </a:r>
          </a:p>
        </p:txBody>
      </p:sp>
    </p:spTree>
    <p:extLst>
      <p:ext uri="{BB962C8B-B14F-4D97-AF65-F5344CB8AC3E}">
        <p14:creationId xmlns:p14="http://schemas.microsoft.com/office/powerpoint/2010/main" val="4135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the string methods available in Regular expression?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Regular Expressions has two string methods: search() and replace(). The search() method uses an expression to search for a match, and returns the position of the match.</a:t>
            </a:r>
          </a:p>
        </p:txBody>
      </p:sp>
    </p:spTree>
    <p:extLst>
      <p:ext uri="{BB962C8B-B14F-4D97-AF65-F5344CB8AC3E}">
        <p14:creationId xmlns:p14="http://schemas.microsoft.com/office/powerpoint/2010/main" val="68763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would be the result of 1+2+'3’?</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final result will be “33” because it will add 1 and 2 and will concatenate the 3 because 3 is an string.</a:t>
            </a:r>
          </a:p>
        </p:txBody>
      </p:sp>
    </p:spTree>
    <p:extLst>
      <p:ext uri="{BB962C8B-B14F-4D97-AF65-F5344CB8AC3E}">
        <p14:creationId xmlns:p14="http://schemas.microsoft.com/office/powerpoint/2010/main" val="225862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make synchronous HTTP request?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Browsers provide an </a:t>
            </a:r>
            <a:r>
              <a:rPr lang="en-US" dirty="0" err="1"/>
              <a:t>XMLHttpRequest</a:t>
            </a:r>
            <a:r>
              <a:rPr lang="en-US" dirty="0"/>
              <a:t> object which can be used to make synchronous HTTP requests from JavaScript</a:t>
            </a:r>
          </a:p>
        </p:txBody>
      </p:sp>
    </p:spTree>
    <p:extLst>
      <p:ext uri="{BB962C8B-B14F-4D97-AF65-F5344CB8AC3E}">
        <p14:creationId xmlns:p14="http://schemas.microsoft.com/office/powerpoint/2010/main" val="2887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make asynchronous HTTP request?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Browsers provide an </a:t>
            </a:r>
            <a:r>
              <a:rPr lang="en-US" dirty="0" err="1"/>
              <a:t>XMLHttpRequest</a:t>
            </a:r>
            <a:r>
              <a:rPr lang="en-US" dirty="0"/>
              <a:t> object which can be used to make asynchronous HTTP requests from JavaScript by passing the 3rd parameter as true.</a:t>
            </a:r>
          </a:p>
        </p:txBody>
      </p:sp>
    </p:spTree>
    <p:extLst>
      <p:ext uri="{BB962C8B-B14F-4D97-AF65-F5344CB8AC3E}">
        <p14:creationId xmlns:p14="http://schemas.microsoft.com/office/powerpoint/2010/main" val="37665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convert date to another </a:t>
            </a:r>
            <a:r>
              <a:rPr lang="en-US" sz="4000" b="1" dirty="0" err="1"/>
              <a:t>timezone</a:t>
            </a:r>
            <a:r>
              <a:rPr lang="en-US" sz="4000" b="1" dirty="0"/>
              <a:t> in </a:t>
            </a:r>
            <a:r>
              <a:rPr lang="en-US" sz="4000" b="1" dirty="0" err="1"/>
              <a:t>javascript</a:t>
            </a:r>
            <a:r>
              <a:rPr lang="en-US" sz="4000" b="1" dirty="0"/>
              <a: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You can use the </a:t>
            </a:r>
            <a:r>
              <a:rPr lang="en-US" dirty="0" err="1"/>
              <a:t>toLocaleString</a:t>
            </a:r>
            <a:r>
              <a:rPr lang="en-US" dirty="0"/>
              <a:t>() method to convert dates in one </a:t>
            </a:r>
            <a:r>
              <a:rPr lang="en-US" dirty="0" err="1"/>
              <a:t>timezone</a:t>
            </a:r>
            <a:r>
              <a:rPr lang="en-US" dirty="0"/>
              <a:t> to another. </a:t>
            </a:r>
          </a:p>
        </p:txBody>
      </p:sp>
    </p:spTree>
    <p:extLst>
      <p:ext uri="{BB962C8B-B14F-4D97-AF65-F5344CB8AC3E}">
        <p14:creationId xmlns:p14="http://schemas.microsoft.com/office/powerpoint/2010/main" val="133249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the properties used to get size of window?</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You can use </a:t>
            </a:r>
            <a:r>
              <a:rPr lang="en-US" dirty="0" err="1"/>
              <a:t>innerWidth</a:t>
            </a:r>
            <a:r>
              <a:rPr lang="en-US" dirty="0"/>
              <a:t>, </a:t>
            </a:r>
            <a:r>
              <a:rPr lang="en-US" dirty="0" err="1"/>
              <a:t>innerHeight</a:t>
            </a:r>
            <a:r>
              <a:rPr lang="en-US" dirty="0"/>
              <a:t>, </a:t>
            </a:r>
            <a:r>
              <a:rPr lang="en-US" dirty="0" err="1"/>
              <a:t>clientWidth</a:t>
            </a:r>
            <a:r>
              <a:rPr lang="en-US" dirty="0"/>
              <a:t>, </a:t>
            </a:r>
            <a:r>
              <a:rPr lang="en-US" dirty="0" err="1"/>
              <a:t>clientHeight</a:t>
            </a:r>
            <a:r>
              <a:rPr lang="en-US" dirty="0"/>
              <a:t> properties of windows, document element and document body objects to find the size of a window. </a:t>
            </a:r>
          </a:p>
        </p:txBody>
      </p:sp>
    </p:spTree>
    <p:extLst>
      <p:ext uri="{BB962C8B-B14F-4D97-AF65-F5344CB8AC3E}">
        <p14:creationId xmlns:p14="http://schemas.microsoft.com/office/powerpoint/2010/main" val="293900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524000" y="1564105"/>
            <a:ext cx="9144000" cy="1438979"/>
          </a:xfrm>
        </p:spPr>
        <p:txBody>
          <a:bodyPr>
            <a:normAutofit/>
          </a:bodyPr>
          <a:lstStyle/>
          <a:p>
            <a:pPr algn="l"/>
            <a:r>
              <a:rPr lang="en-US" sz="4000" b="1" dirty="0"/>
              <a:t>What is the purpose of the let keyword?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3429000"/>
            <a:ext cx="9144000" cy="2105526"/>
          </a:xfrm>
        </p:spPr>
        <p:txBody>
          <a:bodyPr>
            <a:normAutofit/>
          </a:bodyPr>
          <a:lstStyle/>
          <a:p>
            <a:pPr algn="l"/>
            <a:r>
              <a:rPr lang="en-US" dirty="0"/>
              <a:t>The </a:t>
            </a:r>
            <a:r>
              <a:rPr lang="en-US" b="1" dirty="0"/>
              <a:t>let</a:t>
            </a:r>
            <a:r>
              <a:rPr lang="en-US" dirty="0"/>
              <a:t> declares a </a:t>
            </a:r>
            <a:r>
              <a:rPr lang="en-US" b="1" dirty="0"/>
              <a:t>block scope local variable</a:t>
            </a:r>
            <a:r>
              <a:rPr lang="en-US" dirty="0"/>
              <a:t>. Hence the variables defined with let keyword are limited in scope to the block, statement, or expression on which it is used. Whereas variables declared with the </a:t>
            </a:r>
            <a:r>
              <a:rPr lang="en-US" b="1" dirty="0"/>
              <a:t>var</a:t>
            </a:r>
            <a:r>
              <a:rPr lang="en-US" dirty="0"/>
              <a:t> keyword used to define a variable globally, or locally to an entire function regardless of block scope.</a:t>
            </a:r>
          </a:p>
        </p:txBody>
      </p:sp>
    </p:spTree>
    <p:extLst>
      <p:ext uri="{BB962C8B-B14F-4D97-AF65-F5344CB8AC3E}">
        <p14:creationId xmlns:p14="http://schemas.microsoft.com/office/powerpoint/2010/main" val="384055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Which conditional works with the three operands?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conditional (ternary) operator is the only JavaScript operator that takes three operands which acts as a shortcut for if statements.</a:t>
            </a:r>
          </a:p>
        </p:txBody>
      </p:sp>
    </p:spTree>
    <p:extLst>
      <p:ext uri="{BB962C8B-B14F-4D97-AF65-F5344CB8AC3E}">
        <p14:creationId xmlns:p14="http://schemas.microsoft.com/office/powerpoint/2010/main" val="351031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Can you apply chaining on conditional operator?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Yes, you can apply chaining on conditional operators similar to if … else if … else if … else chain. </a:t>
            </a:r>
          </a:p>
        </p:txBody>
      </p:sp>
    </p:spTree>
    <p:extLst>
      <p:ext uri="{BB962C8B-B14F-4D97-AF65-F5344CB8AC3E}">
        <p14:creationId xmlns:p14="http://schemas.microsoft.com/office/powerpoint/2010/main" val="287671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the ways to execute </a:t>
            </a:r>
            <a:r>
              <a:rPr lang="en-US" sz="4000" b="1" dirty="0" err="1"/>
              <a:t>javascript</a:t>
            </a:r>
            <a:r>
              <a:rPr lang="en-US" sz="4000" b="1" dirty="0"/>
              <a:t> after page load?	</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You can execute </a:t>
            </a:r>
            <a:r>
              <a:rPr lang="en-US" dirty="0" err="1"/>
              <a:t>javascript</a:t>
            </a:r>
            <a:r>
              <a:rPr lang="en-US" dirty="0"/>
              <a:t> after page load in many different ways,</a:t>
            </a:r>
          </a:p>
          <a:p>
            <a:pPr marL="457200" indent="-457200" algn="l">
              <a:buAutoNum type="arabicPeriod"/>
            </a:pPr>
            <a:r>
              <a:rPr lang="en-IN" dirty="0" err="1"/>
              <a:t>window.onload</a:t>
            </a:r>
            <a:endParaRPr lang="en-IN" dirty="0"/>
          </a:p>
          <a:p>
            <a:pPr marL="457200" indent="-457200" algn="l">
              <a:buFont typeface="Arial" panose="020B0604020202020204" pitchFamily="34" charset="0"/>
              <a:buAutoNum type="arabicPeriod"/>
            </a:pPr>
            <a:r>
              <a:rPr lang="en-IN" dirty="0" err="1"/>
              <a:t>document.onload</a:t>
            </a:r>
            <a:r>
              <a:rPr lang="en-IN" dirty="0"/>
              <a:t>:</a:t>
            </a:r>
          </a:p>
          <a:p>
            <a:pPr marL="457200" indent="-457200" algn="l">
              <a:buFont typeface="Arial" panose="020B0604020202020204" pitchFamily="34" charset="0"/>
              <a:buAutoNum type="arabicPeriod"/>
            </a:pPr>
            <a:r>
              <a:rPr lang="en-IN" dirty="0"/>
              <a:t>body onload:</a:t>
            </a:r>
          </a:p>
          <a:p>
            <a:pPr marL="457200" indent="-457200" algn="l">
              <a:buAutoNum type="arabicPeriod"/>
            </a:pPr>
            <a:endParaRPr lang="en-IN" dirty="0"/>
          </a:p>
          <a:p>
            <a:pPr algn="l"/>
            <a:endParaRPr lang="en-US" dirty="0"/>
          </a:p>
        </p:txBody>
      </p:sp>
    </p:spTree>
    <p:extLst>
      <p:ext uri="{BB962C8B-B14F-4D97-AF65-F5344CB8AC3E}">
        <p14:creationId xmlns:p14="http://schemas.microsoft.com/office/powerpoint/2010/main" val="158081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difference between proto and prototype?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__proto__ object is the actual object that is used in the lookup chain to resolve methods, etc. Whereas prototype is the object that is used to build __proto__ when you create an object with new.</a:t>
            </a:r>
          </a:p>
        </p:txBody>
      </p:sp>
    </p:spTree>
    <p:extLst>
      <p:ext uri="{BB962C8B-B14F-4D97-AF65-F5344CB8AC3E}">
        <p14:creationId xmlns:p14="http://schemas.microsoft.com/office/powerpoint/2010/main" val="130302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use of freeze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fontScale="92500" lnSpcReduction="10000"/>
          </a:bodyPr>
          <a:lstStyle/>
          <a:p>
            <a:pPr algn="l"/>
            <a:r>
              <a:rPr lang="en-US" dirty="0"/>
              <a:t>The </a:t>
            </a:r>
            <a:r>
              <a:rPr lang="en-US" b="1" dirty="0"/>
              <a:t>freeze()</a:t>
            </a:r>
            <a:r>
              <a:rPr lang="en-US" dirty="0"/>
              <a:t> method is used to freeze an object. Freezing an object does not allow adding new properties to an </a:t>
            </a:r>
            <a:r>
              <a:rPr lang="en-US" dirty="0" err="1"/>
              <a:t>object,prevents</a:t>
            </a:r>
            <a:r>
              <a:rPr lang="en-US" dirty="0"/>
              <a:t> from removing and prevents changing the enumerability, configurability, or writability of existing properties. </a:t>
            </a:r>
            <a:r>
              <a:rPr lang="en-US" dirty="0" err="1"/>
              <a:t>i.e</a:t>
            </a:r>
            <a:r>
              <a:rPr lang="en-US" dirty="0"/>
              <a:t>, It returns the passed object and does not create a frozen copy.</a:t>
            </a:r>
          </a:p>
          <a:p>
            <a:pPr algn="l"/>
            <a:r>
              <a:rPr lang="en-US" dirty="0"/>
              <a:t>Remember freezing is only applied to the top-level properties in objects but not for nested objects.</a:t>
            </a:r>
          </a:p>
          <a:p>
            <a:pPr algn="l"/>
            <a:r>
              <a:rPr lang="en-US" b="1" dirty="0"/>
              <a:t>Note:</a:t>
            </a:r>
            <a:r>
              <a:rPr lang="en-US" dirty="0"/>
              <a:t> It causes a </a:t>
            </a:r>
            <a:r>
              <a:rPr lang="en-US" dirty="0" err="1"/>
              <a:t>TypeError</a:t>
            </a:r>
            <a:r>
              <a:rPr lang="en-US" dirty="0"/>
              <a:t> if the argument passed is not an object.</a:t>
            </a:r>
          </a:p>
        </p:txBody>
      </p:sp>
    </p:spTree>
    <p:extLst>
      <p:ext uri="{BB962C8B-B14F-4D97-AF65-F5344CB8AC3E}">
        <p14:creationId xmlns:p14="http://schemas.microsoft.com/office/powerpoint/2010/main" val="12074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detect </a:t>
            </a:r>
            <a:r>
              <a:rPr lang="en-US" sz="4000" b="1" dirty="0" err="1"/>
              <a:t>javascript</a:t>
            </a:r>
            <a:r>
              <a:rPr lang="en-US" sz="4000" b="1" dirty="0"/>
              <a:t> disabled in the page?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IN" dirty="0"/>
              <a:t>You can use the &lt;</a:t>
            </a:r>
            <a:r>
              <a:rPr lang="en-IN" dirty="0" err="1"/>
              <a:t>noscript</a:t>
            </a:r>
            <a:r>
              <a:rPr lang="en-IN" dirty="0"/>
              <a:t>&gt; </a:t>
            </a:r>
            <a:r>
              <a:rPr lang="en-US" dirty="0"/>
              <a:t>tag to detect </a:t>
            </a:r>
            <a:r>
              <a:rPr lang="en-US" dirty="0" err="1"/>
              <a:t>javascript</a:t>
            </a:r>
            <a:r>
              <a:rPr lang="en-US" dirty="0"/>
              <a:t> disabled or not. The code block inside &lt;</a:t>
            </a:r>
            <a:r>
              <a:rPr lang="en-US" dirty="0" err="1"/>
              <a:t>noscript</a:t>
            </a:r>
            <a:r>
              <a:rPr lang="en-US" dirty="0"/>
              <a:t>&gt; gets executed when JavaScript is disabled, and is typically used to display alternative content when the page generated in JavaScript.</a:t>
            </a:r>
          </a:p>
        </p:txBody>
      </p:sp>
    </p:spTree>
    <p:extLst>
      <p:ext uri="{BB962C8B-B14F-4D97-AF65-F5344CB8AC3E}">
        <p14:creationId xmlns:p14="http://schemas.microsoft.com/office/powerpoint/2010/main" val="383883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a rest operator?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Rest parameter is an improved way to handle function parameters which allows us to represent an indefinite number of arguments as an array. </a:t>
            </a:r>
          </a:p>
        </p:txBody>
      </p:sp>
    </p:spTree>
    <p:extLst>
      <p:ext uri="{BB962C8B-B14F-4D97-AF65-F5344CB8AC3E}">
        <p14:creationId xmlns:p14="http://schemas.microsoft.com/office/powerpoint/2010/main" val="26155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Why rest parameter is always a last argument?</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rest parameter should be the last argument, as its job is to collect all the remaining arguments into an array.</a:t>
            </a:r>
          </a:p>
        </p:txBody>
      </p:sp>
    </p:spTree>
    <p:extLst>
      <p:ext uri="{BB962C8B-B14F-4D97-AF65-F5344CB8AC3E}">
        <p14:creationId xmlns:p14="http://schemas.microsoft.com/office/powerpoint/2010/main" val="221216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a spread operator?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Spread operator allows </a:t>
            </a:r>
            <a:r>
              <a:rPr lang="en-US" dirty="0" err="1"/>
              <a:t>iterables</a:t>
            </a:r>
            <a:r>
              <a:rPr lang="en-US" dirty="0"/>
              <a:t>( arrays / objects / strings ) to be expanded into single arguments/elements.</a:t>
            </a:r>
          </a:p>
        </p:txBody>
      </p:sp>
    </p:spTree>
    <p:extLst>
      <p:ext uri="{BB962C8B-B14F-4D97-AF65-F5344CB8AC3E}">
        <p14:creationId xmlns:p14="http://schemas.microsoft.com/office/powerpoint/2010/main" val="383438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copy properties from one object to other?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You can use the </a:t>
            </a:r>
            <a:r>
              <a:rPr lang="en-US" dirty="0" err="1"/>
              <a:t>Object.assign</a:t>
            </a:r>
            <a:r>
              <a:rPr lang="en-US" dirty="0"/>
              <a:t>() method which is used to copy the values and properties from one or more source objects to a target object. It returns the target object which has properties and values copied from the source objects.</a:t>
            </a:r>
          </a:p>
        </p:txBody>
      </p:sp>
    </p:spTree>
    <p:extLst>
      <p:ext uri="{BB962C8B-B14F-4D97-AF65-F5344CB8AC3E}">
        <p14:creationId xmlns:p14="http://schemas.microsoft.com/office/powerpoint/2010/main" val="123570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369995" y="490888"/>
            <a:ext cx="9144000" cy="798899"/>
          </a:xfrm>
        </p:spPr>
        <p:txBody>
          <a:bodyPr>
            <a:normAutofit/>
          </a:bodyPr>
          <a:lstStyle/>
          <a:p>
            <a:pPr algn="l"/>
            <a:r>
              <a:rPr lang="en-US" sz="4000" b="1" dirty="0"/>
              <a:t>What is the difference between let and var?</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524000" y="1697597"/>
            <a:ext cx="9144000" cy="4058308"/>
          </a:xfrm>
        </p:spPr>
        <p:txBody>
          <a:bodyPr>
            <a:normAutofit/>
          </a:bodyPr>
          <a:lstStyle/>
          <a:p>
            <a:pPr algn="l"/>
            <a:r>
              <a:rPr lang="en-US" dirty="0"/>
              <a:t>Var: </a:t>
            </a:r>
          </a:p>
          <a:p>
            <a:pPr marL="457200" indent="-457200" algn="l">
              <a:buAutoNum type="arabicPeriod"/>
            </a:pPr>
            <a:r>
              <a:rPr lang="en-US" dirty="0"/>
              <a:t>It is been available from the beginning of JavaScript</a:t>
            </a:r>
          </a:p>
          <a:p>
            <a:pPr marL="457200" indent="-457200" algn="l">
              <a:buAutoNum type="arabicPeriod"/>
            </a:pPr>
            <a:r>
              <a:rPr lang="en-IN" dirty="0"/>
              <a:t>It has function scope</a:t>
            </a:r>
          </a:p>
          <a:p>
            <a:pPr marL="457200" indent="-457200" algn="l">
              <a:buAutoNum type="arabicPeriod"/>
            </a:pPr>
            <a:r>
              <a:rPr lang="en-IN" dirty="0"/>
              <a:t>Variables will be hoisted</a:t>
            </a:r>
          </a:p>
          <a:p>
            <a:pPr algn="l"/>
            <a:r>
              <a:rPr lang="en-IN" dirty="0"/>
              <a:t>Let:</a:t>
            </a:r>
          </a:p>
          <a:p>
            <a:pPr marL="457200" indent="-457200" algn="l">
              <a:buAutoNum type="arabicPeriod"/>
            </a:pPr>
            <a:r>
              <a:rPr lang="en-US" dirty="0"/>
              <a:t>Introduced as part of ES6</a:t>
            </a:r>
          </a:p>
          <a:p>
            <a:pPr marL="457200" indent="-457200" algn="l">
              <a:buAutoNum type="arabicPeriod"/>
            </a:pPr>
            <a:r>
              <a:rPr lang="en-IN" dirty="0"/>
              <a:t>It has block scope</a:t>
            </a:r>
          </a:p>
          <a:p>
            <a:pPr marL="457200" indent="-457200" algn="l">
              <a:buAutoNum type="arabicPeriod"/>
            </a:pPr>
            <a:r>
              <a:rPr lang="en-IN" dirty="0"/>
              <a:t>Hoisted but not initialized</a:t>
            </a:r>
          </a:p>
          <a:p>
            <a:pPr marL="457200" indent="-457200" algn="l">
              <a:buAutoNum type="arabicPeriod"/>
            </a:pPr>
            <a:endParaRPr lang="en-US" dirty="0"/>
          </a:p>
          <a:p>
            <a:pPr marL="457200" indent="-457200" algn="l">
              <a:buAutoNum type="arabicPeriod"/>
            </a:pPr>
            <a:endParaRPr lang="en-IN" dirty="0"/>
          </a:p>
          <a:p>
            <a:pPr marL="457200" indent="-457200" algn="l">
              <a:buAutoNum type="arabicPeriod"/>
            </a:pPr>
            <a:endParaRPr lang="en-IN" dirty="0"/>
          </a:p>
          <a:p>
            <a:pPr marL="457200" indent="-457200" algn="l">
              <a:buAutoNum type="arabicPeriod"/>
            </a:pPr>
            <a:endParaRPr lang="en-US" dirty="0"/>
          </a:p>
        </p:txBody>
      </p:sp>
    </p:spTree>
    <p:extLst>
      <p:ext uri="{BB962C8B-B14F-4D97-AF65-F5344CB8AC3E}">
        <p14:creationId xmlns:p14="http://schemas.microsoft.com/office/powerpoint/2010/main" val="215210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the applications of assign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Below are the some of main applications of </a:t>
            </a:r>
            <a:r>
              <a:rPr lang="en-US" dirty="0" err="1"/>
              <a:t>Object.assign</a:t>
            </a:r>
            <a:r>
              <a:rPr lang="en-US" dirty="0"/>
              <a:t>() method,</a:t>
            </a:r>
          </a:p>
          <a:p>
            <a:pPr algn="l"/>
            <a:r>
              <a:rPr lang="en-US" dirty="0"/>
              <a:t>1. It is used for cloning an object.</a:t>
            </a:r>
          </a:p>
          <a:p>
            <a:pPr algn="l"/>
            <a:r>
              <a:rPr lang="en-US" dirty="0"/>
              <a:t>2. It is used to merge objects with the same properties.</a:t>
            </a:r>
          </a:p>
        </p:txBody>
      </p:sp>
    </p:spTree>
    <p:extLst>
      <p:ext uri="{BB962C8B-B14F-4D97-AF65-F5344CB8AC3E}">
        <p14:creationId xmlns:p14="http://schemas.microsoft.com/office/powerpoint/2010/main" val="168048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purpose of seal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a:t>
            </a:r>
            <a:r>
              <a:rPr lang="en-US" b="1" dirty="0" err="1"/>
              <a:t>Object.seal</a:t>
            </a:r>
            <a:r>
              <a:rPr lang="en-US" b="1" dirty="0"/>
              <a:t>()</a:t>
            </a:r>
            <a:r>
              <a:rPr lang="en-US" dirty="0"/>
              <a:t> method is used to seal an object, by preventing new properties from being added to it and marking all existing properties as non-configurable. But values of present properties can still be changed as long as they are writable.</a:t>
            </a:r>
          </a:p>
        </p:txBody>
      </p:sp>
    </p:spTree>
    <p:extLst>
      <p:ext uri="{BB962C8B-B14F-4D97-AF65-F5344CB8AC3E}">
        <p14:creationId xmlns:p14="http://schemas.microsoft.com/office/powerpoint/2010/main" val="350987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are the differences between freeze and seal methods?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If an object is frozen using the </a:t>
            </a:r>
            <a:r>
              <a:rPr lang="en-US" dirty="0" err="1"/>
              <a:t>Object.freeze</a:t>
            </a:r>
            <a:r>
              <a:rPr lang="en-US" dirty="0"/>
              <a:t>() method then its properties become immutable and no changes can be made in them whereas if an object is sealed using the </a:t>
            </a:r>
            <a:r>
              <a:rPr lang="en-US" dirty="0" err="1"/>
              <a:t>Object.seal</a:t>
            </a:r>
            <a:r>
              <a:rPr lang="en-US" dirty="0"/>
              <a:t>() method then the changes can be made in the existing properties of the object.</a:t>
            </a:r>
          </a:p>
        </p:txBody>
      </p:sp>
    </p:spTree>
    <p:extLst>
      <p:ext uri="{BB962C8B-B14F-4D97-AF65-F5344CB8AC3E}">
        <p14:creationId xmlns:p14="http://schemas.microsoft.com/office/powerpoint/2010/main" val="47438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main difference between </a:t>
            </a:r>
            <a:r>
              <a:rPr lang="en-US" sz="4000" b="1" dirty="0" err="1"/>
              <a:t>Object.values</a:t>
            </a:r>
            <a:r>
              <a:rPr lang="en-US" sz="4000" b="1" dirty="0"/>
              <a:t> and </a:t>
            </a:r>
            <a:r>
              <a:rPr lang="en-US" sz="4000" b="1" dirty="0" err="1"/>
              <a:t>Object.entries</a:t>
            </a:r>
            <a:r>
              <a:rPr lang="en-US" sz="4000" b="1" dirty="0"/>
              <a:t> method?</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a:t>
            </a:r>
            <a:r>
              <a:rPr lang="en-US" dirty="0" err="1"/>
              <a:t>Object.values</a:t>
            </a:r>
            <a:r>
              <a:rPr lang="en-US" dirty="0"/>
              <a:t>() method's behavior is similar to </a:t>
            </a:r>
            <a:r>
              <a:rPr lang="en-US" dirty="0" err="1"/>
              <a:t>Object.entries</a:t>
            </a:r>
            <a:r>
              <a:rPr lang="en-US" dirty="0"/>
              <a:t>() method but it returns an array of values instead [</a:t>
            </a:r>
            <a:r>
              <a:rPr lang="en-US" dirty="0" err="1"/>
              <a:t>key,value</a:t>
            </a:r>
            <a:r>
              <a:rPr lang="en-US" dirty="0"/>
              <a:t>] pairs.</a:t>
            </a:r>
          </a:p>
        </p:txBody>
      </p:sp>
    </p:spTree>
    <p:extLst>
      <p:ext uri="{BB962C8B-B14F-4D97-AF65-F5344CB8AC3E}">
        <p14:creationId xmlns:p14="http://schemas.microsoft.com/office/powerpoint/2010/main" val="120054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create an object with prototype?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a:t>
            </a:r>
            <a:r>
              <a:rPr lang="en-US" dirty="0" err="1"/>
              <a:t>Object.create</a:t>
            </a:r>
            <a:r>
              <a:rPr lang="en-US" dirty="0"/>
              <a:t>() method is used to create a new object with the specified prototype object and properties. </a:t>
            </a:r>
            <a:r>
              <a:rPr lang="en-US" dirty="0" err="1"/>
              <a:t>i.e</a:t>
            </a:r>
            <a:r>
              <a:rPr lang="en-US" dirty="0"/>
              <a:t>, It uses an existing object as the prototype of the newly created object. It returns a new object with the specified prototype object and properties.</a:t>
            </a:r>
          </a:p>
        </p:txBody>
      </p:sp>
    </p:spTree>
    <p:extLst>
      <p:ext uri="{BB962C8B-B14F-4D97-AF65-F5344CB8AC3E}">
        <p14:creationId xmlns:p14="http://schemas.microsoft.com/office/powerpoint/2010/main" val="32626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encode an URL?</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a:t>
            </a:r>
            <a:r>
              <a:rPr lang="en-US" dirty="0" err="1"/>
              <a:t>encodeURI</a:t>
            </a:r>
            <a:r>
              <a:rPr lang="en-US" dirty="0"/>
              <a:t>() function is used to encode complete URI which has special characters except (, / ? : @ &amp; = + $ #) characters.</a:t>
            </a:r>
          </a:p>
        </p:txBody>
      </p:sp>
    </p:spTree>
    <p:extLst>
      <p:ext uri="{BB962C8B-B14F-4D97-AF65-F5344CB8AC3E}">
        <p14:creationId xmlns:p14="http://schemas.microsoft.com/office/powerpoint/2010/main" val="161586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How do you decode an URL?</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a:t>
            </a:r>
            <a:r>
              <a:rPr lang="en-US" dirty="0" err="1"/>
              <a:t>decodeURI</a:t>
            </a:r>
            <a:r>
              <a:rPr lang="en-US" dirty="0"/>
              <a:t>() function is used to decode a Uniform Resource Identifier (URI) previously created by </a:t>
            </a:r>
            <a:r>
              <a:rPr lang="en-US" dirty="0" err="1"/>
              <a:t>encodeURI</a:t>
            </a:r>
            <a:r>
              <a:rPr lang="en-US" dirty="0"/>
              <a:t>().</a:t>
            </a:r>
          </a:p>
        </p:txBody>
      </p:sp>
    </p:spTree>
    <p:extLst>
      <p:ext uri="{BB962C8B-B14F-4D97-AF65-F5344CB8AC3E}">
        <p14:creationId xmlns:p14="http://schemas.microsoft.com/office/powerpoint/2010/main" val="196786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an anonymous function?</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An anonymous function is a function without a name! Anonymous functions are commonly assigned to a variable name or used as a callback function.</a:t>
            </a:r>
          </a:p>
        </p:txBody>
      </p:sp>
    </p:spTree>
    <p:extLst>
      <p:ext uri="{BB962C8B-B14F-4D97-AF65-F5344CB8AC3E}">
        <p14:creationId xmlns:p14="http://schemas.microsoft.com/office/powerpoint/2010/main" val="318166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precedence order between local and global variables?</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A local variable takes precedence over a global variable with the same name. </a:t>
            </a:r>
          </a:p>
        </p:txBody>
      </p:sp>
    </p:spTree>
    <p:extLst>
      <p:ext uri="{BB962C8B-B14F-4D97-AF65-F5344CB8AC3E}">
        <p14:creationId xmlns:p14="http://schemas.microsoft.com/office/powerpoint/2010/main" val="382443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C69-1CF9-0996-9E72-D3F8DA93D3BB}"/>
              </a:ext>
            </a:extLst>
          </p:cNvPr>
          <p:cNvSpPr>
            <a:spLocks noGrp="1"/>
          </p:cNvSpPr>
          <p:nvPr>
            <p:ph type="ctrTitle"/>
          </p:nvPr>
        </p:nvSpPr>
        <p:spPr>
          <a:xfrm>
            <a:off x="1235242" y="1645921"/>
            <a:ext cx="9144000" cy="1206709"/>
          </a:xfrm>
        </p:spPr>
        <p:txBody>
          <a:bodyPr>
            <a:noAutofit/>
          </a:bodyPr>
          <a:lstStyle/>
          <a:p>
            <a:pPr algn="l"/>
            <a:r>
              <a:rPr lang="en-US" sz="4000" b="1" dirty="0"/>
              <a:t>What is the purpose of switch-case?</a:t>
            </a:r>
          </a:p>
        </p:txBody>
      </p:sp>
      <p:sp>
        <p:nvSpPr>
          <p:cNvPr id="3" name="Subtitle 2">
            <a:extLst>
              <a:ext uri="{FF2B5EF4-FFF2-40B4-BE49-F238E27FC236}">
                <a16:creationId xmlns:a16="http://schemas.microsoft.com/office/drawing/2014/main" id="{03B998C8-9A19-E0B2-749F-0E539843AF2B}"/>
              </a:ext>
            </a:extLst>
          </p:cNvPr>
          <p:cNvSpPr>
            <a:spLocks noGrp="1"/>
          </p:cNvSpPr>
          <p:nvPr>
            <p:ph type="subTitle" idx="1"/>
          </p:nvPr>
        </p:nvSpPr>
        <p:spPr>
          <a:xfrm>
            <a:off x="1235242" y="3314641"/>
            <a:ext cx="9144000" cy="2373889"/>
          </a:xfrm>
        </p:spPr>
        <p:txBody>
          <a:bodyPr>
            <a:normAutofit/>
          </a:bodyPr>
          <a:lstStyle/>
          <a:p>
            <a:pPr algn="l"/>
            <a:r>
              <a:rPr lang="en-US" dirty="0"/>
              <a:t>The switch case statement in JavaScript is used for decision making purposes. In a few cases, using the switch case statement is going to be more convenient than if-else statements. </a:t>
            </a:r>
          </a:p>
        </p:txBody>
      </p:sp>
    </p:spTree>
    <p:extLst>
      <p:ext uri="{BB962C8B-B14F-4D97-AF65-F5344CB8AC3E}">
        <p14:creationId xmlns:p14="http://schemas.microsoft.com/office/powerpoint/2010/main" val="7455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340</TotalTime>
  <Words>8732</Words>
  <Application>Microsoft Macintosh PowerPoint</Application>
  <PresentationFormat>Widescreen</PresentationFormat>
  <Paragraphs>458</Paragraphs>
  <Slides>180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180</vt:i4>
      </vt:variant>
    </vt:vector>
  </HeadingPairs>
  <TitlesOfParts>
    <vt:vector size="185" baseType="lpstr">
      <vt:lpstr>-apple-system</vt:lpstr>
      <vt:lpstr>Arial</vt:lpstr>
      <vt:lpstr>Calibri</vt:lpstr>
      <vt:lpstr>Calibri Light</vt:lpstr>
      <vt:lpstr>Office Theme</vt:lpstr>
      <vt:lpstr>What is Prototype Chaining?</vt:lpstr>
      <vt:lpstr>What is the purpose of the array slice method?</vt:lpstr>
      <vt:lpstr>What is the purpose of the array splice method?</vt:lpstr>
      <vt:lpstr>What is the difference between == and === operators?</vt:lpstr>
      <vt:lpstr>What is a first class function?</vt:lpstr>
      <vt:lpstr>What is a first order function?</vt:lpstr>
      <vt:lpstr>What is a higher order function?</vt:lpstr>
      <vt:lpstr>What is the purpose of the let keyword?</vt:lpstr>
      <vt:lpstr>What is the difference between let and var?</vt:lpstr>
      <vt:lpstr>How do you redeclare variables in switch block without an error?</vt:lpstr>
      <vt:lpstr>What is the Temporal Dead Zone?</vt:lpstr>
      <vt:lpstr>What is IIFE(Immediately Invoked Function Expression)?</vt:lpstr>
      <vt:lpstr>What is Hoisting?</vt:lpstr>
      <vt:lpstr>What are closures?</vt:lpstr>
      <vt:lpstr>What is scope in JavaScript?</vt:lpstr>
      <vt:lpstr>What is a Cookie?</vt:lpstr>
      <vt:lpstr>Why do you need a Cookie?</vt:lpstr>
      <vt:lpstr>What is the main difference between localStorage and sessionStorage?</vt:lpstr>
      <vt:lpstr>What is a promise?</vt:lpstr>
      <vt:lpstr>Why do you need a promise?</vt:lpstr>
      <vt:lpstr>What is a callback function?</vt:lpstr>
      <vt:lpstr>Why do we need callbacks?</vt:lpstr>
      <vt:lpstr>What is a callback hell?</vt:lpstr>
      <vt:lpstr>What is promise chaining?</vt:lpstr>
      <vt:lpstr>What is typeof operator?</vt:lpstr>
      <vt:lpstr>What is undefined property?</vt:lpstr>
      <vt:lpstr>What is null value?</vt:lpstr>
      <vt:lpstr>What is eval?</vt:lpstr>
      <vt:lpstr>What is NaN property?</vt:lpstr>
      <vt:lpstr>What is isNaN?</vt:lpstr>
      <vt:lpstr>What are the differences between undeclared and undefined variables?</vt:lpstr>
      <vt:lpstr>What is the difference between window and document?</vt:lpstr>
      <vt:lpstr>What is the difference between null and undefined?</vt:lpstr>
      <vt:lpstr>What are global variables?</vt:lpstr>
      <vt:lpstr>What are the problems with global variables?</vt:lpstr>
      <vt:lpstr>What is event bubbling?</vt:lpstr>
      <vt:lpstr>What is event capturing?</vt:lpstr>
      <vt:lpstr>What is the difference between document load and DOMContentLoaded events?</vt:lpstr>
      <vt:lpstr>What is the difference between an attribute and a property?</vt:lpstr>
      <vt:lpstr>What is same-origin policy?</vt:lpstr>
      <vt:lpstr>Is JavaScript a compiled or interpreted language?</vt:lpstr>
      <vt:lpstr>Is JavaScript a case-sensitive language?</vt:lpstr>
      <vt:lpstr>Is there any relation between Java and JavaScript?</vt:lpstr>
      <vt:lpstr>What are events?</vt:lpstr>
      <vt:lpstr>Who created javascript</vt:lpstr>
      <vt:lpstr>What is the use of preventDefault method?</vt:lpstr>
      <vt:lpstr>What is the use of stopPropagation method? </vt:lpstr>
      <vt:lpstr>What is BOM?</vt:lpstr>
      <vt:lpstr>What is the use of setTimeout?</vt:lpstr>
      <vt:lpstr>Why is JavaScript called as a Single threaded language?</vt:lpstr>
      <vt:lpstr>What is ECMAScript?</vt:lpstr>
      <vt:lpstr>What is JSON?</vt:lpstr>
      <vt:lpstr>What is the purpose JSON stringify?</vt:lpstr>
      <vt:lpstr>How do you parse JSON string?</vt:lpstr>
      <vt:lpstr>Why do you need JSON?</vt:lpstr>
      <vt:lpstr>What are PWAs?</vt:lpstr>
      <vt:lpstr>What is the purpose of clearTimeout method?</vt:lpstr>
      <vt:lpstr>What is the purpose of clearInterval method?</vt:lpstr>
      <vt:lpstr>How do you redirect new page in Vanilla javascript?</vt:lpstr>
      <vt:lpstr>How do you validate an email in javascript?</vt:lpstr>
      <vt:lpstr>How do you get the current url with javascript?</vt:lpstr>
      <vt:lpstr>How do you display the current date in javascript?</vt:lpstr>
      <vt:lpstr>How do you compare two date objects?</vt:lpstr>
      <vt:lpstr>How do you assign default values to variables?</vt:lpstr>
      <vt:lpstr>How do you define multiline strings?</vt:lpstr>
      <vt:lpstr>What is a polyfill?</vt:lpstr>
      <vt:lpstr>What are break and continue statements?</vt:lpstr>
      <vt:lpstr>What are the benefits of keeping declarations at the top?</vt:lpstr>
      <vt:lpstr>What are the benefits of initializing variables?</vt:lpstr>
      <vt:lpstr>How do you define JSON arrays?</vt:lpstr>
      <vt:lpstr>What is tree shaking?</vt:lpstr>
      <vt:lpstr>Is it a good practice to use eval?</vt:lpstr>
      <vt:lpstr>What is a Regular Expression?</vt:lpstr>
      <vt:lpstr>What are the string methods available in Regular expression?</vt:lpstr>
      <vt:lpstr>What would be the result of 1+2+'3’?</vt:lpstr>
      <vt:lpstr>How do you make synchronous HTTP request?</vt:lpstr>
      <vt:lpstr>How do you make asynchronous HTTP request?</vt:lpstr>
      <vt:lpstr>How do you convert date to another timezone in javascript?</vt:lpstr>
      <vt:lpstr>What are the properties used to get size of window?</vt:lpstr>
      <vt:lpstr>Which conditional works with the three operands?</vt:lpstr>
      <vt:lpstr>Can you apply chaining on conditional operator?</vt:lpstr>
      <vt:lpstr>What are the ways to execute javascript after page load? </vt:lpstr>
      <vt:lpstr>What is the difference between proto and prototype?</vt:lpstr>
      <vt:lpstr>What is the use of freeze method?</vt:lpstr>
      <vt:lpstr>How do you detect javascript disabled in the page?</vt:lpstr>
      <vt:lpstr>What is a rest operator?</vt:lpstr>
      <vt:lpstr>Why rest parameter is always a last argument?</vt:lpstr>
      <vt:lpstr>What is a spread operator?</vt:lpstr>
      <vt:lpstr>How do you copy properties from one object to other?</vt:lpstr>
      <vt:lpstr>What are the applications of assign method?</vt:lpstr>
      <vt:lpstr>What is the purpose of seal method?</vt:lpstr>
      <vt:lpstr>What are the differences between freeze and seal methods?</vt:lpstr>
      <vt:lpstr>What is the main difference between Object.values and Object.entries method?</vt:lpstr>
      <vt:lpstr>How do you create an object with prototype?</vt:lpstr>
      <vt:lpstr>How do you encode an URL?</vt:lpstr>
      <vt:lpstr>How do you decode an URL?</vt:lpstr>
      <vt:lpstr>What is an anonymous function?</vt:lpstr>
      <vt:lpstr>What is the precedence order between local and global variables?</vt:lpstr>
      <vt:lpstr>What is the purpose of switch-case?</vt:lpstr>
      <vt:lpstr>What are primitive data types?</vt:lpstr>
      <vt:lpstr>What is an error object?</vt:lpstr>
      <vt:lpstr>What is nodejs?</vt:lpstr>
      <vt:lpstr>What is an Iterator?</vt:lpstr>
      <vt:lpstr>What is an event loop?</vt:lpstr>
      <vt:lpstr>What is call stack?</vt:lpstr>
      <vt:lpstr>What is an event queue?</vt:lpstr>
      <vt:lpstr>What is an Unary operator?</vt:lpstr>
      <vt:lpstr>What is an empty statement and purpose of it?</vt:lpstr>
      <vt:lpstr>What is a comma operator?</vt:lpstr>
      <vt:lpstr>What Is Obfuscation in javascript?</vt:lpstr>
      <vt:lpstr>What is Minification?</vt:lpstr>
      <vt:lpstr>What is V8 JavaScript engine?</vt:lpstr>
      <vt:lpstr>Why do we call javascript as dynamic language?</vt:lpstr>
      <vt:lpstr>List down some of the features of ES6</vt:lpstr>
      <vt:lpstr>What is ES6?</vt:lpstr>
      <vt:lpstr>Can you redeclare let and const variables?</vt:lpstr>
      <vt:lpstr>Is const variable makes the value immutable?</vt:lpstr>
      <vt:lpstr>What are template literals?</vt:lpstr>
      <vt:lpstr>What are nesting templates?</vt:lpstr>
      <vt:lpstr>What are tagged templates?</vt:lpstr>
      <vt:lpstr>What is destructuring?</vt:lpstr>
      <vt:lpstr>What are default values in destructuring assignment?</vt:lpstr>
      <vt:lpstr>What paradigm is Javascript?</vt:lpstr>
      <vt:lpstr>What is the difference between internal and external javascript?</vt:lpstr>
      <vt:lpstr>Is JavaScript faster than server side script?</vt:lpstr>
      <vt:lpstr>Do all objects have prototypes?</vt:lpstr>
      <vt:lpstr>What is the difference between a parameter and an argument?</vt:lpstr>
      <vt:lpstr>What is the purpose of some method in arrays?</vt:lpstr>
      <vt:lpstr>How do you combine two or more arrays?</vt:lpstr>
      <vt:lpstr>What is the difference between Shallow and Deep copy?</vt:lpstr>
      <vt:lpstr>What is the output of below console statement with unary operator?  console.log(+"Hello");</vt:lpstr>
      <vt:lpstr>What happens if we add two arrays?</vt:lpstr>
      <vt:lpstr>How do you empty an array?</vt:lpstr>
      <vt:lpstr>How do you rounding numbers to certain decimals?</vt:lpstr>
      <vt:lpstr>Is it possible to add CSS to console messages?</vt:lpstr>
      <vt:lpstr>How do you display data in a tabular format using console object?</vt:lpstr>
      <vt:lpstr>How do you disable right click in the web page?</vt:lpstr>
      <vt:lpstr>What is React?</vt:lpstr>
      <vt:lpstr>What are the major features of React?</vt:lpstr>
      <vt:lpstr>What is JSX?</vt:lpstr>
      <vt:lpstr>What is the difference between Element and Component?</vt:lpstr>
      <vt:lpstr>What is state in React?</vt:lpstr>
      <vt:lpstr>What are props in React?</vt:lpstr>
      <vt:lpstr>What is the difference between state and props?</vt:lpstr>
      <vt:lpstr>Why should we not update the state directly?</vt:lpstr>
      <vt:lpstr>What are inline conditional expressions?</vt:lpstr>
      <vt:lpstr>What is "key" prop and what is the benefit of using it in arrays of elements?</vt:lpstr>
      <vt:lpstr>What is the use of refs?</vt:lpstr>
      <vt:lpstr>What are forward refs?</vt:lpstr>
      <vt:lpstr>What is Virtual DOM?</vt:lpstr>
      <vt:lpstr>What is the difference between Shadow DOM and Virtual DOM?</vt:lpstr>
      <vt:lpstr>What is React Fiber?</vt:lpstr>
      <vt:lpstr>What are controlled components?</vt:lpstr>
      <vt:lpstr>What are uncontrolled components?</vt:lpstr>
      <vt:lpstr>What is Lifting State Up in React?</vt:lpstr>
      <vt:lpstr>What are Higher-Order Components?</vt:lpstr>
      <vt:lpstr>What is context?</vt:lpstr>
      <vt:lpstr>How to write comments in React?</vt:lpstr>
      <vt:lpstr>What is reconciliation?</vt:lpstr>
      <vt:lpstr>What are fragments?</vt:lpstr>
      <vt:lpstr>What are portals in React?</vt:lpstr>
      <vt:lpstr>What are stateless components?</vt:lpstr>
      <vt:lpstr>What are stateful components?</vt:lpstr>
      <vt:lpstr>How to apply validation on props in React?</vt:lpstr>
      <vt:lpstr>What are error boundaries in React v16?</vt:lpstr>
      <vt:lpstr>What is the purpose of render method of react-dom?</vt:lpstr>
      <vt:lpstr>How to use styles in React?</vt:lpstr>
      <vt:lpstr>What is the impact of indexes as keys?</vt:lpstr>
      <vt:lpstr>What will happen if you use props in initial state?</vt:lpstr>
      <vt:lpstr>How do you conditionally render components?</vt:lpstr>
      <vt:lpstr>Why we need to be careful when spreading props on DOM elements?</vt:lpstr>
      <vt:lpstr>How you use decorators in React?</vt:lpstr>
      <vt:lpstr>Do Hooks replace render props and higher order components?</vt:lpstr>
      <vt:lpstr>What is a switching component?</vt:lpstr>
      <vt:lpstr>What are React Mixins?</vt:lpstr>
      <vt:lpstr>What are the Pointer Events supported in React?</vt:lpstr>
      <vt:lpstr>Why should component names start with capital letter?</vt:lpstr>
      <vt:lpstr>Are custom DOM attributes supported in React v16?</vt:lpstr>
      <vt:lpstr>How do you access props in attribute quotes?</vt:lpstr>
      <vt:lpstr>Why you can't update props in React?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Prototype Chaining?</dc:title>
  <dc:creator>vinay bs</dc:creator>
  <cp:lastModifiedBy>Microsoft Office User</cp:lastModifiedBy>
  <cp:revision>3</cp:revision>
  <dcterms:created xsi:type="dcterms:W3CDTF">2022-12-09T08:32:19Z</dcterms:created>
  <dcterms:modified xsi:type="dcterms:W3CDTF">2022-12-10T03:35:08Z</dcterms:modified>
</cp:coreProperties>
</file>