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43B25E-20A9-46EE-8A80-83F269ECB5F5}">
  <a:tblStyle styleId="{0A43B25E-20A9-46EE-8A80-83F269ECB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b2ab642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b2ab642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2ab642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2ab64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5da52f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5da52f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301a1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b301a1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b2ab642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b2ab642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b301a12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b301a12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b2ab642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b2ab642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2ab642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b2ab642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f5da52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f5da52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XGi2a0tNjO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pcc.ch/report/ar4/wg1/" TargetMode="External"/><Relationship Id="rId4" Type="http://schemas.openxmlformats.org/officeDocument/2006/relationships/hyperlink" Target="https://link.springer.com/article/10.1007/s11269-021-03042-8" TargetMode="External"/><Relationship Id="rId5" Type="http://schemas.openxmlformats.org/officeDocument/2006/relationships/hyperlink" Target="https://www.sciencedirect.com/science/article/pii/S016953472030249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nk.springer.com/article/10.1007/s42452-020-03239-3" TargetMode="External"/><Relationship Id="rId4" Type="http://schemas.openxmlformats.org/officeDocument/2006/relationships/hyperlink" Target="https://www.frontiersin.org/articles/10.3389/frobt.2019.00032/full" TargetMode="External"/><Relationship Id="rId5" Type="http://schemas.openxmlformats.org/officeDocument/2006/relationships/hyperlink" Target="https://www.sciencedirect.com/science/article/pii/S187705092032378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world/gpsdd/e1dcef1d-b9ca-4c22-8b78-f7b6703d2274" TargetMode="External"/><Relationship Id="rId4" Type="http://schemas.openxmlformats.org/officeDocument/2006/relationships/hyperlink" Target="https://data.worldbank.org/indicator/NY.GDP.MKTP.CD" TargetMode="External"/><Relationship Id="rId5" Type="http://schemas.openxmlformats.org/officeDocument/2006/relationships/hyperlink" Target="https://ourworldindata.org/co2-and-other-greenhouse-gas-emissions" TargetMode="External"/><Relationship Id="rId6" Type="http://schemas.openxmlformats.org/officeDocument/2006/relationships/hyperlink" Target="https://datasource.kapsarc.org/explore/dataset/world-motor-vehicle-sales-by-country-and-type/table/?disjunctive.date&amp;disjunctive.country_name&amp;disjunctive.indicator_name&amp;refine.date=2005&amp;refine.date=2021&amp;sort=-date" TargetMode="External"/><Relationship Id="rId7" Type="http://schemas.openxmlformats.org/officeDocument/2006/relationships/hyperlink" Target="https://gwis.jrc.ec.europa.eu/apps/country.profile/downloads" TargetMode="External"/><Relationship Id="rId8" Type="http://schemas.openxmlformats.org/officeDocument/2006/relationships/hyperlink" Target="https://www.atlasbig.com/en-us/countries-average-elev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Feeling the </a:t>
            </a:r>
            <a:r>
              <a:rPr b="1" lang="en" sz="28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</a:t>
            </a: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Prediction of </a:t>
            </a:r>
            <a:r>
              <a:rPr b="1" lang="en" sz="28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</a:t>
            </a: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 in average surface temperature using human-economic activity alternative data </a:t>
            </a:r>
            <a:endParaRPr b="1" sz="2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378"/>
              <a:buFont typeface="Arial"/>
              <a:buNone/>
            </a:pPr>
            <a:r>
              <a:rPr b="1" i="1" lang="en" sz="294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Predictive Analytics ( Prof. Anasse Bari )</a:t>
            </a:r>
            <a:endParaRPr b="1" i="1" sz="294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4</a:t>
            </a:r>
            <a:r>
              <a:rPr i="1" lang="en" sz="26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Jahnavi Swetha(jp5867), Deepti Saravanan(ds6812)</a:t>
            </a:r>
            <a:endParaRPr i="1" sz="26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" sz="26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i="1" lang="en" sz="26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Chris Davidson</a:t>
            </a:r>
            <a:endParaRPr i="1" sz="26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one degree increase in temperature will impact the planet adversely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Since the 1970s, global mean temperatures have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0.2˚C per decade. The rise in temperatures could melt the ice, lead to rising of sea level, change the ocean currents and precipitation, as well as potent a risk to the life on land and water.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Greenhouse gas emissions is the most significant contributor to the climate change issue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Unders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tanding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factors that cause greenhouse gas emissions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imperative to take future action to combat climate change. Past work has considered many key contributors that include CO2 emissions, ocean and atmospheric dynamics to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change in temperature, but did not research into the source of the issue – human activities. In this study, we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rise in average surface temperature across countries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tapping into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data such as GDP, global car sales, land elevations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 The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study would hold a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impact on the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making of respective governments on prioritizing and working towards immediate concerns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Research Questions: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causal relationship between human activities and climate change?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measure climate change?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Surface Temperature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human activities might affect climate change?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human activities lead to greenhouse gas emission?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we have relevant datasets?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preprocess the data?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human activities are correlated with climate change?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correlation tests should we employ? Why?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model the causal relationship?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should be the complexity of the model?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performance of ensemble of models?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infer from the result?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prioritize issues/factors? Do we set a threshold?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7300" y="9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is Climate Modeling?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228025" y="774200"/>
            <a:ext cx="1103400" cy="10146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Earth’s climatic factors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408250" y="836475"/>
            <a:ext cx="1459500" cy="81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Mathematical Modeling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420475" y="1121250"/>
            <a:ext cx="8988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002250" y="1139150"/>
            <a:ext cx="8988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730825" y="955800"/>
            <a:ext cx="17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Climate Predictions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flipH="1">
            <a:off x="3060975" y="2411575"/>
            <a:ext cx="18000" cy="25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>
            <a:off x="5891200" y="2456075"/>
            <a:ext cx="8700" cy="25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4965525" y="275850"/>
            <a:ext cx="1690800" cy="382800"/>
          </a:xfrm>
          <a:prstGeom prst="wedgeRectCallout">
            <a:avLst>
              <a:gd fmla="val -61052" name="adj1"/>
              <a:gd fmla="val 103429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Understands how the climate system works</a:t>
            </a:r>
            <a:endParaRPr sz="13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8925" y="1991013"/>
            <a:ext cx="3381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How does a simple energy balance model work?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8325" y="2456075"/>
            <a:ext cx="596100" cy="489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sun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293650" y="4716250"/>
            <a:ext cx="2598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>
            <a:stCxn id="82" idx="4"/>
          </p:cNvCxnSpPr>
          <p:nvPr/>
        </p:nvCxnSpPr>
        <p:spPr>
          <a:xfrm flipH="1">
            <a:off x="787375" y="2945375"/>
            <a:ext cx="9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1405900" y="2954375"/>
            <a:ext cx="9000" cy="17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809725" y="35239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450600" y="35239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381450" y="2456075"/>
            <a:ext cx="596100" cy="489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sun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3176775" y="4716250"/>
            <a:ext cx="2598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8" idx="4"/>
          </p:cNvCxnSpPr>
          <p:nvPr/>
        </p:nvCxnSpPr>
        <p:spPr>
          <a:xfrm flipH="1">
            <a:off x="3670500" y="2945375"/>
            <a:ext cx="9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4298025" y="2954375"/>
            <a:ext cx="9000" cy="17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3666350" y="35239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279913" y="3523925"/>
            <a:ext cx="5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55950" y="2456075"/>
            <a:ext cx="596100" cy="4893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sun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6151275" y="4716250"/>
            <a:ext cx="2598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94" idx="4"/>
          </p:cNvCxnSpPr>
          <p:nvPr/>
        </p:nvCxnSpPr>
        <p:spPr>
          <a:xfrm flipH="1">
            <a:off x="6645000" y="2945375"/>
            <a:ext cx="9000" cy="1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 flipH="1" rot="10800000">
            <a:off x="8309500" y="2967725"/>
            <a:ext cx="6600" cy="17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6612650" y="35284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309500" y="3523925"/>
            <a:ext cx="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x-y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+z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619700" y="3021000"/>
            <a:ext cx="1272600" cy="369300"/>
          </a:xfrm>
          <a:prstGeom prst="wedgeRectCallout">
            <a:avLst>
              <a:gd fmla="val -50010" name="adj1"/>
              <a:gd fmla="val 115096" name="adj2"/>
            </a:avLst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Inflow = Outflow</a:t>
            </a:r>
            <a:endParaRPr b="1" i="1" sz="12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3203700" y="3417250"/>
            <a:ext cx="462600" cy="13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3196888" y="387115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458263" y="3001063"/>
            <a:ext cx="1272600" cy="369300"/>
          </a:xfrm>
          <a:prstGeom prst="wedgeRectCallout">
            <a:avLst>
              <a:gd fmla="val -50010" name="adj1"/>
              <a:gd fmla="val 115096" name="adj2"/>
            </a:avLst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cools the surface</a:t>
            </a:r>
            <a:endParaRPr b="1" i="1" sz="12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7473950" y="3939325"/>
            <a:ext cx="90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 rot="10800000">
            <a:off x="6150000" y="3417350"/>
            <a:ext cx="497400" cy="12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6213575" y="40413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004300" y="3446713"/>
            <a:ext cx="9483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Greenhouse gas</a:t>
            </a:r>
            <a:endParaRPr b="1" sz="1000"/>
          </a:p>
        </p:txBody>
      </p:sp>
      <p:cxnSp>
        <p:nvCxnSpPr>
          <p:cNvPr id="108" name="Google Shape;108;p16"/>
          <p:cNvCxnSpPr>
            <a:stCxn id="107" idx="0"/>
          </p:cNvCxnSpPr>
          <p:nvPr/>
        </p:nvCxnSpPr>
        <p:spPr>
          <a:xfrm flipH="1" rot="10800000">
            <a:off x="7478450" y="2892013"/>
            <a:ext cx="144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7473950" y="4041325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478450" y="300555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626650" y="2009013"/>
            <a:ext cx="1459500" cy="722700"/>
          </a:xfrm>
          <a:prstGeom prst="wedgeRectCallout">
            <a:avLst>
              <a:gd fmla="val 28626" name="adj1"/>
              <a:gd fmla="val 170698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in temperature because of greenhouse gas emissions</a:t>
            </a:r>
            <a:endParaRPr b="1" i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165875" y="4707425"/>
            <a:ext cx="14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Earth Surface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158938" y="4716275"/>
            <a:ext cx="14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Earth Surface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226050" y="4730775"/>
            <a:ext cx="14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Earth Surface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128000" y="4734075"/>
            <a:ext cx="10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618825"/>
            <a:ext cx="8520600" cy="4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Climate Models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/>
              <a:t>–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https://www.ipcc.ch/report/ar4/wg1/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complex models use atmospheric parameters like greenhouse gases, ocean dynamics, cloud systems to predict the temperature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key processes that would affect the temperature change but it’s hard to add all of them. Also, there is a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 of interpretability of these complex models.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European Multi Model Ensemble (EMME): A New Approach for Monthly Forecast of Precipitation</a:t>
            </a:r>
            <a:r>
              <a:rPr lang="en" sz="23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https://link.springer.com/article/10.1007/s11269-021-03042-8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(2022)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combined individual forecasts from a group of european climate models to produce an ensemble forecast. Artificial neural networks, support vector regression, decision tree and random forests were used to predict the climate change.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and random forest methods performed better than the decision tree and the support vector machine and the ensemble result is better than the individual models.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Predictions of Climate Change – Land Use Change Interactions -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https://www.sciencedirect.com/science/article/pii/S0169534720302494?casa_token=cVQMymlYOiMAAAAA:YjiDXSVFhD-ZyQLShvLVwBvMLarE_gYGUXa2VjDpdjSFuGz0yyV2HZa83XA0kQwzTjiKjY0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(2021)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talks about how the human activities transform the natural landscape which in turn affects the climate change in an area.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  <a:r>
              <a:rPr b="1" lang="en" sz="1911">
                <a:latin typeface="Times New Roman"/>
                <a:ea typeface="Times New Roman"/>
                <a:cs typeface="Times New Roman"/>
                <a:sym typeface="Times New Roman"/>
              </a:rPr>
              <a:t>(contd.)</a:t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618825"/>
            <a:ext cx="8520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of Sea-Surface Temperature (SST) using Deep Learning </a:t>
            </a:r>
            <a:r>
              <a:rPr lang="en" sz="1500"/>
              <a:t>–</a:t>
            </a:r>
            <a:r>
              <a:rPr lang="en" sz="1500"/>
              <a:t>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https://link.springer.com/article/10.1007/s42452-020-03239-3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(2020)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" sz="1400">
                <a:solidFill>
                  <a:schemeClr val="dk1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Very High Resolution Radiometer (AVHRR) infrared satellite SST data (historic), the authors used ANN and LSTM to predict SST (R score of 0.94).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Climate Trends using Neural Networks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https://www.frontiersin.org/articles/10.3389/frobt.2019.00032/full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(2019)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 image grids using month mean temperature of regions for a period of 30 years and predicted a rise or fall in temperature using LeNet.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97% accuracy was attained.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Air Temperature using Deep Neural Networks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https://www.sciencedirect.com/science/article/pii/S1877050920323784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(2020)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study of three models – Multi-Layer Perceptron (MLP), LSTM and an ensemble of CNN and LSTM, using historical data.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ensemble performed the best with an accuracy of 73%.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-8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2084025"/>
            <a:ext cx="852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Causal inference between Human Factors and Climate Change – Countrywise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Factors –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car sales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Wildfires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use patterns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more…</a:t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such controllable factors helps in –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decision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Prioritization of current issues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 for possible calamities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Causality and Correlation Analysis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Neural Network Models (LSTM, CNN etc)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Multi-modality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of models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afforestation using satellite imagery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753075" y="1124325"/>
            <a:ext cx="854400" cy="8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Human factors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434950" y="1124325"/>
            <a:ext cx="1263600" cy="8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Greenhouse gas emissions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526025" y="1124325"/>
            <a:ext cx="1263600" cy="8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Climate Change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705313" y="1431375"/>
            <a:ext cx="631800" cy="24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833238" y="1431375"/>
            <a:ext cx="631800" cy="24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698550" y="486875"/>
            <a:ext cx="1076700" cy="462900"/>
          </a:xfrm>
          <a:prstGeom prst="wedgeRectCallout">
            <a:avLst>
              <a:gd fmla="val -10326" name="adj1"/>
              <a:gd fmla="val 151145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 literature work</a:t>
            </a:r>
            <a:endParaRPr b="1" i="1"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482875" y="486875"/>
            <a:ext cx="1076700" cy="462900"/>
          </a:xfrm>
          <a:prstGeom prst="wedgeRectCallout">
            <a:avLst>
              <a:gd fmla="val 1233" name="adj1"/>
              <a:gd fmla="val 156913" name="adj2"/>
            </a:avLst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Proposed</a:t>
            </a:r>
            <a:r>
              <a:rPr b="1" i="1" lang="en" sz="12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</a:t>
            </a:r>
            <a:endParaRPr b="1" i="1" sz="12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23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205200" y="905550"/>
            <a:ext cx="8733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temperature of the countries over the years - 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https://data.world/gpsdd/e1dcef1d-b9ca-4c22-8b78-f7b6703d2274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Human-Economic factors: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 of the countries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https://data.worldbank.org/indicator/NY.GDP.MKTP.CD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CO2 and Greenhouse gas emissions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https://ourworldindata.org/co2-and-other-greenhouse-gas-emissions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vehicle sales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3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https://datasource.kapsarc.org/explore/dataset/world-motor-vehicle-sales-by-country-and-type/table/?disjunctive.date&amp;disjunctive.country_name&amp;disjunctive.indicator_name&amp;refine.date=2005&amp;refine.date=2021&amp;sort=-date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Atmospheric factors: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wildfires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https://gwis.jrc.ec.europa.eu/apps/country.profile/downloads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elevation of a country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https://www.atlasbig.com/en-us/countries-average-elevation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Use - Climate change interaction factors: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Deforestation rate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google earth images to get the forest coverage of the countries which could attribute as a land use interaction factor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1"/>
          <p:cNvGraphicFramePr/>
          <p:nvPr/>
        </p:nvGraphicFramePr>
        <p:xfrm>
          <a:off x="448625" y="547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{0A43B25E-20A9-46EE-8A80-83F269ECB5F5}</a:tableStyleId>
              </a:tblPr>
              <a:tblGrid>
                <a:gridCol w="3348875"/>
                <a:gridCol w="3575700"/>
              </a:tblGrid>
              <a:tr h="4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 10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set of features and corresponding datasets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 17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Preprocessing of data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 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Correlation test results for the features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 31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selection I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7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Selection II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21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II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28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 and compilation of results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 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 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Submission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-2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Timeline: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