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b2cab721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b2cab721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b2cab721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b2cab721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b2cab721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ab2cab721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b2cab721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b2cab721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91adefc2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a91adefc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91adefc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91adefc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91adefc2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91adefc2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b2cab72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b2cab72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b2cab721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b2cab72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91adefc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91adefc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91adefc2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91adefc2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ab8917a10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ab8917a10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91adefc2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a91adefc2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b8917a10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ab8917a1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ab8917a1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ab8917a1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b8917a1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ab8917a1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b8917a1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b8917a1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b8917a10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b8917a10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91adefc2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a91adefc2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91adefc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91adefc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91adefc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91adefc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91adefc2a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91adefc2a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91adefc2a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91adefc2a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91adefc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91adefc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91adefc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91adefc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91adefc2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91adefc2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google.com/document/d/1dBymYugWodxfnChD3ef3fqx-eQAzZFZ4D6rJkfdPl3E/edit#heading=h.g9yt5eik8uqx" TargetMode="External"/><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v=XGi2a0tNjO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ipcc.ch/report/ar4/wg1/" TargetMode="External"/><Relationship Id="rId4" Type="http://schemas.openxmlformats.org/officeDocument/2006/relationships/hyperlink" Target="https://link.springer.com/article/10.1007/s11269-021-03042-8" TargetMode="External"/><Relationship Id="rId5" Type="http://schemas.openxmlformats.org/officeDocument/2006/relationships/hyperlink" Target="https://www.sciencedirect.com/science/article/pii/S016953472030249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link.springer.com/article/10.1007/s42452-020-03239-3" TargetMode="External"/><Relationship Id="rId4" Type="http://schemas.openxmlformats.org/officeDocument/2006/relationships/hyperlink" Target="https://www.frontiersin.org/articles/10.3389/frobt.2019.00032/full" TargetMode="External"/><Relationship Id="rId5" Type="http://schemas.openxmlformats.org/officeDocument/2006/relationships/hyperlink" Target="https://www.sciencedirect.com/science/article/pii/S187705092032378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8" y="519150"/>
            <a:ext cx="85206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880">
                <a:solidFill>
                  <a:srgbClr val="000000"/>
                </a:solidFill>
                <a:latin typeface="Proxima Nova"/>
                <a:ea typeface="Proxima Nova"/>
                <a:cs typeface="Proxima Nova"/>
                <a:sym typeface="Proxima Nova"/>
              </a:rPr>
              <a:t>Feeling the </a:t>
            </a:r>
            <a:r>
              <a:rPr b="1" lang="en" sz="2880">
                <a:solidFill>
                  <a:srgbClr val="FF0000"/>
                </a:solidFill>
                <a:latin typeface="Proxima Nova"/>
                <a:ea typeface="Proxima Nova"/>
                <a:cs typeface="Proxima Nova"/>
                <a:sym typeface="Proxima Nova"/>
              </a:rPr>
              <a:t>heat</a:t>
            </a:r>
            <a:r>
              <a:rPr b="1" lang="en" sz="2880">
                <a:solidFill>
                  <a:srgbClr val="000000"/>
                </a:solidFill>
                <a:latin typeface="Proxima Nova"/>
                <a:ea typeface="Proxima Nova"/>
                <a:cs typeface="Proxima Nova"/>
                <a:sym typeface="Proxima Nova"/>
              </a:rPr>
              <a:t>: Prediction of </a:t>
            </a:r>
            <a:r>
              <a:rPr b="1" lang="en" sz="2880">
                <a:solidFill>
                  <a:srgbClr val="FF0000"/>
                </a:solidFill>
                <a:latin typeface="Proxima Nova"/>
                <a:ea typeface="Proxima Nova"/>
                <a:cs typeface="Proxima Nova"/>
                <a:sym typeface="Proxima Nova"/>
              </a:rPr>
              <a:t>rise</a:t>
            </a:r>
            <a:r>
              <a:rPr b="1" lang="en" sz="2880">
                <a:solidFill>
                  <a:srgbClr val="000000"/>
                </a:solidFill>
                <a:latin typeface="Proxima Nova"/>
                <a:ea typeface="Proxima Nova"/>
                <a:cs typeface="Proxima Nova"/>
                <a:sym typeface="Proxima Nova"/>
              </a:rPr>
              <a:t> in average surface temperature using human-economic activity alternative data </a:t>
            </a:r>
            <a:endParaRPr b="1" sz="2880">
              <a:solidFill>
                <a:srgbClr val="000000"/>
              </a:solidFill>
              <a:latin typeface="Proxima Nova"/>
              <a:ea typeface="Proxima Nova"/>
              <a:cs typeface="Proxima Nova"/>
              <a:sym typeface="Proxima Nova"/>
            </a:endParaRPr>
          </a:p>
        </p:txBody>
      </p:sp>
      <p:sp>
        <p:nvSpPr>
          <p:cNvPr id="55" name="Google Shape;55;p13"/>
          <p:cNvSpPr txBox="1"/>
          <p:nvPr/>
        </p:nvSpPr>
        <p:spPr>
          <a:xfrm>
            <a:off x="311700" y="2816725"/>
            <a:ext cx="8520600" cy="17007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i="1" lang="en" sz="2942">
                <a:solidFill>
                  <a:srgbClr val="000000"/>
                </a:solidFill>
                <a:latin typeface="Proxima Nova"/>
                <a:ea typeface="Proxima Nova"/>
                <a:cs typeface="Proxima Nova"/>
                <a:sym typeface="Proxima Nova"/>
              </a:rPr>
              <a:t>				Predictive Analytics ( Prof. Anasse Bari )</a:t>
            </a:r>
            <a:endParaRPr b="1" i="1" sz="2942">
              <a:solidFill>
                <a:srgbClr val="000000"/>
              </a:solidFill>
              <a:latin typeface="Proxima Nova"/>
              <a:ea typeface="Proxima Nova"/>
              <a:cs typeface="Proxima Nova"/>
              <a:sym typeface="Proxima Nova"/>
            </a:endParaRPr>
          </a:p>
          <a:p>
            <a:pPr indent="457200" lvl="0" marL="914400" rtl="0" algn="l">
              <a:spcBef>
                <a:spcPts val="0"/>
              </a:spcBef>
              <a:spcAft>
                <a:spcPts val="0"/>
              </a:spcAft>
              <a:buNone/>
            </a:pPr>
            <a:r>
              <a:rPr i="1" lang="en" sz="2800">
                <a:solidFill>
                  <a:srgbClr val="000000"/>
                </a:solidFill>
                <a:latin typeface="Proxima Nova"/>
                <a:ea typeface="Proxima Nova"/>
                <a:cs typeface="Proxima Nova"/>
                <a:sym typeface="Proxima Nova"/>
              </a:rPr>
              <a:t>      </a:t>
            </a:r>
            <a:endParaRPr i="1" sz="2800">
              <a:solidFill>
                <a:srgbClr val="000000"/>
              </a:solidFill>
              <a:latin typeface="Proxima Nova"/>
              <a:ea typeface="Proxima Nova"/>
              <a:cs typeface="Proxima Nova"/>
              <a:sym typeface="Proxima Nova"/>
            </a:endParaRPr>
          </a:p>
          <a:p>
            <a:pPr indent="457200" lvl="0" marL="914400" rtl="0" algn="l">
              <a:spcBef>
                <a:spcPts val="0"/>
              </a:spcBef>
              <a:spcAft>
                <a:spcPts val="0"/>
              </a:spcAft>
              <a:buNone/>
            </a:pPr>
            <a:r>
              <a:rPr b="1" i="1" lang="en" sz="2657">
                <a:solidFill>
                  <a:srgbClr val="000000"/>
                </a:solidFill>
                <a:latin typeface="Proxima Nova"/>
                <a:ea typeface="Proxima Nova"/>
                <a:cs typeface="Proxima Nova"/>
                <a:sym typeface="Proxima Nova"/>
              </a:rPr>
              <a:t>Team 4</a:t>
            </a:r>
            <a:r>
              <a:rPr i="1" lang="en" sz="2657">
                <a:solidFill>
                  <a:srgbClr val="000000"/>
                </a:solidFill>
                <a:latin typeface="Proxima Nova"/>
                <a:ea typeface="Proxima Nova"/>
                <a:cs typeface="Proxima Nova"/>
                <a:sym typeface="Proxima Nova"/>
              </a:rPr>
              <a:t>: Jahnavi Swetha(jp5867), Deepti Saravanan(ds6812)</a:t>
            </a:r>
            <a:endParaRPr i="1" sz="2657">
              <a:solidFill>
                <a:srgbClr val="000000"/>
              </a:solidFill>
              <a:latin typeface="Proxima Nova"/>
              <a:ea typeface="Proxima Nova"/>
              <a:cs typeface="Proxima Nova"/>
              <a:sym typeface="Proxima Nova"/>
            </a:endParaRPr>
          </a:p>
          <a:p>
            <a:pPr indent="457200" lvl="0" marL="2286000" rtl="0" algn="l">
              <a:spcBef>
                <a:spcPts val="0"/>
              </a:spcBef>
              <a:spcAft>
                <a:spcPts val="0"/>
              </a:spcAft>
              <a:buNone/>
            </a:pPr>
            <a:r>
              <a:rPr i="1" lang="en" sz="2657">
                <a:solidFill>
                  <a:srgbClr val="000000"/>
                </a:solidFill>
                <a:latin typeface="Proxima Nova"/>
                <a:ea typeface="Proxima Nova"/>
                <a:cs typeface="Proxima Nova"/>
                <a:sym typeface="Proxima Nova"/>
              </a:rPr>
              <a:t>  </a:t>
            </a:r>
            <a:r>
              <a:rPr b="1" i="1" lang="en" sz="2657">
                <a:solidFill>
                  <a:srgbClr val="000000"/>
                </a:solidFill>
                <a:latin typeface="Proxima Nova"/>
                <a:ea typeface="Proxima Nova"/>
                <a:cs typeface="Proxima Nova"/>
                <a:sym typeface="Proxima Nova"/>
              </a:rPr>
              <a:t>Mentor</a:t>
            </a:r>
            <a:r>
              <a:rPr i="1" lang="en" sz="2657">
                <a:solidFill>
                  <a:srgbClr val="000000"/>
                </a:solidFill>
                <a:latin typeface="Proxima Nova"/>
                <a:ea typeface="Proxima Nova"/>
                <a:cs typeface="Proxima Nova"/>
                <a:sym typeface="Proxima Nova"/>
              </a:rPr>
              <a:t>: Chris Davidson</a:t>
            </a:r>
            <a:endParaRPr i="1" sz="2657">
              <a:solidFill>
                <a:srgbClr val="000000"/>
              </a:solidFill>
              <a:latin typeface="Proxima Nova"/>
              <a:ea typeface="Proxima Nova"/>
              <a:cs typeface="Proxima Nova"/>
              <a:sym typeface="Proxima Nova"/>
            </a:endParaRPr>
          </a:p>
          <a:p>
            <a:pPr indent="457200" lvl="0" marL="914400" rtl="0" algn="l">
              <a:spcBef>
                <a:spcPts val="0"/>
              </a:spcBef>
              <a:spcAft>
                <a:spcPts val="0"/>
              </a:spcAft>
              <a:buNone/>
            </a:pPr>
            <a:r>
              <a:t/>
            </a:r>
            <a:endParaRPr i="1" sz="2800">
              <a:solidFill>
                <a:srgbClr val="000000"/>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16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Pearson Correlation</a:t>
            </a:r>
            <a:endParaRPr b="1">
              <a:latin typeface="Proxima Nova"/>
              <a:ea typeface="Proxima Nova"/>
              <a:cs typeface="Proxima Nova"/>
              <a:sym typeface="Proxima Nova"/>
            </a:endParaRPr>
          </a:p>
        </p:txBody>
      </p:sp>
      <p:pic>
        <p:nvPicPr>
          <p:cNvPr id="151" name="Google Shape;151;p22"/>
          <p:cNvPicPr preferRelativeResize="0"/>
          <p:nvPr/>
        </p:nvPicPr>
        <p:blipFill>
          <a:blip r:embed="rId3">
            <a:alphaModFix/>
          </a:blip>
          <a:stretch>
            <a:fillRect/>
          </a:stretch>
        </p:blipFill>
        <p:spPr>
          <a:xfrm>
            <a:off x="764975" y="802000"/>
            <a:ext cx="6923324" cy="4341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ANOVA f-score</a:t>
            </a:r>
            <a:endParaRPr b="1">
              <a:latin typeface="Proxima Nova"/>
              <a:ea typeface="Proxima Nova"/>
              <a:cs typeface="Proxima Nova"/>
              <a:sym typeface="Proxima Nova"/>
            </a:endParaRPr>
          </a:p>
        </p:txBody>
      </p:sp>
      <p:pic>
        <p:nvPicPr>
          <p:cNvPr id="157" name="Google Shape;157;p23"/>
          <p:cNvPicPr preferRelativeResize="0"/>
          <p:nvPr/>
        </p:nvPicPr>
        <p:blipFill>
          <a:blip r:embed="rId3">
            <a:alphaModFix/>
          </a:blip>
          <a:stretch>
            <a:fillRect/>
          </a:stretch>
        </p:blipFill>
        <p:spPr>
          <a:xfrm>
            <a:off x="311700" y="1200125"/>
            <a:ext cx="5347500" cy="3485874"/>
          </a:xfrm>
          <a:prstGeom prst="rect">
            <a:avLst/>
          </a:prstGeom>
          <a:noFill/>
          <a:ln>
            <a:noFill/>
          </a:ln>
        </p:spPr>
      </p:pic>
      <p:sp>
        <p:nvSpPr>
          <p:cNvPr id="158" name="Google Shape;158;p23"/>
          <p:cNvSpPr/>
          <p:nvPr/>
        </p:nvSpPr>
        <p:spPr>
          <a:xfrm>
            <a:off x="5990125" y="1498675"/>
            <a:ext cx="2699400" cy="3143700"/>
          </a:xfrm>
          <a:prstGeom prst="verticalScroll">
            <a:avLst>
              <a:gd fmla="val 12500" name="adj"/>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274E13"/>
                </a:solidFill>
                <a:latin typeface="Proxima Nova"/>
                <a:ea typeface="Proxima Nova"/>
                <a:cs typeface="Proxima Nova"/>
                <a:sym typeface="Proxima Nova"/>
              </a:rPr>
              <a:t>High F-values</a:t>
            </a:r>
            <a:r>
              <a:rPr lang="en">
                <a:solidFill>
                  <a:srgbClr val="274E13"/>
                </a:solidFill>
                <a:latin typeface="Proxima Nova"/>
                <a:ea typeface="Proxima Nova"/>
                <a:cs typeface="Proxima Nova"/>
                <a:sym typeface="Proxima Nova"/>
              </a:rPr>
              <a:t> – explained variance &gt; unexplained variance</a:t>
            </a:r>
            <a:endParaRPr>
              <a:solidFill>
                <a:srgbClr val="274E13"/>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274E13"/>
              </a:solidFill>
              <a:latin typeface="Proxima Nova"/>
              <a:ea typeface="Proxima Nova"/>
              <a:cs typeface="Proxima Nova"/>
              <a:sym typeface="Proxima Nova"/>
            </a:endParaRPr>
          </a:p>
          <a:p>
            <a:pPr indent="0" lvl="0" marL="0" rtl="0" algn="l">
              <a:spcBef>
                <a:spcPts val="0"/>
              </a:spcBef>
              <a:spcAft>
                <a:spcPts val="0"/>
              </a:spcAft>
              <a:buNone/>
            </a:pPr>
            <a:r>
              <a:rPr b="1" lang="en" sz="1300">
                <a:solidFill>
                  <a:srgbClr val="274E13"/>
                </a:solidFill>
                <a:latin typeface="Proxima Nova"/>
                <a:ea typeface="Proxima Nova"/>
                <a:cs typeface="Proxima Nova"/>
                <a:sym typeface="Proxima Nova"/>
              </a:rPr>
              <a:t>P-values &lt; 0.05 – statistically significant</a:t>
            </a:r>
            <a:endParaRPr b="1" sz="1300">
              <a:solidFill>
                <a:srgbClr val="274E1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Univariate Linear Regression</a:t>
            </a:r>
            <a:endParaRPr b="1">
              <a:latin typeface="Proxima Nova"/>
              <a:ea typeface="Proxima Nova"/>
              <a:cs typeface="Proxima Nova"/>
              <a:sym typeface="Proxima Nova"/>
            </a:endParaRPr>
          </a:p>
        </p:txBody>
      </p:sp>
      <p:pic>
        <p:nvPicPr>
          <p:cNvPr id="164" name="Google Shape;164;p24"/>
          <p:cNvPicPr preferRelativeResize="0"/>
          <p:nvPr/>
        </p:nvPicPr>
        <p:blipFill>
          <a:blip r:embed="rId3">
            <a:alphaModFix/>
          </a:blip>
          <a:stretch>
            <a:fillRect/>
          </a:stretch>
        </p:blipFill>
        <p:spPr>
          <a:xfrm>
            <a:off x="1009250" y="1017725"/>
            <a:ext cx="7125500" cy="393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1021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Proxima Nova"/>
                <a:ea typeface="Proxima Nova"/>
                <a:cs typeface="Proxima Nova"/>
                <a:sym typeface="Proxima Nova"/>
              </a:rPr>
              <a:t>Feature Importance using Sequential Backward Selection</a:t>
            </a:r>
            <a:endParaRPr b="1" sz="2420">
              <a:latin typeface="Proxima Nova"/>
              <a:ea typeface="Proxima Nova"/>
              <a:cs typeface="Proxima Nova"/>
              <a:sym typeface="Proxima Nova"/>
            </a:endParaRPr>
          </a:p>
        </p:txBody>
      </p:sp>
      <p:sp>
        <p:nvSpPr>
          <p:cNvPr id="170" name="Google Shape;170;p25"/>
          <p:cNvSpPr txBox="1"/>
          <p:nvPr>
            <p:ph idx="1" type="body"/>
          </p:nvPr>
        </p:nvSpPr>
        <p:spPr>
          <a:xfrm>
            <a:off x="311700" y="674825"/>
            <a:ext cx="8520600" cy="389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Proxima Nova"/>
              <a:buChar char="●"/>
            </a:pPr>
            <a:r>
              <a:rPr lang="en" sz="1400">
                <a:latin typeface="Proxima Nova"/>
                <a:ea typeface="Proxima Nova"/>
                <a:cs typeface="Proxima Nova"/>
                <a:sym typeface="Proxima Nova"/>
              </a:rPr>
              <a:t>AIC scores of models gradually </a:t>
            </a:r>
            <a:r>
              <a:rPr lang="en" sz="1400">
                <a:latin typeface="Proxima Nova"/>
                <a:ea typeface="Proxima Nova"/>
                <a:cs typeface="Proxima Nova"/>
                <a:sym typeface="Proxima Nova"/>
              </a:rPr>
              <a:t>increased</a:t>
            </a:r>
            <a:r>
              <a:rPr lang="en" sz="1400">
                <a:latin typeface="Proxima Nova"/>
                <a:ea typeface="Proxima Nova"/>
                <a:cs typeface="Proxima Nova"/>
                <a:sym typeface="Proxima Nova"/>
              </a:rPr>
              <a:t> as features were removed.</a:t>
            </a:r>
            <a:endParaRPr sz="1400">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sz="1400">
                <a:latin typeface="Proxima Nova"/>
                <a:ea typeface="Proxima Nova"/>
                <a:cs typeface="Proxima Nova"/>
                <a:sym typeface="Proxima Nova"/>
              </a:rPr>
              <a:t>P-values were less than 0.05 for a few of the features.</a:t>
            </a:r>
            <a:endParaRPr sz="1400">
              <a:latin typeface="Proxima Nova"/>
              <a:ea typeface="Proxima Nova"/>
              <a:cs typeface="Proxima Nova"/>
              <a:sym typeface="Proxima Nova"/>
            </a:endParaRPr>
          </a:p>
          <a:p>
            <a:pPr indent="0" lvl="0" marL="0" rtl="0" algn="l">
              <a:spcBef>
                <a:spcPts val="1200"/>
              </a:spcBef>
              <a:spcAft>
                <a:spcPts val="0"/>
              </a:spcAft>
              <a:buNone/>
            </a:pPr>
            <a:r>
              <a:rPr b="1" lang="en" sz="2500">
                <a:solidFill>
                  <a:schemeClr val="dk1"/>
                </a:solidFill>
                <a:latin typeface="Proxima Nova"/>
                <a:ea typeface="Proxima Nova"/>
                <a:cs typeface="Proxima Nova"/>
                <a:sym typeface="Proxima Nova"/>
              </a:rPr>
              <a:t>Mutual Information based Feature Selection</a:t>
            </a:r>
            <a:endParaRPr b="1" sz="2500">
              <a:solidFill>
                <a:schemeClr val="dk1"/>
              </a:solidFill>
              <a:latin typeface="Proxima Nova"/>
              <a:ea typeface="Proxima Nova"/>
              <a:cs typeface="Proxima Nova"/>
              <a:sym typeface="Proxima Nova"/>
            </a:endParaRPr>
          </a:p>
          <a:p>
            <a:pPr indent="0" lvl="0" marL="0" rtl="0" algn="l">
              <a:spcBef>
                <a:spcPts val="1200"/>
              </a:spcBef>
              <a:spcAft>
                <a:spcPts val="1200"/>
              </a:spcAft>
              <a:buNone/>
            </a:pPr>
            <a:r>
              <a:t/>
            </a:r>
            <a:endParaRPr>
              <a:latin typeface="Proxima Nova"/>
              <a:ea typeface="Proxima Nova"/>
              <a:cs typeface="Proxima Nova"/>
              <a:sym typeface="Proxima Nova"/>
            </a:endParaRPr>
          </a:p>
        </p:txBody>
      </p:sp>
      <p:pic>
        <p:nvPicPr>
          <p:cNvPr id="171" name="Google Shape;171;p25"/>
          <p:cNvPicPr preferRelativeResize="0"/>
          <p:nvPr/>
        </p:nvPicPr>
        <p:blipFill>
          <a:blip r:embed="rId3">
            <a:alphaModFix/>
          </a:blip>
          <a:stretch>
            <a:fillRect/>
          </a:stretch>
        </p:blipFill>
        <p:spPr>
          <a:xfrm>
            <a:off x="556075" y="1908050"/>
            <a:ext cx="4250526" cy="2864675"/>
          </a:xfrm>
          <a:prstGeom prst="rect">
            <a:avLst/>
          </a:prstGeom>
          <a:noFill/>
          <a:ln>
            <a:noFill/>
          </a:ln>
        </p:spPr>
      </p:pic>
      <p:sp>
        <p:nvSpPr>
          <p:cNvPr id="172" name="Google Shape;172;p25"/>
          <p:cNvSpPr/>
          <p:nvPr/>
        </p:nvSpPr>
        <p:spPr>
          <a:xfrm>
            <a:off x="5228075" y="1908050"/>
            <a:ext cx="2085900" cy="942900"/>
          </a:xfrm>
          <a:prstGeom prst="wedgeRectCallout">
            <a:avLst>
              <a:gd fmla="val -82877" name="adj1"/>
              <a:gd fmla="val -16659" name="adj2"/>
            </a:avLst>
          </a:prstGeom>
          <a:solidFill>
            <a:srgbClr val="C9DAF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Proxima Nova"/>
                <a:ea typeface="Proxima Nova"/>
                <a:cs typeface="Proxima Nova"/>
                <a:sym typeface="Proxima Nova"/>
              </a:rPr>
              <a:t>Measures</a:t>
            </a:r>
            <a:r>
              <a:rPr lang="en" sz="1200">
                <a:solidFill>
                  <a:srgbClr val="4A86E8"/>
                </a:solidFill>
                <a:latin typeface="Proxima Nova"/>
                <a:ea typeface="Proxima Nova"/>
                <a:cs typeface="Proxima Nova"/>
                <a:sym typeface="Proxima Nova"/>
              </a:rPr>
              <a:t> the </a:t>
            </a:r>
            <a:r>
              <a:rPr b="1" lang="en" sz="1200">
                <a:solidFill>
                  <a:srgbClr val="4A86E8"/>
                </a:solidFill>
                <a:latin typeface="Proxima Nova"/>
                <a:ea typeface="Proxima Nova"/>
                <a:cs typeface="Proxima Nova"/>
                <a:sym typeface="Proxima Nova"/>
              </a:rPr>
              <a:t>strength of association</a:t>
            </a:r>
            <a:r>
              <a:rPr lang="en" sz="1200">
                <a:solidFill>
                  <a:srgbClr val="4A86E8"/>
                </a:solidFill>
                <a:latin typeface="Proxima Nova"/>
                <a:ea typeface="Proxima Nova"/>
                <a:cs typeface="Proxima Nova"/>
                <a:sym typeface="Proxima Nova"/>
              </a:rPr>
              <a:t> between the feature and average </a:t>
            </a:r>
            <a:r>
              <a:rPr lang="en" sz="1200">
                <a:solidFill>
                  <a:srgbClr val="4A86E8"/>
                </a:solidFill>
                <a:latin typeface="Proxima Nova"/>
                <a:ea typeface="Proxima Nova"/>
                <a:cs typeface="Proxima Nova"/>
                <a:sym typeface="Proxima Nova"/>
              </a:rPr>
              <a:t>surface</a:t>
            </a:r>
            <a:r>
              <a:rPr lang="en" sz="1200">
                <a:solidFill>
                  <a:srgbClr val="4A86E8"/>
                </a:solidFill>
                <a:latin typeface="Proxima Nova"/>
                <a:ea typeface="Proxima Nova"/>
                <a:cs typeface="Proxima Nova"/>
                <a:sym typeface="Proxima Nova"/>
              </a:rPr>
              <a:t> temperature</a:t>
            </a:r>
            <a:endParaRPr sz="1200">
              <a:solidFill>
                <a:srgbClr val="4A86E8"/>
              </a:solidFill>
              <a:latin typeface="Proxima Nova"/>
              <a:ea typeface="Proxima Nova"/>
              <a:cs typeface="Proxima Nova"/>
              <a:sym typeface="Proxima Nova"/>
            </a:endParaRPr>
          </a:p>
        </p:txBody>
      </p:sp>
      <p:sp>
        <p:nvSpPr>
          <p:cNvPr id="173" name="Google Shape;173;p25"/>
          <p:cNvSpPr/>
          <p:nvPr/>
        </p:nvSpPr>
        <p:spPr>
          <a:xfrm>
            <a:off x="5521000" y="3594025"/>
            <a:ext cx="3311400" cy="1464600"/>
          </a:xfrm>
          <a:prstGeom prst="horizontalScroll">
            <a:avLst>
              <a:gd fmla="val 12500" name="adj"/>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274E13"/>
                </a:solidFill>
                <a:latin typeface="Proxima Nova"/>
                <a:ea typeface="Proxima Nova"/>
                <a:cs typeface="Proxima Nova"/>
                <a:sym typeface="Proxima Nova"/>
              </a:rPr>
              <a:t>Combining the results from all the feature selection techniques, </a:t>
            </a:r>
            <a:r>
              <a:rPr b="1" lang="en" sz="1200">
                <a:solidFill>
                  <a:srgbClr val="274E13"/>
                </a:solidFill>
                <a:latin typeface="Proxima Nova"/>
                <a:ea typeface="Proxima Nova"/>
                <a:cs typeface="Proxima Nova"/>
                <a:sym typeface="Proxima Nova"/>
              </a:rPr>
              <a:t>three features were eliminated</a:t>
            </a:r>
            <a:r>
              <a:rPr lang="en" sz="1200">
                <a:solidFill>
                  <a:srgbClr val="274E13"/>
                </a:solidFill>
                <a:latin typeface="Proxima Nova"/>
                <a:ea typeface="Proxima Nova"/>
                <a:cs typeface="Proxima Nova"/>
                <a:sym typeface="Proxima Nova"/>
              </a:rPr>
              <a:t> – flaring CO2 per capita, energy per capita, total ghg per capita</a:t>
            </a:r>
            <a:endParaRPr sz="1200">
              <a:solidFill>
                <a:srgbClr val="274E13"/>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274E13"/>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274E13"/>
                </a:solidFill>
                <a:latin typeface="Proxima Nova"/>
                <a:ea typeface="Proxima Nova"/>
                <a:cs typeface="Proxima Nova"/>
                <a:sym typeface="Proxima Nova"/>
              </a:rPr>
              <a:t>Final Dataset size: </a:t>
            </a:r>
            <a:r>
              <a:rPr b="1" lang="en" sz="1200">
                <a:solidFill>
                  <a:srgbClr val="274E13"/>
                </a:solidFill>
                <a:latin typeface="Proxima Nova"/>
                <a:ea typeface="Proxima Nova"/>
                <a:cs typeface="Proxima Nova"/>
                <a:sym typeface="Proxima Nova"/>
              </a:rPr>
              <a:t>1022x16</a:t>
            </a:r>
            <a:endParaRPr sz="1200">
              <a:solidFill>
                <a:srgbClr val="274E13"/>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Causation Test - Qualitative Test</a:t>
            </a:r>
            <a:endParaRPr b="1">
              <a:latin typeface="Proxima Nova"/>
              <a:ea typeface="Proxima Nova"/>
              <a:cs typeface="Proxima Nova"/>
              <a:sym typeface="Proxima Nova"/>
            </a:endParaRPr>
          </a:p>
        </p:txBody>
      </p:sp>
      <p:pic>
        <p:nvPicPr>
          <p:cNvPr id="179" name="Google Shape;179;p26"/>
          <p:cNvPicPr preferRelativeResize="0"/>
          <p:nvPr/>
        </p:nvPicPr>
        <p:blipFill>
          <a:blip r:embed="rId3">
            <a:alphaModFix/>
          </a:blip>
          <a:stretch>
            <a:fillRect/>
          </a:stretch>
        </p:blipFill>
        <p:spPr>
          <a:xfrm>
            <a:off x="936625" y="1152475"/>
            <a:ext cx="6429450" cy="3672874"/>
          </a:xfrm>
          <a:prstGeom prst="rect">
            <a:avLst/>
          </a:prstGeom>
          <a:noFill/>
          <a:ln>
            <a:noFill/>
          </a:ln>
        </p:spPr>
      </p:pic>
      <p:sp>
        <p:nvSpPr>
          <p:cNvPr id="180" name="Google Shape;180;p26"/>
          <p:cNvSpPr/>
          <p:nvPr/>
        </p:nvSpPr>
        <p:spPr>
          <a:xfrm>
            <a:off x="6712925" y="445025"/>
            <a:ext cx="1802700" cy="548400"/>
          </a:xfrm>
          <a:prstGeom prst="wedgeRectCallout">
            <a:avLst>
              <a:gd fmla="val -56599" name="adj1"/>
              <a:gd fmla="val 81950" name="adj2"/>
            </a:avLst>
          </a:prstGeom>
          <a:solidFill>
            <a:schemeClr val="lt2"/>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Proxima Nova"/>
                <a:ea typeface="Proxima Nova"/>
                <a:cs typeface="Proxima Nova"/>
                <a:sym typeface="Proxima Nova"/>
              </a:rPr>
              <a:t>Skewed Histograms</a:t>
            </a:r>
            <a:endParaRPr>
              <a:solidFill>
                <a:srgbClr val="666666"/>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Proxima Nova"/>
                <a:ea typeface="Proxima Nova"/>
                <a:cs typeface="Proxima Nova"/>
                <a:sym typeface="Proxima Nova"/>
              </a:rPr>
              <a:t>Causation Test - Quantitative Test</a:t>
            </a:r>
            <a:endParaRPr b="1">
              <a:latin typeface="Proxima Nova"/>
              <a:ea typeface="Proxima Nova"/>
              <a:cs typeface="Proxima Nova"/>
              <a:sym typeface="Proxima Nova"/>
            </a:endParaRPr>
          </a:p>
        </p:txBody>
      </p:sp>
      <p:pic>
        <p:nvPicPr>
          <p:cNvPr id="186" name="Google Shape;186;p27"/>
          <p:cNvPicPr preferRelativeResize="0"/>
          <p:nvPr/>
        </p:nvPicPr>
        <p:blipFill>
          <a:blip r:embed="rId3">
            <a:alphaModFix/>
          </a:blip>
          <a:stretch>
            <a:fillRect/>
          </a:stretch>
        </p:blipFill>
        <p:spPr>
          <a:xfrm>
            <a:off x="0" y="1145025"/>
            <a:ext cx="9144002" cy="3436475"/>
          </a:xfrm>
          <a:prstGeom prst="rect">
            <a:avLst/>
          </a:prstGeom>
          <a:noFill/>
          <a:ln>
            <a:noFill/>
          </a:ln>
        </p:spPr>
      </p:pic>
      <p:sp>
        <p:nvSpPr>
          <p:cNvPr id="187" name="Google Shape;187;p27"/>
          <p:cNvSpPr/>
          <p:nvPr/>
        </p:nvSpPr>
        <p:spPr>
          <a:xfrm>
            <a:off x="6381950" y="308975"/>
            <a:ext cx="2647500" cy="844800"/>
          </a:xfrm>
          <a:prstGeom prst="wedgeRectCallout">
            <a:avLst>
              <a:gd fmla="val -64800" name="adj1"/>
              <a:gd fmla="val 95981" name="adj2"/>
            </a:avLst>
          </a:prstGeom>
          <a:solidFill>
            <a:srgbClr val="C9DAF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1155CC"/>
                </a:solidFill>
                <a:latin typeface="Proxima Nova"/>
                <a:ea typeface="Proxima Nova"/>
                <a:cs typeface="Proxima Nova"/>
                <a:sym typeface="Proxima Nova"/>
              </a:rPr>
              <a:t>Non-stationary features:</a:t>
            </a:r>
            <a:r>
              <a:rPr lang="en" sz="1300">
                <a:solidFill>
                  <a:srgbClr val="1155CC"/>
                </a:solidFill>
                <a:latin typeface="Proxima Nova"/>
                <a:ea typeface="Proxima Nova"/>
                <a:cs typeface="Proxima Nova"/>
                <a:sym typeface="Proxima Nova"/>
              </a:rPr>
              <a:t> Population, GDP, Fertilizer consumption, Internet users, air travel</a:t>
            </a:r>
            <a:endParaRPr sz="1300">
              <a:solidFill>
                <a:srgbClr val="1155CC"/>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Proxima Nova"/>
                <a:ea typeface="Proxima Nova"/>
                <a:cs typeface="Proxima Nova"/>
                <a:sym typeface="Proxima Nova"/>
              </a:rPr>
              <a:t>Causation Test - Statistical Test</a:t>
            </a:r>
            <a:endParaRPr b="1">
              <a:latin typeface="Proxima Nova"/>
              <a:ea typeface="Proxima Nova"/>
              <a:cs typeface="Proxima Nova"/>
              <a:sym typeface="Proxima Nova"/>
            </a:endParaRPr>
          </a:p>
        </p:txBody>
      </p:sp>
      <p:pic>
        <p:nvPicPr>
          <p:cNvPr id="193" name="Google Shape;193;p28"/>
          <p:cNvPicPr preferRelativeResize="0"/>
          <p:nvPr/>
        </p:nvPicPr>
        <p:blipFill>
          <a:blip r:embed="rId3">
            <a:alphaModFix/>
          </a:blip>
          <a:stretch>
            <a:fillRect/>
          </a:stretch>
        </p:blipFill>
        <p:spPr>
          <a:xfrm>
            <a:off x="135250" y="1117653"/>
            <a:ext cx="6362700" cy="3762251"/>
          </a:xfrm>
          <a:prstGeom prst="rect">
            <a:avLst/>
          </a:prstGeom>
          <a:noFill/>
          <a:ln>
            <a:noFill/>
          </a:ln>
        </p:spPr>
      </p:pic>
      <p:sp>
        <p:nvSpPr>
          <p:cNvPr id="194" name="Google Shape;194;p28"/>
          <p:cNvSpPr/>
          <p:nvPr/>
        </p:nvSpPr>
        <p:spPr>
          <a:xfrm>
            <a:off x="6904525" y="3553900"/>
            <a:ext cx="2124900" cy="888300"/>
          </a:xfrm>
          <a:prstGeom prst="wedgeRectCallout">
            <a:avLst>
              <a:gd fmla="val -76639" name="adj1"/>
              <a:gd fmla="val -119605"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000FF"/>
                </a:solidFill>
                <a:latin typeface="Proxima Nova"/>
                <a:ea typeface="Proxima Nova"/>
                <a:cs typeface="Proxima Nova"/>
                <a:sym typeface="Proxima Nova"/>
              </a:rPr>
              <a:t>Non-stationary features: </a:t>
            </a:r>
            <a:r>
              <a:rPr lang="en" sz="1200">
                <a:solidFill>
                  <a:srgbClr val="0000FF"/>
                </a:solidFill>
                <a:latin typeface="Proxima Nova"/>
                <a:ea typeface="Proxima Nova"/>
                <a:cs typeface="Proxima Nova"/>
                <a:sym typeface="Proxima Nova"/>
              </a:rPr>
              <a:t>Population, GDP, Fertilizer consumption, Internet users, air travel</a:t>
            </a:r>
            <a:endParaRPr sz="1200">
              <a:solidFill>
                <a:srgbClr val="0000FF"/>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Cointegration Test</a:t>
            </a:r>
            <a:endParaRPr b="1">
              <a:latin typeface="Proxima Nova"/>
              <a:ea typeface="Proxima Nova"/>
              <a:cs typeface="Proxima Nova"/>
              <a:sym typeface="Proxima Nova"/>
            </a:endParaRPr>
          </a:p>
        </p:txBody>
      </p:sp>
      <p:pic>
        <p:nvPicPr>
          <p:cNvPr id="200" name="Google Shape;200;p29"/>
          <p:cNvPicPr preferRelativeResize="0"/>
          <p:nvPr/>
        </p:nvPicPr>
        <p:blipFill>
          <a:blip r:embed="rId3">
            <a:alphaModFix/>
          </a:blip>
          <a:stretch>
            <a:fillRect/>
          </a:stretch>
        </p:blipFill>
        <p:spPr>
          <a:xfrm>
            <a:off x="573400" y="1577050"/>
            <a:ext cx="4608724" cy="2833625"/>
          </a:xfrm>
          <a:prstGeom prst="rect">
            <a:avLst/>
          </a:prstGeom>
          <a:noFill/>
          <a:ln>
            <a:noFill/>
          </a:ln>
        </p:spPr>
      </p:pic>
      <p:sp>
        <p:nvSpPr>
          <p:cNvPr id="201" name="Google Shape;201;p29"/>
          <p:cNvSpPr/>
          <p:nvPr/>
        </p:nvSpPr>
        <p:spPr>
          <a:xfrm>
            <a:off x="5998825" y="1638000"/>
            <a:ext cx="2638800" cy="2619300"/>
          </a:xfrm>
          <a:prstGeom prst="verticalScroll">
            <a:avLst>
              <a:gd fmla="val 12500" name="adj"/>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274E13"/>
                </a:solidFill>
                <a:latin typeface="Proxima Nova"/>
                <a:ea typeface="Proxima Nova"/>
                <a:cs typeface="Proxima Nova"/>
                <a:sym typeface="Proxima Nova"/>
              </a:rPr>
              <a:t>None of the non-stationary time series features are cointegrated with the surface temperature</a:t>
            </a:r>
            <a:endParaRPr>
              <a:solidFill>
                <a:srgbClr val="274E13"/>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solidFill>
                <a:srgbClr val="274E13"/>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100">
                <a:solidFill>
                  <a:srgbClr val="274E13"/>
                </a:solidFill>
                <a:latin typeface="Proxima Nova"/>
                <a:ea typeface="Proxima Nova"/>
                <a:cs typeface="Proxima Nova"/>
                <a:sym typeface="Proxima Nova"/>
              </a:rPr>
              <a:t>p-values are greater than 0.05</a:t>
            </a:r>
            <a:endParaRPr>
              <a:solidFill>
                <a:srgbClr val="274E13"/>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Granger Causality</a:t>
            </a:r>
            <a:endParaRPr b="1">
              <a:latin typeface="Proxima Nova"/>
              <a:ea typeface="Proxima Nova"/>
              <a:cs typeface="Proxima Nova"/>
              <a:sym typeface="Proxima Nova"/>
            </a:endParaRPr>
          </a:p>
        </p:txBody>
      </p:sp>
      <p:sp>
        <p:nvSpPr>
          <p:cNvPr id="207" name="Google Shape;20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Assumption: Stationary time-series</a:t>
            </a:r>
            <a:endParaRPr sz="1400">
              <a:solidFill>
                <a:schemeClr val="dk1"/>
              </a:solidFill>
              <a:latin typeface="Proxima Nova"/>
              <a:ea typeface="Proxima Nova"/>
              <a:cs typeface="Proxima Nova"/>
              <a:sym typeface="Proxima Nova"/>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latin typeface="Proxima Nova"/>
                <a:ea typeface="Proxima Nova"/>
                <a:cs typeface="Proxima Nova"/>
                <a:sym typeface="Proxima Nova"/>
              </a:rPr>
              <a:t>Conversion of non-stationary to stationary using </a:t>
            </a:r>
            <a:r>
              <a:rPr b="1" lang="en" sz="1400">
                <a:solidFill>
                  <a:schemeClr val="dk1"/>
                </a:solidFill>
                <a:latin typeface="Proxima Nova"/>
                <a:ea typeface="Proxima Nova"/>
                <a:cs typeface="Proxima Nova"/>
                <a:sym typeface="Proxima Nova"/>
              </a:rPr>
              <a:t>difference operation with a shift of one</a:t>
            </a:r>
            <a:endParaRPr b="1">
              <a:latin typeface="Proxima Nova"/>
              <a:ea typeface="Proxima Nova"/>
              <a:cs typeface="Proxima Nova"/>
              <a:sym typeface="Proxima Nova"/>
            </a:endParaRPr>
          </a:p>
        </p:txBody>
      </p:sp>
      <p:pic>
        <p:nvPicPr>
          <p:cNvPr id="208" name="Google Shape;208;p30"/>
          <p:cNvPicPr preferRelativeResize="0"/>
          <p:nvPr/>
        </p:nvPicPr>
        <p:blipFill>
          <a:blip r:embed="rId3">
            <a:alphaModFix/>
          </a:blip>
          <a:stretch>
            <a:fillRect/>
          </a:stretch>
        </p:blipFill>
        <p:spPr>
          <a:xfrm>
            <a:off x="555975" y="1986350"/>
            <a:ext cx="5854626" cy="2904600"/>
          </a:xfrm>
          <a:prstGeom prst="rect">
            <a:avLst/>
          </a:prstGeom>
          <a:noFill/>
          <a:ln>
            <a:noFill/>
          </a:ln>
        </p:spPr>
      </p:pic>
      <p:sp>
        <p:nvSpPr>
          <p:cNvPr id="209" name="Google Shape;209;p30"/>
          <p:cNvSpPr/>
          <p:nvPr/>
        </p:nvSpPr>
        <p:spPr>
          <a:xfrm>
            <a:off x="6625750" y="3260275"/>
            <a:ext cx="2429700" cy="1308600"/>
          </a:xfrm>
          <a:prstGeom prst="wedgeRectCallout">
            <a:avLst>
              <a:gd fmla="val -62187" name="adj1"/>
              <a:gd fmla="val -69488" name="adj2"/>
            </a:avLst>
          </a:prstGeom>
          <a:solidFill>
            <a:srgbClr val="D9D2E9"/>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9900FF"/>
                </a:solidFill>
                <a:latin typeface="Proxima Nova"/>
                <a:ea typeface="Proxima Nova"/>
                <a:cs typeface="Proxima Nova"/>
                <a:sym typeface="Proxima Nova"/>
              </a:rPr>
              <a:t>There is no direct causal relationship</a:t>
            </a:r>
            <a:r>
              <a:rPr lang="en">
                <a:solidFill>
                  <a:srgbClr val="9900FF"/>
                </a:solidFill>
                <a:latin typeface="Proxima Nova"/>
                <a:ea typeface="Proxima Nova"/>
                <a:cs typeface="Proxima Nova"/>
                <a:sym typeface="Proxima Nova"/>
              </a:rPr>
              <a:t> </a:t>
            </a:r>
            <a:endParaRPr>
              <a:solidFill>
                <a:srgbClr val="9900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9900FF"/>
                </a:solidFill>
                <a:latin typeface="Proxima Nova"/>
                <a:ea typeface="Proxima Nova"/>
                <a:cs typeface="Proxima Nova"/>
                <a:sym typeface="Proxima Nova"/>
              </a:rPr>
              <a:t>Both Granger Causality and Reverse Causality have p-values greater than 0.05 for all the features</a:t>
            </a:r>
            <a:endParaRPr sz="1200">
              <a:solidFill>
                <a:srgbClr val="9900FF"/>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261700" y="25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Modeling</a:t>
            </a:r>
            <a:endParaRPr b="1">
              <a:latin typeface="Proxima Nova"/>
              <a:ea typeface="Proxima Nova"/>
              <a:cs typeface="Proxima Nova"/>
              <a:sym typeface="Proxima Nova"/>
            </a:endParaRPr>
          </a:p>
        </p:txBody>
      </p:sp>
      <p:sp>
        <p:nvSpPr>
          <p:cNvPr id="215" name="Google Shape;215;p31"/>
          <p:cNvSpPr txBox="1"/>
          <p:nvPr>
            <p:ph idx="1" type="body"/>
          </p:nvPr>
        </p:nvSpPr>
        <p:spPr>
          <a:xfrm>
            <a:off x="261700" y="8248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 for Regression</a:t>
            </a:r>
            <a:endParaRPr/>
          </a:p>
          <a:p>
            <a:pPr indent="-342900" lvl="0" marL="457200" rtl="0" algn="l">
              <a:spcBef>
                <a:spcPts val="0"/>
              </a:spcBef>
              <a:spcAft>
                <a:spcPts val="0"/>
              </a:spcAft>
              <a:buSzPts val="1800"/>
              <a:buChar char="●"/>
            </a:pPr>
            <a:r>
              <a:rPr lang="en"/>
              <a:t>Random Forest Regressor</a:t>
            </a:r>
            <a:endParaRPr/>
          </a:p>
          <a:p>
            <a:pPr indent="-342900" lvl="0" marL="457200" rtl="0" algn="l">
              <a:spcBef>
                <a:spcPts val="0"/>
              </a:spcBef>
              <a:spcAft>
                <a:spcPts val="0"/>
              </a:spcAft>
              <a:buSzPts val="1800"/>
              <a:buChar char="●"/>
            </a:pPr>
            <a:r>
              <a:rPr lang="en"/>
              <a:t>Support Vector Regressor</a:t>
            </a:r>
            <a:endParaRPr/>
          </a:p>
          <a:p>
            <a:pPr indent="-342900" lvl="0" marL="457200" rtl="0" algn="l">
              <a:spcBef>
                <a:spcPts val="0"/>
              </a:spcBef>
              <a:spcAft>
                <a:spcPts val="0"/>
              </a:spcAft>
              <a:buSzPts val="1800"/>
              <a:buChar char="●"/>
            </a:pPr>
            <a:r>
              <a:rPr lang="en"/>
              <a:t>Lasso Regression</a:t>
            </a:r>
            <a:endParaRPr/>
          </a:p>
          <a:p>
            <a:pPr indent="-342900" lvl="0" marL="457200" rtl="0" algn="l">
              <a:spcBef>
                <a:spcPts val="0"/>
              </a:spcBef>
              <a:spcAft>
                <a:spcPts val="0"/>
              </a:spcAft>
              <a:buSzPts val="1800"/>
              <a:buChar char="●"/>
            </a:pPr>
            <a:r>
              <a:rPr lang="en"/>
              <a:t>LSTM</a:t>
            </a:r>
            <a:endParaRPr/>
          </a:p>
          <a:p>
            <a:pPr indent="0" lvl="0" marL="0" rtl="0" algn="l">
              <a:spcBef>
                <a:spcPts val="1200"/>
              </a:spcBef>
              <a:spcAft>
                <a:spcPts val="0"/>
              </a:spcAft>
              <a:buNone/>
            </a:pPr>
            <a:r>
              <a:rPr b="1" lang="en" sz="2500">
                <a:solidFill>
                  <a:schemeClr val="dk1"/>
                </a:solidFill>
                <a:latin typeface="Proxima Nova"/>
                <a:ea typeface="Proxima Nova"/>
                <a:cs typeface="Proxima Nova"/>
                <a:sym typeface="Proxima Nova"/>
              </a:rPr>
              <a:t>Experimental Results</a:t>
            </a:r>
            <a:endParaRPr b="1" sz="2500">
              <a:solidFill>
                <a:schemeClr val="dk1"/>
              </a:solidFill>
              <a:latin typeface="Proxima Nova"/>
              <a:ea typeface="Proxima Nova"/>
              <a:cs typeface="Proxima Nova"/>
              <a:sym typeface="Proxima Nova"/>
            </a:endParaRPr>
          </a:p>
          <a:p>
            <a:pPr indent="0" lvl="0" marL="0" rtl="0" algn="l">
              <a:spcBef>
                <a:spcPts val="1200"/>
              </a:spcBef>
              <a:spcAft>
                <a:spcPts val="1200"/>
              </a:spcAft>
              <a:buNone/>
            </a:pPr>
            <a:r>
              <a:t/>
            </a:r>
            <a:endParaRPr/>
          </a:p>
        </p:txBody>
      </p:sp>
      <p:pic>
        <p:nvPicPr>
          <p:cNvPr id="216" name="Google Shape;216;p31"/>
          <p:cNvPicPr preferRelativeResize="0"/>
          <p:nvPr/>
        </p:nvPicPr>
        <p:blipFill>
          <a:blip r:embed="rId3">
            <a:alphaModFix/>
          </a:blip>
          <a:stretch>
            <a:fillRect/>
          </a:stretch>
        </p:blipFill>
        <p:spPr>
          <a:xfrm>
            <a:off x="719125" y="3079675"/>
            <a:ext cx="6819900" cy="1893075"/>
          </a:xfrm>
          <a:prstGeom prst="rect">
            <a:avLst/>
          </a:prstGeom>
          <a:noFill/>
          <a:ln>
            <a:noFill/>
          </a:ln>
        </p:spPr>
      </p:pic>
      <p:sp>
        <p:nvSpPr>
          <p:cNvPr id="217" name="Google Shape;217;p31"/>
          <p:cNvSpPr/>
          <p:nvPr/>
        </p:nvSpPr>
        <p:spPr>
          <a:xfrm>
            <a:off x="6964025" y="2508175"/>
            <a:ext cx="1818300" cy="814500"/>
          </a:xfrm>
          <a:prstGeom prst="wedgeRectCallout">
            <a:avLst>
              <a:gd fmla="val -84574" name="adj1"/>
              <a:gd fmla="val 59632" name="adj2"/>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274E13"/>
                </a:solidFill>
              </a:rPr>
              <a:t>Decision Tree and Random Forest for Regression performed </a:t>
            </a:r>
            <a:r>
              <a:rPr lang="en" sz="1300">
                <a:solidFill>
                  <a:srgbClr val="274E13"/>
                </a:solidFill>
              </a:rPr>
              <a:t>the best</a:t>
            </a:r>
            <a:endParaRPr sz="1300">
              <a:solidFill>
                <a:srgbClr val="274E1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Abstract</a:t>
            </a:r>
            <a:endParaRPr b="1">
              <a:latin typeface="Proxima Nova"/>
              <a:ea typeface="Proxima Nova"/>
              <a:cs typeface="Proxima Nova"/>
              <a:sym typeface="Proxima Nov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en" sz="1600">
                <a:solidFill>
                  <a:schemeClr val="dk1"/>
                </a:solidFill>
                <a:latin typeface="Times New Roman"/>
                <a:ea typeface="Times New Roman"/>
                <a:cs typeface="Times New Roman"/>
                <a:sym typeface="Times New Roman"/>
              </a:rPr>
              <a:t>Every one degree increase in temperature will impact the planet adversely. Since the 1970s, global mean temperatures have increased 0.2˚C per decade. The rise in temperatures could melt the ice, lead to rising of sea level, change the ocean currents and precipitation, as well as potent a risk to the life on land and water. </a:t>
            </a:r>
            <a:r>
              <a:rPr b="1" lang="en" sz="1600">
                <a:solidFill>
                  <a:schemeClr val="dk1"/>
                </a:solidFill>
                <a:latin typeface="Times New Roman"/>
                <a:ea typeface="Times New Roman"/>
                <a:cs typeface="Times New Roman"/>
                <a:sym typeface="Times New Roman"/>
              </a:rPr>
              <a:t>Greenhouse gas emissions is the most significant contributor to the climate change issue</a:t>
            </a:r>
            <a:r>
              <a:rPr lang="en" sz="1600">
                <a:solidFill>
                  <a:schemeClr val="dk1"/>
                </a:solidFill>
                <a:latin typeface="Times New Roman"/>
                <a:ea typeface="Times New Roman"/>
                <a:cs typeface="Times New Roman"/>
                <a:sym typeface="Times New Roman"/>
              </a:rPr>
              <a:t>. Understanding the </a:t>
            </a:r>
            <a:r>
              <a:rPr b="1" lang="en" sz="1600">
                <a:solidFill>
                  <a:schemeClr val="dk1"/>
                </a:solidFill>
                <a:latin typeface="Times New Roman"/>
                <a:ea typeface="Times New Roman"/>
                <a:cs typeface="Times New Roman"/>
                <a:sym typeface="Times New Roman"/>
              </a:rPr>
              <a:t>human factors that cause greenhouse gas emissions</a:t>
            </a:r>
            <a:r>
              <a:rPr lang="en" sz="1600">
                <a:solidFill>
                  <a:schemeClr val="dk1"/>
                </a:solidFill>
                <a:latin typeface="Times New Roman"/>
                <a:ea typeface="Times New Roman"/>
                <a:cs typeface="Times New Roman"/>
                <a:sym typeface="Times New Roman"/>
              </a:rPr>
              <a:t> is imperative to take future action to combat climate change. </a:t>
            </a:r>
            <a:endParaRPr sz="1600">
              <a:solidFill>
                <a:schemeClr val="dk1"/>
              </a:solidFill>
              <a:latin typeface="Times New Roman"/>
              <a:ea typeface="Times New Roman"/>
              <a:cs typeface="Times New Roman"/>
              <a:sym typeface="Times New Roman"/>
            </a:endParaRPr>
          </a:p>
          <a:p>
            <a:pPr indent="0" lvl="0" marL="0" rtl="0" algn="just">
              <a:lnSpc>
                <a:spcPct val="95000"/>
              </a:lnSpc>
              <a:spcBef>
                <a:spcPts val="1200"/>
              </a:spcBef>
              <a:spcAft>
                <a:spcPts val="1200"/>
              </a:spcAft>
              <a:buClr>
                <a:schemeClr val="dk1"/>
              </a:buClr>
              <a:buSzPts val="1100"/>
              <a:buFont typeface="Arial"/>
              <a:buNone/>
            </a:pPr>
            <a:r>
              <a:rPr lang="en" sz="1600">
                <a:solidFill>
                  <a:schemeClr val="dk1"/>
                </a:solidFill>
                <a:latin typeface="Times New Roman"/>
                <a:ea typeface="Times New Roman"/>
                <a:cs typeface="Times New Roman"/>
                <a:sym typeface="Times New Roman"/>
              </a:rPr>
              <a:t>Past work has considered many key contributors that include CO2 emissions, ocean and atmospheric dynamics to predict the change in temperature, but did not research into the source of the issue – human activities. In this study, we </a:t>
            </a:r>
            <a:r>
              <a:rPr b="1" lang="en" sz="1600">
                <a:solidFill>
                  <a:schemeClr val="dk1"/>
                </a:solidFill>
                <a:latin typeface="Times New Roman"/>
                <a:ea typeface="Times New Roman"/>
                <a:cs typeface="Times New Roman"/>
                <a:sym typeface="Times New Roman"/>
              </a:rPr>
              <a:t>predict the rise in average surface temperature across countries</a:t>
            </a:r>
            <a:r>
              <a:rPr lang="en" sz="1600">
                <a:solidFill>
                  <a:schemeClr val="dk1"/>
                </a:solidFill>
                <a:latin typeface="Times New Roman"/>
                <a:ea typeface="Times New Roman"/>
                <a:cs typeface="Times New Roman"/>
                <a:sym typeface="Times New Roman"/>
              </a:rPr>
              <a:t> by tapping into </a:t>
            </a:r>
            <a:r>
              <a:rPr b="1" lang="en" sz="1600">
                <a:solidFill>
                  <a:schemeClr val="dk1"/>
                </a:solidFill>
                <a:latin typeface="Times New Roman"/>
                <a:ea typeface="Times New Roman"/>
                <a:cs typeface="Times New Roman"/>
                <a:sym typeface="Times New Roman"/>
              </a:rPr>
              <a:t>alternative data such as GDP, global car sales, land elevations</a:t>
            </a:r>
            <a:r>
              <a:rPr lang="en" sz="1600">
                <a:solidFill>
                  <a:schemeClr val="dk1"/>
                </a:solidFill>
                <a:latin typeface="Times New Roman"/>
                <a:ea typeface="Times New Roman"/>
                <a:cs typeface="Times New Roman"/>
                <a:sym typeface="Times New Roman"/>
              </a:rPr>
              <a:t>, etc. The result of the study would hold a </a:t>
            </a:r>
            <a:r>
              <a:rPr b="1" lang="en" sz="1600">
                <a:solidFill>
                  <a:schemeClr val="dk1"/>
                </a:solidFill>
                <a:latin typeface="Times New Roman"/>
                <a:ea typeface="Times New Roman"/>
                <a:cs typeface="Times New Roman"/>
                <a:sym typeface="Times New Roman"/>
              </a:rPr>
              <a:t>high impact on the decision making of respective governments on prioritizing and working towards immediate concerns</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14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LSTM Results</a:t>
            </a:r>
            <a:endParaRPr b="1">
              <a:latin typeface="Proxima Nova"/>
              <a:ea typeface="Proxima Nova"/>
              <a:cs typeface="Proxima Nova"/>
              <a:sym typeface="Proxima Nova"/>
            </a:endParaRPr>
          </a:p>
        </p:txBody>
      </p:sp>
      <p:sp>
        <p:nvSpPr>
          <p:cNvPr id="223" name="Google Shape;223;p32"/>
          <p:cNvSpPr txBox="1"/>
          <p:nvPr/>
        </p:nvSpPr>
        <p:spPr>
          <a:xfrm>
            <a:off x="4375100" y="4743300"/>
            <a:ext cx="1649700" cy="4002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3"/>
              </a:rPr>
              <a:t>Research Doc</a:t>
            </a:r>
            <a:endParaRPr/>
          </a:p>
        </p:txBody>
      </p:sp>
      <p:pic>
        <p:nvPicPr>
          <p:cNvPr id="224" name="Google Shape;224;p32"/>
          <p:cNvPicPr preferRelativeResize="0"/>
          <p:nvPr/>
        </p:nvPicPr>
        <p:blipFill>
          <a:blip r:embed="rId4">
            <a:alphaModFix/>
          </a:blip>
          <a:stretch>
            <a:fillRect/>
          </a:stretch>
        </p:blipFill>
        <p:spPr>
          <a:xfrm>
            <a:off x="920425" y="883500"/>
            <a:ext cx="2600325" cy="1967750"/>
          </a:xfrm>
          <a:prstGeom prst="rect">
            <a:avLst/>
          </a:prstGeom>
          <a:noFill/>
          <a:ln>
            <a:noFill/>
          </a:ln>
        </p:spPr>
      </p:pic>
      <p:pic>
        <p:nvPicPr>
          <p:cNvPr id="225" name="Google Shape;225;p32"/>
          <p:cNvPicPr preferRelativeResize="0"/>
          <p:nvPr/>
        </p:nvPicPr>
        <p:blipFill>
          <a:blip r:embed="rId5">
            <a:alphaModFix/>
          </a:blip>
          <a:stretch>
            <a:fillRect/>
          </a:stretch>
        </p:blipFill>
        <p:spPr>
          <a:xfrm>
            <a:off x="256050" y="2894100"/>
            <a:ext cx="4027800" cy="1849199"/>
          </a:xfrm>
          <a:prstGeom prst="rect">
            <a:avLst/>
          </a:prstGeom>
          <a:noFill/>
          <a:ln>
            <a:noFill/>
          </a:ln>
        </p:spPr>
      </p:pic>
      <p:pic>
        <p:nvPicPr>
          <p:cNvPr id="226" name="Google Shape;226;p32"/>
          <p:cNvPicPr preferRelativeResize="0"/>
          <p:nvPr/>
        </p:nvPicPr>
        <p:blipFill>
          <a:blip r:embed="rId6">
            <a:alphaModFix/>
          </a:blip>
          <a:stretch>
            <a:fillRect/>
          </a:stretch>
        </p:blipFill>
        <p:spPr>
          <a:xfrm>
            <a:off x="5445350" y="910275"/>
            <a:ext cx="2750350" cy="1791250"/>
          </a:xfrm>
          <a:prstGeom prst="rect">
            <a:avLst/>
          </a:prstGeom>
          <a:noFill/>
          <a:ln>
            <a:noFill/>
          </a:ln>
        </p:spPr>
      </p:pic>
      <p:pic>
        <p:nvPicPr>
          <p:cNvPr id="227" name="Google Shape;227;p32"/>
          <p:cNvPicPr preferRelativeResize="0"/>
          <p:nvPr/>
        </p:nvPicPr>
        <p:blipFill>
          <a:blip r:embed="rId7">
            <a:alphaModFix/>
          </a:blip>
          <a:stretch>
            <a:fillRect/>
          </a:stretch>
        </p:blipFill>
        <p:spPr>
          <a:xfrm>
            <a:off x="4806625" y="2894100"/>
            <a:ext cx="4027800" cy="1849200"/>
          </a:xfrm>
          <a:prstGeom prst="rect">
            <a:avLst/>
          </a:prstGeom>
          <a:noFill/>
          <a:ln>
            <a:noFill/>
          </a:ln>
        </p:spPr>
      </p:pic>
      <p:sp>
        <p:nvSpPr>
          <p:cNvPr id="228" name="Google Shape;228;p32"/>
          <p:cNvSpPr/>
          <p:nvPr/>
        </p:nvSpPr>
        <p:spPr>
          <a:xfrm>
            <a:off x="2949250" y="386475"/>
            <a:ext cx="1425900" cy="497100"/>
          </a:xfrm>
          <a:prstGeom prst="wedgeRectCallout">
            <a:avLst>
              <a:gd fmla="val -76052" name="adj1"/>
              <a:gd fmla="val 448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All the selected features</a:t>
            </a:r>
            <a:endParaRPr sz="1200">
              <a:latin typeface="Proxima Nova"/>
              <a:ea typeface="Proxima Nova"/>
              <a:cs typeface="Proxima Nova"/>
              <a:sym typeface="Proxima Nova"/>
            </a:endParaRPr>
          </a:p>
        </p:txBody>
      </p:sp>
      <p:sp>
        <p:nvSpPr>
          <p:cNvPr id="229" name="Google Shape;229;p32"/>
          <p:cNvSpPr/>
          <p:nvPr/>
        </p:nvSpPr>
        <p:spPr>
          <a:xfrm>
            <a:off x="4778050" y="393625"/>
            <a:ext cx="1514400" cy="497100"/>
          </a:xfrm>
          <a:prstGeom prst="wedgeRectCallout">
            <a:avLst>
              <a:gd fmla="val 74062" name="adj1"/>
              <a:gd fmla="val 4053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Minus GDP, </a:t>
            </a:r>
            <a:r>
              <a:rPr lang="en" sz="1200">
                <a:latin typeface="Proxima Nova"/>
                <a:ea typeface="Proxima Nova"/>
                <a:cs typeface="Proxima Nova"/>
                <a:sym typeface="Proxima Nova"/>
              </a:rPr>
              <a:t>population</a:t>
            </a:r>
            <a:r>
              <a:rPr lang="en" sz="1200">
                <a:latin typeface="Proxima Nova"/>
                <a:ea typeface="Proxima Nova"/>
                <a:cs typeface="Proxima Nova"/>
                <a:sym typeface="Proxima Nova"/>
              </a:rPr>
              <a:t>, internet usage</a:t>
            </a:r>
            <a:endParaRPr sz="12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59275"/>
            <a:ext cx="8520600" cy="40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b="1" lang="en" sz="2120"/>
              <a:t>Inference</a:t>
            </a:r>
            <a:endParaRPr b="1" sz="2120"/>
          </a:p>
        </p:txBody>
      </p:sp>
      <p:pic>
        <p:nvPicPr>
          <p:cNvPr id="235" name="Google Shape;235;p33"/>
          <p:cNvPicPr preferRelativeResize="0"/>
          <p:nvPr/>
        </p:nvPicPr>
        <p:blipFill rotWithShape="1">
          <a:blip r:embed="rId3">
            <a:alphaModFix/>
          </a:blip>
          <a:srcRect b="11208" l="11088" r="9191" t="9858"/>
          <a:stretch/>
        </p:blipFill>
        <p:spPr>
          <a:xfrm>
            <a:off x="220350" y="515050"/>
            <a:ext cx="6436500" cy="4572001"/>
          </a:xfrm>
          <a:prstGeom prst="rect">
            <a:avLst/>
          </a:prstGeom>
          <a:noFill/>
          <a:ln>
            <a:noFill/>
          </a:ln>
        </p:spPr>
      </p:pic>
      <p:sp>
        <p:nvSpPr>
          <p:cNvPr id="236" name="Google Shape;236;p33"/>
          <p:cNvSpPr txBox="1"/>
          <p:nvPr/>
        </p:nvSpPr>
        <p:spPr>
          <a:xfrm>
            <a:off x="6772500" y="257650"/>
            <a:ext cx="2291700" cy="4829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200">
                <a:solidFill>
                  <a:schemeClr val="dk1"/>
                </a:solidFill>
                <a:latin typeface="Proxima Nova"/>
                <a:ea typeface="Proxima Nova"/>
                <a:cs typeface="Proxima Nova"/>
                <a:sym typeface="Proxima Nova"/>
              </a:rPr>
              <a:t>CO2 </a:t>
            </a:r>
            <a:r>
              <a:rPr b="1" lang="en" sz="1200">
                <a:solidFill>
                  <a:schemeClr val="dk1"/>
                </a:solidFill>
                <a:latin typeface="Proxima Nova"/>
                <a:ea typeface="Proxima Nova"/>
                <a:cs typeface="Proxima Nova"/>
                <a:sym typeface="Proxima Nova"/>
              </a:rPr>
              <a:t>related</a:t>
            </a:r>
            <a:r>
              <a:rPr b="1" lang="en" sz="1200">
                <a:solidFill>
                  <a:schemeClr val="dk1"/>
                </a:solidFill>
                <a:latin typeface="Proxima Nova"/>
                <a:ea typeface="Proxima Nova"/>
                <a:cs typeface="Proxima Nova"/>
                <a:sym typeface="Proxima Nova"/>
              </a:rPr>
              <a:t> features around 2008</a:t>
            </a:r>
            <a:endParaRPr b="1" sz="1200">
              <a:solidFill>
                <a:schemeClr val="dk1"/>
              </a:solidFill>
              <a:latin typeface="Proxima Nova"/>
              <a:ea typeface="Proxima Nova"/>
              <a:cs typeface="Proxima Nova"/>
              <a:sym typeface="Proxima Nova"/>
            </a:endParaRPr>
          </a:p>
          <a:p>
            <a:pPr indent="-298450" lvl="0" marL="457200" rtl="0" algn="just">
              <a:lnSpc>
                <a:spcPct val="100000"/>
              </a:lnSpc>
              <a:spcBef>
                <a:spcPts val="0"/>
              </a:spcBef>
              <a:spcAft>
                <a:spcPts val="0"/>
              </a:spcAft>
              <a:buSzPts val="1100"/>
              <a:buFont typeface="Proxima Nova"/>
              <a:buChar char="●"/>
            </a:pPr>
            <a:r>
              <a:rPr lang="en" sz="1100">
                <a:solidFill>
                  <a:schemeClr val="dk1"/>
                </a:solidFill>
                <a:latin typeface="Proxima Nova"/>
                <a:ea typeface="Proxima Nova"/>
                <a:cs typeface="Proxima Nova"/>
                <a:sym typeface="Proxima Nova"/>
              </a:rPr>
              <a:t>Oil CO2 per capita </a:t>
            </a:r>
            <a:r>
              <a:rPr b="1" lang="en" sz="1100">
                <a:solidFill>
                  <a:schemeClr val="dk1"/>
                </a:solidFill>
                <a:latin typeface="Proxima Nova"/>
                <a:ea typeface="Proxima Nova"/>
                <a:cs typeface="Proxima Nova"/>
                <a:sym typeface="Proxima Nova"/>
              </a:rPr>
              <a:t>drops abruptly from 2008 due to the 2008 economic crisis</a:t>
            </a:r>
            <a:r>
              <a:rPr lang="en" sz="1100">
                <a:solidFill>
                  <a:schemeClr val="dk1"/>
                </a:solidFill>
                <a:latin typeface="Proxima Nova"/>
                <a:ea typeface="Proxima Nova"/>
                <a:cs typeface="Proxima Nova"/>
                <a:sym typeface="Proxima Nova"/>
              </a:rPr>
              <a:t>. Around the same time, the average surface temperature </a:t>
            </a:r>
            <a:r>
              <a:rPr b="1" lang="en" sz="1100">
                <a:solidFill>
                  <a:schemeClr val="dk1"/>
                </a:solidFill>
                <a:latin typeface="Proxima Nova"/>
                <a:ea typeface="Proxima Nova"/>
                <a:cs typeface="Proxima Nova"/>
                <a:sym typeface="Proxima Nova"/>
              </a:rPr>
              <a:t>dropped at similar rates</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Later, even though there is a </a:t>
            </a:r>
            <a:r>
              <a:rPr b="1" lang="en" sz="1100">
                <a:solidFill>
                  <a:schemeClr val="dk1"/>
                </a:solidFill>
                <a:latin typeface="Proxima Nova"/>
                <a:ea typeface="Proxima Nova"/>
                <a:cs typeface="Proxima Nova"/>
                <a:sym typeface="Proxima Nova"/>
              </a:rPr>
              <a:t>decrease</a:t>
            </a:r>
            <a:r>
              <a:rPr lang="en" sz="1100">
                <a:solidFill>
                  <a:schemeClr val="dk1"/>
                </a:solidFill>
                <a:latin typeface="Proxima Nova"/>
                <a:ea typeface="Proxima Nova"/>
                <a:cs typeface="Proxima Nova"/>
                <a:sym typeface="Proxima Nova"/>
              </a:rPr>
              <a:t> in the Oil CO2 per capita, the surface temperatures started to </a:t>
            </a:r>
            <a:r>
              <a:rPr b="1" lang="en" sz="1100">
                <a:solidFill>
                  <a:schemeClr val="dk1"/>
                </a:solidFill>
                <a:latin typeface="Proxima Nova"/>
                <a:ea typeface="Proxima Nova"/>
                <a:cs typeface="Proxima Nova"/>
                <a:sym typeface="Proxima Nova"/>
              </a:rPr>
              <a:t>increase due to the rise in gas CO2 per capita</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Other CO2 related features </a:t>
            </a:r>
            <a:r>
              <a:rPr b="1" lang="en" sz="1100">
                <a:solidFill>
                  <a:schemeClr val="dk1"/>
                </a:solidFill>
                <a:latin typeface="Proxima Nova"/>
                <a:ea typeface="Proxima Nova"/>
                <a:cs typeface="Proxima Nova"/>
                <a:sym typeface="Proxima Nova"/>
              </a:rPr>
              <a:t>dropped</a:t>
            </a:r>
            <a:r>
              <a:rPr lang="en" sz="1100">
                <a:solidFill>
                  <a:schemeClr val="dk1"/>
                </a:solidFill>
                <a:latin typeface="Proxima Nova"/>
                <a:ea typeface="Proxima Nova"/>
                <a:cs typeface="Proxima Nova"/>
                <a:sym typeface="Proxima Nova"/>
              </a:rPr>
              <a:t> during the same period.</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Similar results could be inferred from feature selection steps where </a:t>
            </a:r>
            <a:r>
              <a:rPr b="1" lang="en" sz="1100">
                <a:solidFill>
                  <a:schemeClr val="dk1"/>
                </a:solidFill>
                <a:latin typeface="Proxima Nova"/>
                <a:ea typeface="Proxima Nova"/>
                <a:cs typeface="Proxima Nova"/>
                <a:sym typeface="Proxima Nova"/>
              </a:rPr>
              <a:t>CO2 related features were consistently ranked higher</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59275"/>
            <a:ext cx="8520600" cy="40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b="1" lang="en" sz="2120"/>
              <a:t>Inference</a:t>
            </a:r>
            <a:endParaRPr b="1" sz="2120"/>
          </a:p>
        </p:txBody>
      </p:sp>
      <p:pic>
        <p:nvPicPr>
          <p:cNvPr id="242" name="Google Shape;242;p34"/>
          <p:cNvPicPr preferRelativeResize="0"/>
          <p:nvPr/>
        </p:nvPicPr>
        <p:blipFill rotWithShape="1">
          <a:blip r:embed="rId3">
            <a:alphaModFix/>
          </a:blip>
          <a:srcRect b="11208" l="11088" r="9191" t="9858"/>
          <a:stretch/>
        </p:blipFill>
        <p:spPr>
          <a:xfrm>
            <a:off x="220350" y="515050"/>
            <a:ext cx="6436500" cy="4572001"/>
          </a:xfrm>
          <a:prstGeom prst="rect">
            <a:avLst/>
          </a:prstGeom>
          <a:noFill/>
          <a:ln>
            <a:noFill/>
          </a:ln>
        </p:spPr>
      </p:pic>
      <p:sp>
        <p:nvSpPr>
          <p:cNvPr id="243" name="Google Shape;243;p34"/>
          <p:cNvSpPr txBox="1"/>
          <p:nvPr/>
        </p:nvSpPr>
        <p:spPr>
          <a:xfrm>
            <a:off x="6751075" y="1022025"/>
            <a:ext cx="2291700" cy="3449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200">
                <a:solidFill>
                  <a:schemeClr val="dk1"/>
                </a:solidFill>
                <a:latin typeface="Proxima Nova"/>
                <a:ea typeface="Proxima Nova"/>
                <a:cs typeface="Proxima Nova"/>
                <a:sym typeface="Proxima Nova"/>
              </a:rPr>
              <a:t>CO2 related features around 2013</a:t>
            </a:r>
            <a:endParaRPr b="1" sz="12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SzPts val="1100"/>
              <a:buFont typeface="Proxima Nova"/>
              <a:buChar char="●"/>
            </a:pPr>
            <a:r>
              <a:rPr lang="en" sz="1100">
                <a:solidFill>
                  <a:schemeClr val="dk1"/>
                </a:solidFill>
                <a:latin typeface="Proxima Nova"/>
                <a:ea typeface="Proxima Nova"/>
                <a:cs typeface="Proxima Nova"/>
                <a:sym typeface="Proxima Nova"/>
              </a:rPr>
              <a:t>There was an </a:t>
            </a:r>
            <a:r>
              <a:rPr b="1" lang="en" sz="1100">
                <a:solidFill>
                  <a:schemeClr val="dk1"/>
                </a:solidFill>
                <a:latin typeface="Proxima Nova"/>
                <a:ea typeface="Proxima Nova"/>
                <a:cs typeface="Proxima Nova"/>
                <a:sym typeface="Proxima Nova"/>
              </a:rPr>
              <a:t>abrupt decrease in the average surface temperature</a:t>
            </a:r>
            <a:r>
              <a:rPr lang="en" sz="1100">
                <a:solidFill>
                  <a:schemeClr val="dk1"/>
                </a:solidFill>
                <a:latin typeface="Proxima Nova"/>
                <a:ea typeface="Proxima Nova"/>
                <a:cs typeface="Proxima Nova"/>
                <a:sym typeface="Proxima Nova"/>
              </a:rPr>
              <a:t> and the </a:t>
            </a:r>
            <a:r>
              <a:rPr b="1" lang="en" sz="1100">
                <a:solidFill>
                  <a:schemeClr val="dk1"/>
                </a:solidFill>
                <a:latin typeface="Proxima Nova"/>
                <a:ea typeface="Proxima Nova"/>
                <a:cs typeface="Proxima Nova"/>
                <a:sym typeface="Proxima Nova"/>
              </a:rPr>
              <a:t>CO2 related features stayed low</a:t>
            </a:r>
            <a:r>
              <a:rPr lang="en" sz="1100">
                <a:solidFill>
                  <a:schemeClr val="dk1"/>
                </a:solidFill>
                <a:latin typeface="Proxima Nova"/>
                <a:ea typeface="Proxima Nova"/>
                <a:cs typeface="Proxima Nova"/>
                <a:sym typeface="Proxima Nova"/>
              </a:rPr>
              <a:t> around that time</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This could be due to the </a:t>
            </a:r>
            <a:r>
              <a:rPr b="1" lang="en" sz="1100">
                <a:solidFill>
                  <a:schemeClr val="dk1"/>
                </a:solidFill>
                <a:latin typeface="Proxima Nova"/>
                <a:ea typeface="Proxima Nova"/>
                <a:cs typeface="Proxima Nova"/>
                <a:sym typeface="Proxima Nova"/>
              </a:rPr>
              <a:t>increasing usage of the electric vehicles</a:t>
            </a:r>
            <a:r>
              <a:rPr lang="en" sz="1100">
                <a:solidFill>
                  <a:schemeClr val="dk1"/>
                </a:solidFill>
                <a:latin typeface="Proxima Nova"/>
                <a:ea typeface="Proxima Nova"/>
                <a:cs typeface="Proxima Nova"/>
                <a:sym typeface="Proxima Nova"/>
              </a:rPr>
              <a:t> in the market.</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In 2013, </a:t>
            </a:r>
            <a:r>
              <a:rPr b="1" lang="en" sz="1100">
                <a:solidFill>
                  <a:schemeClr val="dk1"/>
                </a:solidFill>
                <a:latin typeface="Proxima Nova"/>
                <a:ea typeface="Proxima Nova"/>
                <a:cs typeface="Proxima Nova"/>
                <a:sym typeface="Proxima Nova"/>
              </a:rPr>
              <a:t>Tesla sold a record of 22,477 cars</a:t>
            </a:r>
            <a:r>
              <a:rPr lang="en" sz="1100">
                <a:solidFill>
                  <a:schemeClr val="dk1"/>
                </a:solidFill>
                <a:latin typeface="Proxima Nova"/>
                <a:ea typeface="Proxima Nova"/>
                <a:cs typeface="Proxima Nova"/>
                <a:sym typeface="Proxima Nova"/>
              </a:rPr>
              <a:t> and this could be an indicator for the high demand of electric vehicles.</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311700" y="59275"/>
            <a:ext cx="8520600" cy="40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b="1" lang="en" sz="2120"/>
              <a:t>Inference</a:t>
            </a:r>
            <a:endParaRPr b="1" sz="2120"/>
          </a:p>
        </p:txBody>
      </p:sp>
      <p:pic>
        <p:nvPicPr>
          <p:cNvPr id="249" name="Google Shape;249;p35"/>
          <p:cNvPicPr preferRelativeResize="0"/>
          <p:nvPr/>
        </p:nvPicPr>
        <p:blipFill rotWithShape="1">
          <a:blip r:embed="rId3">
            <a:alphaModFix/>
          </a:blip>
          <a:srcRect b="11208" l="11088" r="9191" t="9858"/>
          <a:stretch/>
        </p:blipFill>
        <p:spPr>
          <a:xfrm>
            <a:off x="220350" y="515050"/>
            <a:ext cx="6436500" cy="4572001"/>
          </a:xfrm>
          <a:prstGeom prst="rect">
            <a:avLst/>
          </a:prstGeom>
          <a:noFill/>
          <a:ln>
            <a:noFill/>
          </a:ln>
        </p:spPr>
      </p:pic>
      <p:sp>
        <p:nvSpPr>
          <p:cNvPr id="250" name="Google Shape;250;p35"/>
          <p:cNvSpPr txBox="1"/>
          <p:nvPr/>
        </p:nvSpPr>
        <p:spPr>
          <a:xfrm>
            <a:off x="6743925" y="845075"/>
            <a:ext cx="2341800" cy="411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200">
                <a:solidFill>
                  <a:schemeClr val="dk1"/>
                </a:solidFill>
                <a:latin typeface="Proxima Nova"/>
                <a:ea typeface="Proxima Nova"/>
                <a:cs typeface="Proxima Nova"/>
                <a:sym typeface="Proxima Nova"/>
              </a:rPr>
              <a:t>Fertilizer Consumption</a:t>
            </a:r>
            <a:endParaRPr b="1" sz="1200">
              <a:solidFill>
                <a:schemeClr val="dk1"/>
              </a:solidFill>
              <a:latin typeface="Proxima Nova"/>
              <a:ea typeface="Proxima Nova"/>
              <a:cs typeface="Proxima Nova"/>
              <a:sym typeface="Proxima Nova"/>
            </a:endParaRPr>
          </a:p>
          <a:p>
            <a:pPr indent="-292100" lvl="0" marL="457200" rtl="0" algn="just">
              <a:lnSpc>
                <a:spcPct val="115000"/>
              </a:lnSpc>
              <a:spcBef>
                <a:spcPts val="0"/>
              </a:spcBef>
              <a:spcAft>
                <a:spcPts val="0"/>
              </a:spcAft>
              <a:buClr>
                <a:schemeClr val="dk1"/>
              </a:buClr>
              <a:buSzPts val="1000"/>
              <a:buFont typeface="Proxima Nova"/>
              <a:buChar char="●"/>
            </a:pPr>
            <a:r>
              <a:rPr lang="en" sz="1100">
                <a:solidFill>
                  <a:schemeClr val="dk1"/>
                </a:solidFill>
                <a:latin typeface="Proxima Nova"/>
                <a:ea typeface="Proxima Nova"/>
                <a:cs typeface="Proxima Nova"/>
                <a:sym typeface="Proxima Nova"/>
              </a:rPr>
              <a:t>From 2005 whenever </a:t>
            </a:r>
            <a:r>
              <a:rPr b="1" lang="en" sz="1100">
                <a:solidFill>
                  <a:schemeClr val="dk1"/>
                </a:solidFill>
                <a:latin typeface="Proxima Nova"/>
                <a:ea typeface="Proxima Nova"/>
                <a:cs typeface="Proxima Nova"/>
                <a:sym typeface="Proxima Nova"/>
              </a:rPr>
              <a:t>there is a peak in fertilizer consumption</a:t>
            </a:r>
            <a:r>
              <a:rPr lang="en" sz="1100">
                <a:solidFill>
                  <a:schemeClr val="dk1"/>
                </a:solidFill>
                <a:latin typeface="Proxima Nova"/>
                <a:ea typeface="Proxima Nova"/>
                <a:cs typeface="Proxima Nova"/>
                <a:sym typeface="Proxima Nova"/>
              </a:rPr>
              <a:t>, it is observed that </a:t>
            </a:r>
            <a:r>
              <a:rPr b="1" lang="en" sz="1100">
                <a:solidFill>
                  <a:schemeClr val="dk1"/>
                </a:solidFill>
                <a:latin typeface="Proxima Nova"/>
                <a:ea typeface="Proxima Nova"/>
                <a:cs typeface="Proxima Nova"/>
                <a:sym typeface="Proxima Nova"/>
              </a:rPr>
              <a:t>there is a peak in average surface temperature</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b="1" lang="en" sz="1100">
                <a:solidFill>
                  <a:schemeClr val="dk1"/>
                </a:solidFill>
                <a:latin typeface="Proxima Nova"/>
                <a:ea typeface="Proxima Nova"/>
                <a:cs typeface="Proxima Nova"/>
                <a:sym typeface="Proxima Nova"/>
              </a:rPr>
              <a:t>Between 2007 and 2009, there was a huge dip</a:t>
            </a:r>
            <a:r>
              <a:rPr lang="en" sz="1100">
                <a:solidFill>
                  <a:schemeClr val="dk1"/>
                </a:solidFill>
                <a:latin typeface="Proxima Nova"/>
                <a:ea typeface="Proxima Nova"/>
                <a:cs typeface="Proxima Nova"/>
                <a:sym typeface="Proxima Nova"/>
              </a:rPr>
              <a:t> in fertilizer consumption, hence it is possible that the fertilizer consumption and CO2 related factors together have a significant effect on the average surface temperature.</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200">
                <a:solidFill>
                  <a:schemeClr val="dk1"/>
                </a:solidFill>
                <a:latin typeface="Proxima Nova"/>
                <a:ea typeface="Proxima Nova"/>
                <a:cs typeface="Proxima Nova"/>
                <a:sym typeface="Proxima Nova"/>
              </a:rPr>
              <a:t>Fertilizer consumption is also the </a:t>
            </a:r>
            <a:r>
              <a:rPr b="1" lang="en" sz="1200">
                <a:solidFill>
                  <a:schemeClr val="dk1"/>
                </a:solidFill>
                <a:latin typeface="Proxima Nova"/>
                <a:ea typeface="Proxima Nova"/>
                <a:cs typeface="Proxima Nova"/>
                <a:sym typeface="Proxima Nova"/>
              </a:rPr>
              <a:t>next high ranked feature</a:t>
            </a:r>
            <a:r>
              <a:rPr lang="en" sz="1200">
                <a:solidFill>
                  <a:schemeClr val="dk1"/>
                </a:solidFill>
                <a:latin typeface="Proxima Nova"/>
                <a:ea typeface="Proxima Nova"/>
                <a:cs typeface="Proxima Nova"/>
                <a:sym typeface="Proxima Nova"/>
              </a:rPr>
              <a:t> following CO2 features.</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59275"/>
            <a:ext cx="8520600" cy="40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b="1" lang="en" sz="2120"/>
              <a:t>Inference</a:t>
            </a:r>
            <a:endParaRPr b="1" sz="2120"/>
          </a:p>
        </p:txBody>
      </p:sp>
      <p:pic>
        <p:nvPicPr>
          <p:cNvPr id="256" name="Google Shape;256;p36"/>
          <p:cNvPicPr preferRelativeResize="0"/>
          <p:nvPr/>
        </p:nvPicPr>
        <p:blipFill rotWithShape="1">
          <a:blip r:embed="rId3">
            <a:alphaModFix/>
          </a:blip>
          <a:srcRect b="11208" l="11088" r="9191" t="9858"/>
          <a:stretch/>
        </p:blipFill>
        <p:spPr>
          <a:xfrm>
            <a:off x="220350" y="515050"/>
            <a:ext cx="6436500" cy="4572001"/>
          </a:xfrm>
          <a:prstGeom prst="rect">
            <a:avLst/>
          </a:prstGeom>
          <a:noFill/>
          <a:ln>
            <a:noFill/>
          </a:ln>
        </p:spPr>
      </p:pic>
      <p:sp>
        <p:nvSpPr>
          <p:cNvPr id="257" name="Google Shape;257;p36"/>
          <p:cNvSpPr txBox="1"/>
          <p:nvPr/>
        </p:nvSpPr>
        <p:spPr>
          <a:xfrm>
            <a:off x="6751075" y="779200"/>
            <a:ext cx="2263200" cy="4043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200">
                <a:solidFill>
                  <a:schemeClr val="dk1"/>
                </a:solidFill>
                <a:latin typeface="Proxima Nova"/>
                <a:ea typeface="Proxima Nova"/>
                <a:cs typeface="Proxima Nova"/>
                <a:sym typeface="Proxima Nova"/>
              </a:rPr>
              <a:t>Migration Rate</a:t>
            </a:r>
            <a:endParaRPr b="1" sz="1200">
              <a:solidFill>
                <a:schemeClr val="dk1"/>
              </a:solidFill>
              <a:latin typeface="Proxima Nova"/>
              <a:ea typeface="Proxima Nova"/>
              <a:cs typeface="Proxima Nova"/>
              <a:sym typeface="Proxima Nova"/>
            </a:endParaRPr>
          </a:p>
          <a:p>
            <a:pPr indent="-292100" lvl="0" marL="457200" rtl="0" algn="just">
              <a:lnSpc>
                <a:spcPct val="115000"/>
              </a:lnSpc>
              <a:spcBef>
                <a:spcPts val="0"/>
              </a:spcBef>
              <a:spcAft>
                <a:spcPts val="0"/>
              </a:spcAft>
              <a:buClr>
                <a:schemeClr val="dk1"/>
              </a:buClr>
              <a:buSzPts val="1000"/>
              <a:buFont typeface="Proxima Nova"/>
              <a:buChar char="●"/>
            </a:pPr>
            <a:r>
              <a:rPr lang="en" sz="1100">
                <a:solidFill>
                  <a:schemeClr val="dk1"/>
                </a:solidFill>
                <a:latin typeface="Proxima Nova"/>
                <a:ea typeface="Proxima Nova"/>
                <a:cs typeface="Proxima Nova"/>
                <a:sym typeface="Proxima Nova"/>
              </a:rPr>
              <a:t>Between 2005 and 2017, the peaks in the migration time series </a:t>
            </a:r>
            <a:r>
              <a:rPr b="1" lang="en" sz="1100">
                <a:solidFill>
                  <a:schemeClr val="dk1"/>
                </a:solidFill>
                <a:latin typeface="Proxima Nova"/>
                <a:ea typeface="Proxima Nova"/>
                <a:cs typeface="Proxima Nova"/>
                <a:sym typeface="Proxima Nova"/>
              </a:rPr>
              <a:t>almost match</a:t>
            </a:r>
            <a:r>
              <a:rPr lang="en" sz="1100">
                <a:solidFill>
                  <a:schemeClr val="dk1"/>
                </a:solidFill>
                <a:latin typeface="Proxima Nova"/>
                <a:ea typeface="Proxima Nova"/>
                <a:cs typeface="Proxima Nova"/>
                <a:sym typeface="Proxima Nova"/>
              </a:rPr>
              <a:t> the peaks in the average surface temperature.</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Between 2010 and 2018, the peaks in average surface temperatures </a:t>
            </a:r>
            <a:r>
              <a:rPr b="1" lang="en" sz="1100">
                <a:solidFill>
                  <a:schemeClr val="dk1"/>
                </a:solidFill>
                <a:latin typeface="Proxima Nova"/>
                <a:ea typeface="Proxima Nova"/>
                <a:cs typeface="Proxima Nova"/>
                <a:sym typeface="Proxima Nova"/>
              </a:rPr>
              <a:t>follow the peaks of migration</a:t>
            </a:r>
            <a:r>
              <a:rPr lang="en" sz="1100">
                <a:solidFill>
                  <a:schemeClr val="dk1"/>
                </a:solidFill>
                <a:latin typeface="Proxima Nova"/>
                <a:ea typeface="Proxima Nova"/>
                <a:cs typeface="Proxima Nova"/>
                <a:sym typeface="Proxima Nova"/>
              </a:rPr>
              <a:t>, with a lag of almost one year.</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This could be a </a:t>
            </a:r>
            <a:r>
              <a:rPr b="1" lang="en" sz="1100">
                <a:solidFill>
                  <a:schemeClr val="dk1"/>
                </a:solidFill>
                <a:latin typeface="Proxima Nova"/>
                <a:ea typeface="Proxima Nova"/>
                <a:cs typeface="Proxima Nova"/>
                <a:sym typeface="Proxima Nova"/>
              </a:rPr>
              <a:t>good predictor in the future</a:t>
            </a:r>
            <a:r>
              <a:rPr lang="en" sz="1100">
                <a:solidFill>
                  <a:schemeClr val="dk1"/>
                </a:solidFill>
                <a:latin typeface="Proxima Nova"/>
                <a:ea typeface="Proxima Nova"/>
                <a:cs typeface="Proxima Nova"/>
                <a:sym typeface="Proxima Nova"/>
              </a:rPr>
              <a:t> since the effect of migration on the average surface temperature in the current period of time is higher than the past.</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11700" y="59275"/>
            <a:ext cx="8520600" cy="40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b="1" lang="en" sz="2120"/>
              <a:t>Inference</a:t>
            </a:r>
            <a:endParaRPr b="1" sz="2120"/>
          </a:p>
        </p:txBody>
      </p:sp>
      <p:pic>
        <p:nvPicPr>
          <p:cNvPr id="263" name="Google Shape;263;p37"/>
          <p:cNvPicPr preferRelativeResize="0"/>
          <p:nvPr/>
        </p:nvPicPr>
        <p:blipFill rotWithShape="1">
          <a:blip r:embed="rId3">
            <a:alphaModFix/>
          </a:blip>
          <a:srcRect b="11208" l="11088" r="9191" t="9858"/>
          <a:stretch/>
        </p:blipFill>
        <p:spPr>
          <a:xfrm>
            <a:off x="220350" y="515050"/>
            <a:ext cx="6436500" cy="4572001"/>
          </a:xfrm>
          <a:prstGeom prst="rect">
            <a:avLst/>
          </a:prstGeom>
          <a:noFill/>
          <a:ln>
            <a:noFill/>
          </a:ln>
        </p:spPr>
      </p:pic>
      <p:sp>
        <p:nvSpPr>
          <p:cNvPr id="264" name="Google Shape;264;p37"/>
          <p:cNvSpPr txBox="1"/>
          <p:nvPr/>
        </p:nvSpPr>
        <p:spPr>
          <a:xfrm>
            <a:off x="6751075" y="584500"/>
            <a:ext cx="2263200" cy="443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200">
                <a:solidFill>
                  <a:schemeClr val="dk1"/>
                </a:solidFill>
                <a:latin typeface="Proxima Nova"/>
                <a:ea typeface="Proxima Nova"/>
                <a:cs typeface="Proxima Nova"/>
                <a:sym typeface="Proxima Nova"/>
              </a:rPr>
              <a:t>Air Travel and Internet Usage</a:t>
            </a:r>
            <a:endParaRPr b="1" sz="1200">
              <a:solidFill>
                <a:schemeClr val="dk1"/>
              </a:solidFill>
              <a:latin typeface="Proxima Nova"/>
              <a:ea typeface="Proxima Nova"/>
              <a:cs typeface="Proxima Nova"/>
              <a:sym typeface="Proxima Nova"/>
            </a:endParaRPr>
          </a:p>
          <a:p>
            <a:pPr indent="-292100" lvl="0" marL="457200" rtl="0" algn="just">
              <a:lnSpc>
                <a:spcPct val="115000"/>
              </a:lnSpc>
              <a:spcBef>
                <a:spcPts val="0"/>
              </a:spcBef>
              <a:spcAft>
                <a:spcPts val="0"/>
              </a:spcAft>
              <a:buClr>
                <a:schemeClr val="dk1"/>
              </a:buClr>
              <a:buSzPts val="1000"/>
              <a:buFont typeface="Proxima Nova"/>
              <a:buChar char="●"/>
            </a:pPr>
            <a:r>
              <a:rPr lang="en" sz="1100">
                <a:solidFill>
                  <a:schemeClr val="dk1"/>
                </a:solidFill>
                <a:latin typeface="Proxima Nova"/>
                <a:ea typeface="Proxima Nova"/>
                <a:cs typeface="Proxima Nova"/>
                <a:sym typeface="Proxima Nova"/>
              </a:rPr>
              <a:t>The number of passengers traveling by air travel </a:t>
            </a:r>
            <a:r>
              <a:rPr b="1" lang="en" sz="1100">
                <a:solidFill>
                  <a:schemeClr val="dk1"/>
                </a:solidFill>
                <a:latin typeface="Proxima Nova"/>
                <a:ea typeface="Proxima Nova"/>
                <a:cs typeface="Proxima Nova"/>
                <a:sym typeface="Proxima Nova"/>
              </a:rPr>
              <a:t>increases following the peaks</a:t>
            </a:r>
            <a:r>
              <a:rPr lang="en" sz="1100">
                <a:solidFill>
                  <a:schemeClr val="dk1"/>
                </a:solidFill>
                <a:latin typeface="Proxima Nova"/>
                <a:ea typeface="Proxima Nova"/>
                <a:cs typeface="Proxima Nova"/>
                <a:sym typeface="Proxima Nova"/>
              </a:rPr>
              <a:t> in average surface temperature.</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It is interesting to raise a question about the </a:t>
            </a:r>
            <a:r>
              <a:rPr b="1" lang="en" sz="1100">
                <a:solidFill>
                  <a:schemeClr val="dk1"/>
                </a:solidFill>
                <a:latin typeface="Proxima Nova"/>
                <a:ea typeface="Proxima Nova"/>
                <a:cs typeface="Proxima Nova"/>
                <a:sym typeface="Proxima Nova"/>
              </a:rPr>
              <a:t>reverse effect</a:t>
            </a:r>
            <a:r>
              <a:rPr lang="en" sz="1100">
                <a:solidFill>
                  <a:schemeClr val="dk1"/>
                </a:solidFill>
                <a:latin typeface="Proxima Nova"/>
                <a:ea typeface="Proxima Nova"/>
                <a:cs typeface="Proxima Nova"/>
                <a:sym typeface="Proxima Nova"/>
              </a:rPr>
              <a:t> that is the possible effect of average surface temperature on air travel. </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If true, it could be used as </a:t>
            </a:r>
            <a:r>
              <a:rPr b="1" lang="en" sz="1100">
                <a:solidFill>
                  <a:schemeClr val="dk1"/>
                </a:solidFill>
                <a:latin typeface="Proxima Nova"/>
                <a:ea typeface="Proxima Nova"/>
                <a:cs typeface="Proxima Nova"/>
                <a:sym typeface="Proxima Nova"/>
              </a:rPr>
              <a:t>an alternative stock price predictor in the aviation industry</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298450" lvl="0" marL="457200" rtl="0" algn="just">
              <a:lnSpc>
                <a:spcPct val="115000"/>
              </a:lnSpc>
              <a:spcBef>
                <a:spcPts val="0"/>
              </a:spcBef>
              <a:spcAft>
                <a:spcPts val="0"/>
              </a:spcAft>
              <a:buClr>
                <a:schemeClr val="dk1"/>
              </a:buClr>
              <a:buSzPts val="1100"/>
              <a:buFont typeface="Proxima Nova"/>
              <a:buChar char="●"/>
            </a:pPr>
            <a:r>
              <a:rPr lang="en" sz="1100">
                <a:solidFill>
                  <a:schemeClr val="dk1"/>
                </a:solidFill>
                <a:latin typeface="Proxima Nova"/>
                <a:ea typeface="Proxima Nova"/>
                <a:cs typeface="Proxima Nova"/>
                <a:sym typeface="Proxima Nova"/>
              </a:rPr>
              <a:t>Internet usage pattern does </a:t>
            </a:r>
            <a:r>
              <a:rPr b="1" lang="en" sz="1100">
                <a:solidFill>
                  <a:schemeClr val="dk1"/>
                </a:solidFill>
                <a:latin typeface="Proxima Nova"/>
                <a:ea typeface="Proxima Nova"/>
                <a:cs typeface="Proxima Nova"/>
                <a:sym typeface="Proxima Nova"/>
              </a:rPr>
              <a:t>not show any observable correlation</a:t>
            </a:r>
            <a:r>
              <a:rPr lang="en" sz="1100">
                <a:solidFill>
                  <a:schemeClr val="dk1"/>
                </a:solidFill>
                <a:latin typeface="Proxima Nova"/>
                <a:ea typeface="Proxima Nova"/>
                <a:cs typeface="Proxima Nova"/>
                <a:sym typeface="Proxima Nova"/>
              </a:rPr>
              <a:t> with average surface temperature.</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Inference</a:t>
            </a:r>
            <a:endParaRPr b="1">
              <a:latin typeface="Proxima Nova"/>
              <a:ea typeface="Proxima Nova"/>
              <a:cs typeface="Proxima Nova"/>
              <a:sym typeface="Proxima Nova"/>
            </a:endParaRPr>
          </a:p>
        </p:txBody>
      </p:sp>
      <p:sp>
        <p:nvSpPr>
          <p:cNvPr id="270" name="Google Shape;27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22580" lvl="0" marL="457200" rtl="0" algn="just">
              <a:lnSpc>
                <a:spcPct val="150000"/>
              </a:lnSpc>
              <a:spcBef>
                <a:spcPts val="0"/>
              </a:spcBef>
              <a:spcAft>
                <a:spcPts val="0"/>
              </a:spcAft>
              <a:buClr>
                <a:schemeClr val="dk1"/>
              </a:buClr>
              <a:buSzPct val="100000"/>
              <a:buFont typeface="Proxima Nova"/>
              <a:buChar char="●"/>
            </a:pPr>
            <a:r>
              <a:rPr lang="en" sz="1600">
                <a:solidFill>
                  <a:schemeClr val="dk1"/>
                </a:solidFill>
                <a:latin typeface="Proxima Nova"/>
                <a:ea typeface="Proxima Nova"/>
                <a:cs typeface="Proxima Nova"/>
                <a:sym typeface="Proxima Nova"/>
              </a:rPr>
              <a:t>Hence we can infer that the various human activities </a:t>
            </a:r>
            <a:r>
              <a:rPr b="1" lang="en" sz="1600">
                <a:solidFill>
                  <a:schemeClr val="dk1"/>
                </a:solidFill>
                <a:latin typeface="Proxima Nova"/>
                <a:ea typeface="Proxima Nova"/>
                <a:cs typeface="Proxima Nova"/>
                <a:sym typeface="Proxima Nova"/>
              </a:rPr>
              <a:t>have distinctive effects</a:t>
            </a:r>
            <a:r>
              <a:rPr lang="en" sz="1600">
                <a:solidFill>
                  <a:schemeClr val="dk1"/>
                </a:solidFill>
                <a:latin typeface="Proxima Nova"/>
                <a:ea typeface="Proxima Nova"/>
                <a:cs typeface="Proxima Nova"/>
                <a:sym typeface="Proxima Nova"/>
              </a:rPr>
              <a:t> on the average surface temperature.</a:t>
            </a:r>
            <a:endParaRPr sz="1600">
              <a:solidFill>
                <a:schemeClr val="dk1"/>
              </a:solidFill>
              <a:latin typeface="Proxima Nova"/>
              <a:ea typeface="Proxima Nova"/>
              <a:cs typeface="Proxima Nova"/>
              <a:sym typeface="Proxima Nova"/>
            </a:endParaRPr>
          </a:p>
          <a:p>
            <a:pPr indent="-322580" lvl="0" marL="457200" rtl="0" algn="just">
              <a:lnSpc>
                <a:spcPct val="150000"/>
              </a:lnSpc>
              <a:spcBef>
                <a:spcPts val="0"/>
              </a:spcBef>
              <a:spcAft>
                <a:spcPts val="0"/>
              </a:spcAft>
              <a:buClr>
                <a:schemeClr val="dk1"/>
              </a:buClr>
              <a:buSzPct val="100000"/>
              <a:buFont typeface="Proxima Nova"/>
              <a:buChar char="●"/>
            </a:pPr>
            <a:r>
              <a:rPr lang="en" sz="1600">
                <a:solidFill>
                  <a:schemeClr val="dk1"/>
                </a:solidFill>
                <a:latin typeface="Proxima Nova"/>
                <a:ea typeface="Proxima Nova"/>
                <a:cs typeface="Proxima Nova"/>
                <a:sym typeface="Proxima Nova"/>
              </a:rPr>
              <a:t>As of 2018, </a:t>
            </a:r>
            <a:r>
              <a:rPr b="1" lang="en" sz="1600">
                <a:solidFill>
                  <a:schemeClr val="dk1"/>
                </a:solidFill>
                <a:latin typeface="Proxima Nova"/>
                <a:ea typeface="Proxima Nova"/>
                <a:cs typeface="Proxima Nova"/>
                <a:sym typeface="Proxima Nova"/>
              </a:rPr>
              <a:t>only sixteen countries out of the 197</a:t>
            </a:r>
            <a:r>
              <a:rPr lang="en" sz="1600">
                <a:solidFill>
                  <a:schemeClr val="dk1"/>
                </a:solidFill>
                <a:latin typeface="Proxima Nova"/>
                <a:ea typeface="Proxima Nova"/>
                <a:cs typeface="Proxima Nova"/>
                <a:sym typeface="Proxima Nova"/>
              </a:rPr>
              <a:t> that have signed the Paris Agreement have defined a national climate action plan ambitious enough to meet their pledges.</a:t>
            </a:r>
            <a:endParaRPr sz="1600">
              <a:solidFill>
                <a:schemeClr val="dk1"/>
              </a:solidFill>
              <a:latin typeface="Proxima Nova"/>
              <a:ea typeface="Proxima Nova"/>
              <a:cs typeface="Proxima Nova"/>
              <a:sym typeface="Proxima Nova"/>
            </a:endParaRPr>
          </a:p>
          <a:p>
            <a:pPr indent="-322580" lvl="0" marL="457200" rtl="0" algn="just">
              <a:lnSpc>
                <a:spcPct val="150000"/>
              </a:lnSpc>
              <a:spcBef>
                <a:spcPts val="0"/>
              </a:spcBef>
              <a:spcAft>
                <a:spcPts val="0"/>
              </a:spcAft>
              <a:buClr>
                <a:schemeClr val="dk1"/>
              </a:buClr>
              <a:buSzPct val="100000"/>
              <a:buFont typeface="Proxima Nova"/>
              <a:buChar char="●"/>
            </a:pPr>
            <a:r>
              <a:rPr lang="en" sz="1600">
                <a:solidFill>
                  <a:schemeClr val="dk1"/>
                </a:solidFill>
                <a:latin typeface="Proxima Nova"/>
                <a:ea typeface="Proxima Nova"/>
                <a:cs typeface="Proxima Nova"/>
                <a:sym typeface="Proxima Nova"/>
              </a:rPr>
              <a:t>Recently, scientists </a:t>
            </a:r>
            <a:r>
              <a:rPr lang="en" sz="1600">
                <a:solidFill>
                  <a:schemeClr val="dk1"/>
                </a:solidFill>
                <a:latin typeface="Proxima Nova"/>
                <a:ea typeface="Proxima Nova"/>
                <a:cs typeface="Proxima Nova"/>
                <a:sym typeface="Proxima Nova"/>
              </a:rPr>
              <a:t>have</a:t>
            </a:r>
            <a:r>
              <a:rPr lang="en" sz="1600">
                <a:solidFill>
                  <a:schemeClr val="dk1"/>
                </a:solidFill>
                <a:latin typeface="Proxima Nova"/>
                <a:ea typeface="Proxima Nova"/>
                <a:cs typeface="Proxima Nova"/>
                <a:sym typeface="Proxima Nova"/>
              </a:rPr>
              <a:t> found zombie virus that had been stranded under a lake more than 48,500 years ago </a:t>
            </a:r>
            <a:r>
              <a:rPr lang="en" sz="1600">
                <a:solidFill>
                  <a:schemeClr val="dk1"/>
                </a:solidFill>
                <a:latin typeface="Proxima Nova"/>
                <a:ea typeface="Proxima Nova"/>
                <a:cs typeface="Proxima Nova"/>
                <a:sym typeface="Proxima Nova"/>
              </a:rPr>
              <a:t>in the siberian region. Scientists are warning that, with the global warming there is a high chance of melting of the glaciers and potentially expose these deadly virus.</a:t>
            </a:r>
            <a:endParaRPr sz="1600">
              <a:solidFill>
                <a:schemeClr val="dk1"/>
              </a:solidFill>
              <a:latin typeface="Proxima Nova"/>
              <a:ea typeface="Proxima Nova"/>
              <a:cs typeface="Proxima Nova"/>
              <a:sym typeface="Proxima Nova"/>
            </a:endParaRPr>
          </a:p>
          <a:p>
            <a:pPr indent="-322580" lvl="0" marL="457200" rtl="0" algn="just">
              <a:lnSpc>
                <a:spcPct val="150000"/>
              </a:lnSpc>
              <a:spcBef>
                <a:spcPts val="0"/>
              </a:spcBef>
              <a:spcAft>
                <a:spcPts val="0"/>
              </a:spcAft>
              <a:buClr>
                <a:schemeClr val="dk1"/>
              </a:buClr>
              <a:buSzPct val="100000"/>
              <a:buFont typeface="Proxima Nova"/>
              <a:buChar char="●"/>
            </a:pPr>
            <a:r>
              <a:rPr lang="en" sz="1600">
                <a:solidFill>
                  <a:schemeClr val="dk1"/>
                </a:solidFill>
                <a:latin typeface="Proxima Nova"/>
                <a:ea typeface="Proxima Nova"/>
                <a:cs typeface="Proxima Nova"/>
                <a:sym typeface="Proxima Nova"/>
              </a:rPr>
              <a:t>A deeper study along these lines of human factors by the countries would be immensely useful in tackling climate change and adopting policies that would best suit their interests.</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idx="1" type="body"/>
          </p:nvPr>
        </p:nvSpPr>
        <p:spPr>
          <a:xfrm>
            <a:off x="311700" y="103950"/>
            <a:ext cx="5425800" cy="493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2500">
                <a:solidFill>
                  <a:schemeClr val="dk1"/>
                </a:solidFill>
                <a:latin typeface="Proxima Nova"/>
                <a:ea typeface="Proxima Nova"/>
                <a:cs typeface="Proxima Nova"/>
                <a:sym typeface="Proxima Nova"/>
              </a:rPr>
              <a:t>Conclusion</a:t>
            </a:r>
            <a:endParaRPr b="1" sz="2500">
              <a:solidFill>
                <a:schemeClr val="dk1"/>
              </a:solidFill>
              <a:latin typeface="Proxima Nova"/>
              <a:ea typeface="Proxima Nova"/>
              <a:cs typeface="Proxima Nova"/>
              <a:sym typeface="Proxima Nova"/>
            </a:endParaRPr>
          </a:p>
          <a:p>
            <a:pPr indent="-292100" lvl="0" marL="457200" rtl="0" algn="just">
              <a:spcBef>
                <a:spcPts val="120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Data was </a:t>
            </a:r>
            <a:r>
              <a:rPr b="1" lang="en" sz="1000">
                <a:solidFill>
                  <a:schemeClr val="dk1"/>
                </a:solidFill>
                <a:latin typeface="Proxima Nova"/>
                <a:ea typeface="Proxima Nova"/>
                <a:cs typeface="Proxima Nova"/>
                <a:sym typeface="Proxima Nova"/>
              </a:rPr>
              <a:t>collected from multiple sources</a:t>
            </a:r>
            <a:r>
              <a:rPr lang="en" sz="1000">
                <a:solidFill>
                  <a:schemeClr val="dk1"/>
                </a:solidFill>
                <a:latin typeface="Proxima Nova"/>
                <a:ea typeface="Proxima Nova"/>
                <a:cs typeface="Proxima Nova"/>
                <a:sym typeface="Proxima Nova"/>
              </a:rPr>
              <a:t> for 12 kinds of human activities</a:t>
            </a:r>
            <a:endParaRPr sz="1000">
              <a:solidFill>
                <a:schemeClr val="dk1"/>
              </a:solidFill>
              <a:latin typeface="Proxima Nova"/>
              <a:ea typeface="Proxima Nova"/>
              <a:cs typeface="Proxima Nova"/>
              <a:sym typeface="Proxima Nova"/>
            </a:endParaRPr>
          </a:p>
          <a:p>
            <a:pPr indent="-292100" lvl="0" marL="457200" rtl="0" algn="just">
              <a:spcBef>
                <a:spcPts val="0"/>
              </a:spcBef>
              <a:spcAft>
                <a:spcPts val="0"/>
              </a:spcAft>
              <a:buClr>
                <a:schemeClr val="dk1"/>
              </a:buClr>
              <a:buSzPts val="1000"/>
              <a:buFont typeface="Proxima Nova"/>
              <a:buChar char="●"/>
            </a:pPr>
            <a:r>
              <a:rPr b="1" lang="en" sz="1000">
                <a:solidFill>
                  <a:schemeClr val="dk1"/>
                </a:solidFill>
                <a:latin typeface="Proxima Nova"/>
                <a:ea typeface="Proxima Nova"/>
                <a:cs typeface="Proxima Nova"/>
                <a:sym typeface="Proxima Nova"/>
              </a:rPr>
              <a:t>Data Preprocessing</a:t>
            </a:r>
            <a:r>
              <a:rPr lang="en" sz="1000">
                <a:solidFill>
                  <a:schemeClr val="dk1"/>
                </a:solidFill>
                <a:latin typeface="Proxima Nova"/>
                <a:ea typeface="Proxima Nova"/>
                <a:cs typeface="Proxima Nova"/>
                <a:sym typeface="Proxima Nova"/>
              </a:rPr>
              <a:t> – Cleaning, Imputation, Fusion</a:t>
            </a:r>
            <a:endParaRPr sz="1000">
              <a:solidFill>
                <a:schemeClr val="dk1"/>
              </a:solidFill>
              <a:latin typeface="Proxima Nova"/>
              <a:ea typeface="Proxima Nova"/>
              <a:cs typeface="Proxima Nova"/>
              <a:sym typeface="Proxima Nova"/>
            </a:endParaRPr>
          </a:p>
          <a:p>
            <a:pPr indent="-292100" lvl="0" marL="457200" rtl="0" algn="just">
              <a:spcBef>
                <a:spcPts val="0"/>
              </a:spcBef>
              <a:spcAft>
                <a:spcPts val="0"/>
              </a:spcAft>
              <a:buClr>
                <a:schemeClr val="dk1"/>
              </a:buClr>
              <a:buSzPts val="1000"/>
              <a:buFont typeface="Proxima Nova"/>
              <a:buChar char="●"/>
            </a:pPr>
            <a:r>
              <a:rPr b="1" lang="en" sz="1000">
                <a:solidFill>
                  <a:schemeClr val="dk1"/>
                </a:solidFill>
                <a:latin typeface="Proxima Nova"/>
                <a:ea typeface="Proxima Nova"/>
                <a:cs typeface="Proxima Nova"/>
                <a:sym typeface="Proxima Nova"/>
              </a:rPr>
              <a:t>Six Feature Selection Techniques</a:t>
            </a:r>
            <a:r>
              <a:rPr lang="en" sz="1000">
                <a:solidFill>
                  <a:schemeClr val="dk1"/>
                </a:solidFill>
                <a:latin typeface="Proxima Nova"/>
                <a:ea typeface="Proxima Nova"/>
                <a:cs typeface="Proxima Nova"/>
                <a:sym typeface="Proxima Nova"/>
              </a:rPr>
              <a:t> – </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CO2 per capita and Other CO2 per capita showed very </a:t>
            </a:r>
            <a:r>
              <a:rPr b="1" lang="en" sz="1000">
                <a:solidFill>
                  <a:schemeClr val="dk1"/>
                </a:solidFill>
                <a:latin typeface="Proxima Nova"/>
                <a:ea typeface="Proxima Nova"/>
                <a:cs typeface="Proxima Nova"/>
                <a:sym typeface="Proxima Nova"/>
              </a:rPr>
              <a:t>low variances</a:t>
            </a:r>
            <a:r>
              <a:rPr lang="en" sz="1000">
                <a:solidFill>
                  <a:schemeClr val="dk1"/>
                </a:solidFill>
                <a:latin typeface="Proxima Nova"/>
                <a:ea typeface="Proxima Nova"/>
                <a:cs typeface="Proxima Nova"/>
                <a:sym typeface="Proxima Nova"/>
              </a:rPr>
              <a:t>.</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Total ghg per capita feature was found to be redundant from </a:t>
            </a:r>
            <a:r>
              <a:rPr b="1" lang="en" sz="1000">
                <a:solidFill>
                  <a:schemeClr val="dk1"/>
                </a:solidFill>
                <a:latin typeface="Proxima Nova"/>
                <a:ea typeface="Proxima Nova"/>
                <a:cs typeface="Proxima Nova"/>
                <a:sym typeface="Proxima Nova"/>
              </a:rPr>
              <a:t>Pearson Correlation Analysis</a:t>
            </a:r>
            <a:r>
              <a:rPr lang="en" sz="1000">
                <a:solidFill>
                  <a:schemeClr val="dk1"/>
                </a:solidFill>
                <a:latin typeface="Proxima Nova"/>
                <a:ea typeface="Proxima Nova"/>
                <a:cs typeface="Proxima Nova"/>
                <a:sym typeface="Proxima Nova"/>
              </a:rPr>
              <a:t>.</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ANOVA f-score showed that the variance between the features and value to be predicted (surface temperature) is greater than the variance within the features.</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b="1" lang="en" sz="1000">
                <a:solidFill>
                  <a:schemeClr val="dk1"/>
                </a:solidFill>
                <a:latin typeface="Proxima Nova"/>
                <a:ea typeface="Proxima Nova"/>
                <a:cs typeface="Proxima Nova"/>
                <a:sym typeface="Proxima Nova"/>
              </a:rPr>
              <a:t>Univariate Linear Regression</a:t>
            </a:r>
            <a:r>
              <a:rPr lang="en" sz="1000">
                <a:solidFill>
                  <a:schemeClr val="dk1"/>
                </a:solidFill>
                <a:latin typeface="Proxima Nova"/>
                <a:ea typeface="Proxima Nova"/>
                <a:cs typeface="Proxima Nova"/>
                <a:sym typeface="Proxima Nova"/>
              </a:rPr>
              <a:t> provided a good evidence of strong relationship between the features and average surface temperature.</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b="1" lang="en" sz="1000">
                <a:solidFill>
                  <a:schemeClr val="dk1"/>
                </a:solidFill>
                <a:latin typeface="Proxima Nova"/>
                <a:ea typeface="Proxima Nova"/>
                <a:cs typeface="Proxima Nova"/>
                <a:sym typeface="Proxima Nova"/>
              </a:rPr>
              <a:t>Sequential Backward Selection</a:t>
            </a:r>
            <a:r>
              <a:rPr lang="en" sz="1000">
                <a:solidFill>
                  <a:schemeClr val="dk1"/>
                </a:solidFill>
                <a:latin typeface="Proxima Nova"/>
                <a:ea typeface="Proxima Nova"/>
                <a:cs typeface="Proxima Nova"/>
                <a:sym typeface="Proxima Nova"/>
              </a:rPr>
              <a:t> resulted in high aic scores that are statistically significant for most of the features.</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b="1" lang="en" sz="1000">
                <a:solidFill>
                  <a:schemeClr val="dk1"/>
                </a:solidFill>
                <a:latin typeface="Proxima Nova"/>
                <a:ea typeface="Proxima Nova"/>
                <a:cs typeface="Proxima Nova"/>
                <a:sym typeface="Proxima Nova"/>
              </a:rPr>
              <a:t>Mutual Information based Feature Selection</a:t>
            </a:r>
            <a:r>
              <a:rPr lang="en" sz="1000">
                <a:solidFill>
                  <a:schemeClr val="dk1"/>
                </a:solidFill>
                <a:latin typeface="Proxima Nova"/>
                <a:ea typeface="Proxima Nova"/>
                <a:cs typeface="Proxima Nova"/>
                <a:sym typeface="Proxima Nova"/>
              </a:rPr>
              <a:t> was used to rank features based on mutual information score.</a:t>
            </a:r>
            <a:endParaRPr sz="1000">
              <a:solidFill>
                <a:schemeClr val="dk1"/>
              </a:solidFill>
              <a:latin typeface="Proxima Nova"/>
              <a:ea typeface="Proxima Nova"/>
              <a:cs typeface="Proxima Nova"/>
              <a:sym typeface="Proxima Nova"/>
            </a:endParaRPr>
          </a:p>
          <a:p>
            <a:pPr indent="-292100" lvl="0" marL="4572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Time-series stationary tests – </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Qualitative (Histogram plot)</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Quantitative (</a:t>
            </a:r>
            <a:r>
              <a:rPr lang="en" sz="1000">
                <a:solidFill>
                  <a:schemeClr val="dk1"/>
                </a:solidFill>
                <a:latin typeface="Proxima Nova"/>
                <a:ea typeface="Proxima Nova"/>
                <a:cs typeface="Proxima Nova"/>
                <a:sym typeface="Proxima Nova"/>
              </a:rPr>
              <a:t>time-series split mean and variance comparison)</a:t>
            </a:r>
            <a:r>
              <a:rPr lang="en" sz="1000">
                <a:solidFill>
                  <a:schemeClr val="dk1"/>
                </a:solidFill>
                <a:latin typeface="Proxima Nova"/>
                <a:ea typeface="Proxima Nova"/>
                <a:cs typeface="Proxima Nova"/>
                <a:sym typeface="Proxima Nova"/>
              </a:rPr>
              <a:t> </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Statistical (Augmented Dickey-Fuller test)</a:t>
            </a:r>
            <a:endParaRPr sz="1000">
              <a:solidFill>
                <a:schemeClr val="dk1"/>
              </a:solidFill>
              <a:latin typeface="Proxima Nova"/>
              <a:ea typeface="Proxima Nova"/>
              <a:cs typeface="Proxima Nova"/>
              <a:sym typeface="Proxima Nova"/>
            </a:endParaRPr>
          </a:p>
          <a:p>
            <a:pPr indent="-292100" lvl="0" marL="4572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Granger Causality Analysis – no direct causal relationship</a:t>
            </a:r>
            <a:endParaRPr sz="1000">
              <a:solidFill>
                <a:schemeClr val="dk1"/>
              </a:solidFill>
              <a:latin typeface="Proxima Nova"/>
              <a:ea typeface="Proxima Nova"/>
              <a:cs typeface="Proxima Nova"/>
              <a:sym typeface="Proxima Nova"/>
            </a:endParaRPr>
          </a:p>
          <a:p>
            <a:pPr indent="-292100" lvl="0" marL="4572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Five predictive models – Decision Tree for regression, Random Forest Regressor, Support Vector Regressor, Lasso Regression, LSTM</a:t>
            </a:r>
            <a:endParaRPr sz="1000">
              <a:solidFill>
                <a:schemeClr val="dk1"/>
              </a:solidFill>
              <a:latin typeface="Proxima Nova"/>
              <a:ea typeface="Proxima Nova"/>
              <a:cs typeface="Proxima Nova"/>
              <a:sym typeface="Proxima Nova"/>
            </a:endParaRPr>
          </a:p>
          <a:p>
            <a:pPr indent="-292100" lvl="1" marL="914400" rtl="0" algn="just">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Decision Tree for regression, Random Forest Regressor and LSTM performed the best</a:t>
            </a:r>
            <a:endParaRPr sz="1000">
              <a:solidFill>
                <a:schemeClr val="dk1"/>
              </a:solidFill>
              <a:latin typeface="Proxima Nova"/>
              <a:ea typeface="Proxima Nova"/>
              <a:cs typeface="Proxima Nova"/>
              <a:sym typeface="Proxima Nova"/>
            </a:endParaRPr>
          </a:p>
        </p:txBody>
      </p:sp>
      <p:sp>
        <p:nvSpPr>
          <p:cNvPr id="276" name="Google Shape;276;p39"/>
          <p:cNvSpPr txBox="1"/>
          <p:nvPr/>
        </p:nvSpPr>
        <p:spPr>
          <a:xfrm>
            <a:off x="5859400" y="207875"/>
            <a:ext cx="3048000" cy="217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latin typeface="Proxima Nova"/>
                <a:ea typeface="Proxima Nova"/>
                <a:cs typeface="Proxima Nova"/>
                <a:sym typeface="Proxima Nova"/>
              </a:rPr>
              <a:t>Challenges and Limitations</a:t>
            </a:r>
            <a:endParaRPr b="1" sz="25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rPr lang="en" sz="1300">
                <a:latin typeface="Proxima Nova"/>
                <a:ea typeface="Proxima Nova"/>
                <a:cs typeface="Proxima Nova"/>
                <a:sym typeface="Proxima Nova"/>
              </a:rPr>
              <a:t>U</a:t>
            </a:r>
            <a:r>
              <a:rPr lang="en" sz="1300">
                <a:latin typeface="Proxima Nova"/>
                <a:ea typeface="Proxima Nova"/>
                <a:cs typeface="Proxima Nova"/>
                <a:sym typeface="Proxima Nova"/>
              </a:rPr>
              <a:t>navailability of reliable data for a few human activities, given the fact that different countries vary in their data collection capabilities and associated infrastructure.</a:t>
            </a:r>
            <a:endParaRPr sz="1300">
              <a:latin typeface="Proxima Nova"/>
              <a:ea typeface="Proxima Nova"/>
              <a:cs typeface="Proxima Nova"/>
              <a:sym typeface="Proxima Nova"/>
            </a:endParaRPr>
          </a:p>
        </p:txBody>
      </p:sp>
      <p:sp>
        <p:nvSpPr>
          <p:cNvPr id="277" name="Google Shape;277;p39"/>
          <p:cNvSpPr txBox="1"/>
          <p:nvPr/>
        </p:nvSpPr>
        <p:spPr>
          <a:xfrm>
            <a:off x="5859400" y="2721775"/>
            <a:ext cx="3048000" cy="218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latin typeface="Proxima Nova"/>
                <a:ea typeface="Proxima Nova"/>
                <a:cs typeface="Proxima Nova"/>
                <a:sym typeface="Proxima Nova"/>
              </a:rPr>
              <a:t>Future Work</a:t>
            </a:r>
            <a:endParaRPr b="1" sz="25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1150" lvl="0" marL="457200" rtl="0" algn="just">
              <a:spcBef>
                <a:spcPts val="0"/>
              </a:spcBef>
              <a:spcAft>
                <a:spcPts val="0"/>
              </a:spcAft>
              <a:buSzPts val="1300"/>
              <a:buFont typeface="Proxima Nova"/>
              <a:buChar char="●"/>
            </a:pPr>
            <a:r>
              <a:rPr lang="en" sz="1300">
                <a:latin typeface="Proxima Nova"/>
                <a:ea typeface="Proxima Nova"/>
                <a:cs typeface="Proxima Nova"/>
                <a:sym typeface="Proxima Nova"/>
              </a:rPr>
              <a:t>E</a:t>
            </a:r>
            <a:r>
              <a:rPr lang="en" sz="1300">
                <a:latin typeface="Proxima Nova"/>
                <a:ea typeface="Proxima Nova"/>
                <a:cs typeface="Proxima Nova"/>
                <a:sym typeface="Proxima Nova"/>
              </a:rPr>
              <a:t>xtend the study to analyze the rate of deforestation over the period of time by employing computer vision techniques on satellite imagery</a:t>
            </a:r>
            <a:endParaRPr sz="1300">
              <a:latin typeface="Proxima Nova"/>
              <a:ea typeface="Proxima Nova"/>
              <a:cs typeface="Proxima Nova"/>
              <a:sym typeface="Proxima Nova"/>
            </a:endParaRPr>
          </a:p>
          <a:p>
            <a:pPr indent="-311150" lvl="0" marL="457200" rtl="0" algn="just">
              <a:spcBef>
                <a:spcPts val="0"/>
              </a:spcBef>
              <a:spcAft>
                <a:spcPts val="0"/>
              </a:spcAft>
              <a:buSzPts val="1300"/>
              <a:buFont typeface="Proxima Nova"/>
              <a:buChar char="●"/>
            </a:pPr>
            <a:r>
              <a:rPr lang="en" sz="1300">
                <a:latin typeface="Proxima Nova"/>
                <a:ea typeface="Proxima Nova"/>
                <a:cs typeface="Proxima Nova"/>
                <a:sym typeface="Proxima Nova"/>
              </a:rPr>
              <a:t>I</a:t>
            </a:r>
            <a:r>
              <a:rPr lang="en" sz="1300">
                <a:latin typeface="Proxima Nova"/>
                <a:ea typeface="Proxima Nova"/>
                <a:cs typeface="Proxima Nova"/>
                <a:sym typeface="Proxima Nova"/>
              </a:rPr>
              <a:t>ncorporating wider ranges of data collection</a:t>
            </a:r>
            <a:endParaRPr sz="13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90350" y="87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Introduction</a:t>
            </a:r>
            <a:endParaRPr b="1">
              <a:latin typeface="Proxima Nova"/>
              <a:ea typeface="Proxima Nova"/>
              <a:cs typeface="Proxima Nova"/>
              <a:sym typeface="Proxima Nova"/>
            </a:endParaRPr>
          </a:p>
        </p:txBody>
      </p:sp>
      <p:sp>
        <p:nvSpPr>
          <p:cNvPr id="67" name="Google Shape;67;p15"/>
          <p:cNvSpPr txBox="1"/>
          <p:nvPr>
            <p:ph idx="1" type="body"/>
          </p:nvPr>
        </p:nvSpPr>
        <p:spPr>
          <a:xfrm>
            <a:off x="406350" y="792075"/>
            <a:ext cx="8331300" cy="4069200"/>
          </a:xfrm>
          <a:prstGeom prst="rect">
            <a:avLst/>
          </a:prstGeom>
        </p:spPr>
        <p:txBody>
          <a:bodyPr anchorCtr="0" anchor="t" bIns="91425" lIns="91425" spcFirstLastPara="1" rIns="91425" wrap="square" tIns="91425">
            <a:noAutofit/>
          </a:bodyPr>
          <a:lstStyle/>
          <a:p>
            <a:pPr indent="-319087" lvl="0" marL="457200" rtl="0" algn="just">
              <a:spcBef>
                <a:spcPts val="0"/>
              </a:spcBef>
              <a:spcAft>
                <a:spcPts val="0"/>
              </a:spcAft>
              <a:buClr>
                <a:schemeClr val="dk1"/>
              </a:buClr>
              <a:buSzPts val="1425"/>
              <a:buFont typeface="Times New Roman"/>
              <a:buChar char="●"/>
            </a:pPr>
            <a:r>
              <a:rPr lang="en" sz="1425">
                <a:solidFill>
                  <a:schemeClr val="dk1"/>
                </a:solidFill>
                <a:latin typeface="Times New Roman"/>
                <a:ea typeface="Times New Roman"/>
                <a:cs typeface="Times New Roman"/>
                <a:sym typeface="Times New Roman"/>
              </a:rPr>
              <a:t>The General circulation models (GCMs) have been constructed by numerical representations of atmospheric physical conditions. </a:t>
            </a:r>
            <a:endParaRPr sz="1425">
              <a:solidFill>
                <a:schemeClr val="dk1"/>
              </a:solidFill>
              <a:latin typeface="Times New Roman"/>
              <a:ea typeface="Times New Roman"/>
              <a:cs typeface="Times New Roman"/>
              <a:sym typeface="Times New Roman"/>
            </a:endParaRPr>
          </a:p>
          <a:p>
            <a:pPr indent="-319087" lvl="0" marL="457200" rtl="0" algn="just">
              <a:spcBef>
                <a:spcPts val="0"/>
              </a:spcBef>
              <a:spcAft>
                <a:spcPts val="0"/>
              </a:spcAft>
              <a:buClr>
                <a:schemeClr val="dk1"/>
              </a:buClr>
              <a:buSzPts val="1425"/>
              <a:buFont typeface="Times New Roman"/>
              <a:buChar char="●"/>
            </a:pPr>
            <a:r>
              <a:rPr lang="en" sz="1425">
                <a:solidFill>
                  <a:schemeClr val="dk1"/>
                </a:solidFill>
                <a:latin typeface="Times New Roman"/>
                <a:ea typeface="Times New Roman"/>
                <a:cs typeface="Times New Roman"/>
                <a:sym typeface="Times New Roman"/>
              </a:rPr>
              <a:t>These models are based on the laws of physics such as conservation of mass, energy, and momentum and try to predict the climate on the earth. </a:t>
            </a:r>
            <a:endParaRPr sz="1425">
              <a:solidFill>
                <a:schemeClr val="dk1"/>
              </a:solidFill>
              <a:latin typeface="Times New Roman"/>
              <a:ea typeface="Times New Roman"/>
              <a:cs typeface="Times New Roman"/>
              <a:sym typeface="Times New Roman"/>
            </a:endParaRPr>
          </a:p>
          <a:p>
            <a:pPr indent="-319087" lvl="0" marL="457200" rtl="0" algn="just">
              <a:spcBef>
                <a:spcPts val="0"/>
              </a:spcBef>
              <a:spcAft>
                <a:spcPts val="0"/>
              </a:spcAft>
              <a:buClr>
                <a:schemeClr val="dk1"/>
              </a:buClr>
              <a:buSzPts val="1425"/>
              <a:buFont typeface="Proxima Nova"/>
              <a:buChar char="●"/>
            </a:pPr>
            <a:r>
              <a:rPr lang="en" sz="1425">
                <a:solidFill>
                  <a:schemeClr val="dk1"/>
                </a:solidFill>
                <a:latin typeface="Times New Roman"/>
                <a:ea typeface="Times New Roman"/>
                <a:cs typeface="Times New Roman"/>
                <a:sym typeface="Times New Roman"/>
              </a:rPr>
              <a:t>But, </a:t>
            </a:r>
            <a:r>
              <a:rPr b="1" lang="en" sz="1425">
                <a:solidFill>
                  <a:schemeClr val="dk1"/>
                </a:solidFill>
                <a:latin typeface="Times New Roman"/>
                <a:ea typeface="Times New Roman"/>
                <a:cs typeface="Times New Roman"/>
                <a:sym typeface="Times New Roman"/>
              </a:rPr>
              <a:t>with the complex mathematical equations of Global Climate Models, it is difficult to understand the effect of various human activities on the climate change</a:t>
            </a:r>
            <a:r>
              <a:rPr lang="en" sz="1425">
                <a:solidFill>
                  <a:schemeClr val="dk1"/>
                </a:solidFill>
                <a:latin typeface="Times New Roman"/>
                <a:ea typeface="Times New Roman"/>
                <a:cs typeface="Times New Roman"/>
                <a:sym typeface="Times New Roman"/>
              </a:rPr>
              <a:t>.</a:t>
            </a:r>
            <a:endParaRPr sz="1425">
              <a:solidFill>
                <a:schemeClr val="dk1"/>
              </a:solidFill>
              <a:latin typeface="Times New Roman"/>
              <a:ea typeface="Times New Roman"/>
              <a:cs typeface="Times New Roman"/>
              <a:sym typeface="Times New Roman"/>
            </a:endParaRPr>
          </a:p>
          <a:p>
            <a:pPr indent="-319087" lvl="0" marL="457200" rtl="0" algn="just">
              <a:spcBef>
                <a:spcPts val="0"/>
              </a:spcBef>
              <a:spcAft>
                <a:spcPts val="0"/>
              </a:spcAft>
              <a:buClr>
                <a:schemeClr val="dk1"/>
              </a:buClr>
              <a:buSzPts val="1425"/>
              <a:buFont typeface="Proxima Nova"/>
              <a:buChar char="●"/>
            </a:pPr>
            <a:r>
              <a:rPr lang="en" sz="1425">
                <a:solidFill>
                  <a:schemeClr val="dk1"/>
                </a:solidFill>
                <a:latin typeface="Times New Roman"/>
                <a:ea typeface="Times New Roman"/>
                <a:cs typeface="Times New Roman"/>
                <a:sym typeface="Times New Roman"/>
              </a:rPr>
              <a:t>Our work is </a:t>
            </a:r>
            <a:r>
              <a:rPr b="1" lang="en" sz="1425">
                <a:solidFill>
                  <a:schemeClr val="dk1"/>
                </a:solidFill>
                <a:latin typeface="Times New Roman"/>
                <a:ea typeface="Times New Roman"/>
                <a:cs typeface="Times New Roman"/>
                <a:sym typeface="Times New Roman"/>
              </a:rPr>
              <a:t>motivated by the importance of addressing the factors leading to increased emission of greenhouse gases into the atmosphere, which are predominantly human activities</a:t>
            </a:r>
            <a:r>
              <a:rPr lang="en" sz="1425">
                <a:solidFill>
                  <a:schemeClr val="dk1"/>
                </a:solidFill>
                <a:latin typeface="Times New Roman"/>
                <a:ea typeface="Times New Roman"/>
                <a:cs typeface="Times New Roman"/>
                <a:sym typeface="Times New Roman"/>
              </a:rPr>
              <a:t>. </a:t>
            </a:r>
            <a:endParaRPr sz="1425">
              <a:solidFill>
                <a:schemeClr val="dk1"/>
              </a:solidFill>
              <a:latin typeface="Times New Roman"/>
              <a:ea typeface="Times New Roman"/>
              <a:cs typeface="Times New Roman"/>
              <a:sym typeface="Times New Roman"/>
            </a:endParaRPr>
          </a:p>
          <a:p>
            <a:pPr indent="-319087" lvl="0" marL="457200" rtl="0" algn="just">
              <a:spcBef>
                <a:spcPts val="0"/>
              </a:spcBef>
              <a:spcAft>
                <a:spcPts val="0"/>
              </a:spcAft>
              <a:buClr>
                <a:schemeClr val="dk1"/>
              </a:buClr>
              <a:buSzPts val="1425"/>
              <a:buFont typeface="Times New Roman"/>
              <a:buChar char="●"/>
            </a:pPr>
            <a:r>
              <a:rPr lang="en" sz="1425">
                <a:solidFill>
                  <a:schemeClr val="dk1"/>
                </a:solidFill>
                <a:latin typeface="Times New Roman"/>
                <a:ea typeface="Times New Roman"/>
                <a:cs typeface="Times New Roman"/>
                <a:sym typeface="Times New Roman"/>
              </a:rPr>
              <a:t>So, in this study, we apply simple models to predict the rise in average surface temperature using human economic activity alternative data.</a:t>
            </a:r>
            <a:endParaRPr sz="855">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47300" y="97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Proxima Nova"/>
                <a:ea typeface="Proxima Nova"/>
                <a:cs typeface="Proxima Nova"/>
                <a:sym typeface="Proxima Nova"/>
              </a:rPr>
              <a:t>What is Climate Modeling?</a:t>
            </a:r>
            <a:endParaRPr b="1">
              <a:latin typeface="Proxima Nova"/>
              <a:ea typeface="Proxima Nova"/>
              <a:cs typeface="Proxima Nova"/>
              <a:sym typeface="Proxima Nova"/>
            </a:endParaRPr>
          </a:p>
          <a:p>
            <a:pPr indent="0" lvl="0" marL="0" rtl="0" algn="l">
              <a:spcBef>
                <a:spcPts val="0"/>
              </a:spcBef>
              <a:spcAft>
                <a:spcPts val="0"/>
              </a:spcAft>
              <a:buNone/>
            </a:pPr>
            <a:r>
              <a:t/>
            </a:r>
            <a:endParaRPr b="1" sz="1400">
              <a:solidFill>
                <a:srgbClr val="000000"/>
              </a:solidFill>
              <a:latin typeface="Proxima Nova"/>
              <a:ea typeface="Proxima Nova"/>
              <a:cs typeface="Proxima Nova"/>
              <a:sym typeface="Proxima Nova"/>
            </a:endParaRPr>
          </a:p>
        </p:txBody>
      </p:sp>
      <p:sp>
        <p:nvSpPr>
          <p:cNvPr id="73" name="Google Shape;73;p16"/>
          <p:cNvSpPr/>
          <p:nvPr/>
        </p:nvSpPr>
        <p:spPr>
          <a:xfrm>
            <a:off x="1228025" y="774200"/>
            <a:ext cx="1103400" cy="10146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Earth’s climatic factors</a:t>
            </a:r>
            <a:endParaRPr b="1" sz="1300">
              <a:latin typeface="Times New Roman"/>
              <a:ea typeface="Times New Roman"/>
              <a:cs typeface="Times New Roman"/>
              <a:sym typeface="Times New Roman"/>
            </a:endParaRPr>
          </a:p>
        </p:txBody>
      </p:sp>
      <p:sp>
        <p:nvSpPr>
          <p:cNvPr id="74" name="Google Shape;74;p16"/>
          <p:cNvSpPr/>
          <p:nvPr/>
        </p:nvSpPr>
        <p:spPr>
          <a:xfrm>
            <a:off x="3408250" y="836475"/>
            <a:ext cx="1459500" cy="818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Mathematical Modeling</a:t>
            </a:r>
            <a:endParaRPr b="1">
              <a:latin typeface="Times New Roman"/>
              <a:ea typeface="Times New Roman"/>
              <a:cs typeface="Times New Roman"/>
              <a:sym typeface="Times New Roman"/>
            </a:endParaRPr>
          </a:p>
        </p:txBody>
      </p:sp>
      <p:sp>
        <p:nvSpPr>
          <p:cNvPr id="75" name="Google Shape;75;p16"/>
          <p:cNvSpPr/>
          <p:nvPr/>
        </p:nvSpPr>
        <p:spPr>
          <a:xfrm>
            <a:off x="2420475" y="1121250"/>
            <a:ext cx="898800" cy="28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5002250" y="1139150"/>
            <a:ext cx="898800" cy="28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nvSpPr>
        <p:spPr>
          <a:xfrm>
            <a:off x="5730825" y="955800"/>
            <a:ext cx="177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Future Climate Predictions</a:t>
            </a:r>
            <a:endParaRPr b="1">
              <a:latin typeface="Times New Roman"/>
              <a:ea typeface="Times New Roman"/>
              <a:cs typeface="Times New Roman"/>
              <a:sym typeface="Times New Roman"/>
            </a:endParaRPr>
          </a:p>
        </p:txBody>
      </p:sp>
      <p:cxnSp>
        <p:nvCxnSpPr>
          <p:cNvPr id="78" name="Google Shape;78;p16"/>
          <p:cNvCxnSpPr/>
          <p:nvPr/>
        </p:nvCxnSpPr>
        <p:spPr>
          <a:xfrm flipH="1">
            <a:off x="3060975" y="2411575"/>
            <a:ext cx="18000" cy="25629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16"/>
          <p:cNvCxnSpPr/>
          <p:nvPr/>
        </p:nvCxnSpPr>
        <p:spPr>
          <a:xfrm flipH="1">
            <a:off x="5891200" y="2456075"/>
            <a:ext cx="8700" cy="2544900"/>
          </a:xfrm>
          <a:prstGeom prst="straightConnector1">
            <a:avLst/>
          </a:prstGeom>
          <a:noFill/>
          <a:ln cap="flat" cmpd="sng" w="9525">
            <a:solidFill>
              <a:schemeClr val="dk2"/>
            </a:solidFill>
            <a:prstDash val="solid"/>
            <a:round/>
            <a:headEnd len="med" w="med" type="none"/>
            <a:tailEnd len="med" w="med" type="none"/>
          </a:ln>
        </p:spPr>
      </p:cxnSp>
      <p:sp>
        <p:nvSpPr>
          <p:cNvPr id="80" name="Google Shape;80;p16"/>
          <p:cNvSpPr/>
          <p:nvPr/>
        </p:nvSpPr>
        <p:spPr>
          <a:xfrm>
            <a:off x="4965525" y="275850"/>
            <a:ext cx="1690800" cy="382800"/>
          </a:xfrm>
          <a:prstGeom prst="wedgeRectCallout">
            <a:avLst>
              <a:gd fmla="val -61052" name="adj1"/>
              <a:gd fmla="val 103429" name="adj2"/>
            </a:avLst>
          </a:prstGeom>
          <a:solidFill>
            <a:srgbClr val="D9EAD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274E13"/>
                </a:solidFill>
                <a:latin typeface="Times New Roman"/>
                <a:ea typeface="Times New Roman"/>
                <a:cs typeface="Times New Roman"/>
                <a:sym typeface="Times New Roman"/>
              </a:rPr>
              <a:t>Understands how the climate system works</a:t>
            </a:r>
            <a:endParaRPr sz="1300">
              <a:solidFill>
                <a:srgbClr val="274E13"/>
              </a:solidFill>
              <a:latin typeface="Times New Roman"/>
              <a:ea typeface="Times New Roman"/>
              <a:cs typeface="Times New Roman"/>
              <a:sym typeface="Times New Roman"/>
            </a:endParaRPr>
          </a:p>
        </p:txBody>
      </p:sp>
      <p:sp>
        <p:nvSpPr>
          <p:cNvPr id="81" name="Google Shape;81;p16"/>
          <p:cNvSpPr txBox="1"/>
          <p:nvPr/>
        </p:nvSpPr>
        <p:spPr>
          <a:xfrm>
            <a:off x="88925" y="1991013"/>
            <a:ext cx="33816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How does a simple energy balance model work?</a:t>
            </a:r>
            <a:endParaRPr b="1" sz="1200">
              <a:latin typeface="Times New Roman"/>
              <a:ea typeface="Times New Roman"/>
              <a:cs typeface="Times New Roman"/>
              <a:sym typeface="Times New Roman"/>
            </a:endParaRPr>
          </a:p>
        </p:txBody>
      </p:sp>
      <p:sp>
        <p:nvSpPr>
          <p:cNvPr id="82" name="Google Shape;82;p16"/>
          <p:cNvSpPr/>
          <p:nvPr/>
        </p:nvSpPr>
        <p:spPr>
          <a:xfrm>
            <a:off x="498325" y="2456075"/>
            <a:ext cx="596100" cy="489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sun</a:t>
            </a:r>
            <a:endParaRPr b="1" sz="1200">
              <a:latin typeface="Times New Roman"/>
              <a:ea typeface="Times New Roman"/>
              <a:cs typeface="Times New Roman"/>
              <a:sym typeface="Times New Roman"/>
            </a:endParaRPr>
          </a:p>
        </p:txBody>
      </p:sp>
      <p:cxnSp>
        <p:nvCxnSpPr>
          <p:cNvPr id="83" name="Google Shape;83;p16"/>
          <p:cNvCxnSpPr/>
          <p:nvPr/>
        </p:nvCxnSpPr>
        <p:spPr>
          <a:xfrm flipH="1" rot="10800000">
            <a:off x="293650" y="4716250"/>
            <a:ext cx="2598600" cy="90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16"/>
          <p:cNvCxnSpPr>
            <a:stCxn id="82" idx="4"/>
          </p:cNvCxnSpPr>
          <p:nvPr/>
        </p:nvCxnSpPr>
        <p:spPr>
          <a:xfrm flipH="1">
            <a:off x="787375" y="2945375"/>
            <a:ext cx="9000" cy="17799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p:nvPr/>
        </p:nvCxnSpPr>
        <p:spPr>
          <a:xfrm rot="10800000">
            <a:off x="1405900" y="2954375"/>
            <a:ext cx="9000" cy="176640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6"/>
          <p:cNvSpPr txBox="1"/>
          <p:nvPr/>
        </p:nvSpPr>
        <p:spPr>
          <a:xfrm>
            <a:off x="809725" y="3523925"/>
            <a:ext cx="2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x</a:t>
            </a:r>
            <a:endParaRPr>
              <a:latin typeface="Times New Roman"/>
              <a:ea typeface="Times New Roman"/>
              <a:cs typeface="Times New Roman"/>
              <a:sym typeface="Times New Roman"/>
            </a:endParaRPr>
          </a:p>
        </p:txBody>
      </p:sp>
      <p:sp>
        <p:nvSpPr>
          <p:cNvPr id="87" name="Google Shape;87;p16"/>
          <p:cNvSpPr txBox="1"/>
          <p:nvPr/>
        </p:nvSpPr>
        <p:spPr>
          <a:xfrm>
            <a:off x="1450600" y="3523925"/>
            <a:ext cx="2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x</a:t>
            </a:r>
            <a:endParaRPr>
              <a:latin typeface="Times New Roman"/>
              <a:ea typeface="Times New Roman"/>
              <a:cs typeface="Times New Roman"/>
              <a:sym typeface="Times New Roman"/>
            </a:endParaRPr>
          </a:p>
        </p:txBody>
      </p:sp>
      <p:sp>
        <p:nvSpPr>
          <p:cNvPr id="88" name="Google Shape;88;p16"/>
          <p:cNvSpPr/>
          <p:nvPr/>
        </p:nvSpPr>
        <p:spPr>
          <a:xfrm>
            <a:off x="3381450" y="2456075"/>
            <a:ext cx="596100" cy="489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sun</a:t>
            </a:r>
            <a:endParaRPr b="1" sz="1200">
              <a:latin typeface="Times New Roman"/>
              <a:ea typeface="Times New Roman"/>
              <a:cs typeface="Times New Roman"/>
              <a:sym typeface="Times New Roman"/>
            </a:endParaRPr>
          </a:p>
        </p:txBody>
      </p:sp>
      <p:cxnSp>
        <p:nvCxnSpPr>
          <p:cNvPr id="89" name="Google Shape;89;p16"/>
          <p:cNvCxnSpPr/>
          <p:nvPr/>
        </p:nvCxnSpPr>
        <p:spPr>
          <a:xfrm flipH="1" rot="10800000">
            <a:off x="3176775" y="4716250"/>
            <a:ext cx="2598600" cy="90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6"/>
          <p:cNvCxnSpPr>
            <a:stCxn id="88" idx="4"/>
          </p:cNvCxnSpPr>
          <p:nvPr/>
        </p:nvCxnSpPr>
        <p:spPr>
          <a:xfrm flipH="1">
            <a:off x="3670500" y="2945375"/>
            <a:ext cx="9000" cy="17799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6"/>
          <p:cNvCxnSpPr/>
          <p:nvPr/>
        </p:nvCxnSpPr>
        <p:spPr>
          <a:xfrm flipH="1" rot="10800000">
            <a:off x="4298025" y="2954375"/>
            <a:ext cx="9000" cy="1766400"/>
          </a:xfrm>
          <a:prstGeom prst="straightConnector1">
            <a:avLst/>
          </a:prstGeom>
          <a:noFill/>
          <a:ln cap="flat" cmpd="sng" w="9525">
            <a:solidFill>
              <a:schemeClr val="dk2"/>
            </a:solidFill>
            <a:prstDash val="solid"/>
            <a:round/>
            <a:headEnd len="med" w="med" type="none"/>
            <a:tailEnd len="med" w="med" type="triangle"/>
          </a:ln>
        </p:spPr>
      </p:cxnSp>
      <p:sp>
        <p:nvSpPr>
          <p:cNvPr id="92" name="Google Shape;92;p16"/>
          <p:cNvSpPr txBox="1"/>
          <p:nvPr/>
        </p:nvSpPr>
        <p:spPr>
          <a:xfrm>
            <a:off x="3666350" y="3523925"/>
            <a:ext cx="2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x</a:t>
            </a:r>
            <a:endParaRPr>
              <a:latin typeface="Times New Roman"/>
              <a:ea typeface="Times New Roman"/>
              <a:cs typeface="Times New Roman"/>
              <a:sym typeface="Times New Roman"/>
            </a:endParaRPr>
          </a:p>
        </p:txBody>
      </p:sp>
      <p:sp>
        <p:nvSpPr>
          <p:cNvPr id="93" name="Google Shape;93;p16"/>
          <p:cNvSpPr txBox="1"/>
          <p:nvPr/>
        </p:nvSpPr>
        <p:spPr>
          <a:xfrm>
            <a:off x="4279913" y="3523925"/>
            <a:ext cx="5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x - y</a:t>
            </a:r>
            <a:endParaRPr>
              <a:latin typeface="Times New Roman"/>
              <a:ea typeface="Times New Roman"/>
              <a:cs typeface="Times New Roman"/>
              <a:sym typeface="Times New Roman"/>
            </a:endParaRPr>
          </a:p>
        </p:txBody>
      </p:sp>
      <p:sp>
        <p:nvSpPr>
          <p:cNvPr id="94" name="Google Shape;94;p16"/>
          <p:cNvSpPr/>
          <p:nvPr/>
        </p:nvSpPr>
        <p:spPr>
          <a:xfrm>
            <a:off x="6355950" y="2456075"/>
            <a:ext cx="596100" cy="489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sun</a:t>
            </a:r>
            <a:endParaRPr b="1" sz="1200">
              <a:latin typeface="Times New Roman"/>
              <a:ea typeface="Times New Roman"/>
              <a:cs typeface="Times New Roman"/>
              <a:sym typeface="Times New Roman"/>
            </a:endParaRPr>
          </a:p>
        </p:txBody>
      </p:sp>
      <p:cxnSp>
        <p:nvCxnSpPr>
          <p:cNvPr id="95" name="Google Shape;95;p16"/>
          <p:cNvCxnSpPr/>
          <p:nvPr/>
        </p:nvCxnSpPr>
        <p:spPr>
          <a:xfrm flipH="1" rot="10800000">
            <a:off x="6151275" y="4716250"/>
            <a:ext cx="2598600" cy="90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6"/>
          <p:cNvCxnSpPr>
            <a:stCxn id="94" idx="4"/>
          </p:cNvCxnSpPr>
          <p:nvPr/>
        </p:nvCxnSpPr>
        <p:spPr>
          <a:xfrm flipH="1">
            <a:off x="6645000" y="2945375"/>
            <a:ext cx="9000" cy="177990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6"/>
          <p:cNvCxnSpPr/>
          <p:nvPr/>
        </p:nvCxnSpPr>
        <p:spPr>
          <a:xfrm flipH="1" rot="10800000">
            <a:off x="8309500" y="2967725"/>
            <a:ext cx="6600" cy="173970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6"/>
          <p:cNvSpPr txBox="1"/>
          <p:nvPr/>
        </p:nvSpPr>
        <p:spPr>
          <a:xfrm>
            <a:off x="6612650" y="3528425"/>
            <a:ext cx="2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x</a:t>
            </a:r>
            <a:endParaRPr>
              <a:latin typeface="Times New Roman"/>
              <a:ea typeface="Times New Roman"/>
              <a:cs typeface="Times New Roman"/>
              <a:sym typeface="Times New Roman"/>
            </a:endParaRPr>
          </a:p>
        </p:txBody>
      </p:sp>
      <p:sp>
        <p:nvSpPr>
          <p:cNvPr id="99" name="Google Shape;99;p16"/>
          <p:cNvSpPr txBox="1"/>
          <p:nvPr/>
        </p:nvSpPr>
        <p:spPr>
          <a:xfrm>
            <a:off x="8309500" y="3523925"/>
            <a:ext cx="6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x-y</a:t>
            </a:r>
            <a:r>
              <a:rPr b="1" lang="en">
                <a:solidFill>
                  <a:srgbClr val="FF0000"/>
                </a:solidFill>
                <a:latin typeface="Times New Roman"/>
                <a:ea typeface="Times New Roman"/>
                <a:cs typeface="Times New Roman"/>
                <a:sym typeface="Times New Roman"/>
              </a:rPr>
              <a:t>+z</a:t>
            </a:r>
            <a:endParaRPr b="1">
              <a:solidFill>
                <a:srgbClr val="FF0000"/>
              </a:solidFill>
              <a:latin typeface="Times New Roman"/>
              <a:ea typeface="Times New Roman"/>
              <a:cs typeface="Times New Roman"/>
              <a:sym typeface="Times New Roman"/>
            </a:endParaRPr>
          </a:p>
        </p:txBody>
      </p:sp>
      <p:sp>
        <p:nvSpPr>
          <p:cNvPr id="100" name="Google Shape;100;p16"/>
          <p:cNvSpPr/>
          <p:nvPr/>
        </p:nvSpPr>
        <p:spPr>
          <a:xfrm>
            <a:off x="1619700" y="3021000"/>
            <a:ext cx="1272600" cy="369300"/>
          </a:xfrm>
          <a:prstGeom prst="wedgeRectCallout">
            <a:avLst>
              <a:gd fmla="val -50010" name="adj1"/>
              <a:gd fmla="val 115096" name="adj2"/>
            </a:avLst>
          </a:prstGeom>
          <a:solidFill>
            <a:srgbClr val="FFE599"/>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sz="1200">
                <a:solidFill>
                  <a:srgbClr val="BF9000"/>
                </a:solidFill>
                <a:latin typeface="Times New Roman"/>
                <a:ea typeface="Times New Roman"/>
                <a:cs typeface="Times New Roman"/>
                <a:sym typeface="Times New Roman"/>
              </a:rPr>
              <a:t>Inflow = Outflow</a:t>
            </a:r>
            <a:endParaRPr b="1" i="1" sz="1200">
              <a:solidFill>
                <a:srgbClr val="BF9000"/>
              </a:solidFill>
              <a:latin typeface="Times New Roman"/>
              <a:ea typeface="Times New Roman"/>
              <a:cs typeface="Times New Roman"/>
              <a:sym typeface="Times New Roman"/>
            </a:endParaRPr>
          </a:p>
        </p:txBody>
      </p:sp>
      <p:cxnSp>
        <p:nvCxnSpPr>
          <p:cNvPr id="101" name="Google Shape;101;p16"/>
          <p:cNvCxnSpPr/>
          <p:nvPr/>
        </p:nvCxnSpPr>
        <p:spPr>
          <a:xfrm rot="10800000">
            <a:off x="3203700" y="3417250"/>
            <a:ext cx="462600" cy="13080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6"/>
          <p:cNvSpPr txBox="1"/>
          <p:nvPr/>
        </p:nvSpPr>
        <p:spPr>
          <a:xfrm>
            <a:off x="3196888" y="3871150"/>
            <a:ext cx="2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y</a:t>
            </a:r>
            <a:endParaRPr>
              <a:latin typeface="Times New Roman"/>
              <a:ea typeface="Times New Roman"/>
              <a:cs typeface="Times New Roman"/>
              <a:sym typeface="Times New Roman"/>
            </a:endParaRPr>
          </a:p>
        </p:txBody>
      </p:sp>
      <p:sp>
        <p:nvSpPr>
          <p:cNvPr id="103" name="Google Shape;103;p16"/>
          <p:cNvSpPr/>
          <p:nvPr/>
        </p:nvSpPr>
        <p:spPr>
          <a:xfrm>
            <a:off x="4458263" y="3001063"/>
            <a:ext cx="1272600" cy="369300"/>
          </a:xfrm>
          <a:prstGeom prst="wedgeRectCallout">
            <a:avLst>
              <a:gd fmla="val -50010" name="adj1"/>
              <a:gd fmla="val 115096" name="adj2"/>
            </a:avLst>
          </a:prstGeom>
          <a:solidFill>
            <a:srgbClr val="B6D7A8"/>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rgbClr val="274E13"/>
                </a:solidFill>
                <a:latin typeface="Times New Roman"/>
                <a:ea typeface="Times New Roman"/>
                <a:cs typeface="Times New Roman"/>
                <a:sym typeface="Times New Roman"/>
              </a:rPr>
              <a:t>Reflection cools the surface</a:t>
            </a:r>
            <a:endParaRPr b="1" i="1" sz="1200">
              <a:solidFill>
                <a:srgbClr val="274E13"/>
              </a:solidFill>
              <a:latin typeface="Times New Roman"/>
              <a:ea typeface="Times New Roman"/>
              <a:cs typeface="Times New Roman"/>
              <a:sym typeface="Times New Roman"/>
            </a:endParaRPr>
          </a:p>
        </p:txBody>
      </p:sp>
      <p:cxnSp>
        <p:nvCxnSpPr>
          <p:cNvPr id="104" name="Google Shape;104;p16"/>
          <p:cNvCxnSpPr/>
          <p:nvPr/>
        </p:nvCxnSpPr>
        <p:spPr>
          <a:xfrm>
            <a:off x="7473950" y="3939325"/>
            <a:ext cx="9000" cy="7830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p:nvPr/>
        </p:nvCxnSpPr>
        <p:spPr>
          <a:xfrm rot="10800000">
            <a:off x="6150000" y="3417350"/>
            <a:ext cx="497400" cy="12990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6"/>
          <p:cNvSpPr txBox="1"/>
          <p:nvPr/>
        </p:nvSpPr>
        <p:spPr>
          <a:xfrm>
            <a:off x="6213575" y="4041325"/>
            <a:ext cx="2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y</a:t>
            </a:r>
            <a:endParaRPr>
              <a:latin typeface="Times New Roman"/>
              <a:ea typeface="Times New Roman"/>
              <a:cs typeface="Times New Roman"/>
              <a:sym typeface="Times New Roman"/>
            </a:endParaRPr>
          </a:p>
        </p:txBody>
      </p:sp>
      <p:sp>
        <p:nvSpPr>
          <p:cNvPr id="107" name="Google Shape;107;p16"/>
          <p:cNvSpPr txBox="1"/>
          <p:nvPr/>
        </p:nvSpPr>
        <p:spPr>
          <a:xfrm>
            <a:off x="7004300" y="3446713"/>
            <a:ext cx="948300" cy="492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Greenhouse gas</a:t>
            </a:r>
            <a:endParaRPr b="1" sz="1000"/>
          </a:p>
        </p:txBody>
      </p:sp>
      <p:cxnSp>
        <p:nvCxnSpPr>
          <p:cNvPr id="108" name="Google Shape;108;p16"/>
          <p:cNvCxnSpPr>
            <a:stCxn id="107" idx="0"/>
          </p:cNvCxnSpPr>
          <p:nvPr/>
        </p:nvCxnSpPr>
        <p:spPr>
          <a:xfrm flipH="1" rot="10800000">
            <a:off x="7478450" y="2892013"/>
            <a:ext cx="14400" cy="5547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6"/>
          <p:cNvSpPr txBox="1"/>
          <p:nvPr/>
        </p:nvSpPr>
        <p:spPr>
          <a:xfrm>
            <a:off x="7473950" y="4041325"/>
            <a:ext cx="2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z</a:t>
            </a:r>
            <a:endParaRPr>
              <a:latin typeface="Times New Roman"/>
              <a:ea typeface="Times New Roman"/>
              <a:cs typeface="Times New Roman"/>
              <a:sym typeface="Times New Roman"/>
            </a:endParaRPr>
          </a:p>
        </p:txBody>
      </p:sp>
      <p:sp>
        <p:nvSpPr>
          <p:cNvPr id="110" name="Google Shape;110;p16"/>
          <p:cNvSpPr txBox="1"/>
          <p:nvPr/>
        </p:nvSpPr>
        <p:spPr>
          <a:xfrm>
            <a:off x="7478450" y="3005550"/>
            <a:ext cx="2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z</a:t>
            </a:r>
            <a:endParaRPr>
              <a:latin typeface="Times New Roman"/>
              <a:ea typeface="Times New Roman"/>
              <a:cs typeface="Times New Roman"/>
              <a:sym typeface="Times New Roman"/>
            </a:endParaRPr>
          </a:p>
        </p:txBody>
      </p:sp>
      <p:sp>
        <p:nvSpPr>
          <p:cNvPr id="111" name="Google Shape;111;p16"/>
          <p:cNvSpPr/>
          <p:nvPr/>
        </p:nvSpPr>
        <p:spPr>
          <a:xfrm>
            <a:off x="7626650" y="2009013"/>
            <a:ext cx="1459500" cy="722700"/>
          </a:xfrm>
          <a:prstGeom prst="wedgeRectCallout">
            <a:avLst>
              <a:gd fmla="val 28626" name="adj1"/>
              <a:gd fmla="val 170698" name="adj2"/>
            </a:avLst>
          </a:prstGeom>
          <a:solidFill>
            <a:srgbClr val="F4CCCC"/>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100">
                <a:solidFill>
                  <a:srgbClr val="FF0000"/>
                </a:solidFill>
                <a:latin typeface="Times New Roman"/>
                <a:ea typeface="Times New Roman"/>
                <a:cs typeface="Times New Roman"/>
                <a:sym typeface="Times New Roman"/>
              </a:rPr>
              <a:t>Increase in temperature because of greenhouse gas emissions</a:t>
            </a:r>
            <a:endParaRPr b="1" i="1" sz="1100">
              <a:solidFill>
                <a:srgbClr val="FF0000"/>
              </a:solidFill>
              <a:latin typeface="Times New Roman"/>
              <a:ea typeface="Times New Roman"/>
              <a:cs typeface="Times New Roman"/>
              <a:sym typeface="Times New Roman"/>
            </a:endParaRPr>
          </a:p>
        </p:txBody>
      </p:sp>
      <p:sp>
        <p:nvSpPr>
          <p:cNvPr id="112" name="Google Shape;112;p16"/>
          <p:cNvSpPr txBox="1"/>
          <p:nvPr/>
        </p:nvSpPr>
        <p:spPr>
          <a:xfrm>
            <a:off x="1165875" y="4707425"/>
            <a:ext cx="1406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Earth Surface</a:t>
            </a:r>
            <a:endParaRPr b="1" sz="1300">
              <a:latin typeface="Times New Roman"/>
              <a:ea typeface="Times New Roman"/>
              <a:cs typeface="Times New Roman"/>
              <a:sym typeface="Times New Roman"/>
            </a:endParaRPr>
          </a:p>
        </p:txBody>
      </p:sp>
      <p:sp>
        <p:nvSpPr>
          <p:cNvPr id="113" name="Google Shape;113;p16"/>
          <p:cNvSpPr txBox="1"/>
          <p:nvPr/>
        </p:nvSpPr>
        <p:spPr>
          <a:xfrm>
            <a:off x="4158938" y="4716275"/>
            <a:ext cx="1406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Earth Surface</a:t>
            </a:r>
            <a:endParaRPr b="1" sz="1300">
              <a:latin typeface="Times New Roman"/>
              <a:ea typeface="Times New Roman"/>
              <a:cs typeface="Times New Roman"/>
              <a:sym typeface="Times New Roman"/>
            </a:endParaRPr>
          </a:p>
        </p:txBody>
      </p:sp>
      <p:sp>
        <p:nvSpPr>
          <p:cNvPr id="114" name="Google Shape;114;p16"/>
          <p:cNvSpPr txBox="1"/>
          <p:nvPr/>
        </p:nvSpPr>
        <p:spPr>
          <a:xfrm>
            <a:off x="6226050" y="4730775"/>
            <a:ext cx="1406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Earth Surface</a:t>
            </a:r>
            <a:endParaRPr b="1" sz="1300">
              <a:latin typeface="Times New Roman"/>
              <a:ea typeface="Times New Roman"/>
              <a:cs typeface="Times New Roman"/>
              <a:sym typeface="Times New Roman"/>
            </a:endParaRPr>
          </a:p>
        </p:txBody>
      </p:sp>
      <p:sp>
        <p:nvSpPr>
          <p:cNvPr id="115" name="Google Shape;115;p16"/>
          <p:cNvSpPr txBox="1"/>
          <p:nvPr/>
        </p:nvSpPr>
        <p:spPr>
          <a:xfrm>
            <a:off x="8128000" y="4734075"/>
            <a:ext cx="10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Reference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6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Literature Review</a:t>
            </a:r>
            <a:endParaRPr b="1">
              <a:latin typeface="Proxima Nova"/>
              <a:ea typeface="Proxima Nova"/>
              <a:cs typeface="Proxima Nova"/>
              <a:sym typeface="Proxima Nova"/>
            </a:endParaRPr>
          </a:p>
        </p:txBody>
      </p:sp>
      <p:sp>
        <p:nvSpPr>
          <p:cNvPr id="121" name="Google Shape;121;p17"/>
          <p:cNvSpPr txBox="1"/>
          <p:nvPr>
            <p:ph idx="1" type="body"/>
          </p:nvPr>
        </p:nvSpPr>
        <p:spPr>
          <a:xfrm>
            <a:off x="311700" y="618825"/>
            <a:ext cx="8520600" cy="444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00">
                <a:solidFill>
                  <a:schemeClr val="dk1"/>
                </a:solidFill>
                <a:latin typeface="Proxima Nova"/>
                <a:ea typeface="Proxima Nova"/>
                <a:cs typeface="Proxima Nova"/>
                <a:sym typeface="Proxima Nova"/>
              </a:rPr>
              <a:t>Global Climate Models</a:t>
            </a:r>
            <a:r>
              <a:rPr b="1" lang="en" sz="1500">
                <a:latin typeface="Proxima Nova"/>
                <a:ea typeface="Proxima Nova"/>
                <a:cs typeface="Proxima Nova"/>
                <a:sym typeface="Proxima Nova"/>
              </a:rPr>
              <a:t> </a:t>
            </a:r>
            <a:r>
              <a:rPr lang="en" sz="1500">
                <a:latin typeface="Proxima Nova"/>
                <a:ea typeface="Proxima Nova"/>
                <a:cs typeface="Proxima Nova"/>
                <a:sym typeface="Proxima Nova"/>
              </a:rPr>
              <a:t>– </a:t>
            </a:r>
            <a:r>
              <a:rPr lang="en" sz="1400" u="sng">
                <a:solidFill>
                  <a:schemeClr val="hlink"/>
                </a:solidFill>
                <a:latin typeface="Proxima Nova"/>
                <a:ea typeface="Proxima Nova"/>
                <a:cs typeface="Proxima Nova"/>
                <a:sym typeface="Proxima Nova"/>
                <a:hlinkClick r:id="rId3"/>
              </a:rPr>
              <a:t>https://www.ipcc.ch/report/ar4/wg1/</a:t>
            </a:r>
            <a:endParaRPr sz="1400">
              <a:latin typeface="Proxima Nova"/>
              <a:ea typeface="Proxima Nova"/>
              <a:cs typeface="Proxima Nova"/>
              <a:sym typeface="Proxima Nova"/>
            </a:endParaRPr>
          </a:p>
          <a:p>
            <a:pPr indent="-310832" lvl="0" marL="457200" rtl="0" algn="just">
              <a:spcBef>
                <a:spcPts val="1200"/>
              </a:spcBef>
              <a:spcAft>
                <a:spcPts val="0"/>
              </a:spcAft>
              <a:buClr>
                <a:schemeClr val="dk1"/>
              </a:buClr>
              <a:buSzPct val="100000"/>
              <a:buChar char="➔"/>
            </a:pPr>
            <a:r>
              <a:rPr lang="en" sz="1400">
                <a:solidFill>
                  <a:schemeClr val="dk1"/>
                </a:solidFill>
                <a:latin typeface="Proxima Nova"/>
                <a:ea typeface="Proxima Nova"/>
                <a:cs typeface="Proxima Nova"/>
                <a:sym typeface="Proxima Nova"/>
              </a:rPr>
              <a:t>These complex models use atmospheric parameters like greenhouse gases, ocean dynamics, cloud systems to predict the temperature.</a:t>
            </a:r>
            <a:endParaRPr sz="1400">
              <a:solidFill>
                <a:schemeClr val="dk1"/>
              </a:solidFill>
              <a:latin typeface="Proxima Nova"/>
              <a:ea typeface="Proxima Nova"/>
              <a:cs typeface="Proxima Nova"/>
              <a:sym typeface="Proxima Nova"/>
            </a:endParaRPr>
          </a:p>
          <a:p>
            <a:pPr indent="-310832" lvl="0" marL="457200" rtl="0" algn="just">
              <a:spcBef>
                <a:spcPts val="0"/>
              </a:spcBef>
              <a:spcAft>
                <a:spcPts val="0"/>
              </a:spcAft>
              <a:buClr>
                <a:schemeClr val="dk1"/>
              </a:buClr>
              <a:buSzPct val="100000"/>
              <a:buFont typeface="Proxima Nova"/>
              <a:buChar char="➔"/>
            </a:pPr>
            <a:r>
              <a:rPr lang="en" sz="1400">
                <a:solidFill>
                  <a:schemeClr val="dk1"/>
                </a:solidFill>
                <a:latin typeface="Proxima Nova"/>
                <a:ea typeface="Proxima Nova"/>
                <a:cs typeface="Proxima Nova"/>
                <a:sym typeface="Proxima Nova"/>
              </a:rPr>
              <a:t>There are many key processes that would affect the temperature change but it’s hard to add all of them. Also, there is a constant need of interpretability of these complex models.</a:t>
            </a:r>
            <a:endParaRPr sz="1400">
              <a:solidFill>
                <a:schemeClr val="dk1"/>
              </a:solidFill>
              <a:latin typeface="Proxima Nova"/>
              <a:ea typeface="Proxima Nova"/>
              <a:cs typeface="Proxima Nova"/>
              <a:sym typeface="Proxima Nova"/>
            </a:endParaRPr>
          </a:p>
          <a:p>
            <a:pPr indent="0" lvl="0" marL="0" rtl="0" algn="l">
              <a:lnSpc>
                <a:spcPct val="120000"/>
              </a:lnSpc>
              <a:spcBef>
                <a:spcPts val="1200"/>
              </a:spcBef>
              <a:spcAft>
                <a:spcPts val="0"/>
              </a:spcAft>
              <a:buNone/>
            </a:pPr>
            <a:r>
              <a:rPr b="1" lang="en" sz="1500">
                <a:solidFill>
                  <a:schemeClr val="dk1"/>
                </a:solidFill>
                <a:latin typeface="Proxima Nova"/>
                <a:ea typeface="Proxima Nova"/>
                <a:cs typeface="Proxima Nova"/>
                <a:sym typeface="Proxima Nova"/>
              </a:rPr>
              <a:t>European Multi Model Ensemble (EMME): A New Approach for Monthly Forecast of Precipitation</a:t>
            </a:r>
            <a:r>
              <a:rPr lang="en" sz="2300">
                <a:solidFill>
                  <a:srgbClr val="333333"/>
                </a:solidFill>
                <a:highlight>
                  <a:srgbClr val="FCFCFC"/>
                </a:highlight>
                <a:latin typeface="Proxima Nova"/>
                <a:ea typeface="Proxima Nova"/>
                <a:cs typeface="Proxima Nova"/>
                <a:sym typeface="Proxima Nova"/>
              </a:rPr>
              <a:t> - </a:t>
            </a:r>
            <a:r>
              <a:rPr lang="en" sz="1300" u="sng">
                <a:solidFill>
                  <a:schemeClr val="hlink"/>
                </a:solidFill>
                <a:latin typeface="Proxima Nova"/>
                <a:ea typeface="Proxima Nova"/>
                <a:cs typeface="Proxima Nova"/>
                <a:sym typeface="Proxima Nova"/>
                <a:hlinkClick r:id="rId4"/>
              </a:rPr>
              <a:t>https://link.springer.com/article/10.1007/s11269-021-03042-8</a:t>
            </a:r>
            <a:r>
              <a:rPr lang="en" sz="1300">
                <a:solidFill>
                  <a:schemeClr val="dk1"/>
                </a:solidFill>
                <a:latin typeface="Proxima Nova"/>
                <a:ea typeface="Proxima Nova"/>
                <a:cs typeface="Proxima Nova"/>
                <a:sym typeface="Proxima Nova"/>
              </a:rPr>
              <a:t> (2022)</a:t>
            </a:r>
            <a:endParaRPr sz="1300">
              <a:solidFill>
                <a:schemeClr val="dk1"/>
              </a:solidFill>
              <a:latin typeface="Proxima Nova"/>
              <a:ea typeface="Proxima Nova"/>
              <a:cs typeface="Proxima Nova"/>
              <a:sym typeface="Proxima Nova"/>
            </a:endParaRPr>
          </a:p>
          <a:p>
            <a:pPr indent="-310832" lvl="0" marL="457200" marR="0" rtl="0" algn="just">
              <a:lnSpc>
                <a:spcPct val="115000"/>
              </a:lnSpc>
              <a:spcBef>
                <a:spcPts val="1200"/>
              </a:spcBef>
              <a:spcAft>
                <a:spcPts val="0"/>
              </a:spcAft>
              <a:buClr>
                <a:schemeClr val="dk1"/>
              </a:buClr>
              <a:buSzPct val="100000"/>
              <a:buFont typeface="Proxima Nova"/>
              <a:buChar char="➔"/>
            </a:pPr>
            <a:r>
              <a:rPr lang="en" sz="1400">
                <a:solidFill>
                  <a:schemeClr val="dk1"/>
                </a:solidFill>
                <a:latin typeface="Proxima Nova"/>
                <a:ea typeface="Proxima Nova"/>
                <a:cs typeface="Proxima Nova"/>
                <a:sym typeface="Proxima Nova"/>
              </a:rPr>
              <a:t>The study combined individual forecasts from a group of european climate models to produce an ensemble forecast. Artificial neural networks, support vector regression, decision tree and random forests were used to predict the climate change.</a:t>
            </a:r>
            <a:endParaRPr sz="1400">
              <a:solidFill>
                <a:schemeClr val="dk1"/>
              </a:solidFill>
              <a:latin typeface="Proxima Nova"/>
              <a:ea typeface="Proxima Nova"/>
              <a:cs typeface="Proxima Nova"/>
              <a:sym typeface="Proxima Nova"/>
            </a:endParaRPr>
          </a:p>
          <a:p>
            <a:pPr indent="-310832" lvl="0" marL="457200" marR="0" rtl="0" algn="just">
              <a:lnSpc>
                <a:spcPct val="115000"/>
              </a:lnSpc>
              <a:spcBef>
                <a:spcPts val="0"/>
              </a:spcBef>
              <a:spcAft>
                <a:spcPts val="0"/>
              </a:spcAft>
              <a:buClr>
                <a:schemeClr val="dk1"/>
              </a:buClr>
              <a:buSzPct val="100000"/>
              <a:buFont typeface="Proxima Nova"/>
              <a:buChar char="➔"/>
            </a:pPr>
            <a:r>
              <a:rPr lang="en" sz="1400">
                <a:solidFill>
                  <a:schemeClr val="dk1"/>
                </a:solidFill>
                <a:latin typeface="Proxima Nova"/>
                <a:ea typeface="Proxima Nova"/>
                <a:cs typeface="Proxima Nova"/>
                <a:sym typeface="Proxima Nova"/>
              </a:rPr>
              <a:t>Neural networks and random forest methods performed better than the decision tree and the support vector machine and the ensemble result is better than the individual models.</a:t>
            </a:r>
            <a:endParaRPr sz="1400">
              <a:solidFill>
                <a:schemeClr val="dk1"/>
              </a:solidFill>
              <a:latin typeface="Proxima Nova"/>
              <a:ea typeface="Proxima Nova"/>
              <a:cs typeface="Proxima Nova"/>
              <a:sym typeface="Proxima Nova"/>
            </a:endParaRPr>
          </a:p>
          <a:p>
            <a:pPr indent="0" lvl="0" marL="0" marR="0" rtl="0" algn="l">
              <a:lnSpc>
                <a:spcPct val="115000"/>
              </a:lnSpc>
              <a:spcBef>
                <a:spcPts val="1200"/>
              </a:spcBef>
              <a:spcAft>
                <a:spcPts val="0"/>
              </a:spcAft>
              <a:buNone/>
            </a:pPr>
            <a:r>
              <a:rPr b="1" lang="en" sz="1500">
                <a:solidFill>
                  <a:schemeClr val="dk1"/>
                </a:solidFill>
                <a:latin typeface="Proxima Nova"/>
                <a:ea typeface="Proxima Nova"/>
                <a:cs typeface="Proxima Nova"/>
                <a:sym typeface="Proxima Nova"/>
              </a:rPr>
              <a:t>Improving Predictions of Climate Change – Land Use Change Interactions - </a:t>
            </a:r>
            <a:r>
              <a:rPr lang="en" sz="1200" u="sng">
                <a:solidFill>
                  <a:schemeClr val="hlink"/>
                </a:solidFill>
                <a:latin typeface="Proxima Nova"/>
                <a:ea typeface="Proxima Nova"/>
                <a:cs typeface="Proxima Nova"/>
                <a:sym typeface="Proxima Nova"/>
                <a:hlinkClick r:id="rId5"/>
              </a:rPr>
              <a:t>https://www.sciencedirect.com/science/article/pii/S0169534720302494?casa_token=cVQMymlYOiMAAAAA:YjiDXSVFhD-ZyQLShvLVwBvMLarE_gYGUXa2VjDpdjSFuGz0yyV2HZa83XA0kQwzTjiKjY0</a:t>
            </a:r>
            <a:r>
              <a:rPr lang="en" sz="1200">
                <a:solidFill>
                  <a:schemeClr val="dk1"/>
                </a:solidFill>
                <a:latin typeface="Proxima Nova"/>
                <a:ea typeface="Proxima Nova"/>
                <a:cs typeface="Proxima Nova"/>
                <a:sym typeface="Proxima Nova"/>
              </a:rPr>
              <a:t> (2021)</a:t>
            </a:r>
            <a:endParaRPr sz="1200">
              <a:solidFill>
                <a:schemeClr val="dk1"/>
              </a:solidFill>
              <a:latin typeface="Proxima Nova"/>
              <a:ea typeface="Proxima Nova"/>
              <a:cs typeface="Proxima Nova"/>
              <a:sym typeface="Proxima Nova"/>
            </a:endParaRPr>
          </a:p>
          <a:p>
            <a:pPr indent="-310832" lvl="0" marL="457200" marR="0" rtl="0" algn="just">
              <a:lnSpc>
                <a:spcPct val="115000"/>
              </a:lnSpc>
              <a:spcBef>
                <a:spcPts val="1200"/>
              </a:spcBef>
              <a:spcAft>
                <a:spcPts val="0"/>
              </a:spcAft>
              <a:buClr>
                <a:schemeClr val="dk1"/>
              </a:buClr>
              <a:buSzPct val="100000"/>
              <a:buFont typeface="Proxima Nova"/>
              <a:buChar char="➔"/>
            </a:pPr>
            <a:r>
              <a:rPr lang="en" sz="1400">
                <a:solidFill>
                  <a:schemeClr val="dk1"/>
                </a:solidFill>
                <a:latin typeface="Proxima Nova"/>
                <a:ea typeface="Proxima Nova"/>
                <a:cs typeface="Proxima Nova"/>
                <a:sym typeface="Proxima Nova"/>
              </a:rPr>
              <a:t>This talks about how the human activities transform the natural landscape which in turn affects the climate change in an area. </a:t>
            </a:r>
            <a:endParaRPr sz="1400">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6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Proxima Nova"/>
                <a:ea typeface="Proxima Nova"/>
                <a:cs typeface="Proxima Nova"/>
                <a:sym typeface="Proxima Nova"/>
              </a:rPr>
              <a:t>Literature Review </a:t>
            </a:r>
            <a:r>
              <a:rPr b="1" lang="en" sz="1911">
                <a:latin typeface="Proxima Nova"/>
                <a:ea typeface="Proxima Nova"/>
                <a:cs typeface="Proxima Nova"/>
                <a:sym typeface="Proxima Nova"/>
              </a:rPr>
              <a:t>(contd.)</a:t>
            </a:r>
            <a:endParaRPr b="1" sz="1911">
              <a:latin typeface="Proxima Nova"/>
              <a:ea typeface="Proxima Nova"/>
              <a:cs typeface="Proxima Nova"/>
              <a:sym typeface="Proxima Nova"/>
            </a:endParaRPr>
          </a:p>
        </p:txBody>
      </p:sp>
      <p:sp>
        <p:nvSpPr>
          <p:cNvPr id="127" name="Google Shape;127;p18"/>
          <p:cNvSpPr txBox="1"/>
          <p:nvPr>
            <p:ph idx="1" type="body"/>
          </p:nvPr>
        </p:nvSpPr>
        <p:spPr>
          <a:xfrm>
            <a:off x="311700" y="618825"/>
            <a:ext cx="8520600" cy="434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chemeClr val="dk1"/>
                </a:solidFill>
                <a:latin typeface="Proxima Nova"/>
                <a:ea typeface="Proxima Nova"/>
                <a:cs typeface="Proxima Nova"/>
                <a:sym typeface="Proxima Nova"/>
              </a:rPr>
              <a:t>Prediction of Sea-Surface Temperature (SST) using Deep Learning </a:t>
            </a:r>
            <a:r>
              <a:rPr lang="en" sz="1500">
                <a:latin typeface="Proxima Nova"/>
                <a:ea typeface="Proxima Nova"/>
                <a:cs typeface="Proxima Nova"/>
                <a:sym typeface="Proxima Nova"/>
              </a:rPr>
              <a:t>– </a:t>
            </a:r>
            <a:r>
              <a:rPr lang="en" sz="1300" u="sng">
                <a:solidFill>
                  <a:schemeClr val="hlink"/>
                </a:solidFill>
                <a:latin typeface="Proxima Nova"/>
                <a:ea typeface="Proxima Nova"/>
                <a:cs typeface="Proxima Nova"/>
                <a:sym typeface="Proxima Nova"/>
                <a:hlinkClick r:id="rId3"/>
              </a:rPr>
              <a:t>https://link.springer.com/article/10.1007/s42452-020-03239-3</a:t>
            </a:r>
            <a:r>
              <a:rPr lang="en" sz="1600">
                <a:latin typeface="Proxima Nova"/>
                <a:ea typeface="Proxima Nova"/>
                <a:cs typeface="Proxima Nova"/>
                <a:sym typeface="Proxima Nova"/>
              </a:rPr>
              <a:t> </a:t>
            </a:r>
            <a:r>
              <a:rPr lang="en" sz="1300">
                <a:solidFill>
                  <a:schemeClr val="dk1"/>
                </a:solidFill>
                <a:latin typeface="Proxima Nova"/>
                <a:ea typeface="Proxima Nova"/>
                <a:cs typeface="Proxima Nova"/>
                <a:sym typeface="Proxima Nova"/>
              </a:rPr>
              <a:t>(2020)</a:t>
            </a:r>
            <a:endParaRPr sz="1300">
              <a:solidFill>
                <a:schemeClr val="dk1"/>
              </a:solidFill>
              <a:latin typeface="Proxima Nova"/>
              <a:ea typeface="Proxima Nova"/>
              <a:cs typeface="Proxima Nova"/>
              <a:sym typeface="Proxima Nova"/>
            </a:endParaRPr>
          </a:p>
          <a:p>
            <a:pPr indent="-317500" lvl="0" marL="457200" rtl="0" algn="l">
              <a:spcBef>
                <a:spcPts val="120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Using </a:t>
            </a:r>
            <a:r>
              <a:rPr lang="en" sz="1400">
                <a:solidFill>
                  <a:schemeClr val="dk1"/>
                </a:solidFill>
                <a:highlight>
                  <a:srgbClr val="FCFCFC"/>
                </a:highlight>
                <a:latin typeface="Proxima Nova"/>
                <a:ea typeface="Proxima Nova"/>
                <a:cs typeface="Proxima Nova"/>
                <a:sym typeface="Proxima Nova"/>
              </a:rPr>
              <a:t>Advanced Very High Resolution Radiometer (AVHRR) infrared satellite SST data (historic), the authors used ANN and LSTM to predict SST (R score of 0.94).</a:t>
            </a:r>
            <a:endParaRPr sz="1400">
              <a:solidFill>
                <a:schemeClr val="dk1"/>
              </a:solidFill>
              <a:latin typeface="Proxima Nova"/>
              <a:ea typeface="Proxima Nova"/>
              <a:cs typeface="Proxima Nova"/>
              <a:sym typeface="Proxima Nova"/>
            </a:endParaRPr>
          </a:p>
          <a:p>
            <a:pPr indent="0" lvl="0" marL="0" rtl="0" algn="l">
              <a:spcBef>
                <a:spcPts val="1200"/>
              </a:spcBef>
              <a:spcAft>
                <a:spcPts val="0"/>
              </a:spcAft>
              <a:buNone/>
            </a:pPr>
            <a:r>
              <a:rPr b="1" lang="en" sz="1500">
                <a:solidFill>
                  <a:schemeClr val="dk1"/>
                </a:solidFill>
                <a:latin typeface="Proxima Nova"/>
                <a:ea typeface="Proxima Nova"/>
                <a:cs typeface="Proxima Nova"/>
                <a:sym typeface="Proxima Nova"/>
              </a:rPr>
              <a:t>Forecasting Climate Trends using Neural Networks </a:t>
            </a:r>
            <a:r>
              <a:rPr lang="en" sz="1500">
                <a:solidFill>
                  <a:schemeClr val="dk1"/>
                </a:solidFill>
                <a:latin typeface="Proxima Nova"/>
                <a:ea typeface="Proxima Nova"/>
                <a:cs typeface="Proxima Nova"/>
                <a:sym typeface="Proxima Nova"/>
              </a:rPr>
              <a:t>– </a:t>
            </a:r>
            <a:r>
              <a:rPr lang="en" sz="1300" u="sng">
                <a:solidFill>
                  <a:schemeClr val="hlink"/>
                </a:solidFill>
                <a:latin typeface="Proxima Nova"/>
                <a:ea typeface="Proxima Nova"/>
                <a:cs typeface="Proxima Nova"/>
                <a:sym typeface="Proxima Nova"/>
                <a:hlinkClick r:id="rId4"/>
              </a:rPr>
              <a:t>https://www.frontiersin.org/articles/10.3389/frobt.2019.00032/full</a:t>
            </a:r>
            <a:r>
              <a:rPr lang="en" sz="1300">
                <a:solidFill>
                  <a:schemeClr val="dk1"/>
                </a:solidFill>
                <a:latin typeface="Proxima Nova"/>
                <a:ea typeface="Proxima Nova"/>
                <a:cs typeface="Proxima Nova"/>
                <a:sym typeface="Proxima Nova"/>
              </a:rPr>
              <a:t> (2019)</a:t>
            </a:r>
            <a:endParaRPr sz="1300">
              <a:solidFill>
                <a:schemeClr val="dk1"/>
              </a:solidFill>
              <a:latin typeface="Proxima Nova"/>
              <a:ea typeface="Proxima Nova"/>
              <a:cs typeface="Proxima Nova"/>
              <a:sym typeface="Proxima Nova"/>
            </a:endParaRPr>
          </a:p>
          <a:p>
            <a:pPr indent="-317500" lvl="0" marL="457200" marR="0" rtl="0" algn="l">
              <a:lnSpc>
                <a:spcPct val="115000"/>
              </a:lnSpc>
              <a:spcBef>
                <a:spcPts val="120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Constructed image grids using month mean temperature of regions for a period of 30 years and predicted a rise or fall in temperature using LeNet.</a:t>
            </a:r>
            <a:endParaRPr sz="1400">
              <a:solidFill>
                <a:schemeClr val="dk1"/>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97% accuracy was attained.</a:t>
            </a:r>
            <a:endParaRPr sz="1400">
              <a:solidFill>
                <a:schemeClr val="dk1"/>
              </a:solidFill>
              <a:latin typeface="Proxima Nova"/>
              <a:ea typeface="Proxima Nova"/>
              <a:cs typeface="Proxima Nova"/>
              <a:sym typeface="Proxima Nova"/>
            </a:endParaRPr>
          </a:p>
          <a:p>
            <a:pPr indent="0" lvl="0" marL="0" marR="0" rtl="0" algn="l">
              <a:lnSpc>
                <a:spcPct val="115000"/>
              </a:lnSpc>
              <a:spcBef>
                <a:spcPts val="1200"/>
              </a:spcBef>
              <a:spcAft>
                <a:spcPts val="0"/>
              </a:spcAft>
              <a:buNone/>
            </a:pPr>
            <a:r>
              <a:rPr b="1" lang="en" sz="1500">
                <a:solidFill>
                  <a:schemeClr val="dk1"/>
                </a:solidFill>
                <a:latin typeface="Proxima Nova"/>
                <a:ea typeface="Proxima Nova"/>
                <a:cs typeface="Proxima Nova"/>
                <a:sym typeface="Proxima Nova"/>
              </a:rPr>
              <a:t>Forecasting Air Temperature using Deep Neural Networks – </a:t>
            </a:r>
            <a:r>
              <a:rPr lang="en" sz="1200" u="sng">
                <a:solidFill>
                  <a:schemeClr val="hlink"/>
                </a:solidFill>
                <a:latin typeface="Proxima Nova"/>
                <a:ea typeface="Proxima Nova"/>
                <a:cs typeface="Proxima Nova"/>
                <a:sym typeface="Proxima Nova"/>
                <a:hlinkClick r:id="rId5"/>
              </a:rPr>
              <a:t>https://www.sciencedirect.com/science/article/pii/S1877050920323784</a:t>
            </a:r>
            <a:r>
              <a:rPr lang="en" sz="1200">
                <a:solidFill>
                  <a:schemeClr val="dk1"/>
                </a:solidFill>
                <a:latin typeface="Proxima Nova"/>
                <a:ea typeface="Proxima Nova"/>
                <a:cs typeface="Proxima Nova"/>
                <a:sym typeface="Proxima Nova"/>
              </a:rPr>
              <a:t> (2020)</a:t>
            </a:r>
            <a:endParaRPr sz="1200">
              <a:solidFill>
                <a:schemeClr val="dk1"/>
              </a:solidFill>
              <a:latin typeface="Proxima Nova"/>
              <a:ea typeface="Proxima Nova"/>
              <a:cs typeface="Proxima Nova"/>
              <a:sym typeface="Proxima Nova"/>
            </a:endParaRPr>
          </a:p>
          <a:p>
            <a:pPr indent="-317500" lvl="0" marL="457200" marR="0" rtl="0" algn="l">
              <a:lnSpc>
                <a:spcPct val="115000"/>
              </a:lnSpc>
              <a:spcBef>
                <a:spcPts val="120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Comparative study of three models – Multi-Layer Perceptron (MLP), LSTM and an ensemble of CNN and LSTM, using historical data.</a:t>
            </a:r>
            <a:endParaRPr sz="1400">
              <a:solidFill>
                <a:schemeClr val="dk1"/>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The ensemble performed the best with an accuracy of 73%.</a:t>
            </a:r>
            <a:endParaRPr sz="140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Proxima Nova"/>
                <a:ea typeface="Proxima Nova"/>
                <a:cs typeface="Proxima Nova"/>
                <a:sym typeface="Proxima Nova"/>
              </a:rPr>
              <a:t>Methodology – Data Collection</a:t>
            </a:r>
            <a:endParaRPr b="1" sz="2400">
              <a:latin typeface="Proxima Nova"/>
              <a:ea typeface="Proxima Nova"/>
              <a:cs typeface="Proxima Nova"/>
              <a:sym typeface="Proxima Nova"/>
            </a:endParaRPr>
          </a:p>
        </p:txBody>
      </p:sp>
      <p:sp>
        <p:nvSpPr>
          <p:cNvPr id="133" name="Google Shape;133;p19"/>
          <p:cNvSpPr txBox="1"/>
          <p:nvPr>
            <p:ph idx="1" type="body"/>
          </p:nvPr>
        </p:nvSpPr>
        <p:spPr>
          <a:xfrm>
            <a:off x="311700" y="701100"/>
            <a:ext cx="8520600" cy="38499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Initially the data was collected for the time period of 1950-2020.</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Many countries have missing values for the factors </a:t>
            </a:r>
            <a:r>
              <a:rPr lang="en" sz="1400">
                <a:solidFill>
                  <a:schemeClr val="dk1"/>
                </a:solidFill>
                <a:latin typeface="Times New Roman"/>
                <a:ea typeface="Times New Roman"/>
                <a:cs typeface="Times New Roman"/>
                <a:sym typeface="Times New Roman"/>
              </a:rPr>
              <a:t>considered as features to predict climate change in the early periods.</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Imputation methods like Stochastic Regression or using any ML model to fill in the past values using present will not work for a huge chunk of continuous missing data and it might propagate error.</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Also, the significance of the kind of human activities is different in comparing the trends from the 1950s and the 2020s.</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Hence, we have decided to go with the data between the time period of 1990-2020</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Proxima Nova"/>
              <a:buChar char="●"/>
            </a:pPr>
            <a:r>
              <a:rPr lang="en" sz="1400">
                <a:solidFill>
                  <a:schemeClr val="dk1"/>
                </a:solidFill>
                <a:latin typeface="Times New Roman"/>
                <a:ea typeface="Times New Roman"/>
                <a:cs typeface="Times New Roman"/>
                <a:sym typeface="Times New Roman"/>
              </a:rPr>
              <a:t>The 12 features country-wise selected are </a:t>
            </a:r>
            <a:r>
              <a:rPr b="1" lang="en" sz="1400">
                <a:solidFill>
                  <a:schemeClr val="dk1"/>
                </a:solidFill>
                <a:latin typeface="Times New Roman"/>
                <a:ea typeface="Times New Roman"/>
                <a:cs typeface="Times New Roman"/>
                <a:sym typeface="Times New Roman"/>
              </a:rPr>
              <a:t>Average surface temperature, Population, Land Elevation, GDP, Housing Market, CO2 per capita, Migration Rate, Air Travel, Internet Usage, Fertilizer Consumption, meat Consumption</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274075" y="134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Methodology – Data Preprocessing</a:t>
            </a:r>
            <a:endParaRPr b="1" sz="2400">
              <a:latin typeface="Proxima Nova"/>
              <a:ea typeface="Proxima Nova"/>
              <a:cs typeface="Proxima Nova"/>
              <a:sym typeface="Proxima Nova"/>
            </a:endParaRPr>
          </a:p>
        </p:txBody>
      </p:sp>
      <p:sp>
        <p:nvSpPr>
          <p:cNvPr id="139" name="Google Shape;139;p20"/>
          <p:cNvSpPr txBox="1"/>
          <p:nvPr>
            <p:ph idx="1" type="body"/>
          </p:nvPr>
        </p:nvSpPr>
        <p:spPr>
          <a:xfrm>
            <a:off x="358725" y="707425"/>
            <a:ext cx="8520600" cy="417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00">
                <a:solidFill>
                  <a:schemeClr val="dk1"/>
                </a:solidFill>
                <a:highlight>
                  <a:schemeClr val="lt1"/>
                </a:highlight>
                <a:latin typeface="Proxima Nova"/>
                <a:ea typeface="Proxima Nova"/>
                <a:cs typeface="Proxima Nova"/>
                <a:sym typeface="Proxima Nova"/>
              </a:rPr>
              <a:t>Data Cleaning:</a:t>
            </a:r>
            <a:endParaRPr b="1" sz="1600">
              <a:solidFill>
                <a:schemeClr val="dk1"/>
              </a:solidFill>
              <a:highlight>
                <a:schemeClr val="lt1"/>
              </a:highlight>
              <a:latin typeface="Proxima Nova"/>
              <a:ea typeface="Proxima Nova"/>
              <a:cs typeface="Proxima Nova"/>
              <a:sym typeface="Proxima Nova"/>
            </a:endParaRPr>
          </a:p>
          <a:p>
            <a:pPr indent="-322580" lvl="0" marL="457200" rtl="0" algn="l">
              <a:spcBef>
                <a:spcPts val="120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Extracted required columns</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Filtered data to include data only from 1990-2021</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Extracted required rows in case of any categorical columns</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Converted column data types</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Linear imputation employed to fill missing data</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Extrapolation for data that had contiguous missing blocks</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Checked for null values</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Treated the null values</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Country renaming in case of multiple names for uniformity</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Consolidated data distributed between files into a single CSV</a:t>
            </a:r>
            <a:endParaRPr sz="1600">
              <a:solidFill>
                <a:schemeClr val="dk1"/>
              </a:solidFill>
              <a:highlight>
                <a:schemeClr val="lt1"/>
              </a:highlight>
              <a:latin typeface="Proxima Nova"/>
              <a:ea typeface="Proxima Nova"/>
              <a:cs typeface="Proxima Nova"/>
              <a:sym typeface="Proxima Nova"/>
            </a:endParaRPr>
          </a:p>
          <a:p>
            <a:pPr indent="0" lvl="0" marL="0" rtl="0" algn="l">
              <a:spcBef>
                <a:spcPts val="1200"/>
              </a:spcBef>
              <a:spcAft>
                <a:spcPts val="0"/>
              </a:spcAft>
              <a:buNone/>
            </a:pPr>
            <a:r>
              <a:rPr b="1" lang="en" sz="1600">
                <a:solidFill>
                  <a:schemeClr val="dk1"/>
                </a:solidFill>
                <a:highlight>
                  <a:schemeClr val="lt1"/>
                </a:highlight>
                <a:latin typeface="Proxima Nova"/>
                <a:ea typeface="Proxima Nova"/>
                <a:cs typeface="Proxima Nova"/>
                <a:sym typeface="Proxima Nova"/>
              </a:rPr>
              <a:t>Data Fusion:</a:t>
            </a:r>
            <a:endParaRPr b="1" sz="1600">
              <a:solidFill>
                <a:schemeClr val="dk1"/>
              </a:solidFill>
              <a:highlight>
                <a:schemeClr val="lt1"/>
              </a:highlight>
              <a:latin typeface="Proxima Nova"/>
              <a:ea typeface="Proxima Nova"/>
              <a:cs typeface="Proxima Nova"/>
              <a:sym typeface="Proxima Nova"/>
            </a:endParaRPr>
          </a:p>
          <a:p>
            <a:pPr indent="-322580" lvl="0" marL="457200" rtl="0" algn="l">
              <a:spcBef>
                <a:spcPts val="120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Based on country and year</a:t>
            </a:r>
            <a:endParaRPr sz="1600">
              <a:solidFill>
                <a:schemeClr val="dk1"/>
              </a:solidFill>
              <a:highlight>
                <a:schemeClr val="lt1"/>
              </a:highlight>
              <a:latin typeface="Proxima Nova"/>
              <a:ea typeface="Proxima Nova"/>
              <a:cs typeface="Proxima Nova"/>
              <a:sym typeface="Proxima Nova"/>
            </a:endParaRPr>
          </a:p>
          <a:p>
            <a:pPr indent="-322580" lvl="0" marL="457200" rtl="0" algn="l">
              <a:spcBef>
                <a:spcPts val="0"/>
              </a:spcBef>
              <a:spcAft>
                <a:spcPts val="0"/>
              </a:spcAft>
              <a:buClr>
                <a:schemeClr val="dk1"/>
              </a:buClr>
              <a:buSzPct val="100000"/>
              <a:buFont typeface="Proxima Nova"/>
              <a:buChar char="●"/>
            </a:pPr>
            <a:r>
              <a:rPr lang="en" sz="1600">
                <a:solidFill>
                  <a:schemeClr val="dk1"/>
                </a:solidFill>
                <a:highlight>
                  <a:schemeClr val="lt1"/>
                </a:highlight>
                <a:latin typeface="Proxima Nova"/>
                <a:ea typeface="Proxima Nova"/>
                <a:cs typeface="Proxima Nova"/>
                <a:sym typeface="Proxima Nova"/>
              </a:rPr>
              <a:t>Multiple country names – fusion performed using standard ISO codes</a:t>
            </a:r>
            <a:endParaRPr sz="1600">
              <a:solidFill>
                <a:schemeClr val="dk1"/>
              </a:solidFill>
              <a:highlight>
                <a:schemeClr val="lt1"/>
              </a:highlight>
              <a:latin typeface="Proxima Nova"/>
              <a:ea typeface="Proxima Nova"/>
              <a:cs typeface="Proxima Nova"/>
              <a:sym typeface="Proxima Nova"/>
            </a:endParaRPr>
          </a:p>
          <a:p>
            <a:pPr indent="0" lvl="0" marL="0" rtl="0" algn="l">
              <a:spcBef>
                <a:spcPts val="1200"/>
              </a:spcBef>
              <a:spcAft>
                <a:spcPts val="1200"/>
              </a:spcAft>
              <a:buNone/>
            </a:pPr>
            <a:r>
              <a:t/>
            </a:r>
            <a:endParaRPr b="1" sz="1600">
              <a:solidFill>
                <a:schemeClr val="dk1"/>
              </a:solidFill>
              <a:highlight>
                <a:schemeClr val="lt1"/>
              </a:highlight>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Proxima Nova"/>
                <a:ea typeface="Proxima Nova"/>
                <a:cs typeface="Proxima Nova"/>
                <a:sym typeface="Proxima Nova"/>
              </a:rPr>
              <a:t>Methodology – Feature Selection</a:t>
            </a:r>
            <a:endParaRPr b="1">
              <a:latin typeface="Proxima Nova"/>
              <a:ea typeface="Proxima Nova"/>
              <a:cs typeface="Proxima Nova"/>
              <a:sym typeface="Proxima Nova"/>
            </a:endParaRPr>
          </a:p>
        </p:txBody>
      </p:sp>
      <p:sp>
        <p:nvSpPr>
          <p:cNvPr id="145" name="Google Shape;145;p21"/>
          <p:cNvSpPr txBox="1"/>
          <p:nvPr>
            <p:ph idx="1" type="body"/>
          </p:nvPr>
        </p:nvSpPr>
        <p:spPr>
          <a:xfrm>
            <a:off x="311700" y="13092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Feature Variance (10% threshold)</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Pearson Correlation</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ANOVA f-score</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Univariate Linear Regression</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Feature Importance using sequential backward selection</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Mutual Information based feature ranking</a:t>
            </a:r>
            <a:endParaRPr>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a:p>
            <a:pPr indent="0" lvl="0" marL="0" rtl="0" algn="l">
              <a:spcBef>
                <a:spcPts val="1200"/>
              </a:spcBef>
              <a:spcAft>
                <a:spcPts val="1200"/>
              </a:spcAft>
              <a:buNone/>
            </a:pPr>
            <a:r>
              <a:rPr lang="en" sz="2000">
                <a:latin typeface="Proxima Nova"/>
                <a:ea typeface="Proxima Nova"/>
                <a:cs typeface="Proxima Nova"/>
                <a:sym typeface="Proxima Nova"/>
              </a:rPr>
              <a:t>Final dataset size post feature selection is </a:t>
            </a:r>
            <a:r>
              <a:rPr b="1" lang="en" sz="2000">
                <a:latin typeface="Proxima Nova"/>
                <a:ea typeface="Proxima Nova"/>
                <a:cs typeface="Proxima Nova"/>
                <a:sym typeface="Proxima Nova"/>
              </a:rPr>
              <a:t>1022x16</a:t>
            </a:r>
            <a:endParaRPr b="1" sz="20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