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62" r:id="rId4"/>
    <p:sldId id="259" r:id="rId5"/>
    <p:sldId id="266" r:id="rId6"/>
    <p:sldId id="263" r:id="rId7"/>
    <p:sldId id="260"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7FAEFF-30AA-BADF-ADB3-666F1258EA7C}" v="2690" dt="2020-08-30T12:52:14.599"/>
    <p1510:client id="{3EBF04F1-1A24-4CE7-3370-AC9603A8A5BD}" v="175" dt="2020-08-29T14:32:30.151"/>
    <p1510:client id="{4166B173-53A8-C5C6-6AAB-DF6E31EB6AF9}" v="739" dt="2020-08-30T13:28:57.720"/>
    <p1510:client id="{97E8BC78-3479-1CC1-5DBA-DE122CFBF1FB}" v="13" dt="2020-08-31T09:21:15.085"/>
    <p1510:client id="{DD7A5E2F-84C0-82A0-4BC5-F83EB6DB1FD8}" v="2052" dt="2020-08-29T15:09:21.1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ti Saravanan" userId="S::deepti.saravanan@research.iiit.ac.in::e76e15b5-ae20-4b15-a49d-f6bded1df0a2" providerId="AD" clId="Web-{2D7FAEFF-30AA-BADF-ADB3-666F1258EA7C}"/>
    <pc:docChg chg="addSld delSld modSld">
      <pc:chgData name="Deepti Saravanan" userId="S::deepti.saravanan@research.iiit.ac.in::e76e15b5-ae20-4b15-a49d-f6bded1df0a2" providerId="AD" clId="Web-{2D7FAEFF-30AA-BADF-ADB3-666F1258EA7C}" dt="2020-08-30T12:52:14.599" v="2638" actId="1076"/>
      <pc:docMkLst>
        <pc:docMk/>
      </pc:docMkLst>
      <pc:sldChg chg="addSp delSp modSp">
        <pc:chgData name="Deepti Saravanan" userId="S::deepti.saravanan@research.iiit.ac.in::e76e15b5-ae20-4b15-a49d-f6bded1df0a2" providerId="AD" clId="Web-{2D7FAEFF-30AA-BADF-ADB3-666F1258EA7C}" dt="2020-08-30T12:09:44.231" v="2592" actId="14100"/>
        <pc:sldMkLst>
          <pc:docMk/>
          <pc:sldMk cId="427618428" sldId="259"/>
        </pc:sldMkLst>
        <pc:spChg chg="mod">
          <ac:chgData name="Deepti Saravanan" userId="S::deepti.saravanan@research.iiit.ac.in::e76e15b5-ae20-4b15-a49d-f6bded1df0a2" providerId="AD" clId="Web-{2D7FAEFF-30AA-BADF-ADB3-666F1258EA7C}" dt="2020-08-30T12:09:44.231" v="2592" actId="14100"/>
          <ac:spMkLst>
            <pc:docMk/>
            <pc:sldMk cId="427618428" sldId="259"/>
            <ac:spMk id="2" creationId="{1A559D6E-1CD1-408B-AFC6-6397EF13DE2B}"/>
          </ac:spMkLst>
        </pc:spChg>
        <pc:spChg chg="del">
          <ac:chgData name="Deepti Saravanan" userId="S::deepti.saravanan@research.iiit.ac.in::e76e15b5-ae20-4b15-a49d-f6bded1df0a2" providerId="AD" clId="Web-{2D7FAEFF-30AA-BADF-ADB3-666F1258EA7C}" dt="2020-08-30T08:37:21.951" v="0"/>
          <ac:spMkLst>
            <pc:docMk/>
            <pc:sldMk cId="427618428" sldId="259"/>
            <ac:spMk id="3" creationId="{DF57A7CC-E217-412E-8F8E-222DF73F8F47}"/>
          </ac:spMkLst>
        </pc:spChg>
        <pc:graphicFrameChg chg="add mod ord modGraphic">
          <ac:chgData name="Deepti Saravanan" userId="S::deepti.saravanan@research.iiit.ac.in::e76e15b5-ae20-4b15-a49d-f6bded1df0a2" providerId="AD" clId="Web-{2D7FAEFF-30AA-BADF-ADB3-666F1258EA7C}" dt="2020-08-30T12:09:35.669" v="2591" actId="1076"/>
          <ac:graphicFrameMkLst>
            <pc:docMk/>
            <pc:sldMk cId="427618428" sldId="259"/>
            <ac:graphicFrameMk id="4" creationId="{C31D04C4-31F0-4E45-8963-978E96D2CF83}"/>
          </ac:graphicFrameMkLst>
        </pc:graphicFrameChg>
      </pc:sldChg>
      <pc:sldChg chg="addSp delSp modSp">
        <pc:chgData name="Deepti Saravanan" userId="S::deepti.saravanan@research.iiit.ac.in::e76e15b5-ae20-4b15-a49d-f6bded1df0a2" providerId="AD" clId="Web-{2D7FAEFF-30AA-BADF-ADB3-666F1258EA7C}" dt="2020-08-30T12:06:04.278" v="2153"/>
        <pc:sldMkLst>
          <pc:docMk/>
          <pc:sldMk cId="562689632" sldId="260"/>
        </pc:sldMkLst>
        <pc:spChg chg="del mod">
          <ac:chgData name="Deepti Saravanan" userId="S::deepti.saravanan@research.iiit.ac.in::e76e15b5-ae20-4b15-a49d-f6bded1df0a2" providerId="AD" clId="Web-{2D7FAEFF-30AA-BADF-ADB3-666F1258EA7C}" dt="2020-08-30T09:37:13.374" v="564"/>
          <ac:spMkLst>
            <pc:docMk/>
            <pc:sldMk cId="562689632" sldId="260"/>
            <ac:spMk id="2" creationId="{A5A592B4-7523-4EF2-A131-3544AA5B5942}"/>
          </ac:spMkLst>
        </pc:spChg>
        <pc:spChg chg="del">
          <ac:chgData name="Deepti Saravanan" userId="S::deepti.saravanan@research.iiit.ac.in::e76e15b5-ae20-4b15-a49d-f6bded1df0a2" providerId="AD" clId="Web-{2D7FAEFF-30AA-BADF-ADB3-666F1258EA7C}" dt="2020-08-30T08:40:06.373" v="102"/>
          <ac:spMkLst>
            <pc:docMk/>
            <pc:sldMk cId="562689632" sldId="260"/>
            <ac:spMk id="3" creationId="{08D19FE2-3FFE-4A76-8B5F-488496EC8302}"/>
          </ac:spMkLst>
        </pc:spChg>
        <pc:spChg chg="add del mod">
          <ac:chgData name="Deepti Saravanan" userId="S::deepti.saravanan@research.iiit.ac.in::e76e15b5-ae20-4b15-a49d-f6bded1df0a2" providerId="AD" clId="Web-{2D7FAEFF-30AA-BADF-ADB3-666F1258EA7C}" dt="2020-08-30T09:37:18.937" v="566"/>
          <ac:spMkLst>
            <pc:docMk/>
            <pc:sldMk cId="562689632" sldId="260"/>
            <ac:spMk id="11" creationId="{412A293F-0A90-4696-99FD-B5E0795B5742}"/>
          </ac:spMkLst>
        </pc:spChg>
        <pc:graphicFrameChg chg="add mod ord modGraphic">
          <ac:chgData name="Deepti Saravanan" userId="S::deepti.saravanan@research.iiit.ac.in::e76e15b5-ae20-4b15-a49d-f6bded1df0a2" providerId="AD" clId="Web-{2D7FAEFF-30AA-BADF-ADB3-666F1258EA7C}" dt="2020-08-30T12:06:04.278" v="2153"/>
          <ac:graphicFrameMkLst>
            <pc:docMk/>
            <pc:sldMk cId="562689632" sldId="260"/>
            <ac:graphicFrameMk id="4" creationId="{B923CE07-F7A7-42DC-BF21-47A20470E164}"/>
          </ac:graphicFrameMkLst>
        </pc:graphicFrameChg>
        <pc:graphicFrameChg chg="add del mod">
          <ac:chgData name="Deepti Saravanan" userId="S::deepti.saravanan@research.iiit.ac.in::e76e15b5-ae20-4b15-a49d-f6bded1df0a2" providerId="AD" clId="Web-{2D7FAEFF-30AA-BADF-ADB3-666F1258EA7C}" dt="2020-08-30T09:29:32.283" v="469"/>
          <ac:graphicFrameMkLst>
            <pc:docMk/>
            <pc:sldMk cId="562689632" sldId="260"/>
            <ac:graphicFrameMk id="5" creationId="{2A27EDA9-D8D7-4062-9E19-06A32E4F6E72}"/>
          </ac:graphicFrameMkLst>
        </pc:graphicFrameChg>
        <pc:graphicFrameChg chg="add del mod">
          <ac:chgData name="Deepti Saravanan" userId="S::deepti.saravanan@research.iiit.ac.in::e76e15b5-ae20-4b15-a49d-f6bded1df0a2" providerId="AD" clId="Web-{2D7FAEFF-30AA-BADF-ADB3-666F1258EA7C}" dt="2020-08-30T09:29:41.502" v="475"/>
          <ac:graphicFrameMkLst>
            <pc:docMk/>
            <pc:sldMk cId="562689632" sldId="260"/>
            <ac:graphicFrameMk id="7" creationId="{FD47346B-A502-4E1F-BE6B-B706C788A3F3}"/>
          </ac:graphicFrameMkLst>
        </pc:graphicFrameChg>
        <pc:graphicFrameChg chg="add del mod">
          <ac:chgData name="Deepti Saravanan" userId="S::deepti.saravanan@research.iiit.ac.in::e76e15b5-ae20-4b15-a49d-f6bded1df0a2" providerId="AD" clId="Web-{2D7FAEFF-30AA-BADF-ADB3-666F1258EA7C}" dt="2020-08-30T09:29:48.533" v="481"/>
          <ac:graphicFrameMkLst>
            <pc:docMk/>
            <pc:sldMk cId="562689632" sldId="260"/>
            <ac:graphicFrameMk id="9" creationId="{7EB8477E-1914-4F44-B785-B390E64B5011}"/>
          </ac:graphicFrameMkLst>
        </pc:graphicFrameChg>
      </pc:sldChg>
      <pc:sldChg chg="addSp delSp modSp">
        <pc:chgData name="Deepti Saravanan" userId="S::deepti.saravanan@research.iiit.ac.in::e76e15b5-ae20-4b15-a49d-f6bded1df0a2" providerId="AD" clId="Web-{2D7FAEFF-30AA-BADF-ADB3-666F1258EA7C}" dt="2020-08-30T12:52:14.599" v="2638" actId="1076"/>
        <pc:sldMkLst>
          <pc:docMk/>
          <pc:sldMk cId="1664955514" sldId="262"/>
        </pc:sldMkLst>
        <pc:spChg chg="mod">
          <ac:chgData name="Deepti Saravanan" userId="S::deepti.saravanan@research.iiit.ac.in::e76e15b5-ae20-4b15-a49d-f6bded1df0a2" providerId="AD" clId="Web-{2D7FAEFF-30AA-BADF-ADB3-666F1258EA7C}" dt="2020-08-30T12:49:08.302" v="2623" actId="14100"/>
          <ac:spMkLst>
            <pc:docMk/>
            <pc:sldMk cId="1664955514" sldId="262"/>
            <ac:spMk id="2" creationId="{91F275D3-F2C1-46E6-BCEC-61AA7B63B3E1}"/>
          </ac:spMkLst>
        </pc:spChg>
        <pc:spChg chg="del">
          <ac:chgData name="Deepti Saravanan" userId="S::deepti.saravanan@research.iiit.ac.in::e76e15b5-ae20-4b15-a49d-f6bded1df0a2" providerId="AD" clId="Web-{2D7FAEFF-30AA-BADF-ADB3-666F1258EA7C}" dt="2020-08-30T12:47:12.521" v="2593"/>
          <ac:spMkLst>
            <pc:docMk/>
            <pc:sldMk cId="1664955514" sldId="262"/>
            <ac:spMk id="3" creationId="{699C2CE6-30ED-4EFC-AA83-4B6AC67F9030}"/>
          </ac:spMkLst>
        </pc:spChg>
        <pc:spChg chg="mod">
          <ac:chgData name="Deepti Saravanan" userId="S::deepti.saravanan@research.iiit.ac.in::e76e15b5-ae20-4b15-a49d-f6bded1df0a2" providerId="AD" clId="Web-{2D7FAEFF-30AA-BADF-ADB3-666F1258EA7C}" dt="2020-08-30T12:49:17.427" v="2625" actId="14100"/>
          <ac:spMkLst>
            <pc:docMk/>
            <pc:sldMk cId="1664955514" sldId="262"/>
            <ac:spMk id="4" creationId="{B982B4EB-A7C8-4782-BAA0-762ADDD4C407}"/>
          </ac:spMkLst>
        </pc:spChg>
        <pc:picChg chg="add mod ord">
          <ac:chgData name="Deepti Saravanan" userId="S::deepti.saravanan@research.iiit.ac.in::e76e15b5-ae20-4b15-a49d-f6bded1df0a2" providerId="AD" clId="Web-{2D7FAEFF-30AA-BADF-ADB3-666F1258EA7C}" dt="2020-08-30T12:49:57.724" v="2635" actId="14100"/>
          <ac:picMkLst>
            <pc:docMk/>
            <pc:sldMk cId="1664955514" sldId="262"/>
            <ac:picMk id="5" creationId="{A04B156B-DFE4-4C3D-9F50-C8156777F6D8}"/>
          </ac:picMkLst>
        </pc:picChg>
        <pc:picChg chg="add mod">
          <ac:chgData name="Deepti Saravanan" userId="S::deepti.saravanan@research.iiit.ac.in::e76e15b5-ae20-4b15-a49d-f6bded1df0a2" providerId="AD" clId="Web-{2D7FAEFF-30AA-BADF-ADB3-666F1258EA7C}" dt="2020-08-30T12:52:14.599" v="2638" actId="1076"/>
          <ac:picMkLst>
            <pc:docMk/>
            <pc:sldMk cId="1664955514" sldId="262"/>
            <ac:picMk id="6" creationId="{1B80F263-DEB4-481A-81A7-0F7EA987B959}"/>
          </ac:picMkLst>
        </pc:picChg>
        <pc:picChg chg="add mod">
          <ac:chgData name="Deepti Saravanan" userId="S::deepti.saravanan@research.iiit.ac.in::e76e15b5-ae20-4b15-a49d-f6bded1df0a2" providerId="AD" clId="Web-{2D7FAEFF-30AA-BADF-ADB3-666F1258EA7C}" dt="2020-08-30T12:49:32.505" v="2628" actId="1076"/>
          <ac:picMkLst>
            <pc:docMk/>
            <pc:sldMk cId="1664955514" sldId="262"/>
            <ac:picMk id="7" creationId="{DC5849C3-5663-4630-8025-E4AE270A3935}"/>
          </ac:picMkLst>
        </pc:picChg>
        <pc:picChg chg="add mod">
          <ac:chgData name="Deepti Saravanan" userId="S::deepti.saravanan@research.iiit.ac.in::e76e15b5-ae20-4b15-a49d-f6bded1df0a2" providerId="AD" clId="Web-{2D7FAEFF-30AA-BADF-ADB3-666F1258EA7C}" dt="2020-08-30T12:49:35.849" v="2629" actId="14100"/>
          <ac:picMkLst>
            <pc:docMk/>
            <pc:sldMk cId="1664955514" sldId="262"/>
            <ac:picMk id="8" creationId="{B0632575-70D8-4AAD-9DE7-3F742035F09A}"/>
          </ac:picMkLst>
        </pc:picChg>
        <pc:picChg chg="add mod">
          <ac:chgData name="Deepti Saravanan" userId="S::deepti.saravanan@research.iiit.ac.in::e76e15b5-ae20-4b15-a49d-f6bded1df0a2" providerId="AD" clId="Web-{2D7FAEFF-30AA-BADF-ADB3-666F1258EA7C}" dt="2020-08-30T12:52:12.193" v="2637" actId="1076"/>
          <ac:picMkLst>
            <pc:docMk/>
            <pc:sldMk cId="1664955514" sldId="262"/>
            <ac:picMk id="9" creationId="{FDCC7CE5-8382-49AB-9656-3C86EC5C3598}"/>
          </ac:picMkLst>
        </pc:picChg>
      </pc:sldChg>
      <pc:sldChg chg="modSp new">
        <pc:chgData name="Deepti Saravanan" userId="S::deepti.saravanan@research.iiit.ac.in::e76e15b5-ae20-4b15-a49d-f6bded1df0a2" providerId="AD" clId="Web-{2D7FAEFF-30AA-BADF-ADB3-666F1258EA7C}" dt="2020-08-30T09:37:08.843" v="563" actId="1076"/>
        <pc:sldMkLst>
          <pc:docMk/>
          <pc:sldMk cId="1307070488" sldId="263"/>
        </pc:sldMkLst>
        <pc:spChg chg="mod">
          <ac:chgData name="Deepti Saravanan" userId="S::deepti.saravanan@research.iiit.ac.in::e76e15b5-ae20-4b15-a49d-f6bded1df0a2" providerId="AD" clId="Web-{2D7FAEFF-30AA-BADF-ADB3-666F1258EA7C}" dt="2020-08-30T09:37:08.843" v="563" actId="1076"/>
          <ac:spMkLst>
            <pc:docMk/>
            <pc:sldMk cId="1307070488" sldId="263"/>
            <ac:spMk id="2" creationId="{141D9B38-6F40-46C1-B911-CB5F6C6A9370}"/>
          </ac:spMkLst>
        </pc:spChg>
      </pc:sldChg>
      <pc:sldChg chg="add del replId">
        <pc:chgData name="Deepti Saravanan" userId="S::deepti.saravanan@research.iiit.ac.in::e76e15b5-ae20-4b15-a49d-f6bded1df0a2" providerId="AD" clId="Web-{2D7FAEFF-30AA-BADF-ADB3-666F1258EA7C}" dt="2020-08-30T10:16:57.752" v="933"/>
        <pc:sldMkLst>
          <pc:docMk/>
          <pc:sldMk cId="2608633509" sldId="264"/>
        </pc:sldMkLst>
      </pc:sldChg>
      <pc:sldChg chg="modSp add replId">
        <pc:chgData name="Deepti Saravanan" userId="S::deepti.saravanan@research.iiit.ac.in::e76e15b5-ae20-4b15-a49d-f6bded1df0a2" providerId="AD" clId="Web-{2D7FAEFF-30AA-BADF-ADB3-666F1258EA7C}" dt="2020-08-30T12:06:39.122" v="2199"/>
        <pc:sldMkLst>
          <pc:docMk/>
          <pc:sldMk cId="2706277128" sldId="264"/>
        </pc:sldMkLst>
        <pc:graphicFrameChg chg="mod modGraphic">
          <ac:chgData name="Deepti Saravanan" userId="S::deepti.saravanan@research.iiit.ac.in::e76e15b5-ae20-4b15-a49d-f6bded1df0a2" providerId="AD" clId="Web-{2D7FAEFF-30AA-BADF-ADB3-666F1258EA7C}" dt="2020-08-30T12:06:39.122" v="2199"/>
          <ac:graphicFrameMkLst>
            <pc:docMk/>
            <pc:sldMk cId="2706277128" sldId="264"/>
            <ac:graphicFrameMk id="4" creationId="{B923CE07-F7A7-42DC-BF21-47A20470E164}"/>
          </ac:graphicFrameMkLst>
        </pc:graphicFrameChg>
      </pc:sldChg>
      <pc:sldChg chg="add del replId">
        <pc:chgData name="Deepti Saravanan" userId="S::deepti.saravanan@research.iiit.ac.in::e76e15b5-ae20-4b15-a49d-f6bded1df0a2" providerId="AD" clId="Web-{2D7FAEFF-30AA-BADF-ADB3-666F1258EA7C}" dt="2020-08-30T09:38:09.624" v="573"/>
        <pc:sldMkLst>
          <pc:docMk/>
          <pc:sldMk cId="3195157595" sldId="264"/>
        </pc:sldMkLst>
      </pc:sldChg>
      <pc:sldChg chg="add del replId">
        <pc:chgData name="Deepti Saravanan" userId="S::deepti.saravanan@research.iiit.ac.in::e76e15b5-ae20-4b15-a49d-f6bded1df0a2" providerId="AD" clId="Web-{2D7FAEFF-30AA-BADF-ADB3-666F1258EA7C}" dt="2020-08-30T10:16:58.861" v="934"/>
        <pc:sldMkLst>
          <pc:docMk/>
          <pc:sldMk cId="2218476726" sldId="265"/>
        </pc:sldMkLst>
      </pc:sldChg>
      <pc:sldChg chg="modSp add replId">
        <pc:chgData name="Deepti Saravanan" userId="S::deepti.saravanan@research.iiit.ac.in::e76e15b5-ae20-4b15-a49d-f6bded1df0a2" providerId="AD" clId="Web-{2D7FAEFF-30AA-BADF-ADB3-666F1258EA7C}" dt="2020-08-30T12:02:31.981" v="1822"/>
        <pc:sldMkLst>
          <pc:docMk/>
          <pc:sldMk cId="2981957538" sldId="265"/>
        </pc:sldMkLst>
        <pc:graphicFrameChg chg="mod modGraphic">
          <ac:chgData name="Deepti Saravanan" userId="S::deepti.saravanan@research.iiit.ac.in::e76e15b5-ae20-4b15-a49d-f6bded1df0a2" providerId="AD" clId="Web-{2D7FAEFF-30AA-BADF-ADB3-666F1258EA7C}" dt="2020-08-30T12:02:31.981" v="1822"/>
          <ac:graphicFrameMkLst>
            <pc:docMk/>
            <pc:sldMk cId="2981957538" sldId="265"/>
            <ac:graphicFrameMk id="4" creationId="{B923CE07-F7A7-42DC-BF21-47A20470E164}"/>
          </ac:graphicFrameMkLst>
        </pc:graphicFrameChg>
      </pc:sldChg>
      <pc:sldChg chg="add del replId">
        <pc:chgData name="Deepti Saravanan" userId="S::deepti.saravanan@research.iiit.ac.in::e76e15b5-ae20-4b15-a49d-f6bded1df0a2" providerId="AD" clId="Web-{2D7FAEFF-30AA-BADF-ADB3-666F1258EA7C}" dt="2020-08-30T09:38:11.468" v="574"/>
        <pc:sldMkLst>
          <pc:docMk/>
          <pc:sldMk cId="3471908337" sldId="265"/>
        </pc:sldMkLst>
      </pc:sldChg>
    </pc:docChg>
  </pc:docChgLst>
  <pc:docChgLst>
    <pc:chgData name="Deepti Saravanan" userId="S::deepti.saravanan@research.iiit.ac.in::e76e15b5-ae20-4b15-a49d-f6bded1df0a2" providerId="AD" clId="Web-{DD7A5E2F-84C0-82A0-4BC5-F83EB6DB1FD8}"/>
    <pc:docChg chg="addSld delSld modSld">
      <pc:chgData name="Deepti Saravanan" userId="S::deepti.saravanan@research.iiit.ac.in::e76e15b5-ae20-4b15-a49d-f6bded1df0a2" providerId="AD" clId="Web-{DD7A5E2F-84C0-82A0-4BC5-F83EB6DB1FD8}" dt="2020-08-29T15:09:19.411" v="2016"/>
      <pc:docMkLst>
        <pc:docMk/>
      </pc:docMkLst>
      <pc:sldChg chg="addSp delSp modSp">
        <pc:chgData name="Deepti Saravanan" userId="S::deepti.saravanan@research.iiit.ac.in::e76e15b5-ae20-4b15-a49d-f6bded1df0a2" providerId="AD" clId="Web-{DD7A5E2F-84C0-82A0-4BC5-F83EB6DB1FD8}" dt="2020-08-29T15:09:19.411" v="2016"/>
        <pc:sldMkLst>
          <pc:docMk/>
          <pc:sldMk cId="3647898098" sldId="257"/>
        </pc:sldMkLst>
        <pc:spChg chg="mod">
          <ac:chgData name="Deepti Saravanan" userId="S::deepti.saravanan@research.iiit.ac.in::e76e15b5-ae20-4b15-a49d-f6bded1df0a2" providerId="AD" clId="Web-{DD7A5E2F-84C0-82A0-4BC5-F83EB6DB1FD8}" dt="2020-08-29T15:08:18.755" v="2006" actId="1076"/>
          <ac:spMkLst>
            <pc:docMk/>
            <pc:sldMk cId="3647898098" sldId="257"/>
            <ac:spMk id="2" creationId="{54DBCAC4-1770-4ABA-9065-F203EDF84C3B}"/>
          </ac:spMkLst>
        </pc:spChg>
        <pc:spChg chg="del mod">
          <ac:chgData name="Deepti Saravanan" userId="S::deepti.saravanan@research.iiit.ac.in::e76e15b5-ae20-4b15-a49d-f6bded1df0a2" providerId="AD" clId="Web-{DD7A5E2F-84C0-82A0-4BC5-F83EB6DB1FD8}" dt="2020-08-29T14:54:00.766" v="950"/>
          <ac:spMkLst>
            <pc:docMk/>
            <pc:sldMk cId="3647898098" sldId="257"/>
            <ac:spMk id="3" creationId="{B05C1563-9292-4D66-824E-E836FF572194}"/>
          </ac:spMkLst>
        </pc:spChg>
        <pc:spChg chg="add del mod">
          <ac:chgData name="Deepti Saravanan" userId="S::deepti.saravanan@research.iiit.ac.in::e76e15b5-ae20-4b15-a49d-f6bded1df0a2" providerId="AD" clId="Web-{DD7A5E2F-84C0-82A0-4BC5-F83EB6DB1FD8}" dt="2020-08-29T14:54:39.547" v="953"/>
          <ac:spMkLst>
            <pc:docMk/>
            <pc:sldMk cId="3647898098" sldId="257"/>
            <ac:spMk id="6" creationId="{5516C81C-2617-4FA9-93DA-071ADC1866A4}"/>
          </ac:spMkLst>
        </pc:spChg>
        <pc:graphicFrameChg chg="add del mod ord modGraphic">
          <ac:chgData name="Deepti Saravanan" userId="S::deepti.saravanan@research.iiit.ac.in::e76e15b5-ae20-4b15-a49d-f6bded1df0a2" providerId="AD" clId="Web-{DD7A5E2F-84C0-82A0-4BC5-F83EB6DB1FD8}" dt="2020-08-29T14:54:30.125" v="952"/>
          <ac:graphicFrameMkLst>
            <pc:docMk/>
            <pc:sldMk cId="3647898098" sldId="257"/>
            <ac:graphicFrameMk id="4" creationId="{A0DC2EEC-DCF0-4FEC-8552-E8AEB8C173FA}"/>
          </ac:graphicFrameMkLst>
        </pc:graphicFrameChg>
        <pc:graphicFrameChg chg="add mod ord modGraphic">
          <ac:chgData name="Deepti Saravanan" userId="S::deepti.saravanan@research.iiit.ac.in::e76e15b5-ae20-4b15-a49d-f6bded1df0a2" providerId="AD" clId="Web-{DD7A5E2F-84C0-82A0-4BC5-F83EB6DB1FD8}" dt="2020-08-29T15:09:19.411" v="2016"/>
          <ac:graphicFrameMkLst>
            <pc:docMk/>
            <pc:sldMk cId="3647898098" sldId="257"/>
            <ac:graphicFrameMk id="7" creationId="{9FA83E56-7271-456C-9548-030892950341}"/>
          </ac:graphicFrameMkLst>
        </pc:graphicFrameChg>
      </pc:sldChg>
      <pc:sldChg chg="modSp del">
        <pc:chgData name="Deepti Saravanan" userId="S::deepti.saravanan@research.iiit.ac.in::e76e15b5-ae20-4b15-a49d-f6bded1df0a2" providerId="AD" clId="Web-{DD7A5E2F-84C0-82A0-4BC5-F83EB6DB1FD8}" dt="2020-08-29T14:50:34.328" v="891"/>
        <pc:sldMkLst>
          <pc:docMk/>
          <pc:sldMk cId="3612899648" sldId="258"/>
        </pc:sldMkLst>
        <pc:spChg chg="mod">
          <ac:chgData name="Deepti Saravanan" userId="S::deepti.saravanan@research.iiit.ac.in::e76e15b5-ae20-4b15-a49d-f6bded1df0a2" providerId="AD" clId="Web-{DD7A5E2F-84C0-82A0-4BC5-F83EB6DB1FD8}" dt="2020-08-29T14:45:13.686" v="766" actId="20577"/>
          <ac:spMkLst>
            <pc:docMk/>
            <pc:sldMk cId="3612899648" sldId="258"/>
            <ac:spMk id="3" creationId="{1CC4842A-DF3D-4D41-B102-E065B82C79F1}"/>
          </ac:spMkLst>
        </pc:spChg>
      </pc:sldChg>
      <pc:sldChg chg="modSp new del">
        <pc:chgData name="Deepti Saravanan" userId="S::deepti.saravanan@research.iiit.ac.in::e76e15b5-ae20-4b15-a49d-f6bded1df0a2" providerId="AD" clId="Web-{DD7A5E2F-84C0-82A0-4BC5-F83EB6DB1FD8}" dt="2020-08-29T14:50:32.968" v="890"/>
        <pc:sldMkLst>
          <pc:docMk/>
          <pc:sldMk cId="1395370043" sldId="261"/>
        </pc:sldMkLst>
        <pc:spChg chg="mod">
          <ac:chgData name="Deepti Saravanan" userId="S::deepti.saravanan@research.iiit.ac.in::e76e15b5-ae20-4b15-a49d-f6bded1df0a2" providerId="AD" clId="Web-{DD7A5E2F-84C0-82A0-4BC5-F83EB6DB1FD8}" dt="2020-08-29T14:48:31.702" v="812" actId="20577"/>
          <ac:spMkLst>
            <pc:docMk/>
            <pc:sldMk cId="1395370043" sldId="261"/>
            <ac:spMk id="2" creationId="{092FE10E-D806-4D25-B8BA-41726B63846F}"/>
          </ac:spMkLst>
        </pc:spChg>
      </pc:sldChg>
      <pc:sldChg chg="modSp new">
        <pc:chgData name="Deepti Saravanan" userId="S::deepti.saravanan@research.iiit.ac.in::e76e15b5-ae20-4b15-a49d-f6bded1df0a2" providerId="AD" clId="Web-{DD7A5E2F-84C0-82A0-4BC5-F83EB6DB1FD8}" dt="2020-08-29T14:52:15.656" v="945" actId="14100"/>
        <pc:sldMkLst>
          <pc:docMk/>
          <pc:sldMk cId="1664955514" sldId="262"/>
        </pc:sldMkLst>
        <pc:spChg chg="mod">
          <ac:chgData name="Deepti Saravanan" userId="S::deepti.saravanan@research.iiit.ac.in::e76e15b5-ae20-4b15-a49d-f6bded1df0a2" providerId="AD" clId="Web-{DD7A5E2F-84C0-82A0-4BC5-F83EB6DB1FD8}" dt="2020-08-29T14:50:41.265" v="892" actId="1076"/>
          <ac:spMkLst>
            <pc:docMk/>
            <pc:sldMk cId="1664955514" sldId="262"/>
            <ac:spMk id="2" creationId="{91F275D3-F2C1-46E6-BCEC-61AA7B63B3E1}"/>
          </ac:spMkLst>
        </pc:spChg>
        <pc:spChg chg="mod">
          <ac:chgData name="Deepti Saravanan" userId="S::deepti.saravanan@research.iiit.ac.in::e76e15b5-ae20-4b15-a49d-f6bded1df0a2" providerId="AD" clId="Web-{DD7A5E2F-84C0-82A0-4BC5-F83EB6DB1FD8}" dt="2020-08-29T14:52:15.656" v="945" actId="14100"/>
          <ac:spMkLst>
            <pc:docMk/>
            <pc:sldMk cId="1664955514" sldId="262"/>
            <ac:spMk id="4" creationId="{B982B4EB-A7C8-4782-BAA0-762ADDD4C407}"/>
          </ac:spMkLst>
        </pc:spChg>
      </pc:sldChg>
    </pc:docChg>
  </pc:docChgLst>
  <pc:docChgLst>
    <pc:chgData name="Deepti Saravanan" userId="S::deepti.saravanan@research.iiit.ac.in::e76e15b5-ae20-4b15-a49d-f6bded1df0a2" providerId="AD" clId="Web-{3EBF04F1-1A24-4CE7-3370-AC9603A8A5BD}"/>
    <pc:docChg chg="addSld modSld">
      <pc:chgData name="Deepti Saravanan" userId="S::deepti.saravanan@research.iiit.ac.in::e76e15b5-ae20-4b15-a49d-f6bded1df0a2" providerId="AD" clId="Web-{3EBF04F1-1A24-4CE7-3370-AC9603A8A5BD}" dt="2020-08-29T14:32:29.823" v="166" actId="20577"/>
      <pc:docMkLst>
        <pc:docMk/>
      </pc:docMkLst>
      <pc:sldChg chg="modSp">
        <pc:chgData name="Deepti Saravanan" userId="S::deepti.saravanan@research.iiit.ac.in::e76e15b5-ae20-4b15-a49d-f6bded1df0a2" providerId="AD" clId="Web-{3EBF04F1-1A24-4CE7-3370-AC9603A8A5BD}" dt="2020-08-29T14:30:20.916" v="29" actId="20577"/>
        <pc:sldMkLst>
          <pc:docMk/>
          <pc:sldMk cId="1194440229" sldId="256"/>
        </pc:sldMkLst>
        <pc:spChg chg="mod">
          <ac:chgData name="Deepti Saravanan" userId="S::deepti.saravanan@research.iiit.ac.in::e76e15b5-ae20-4b15-a49d-f6bded1df0a2" providerId="AD" clId="Web-{3EBF04F1-1A24-4CE7-3370-AC9603A8A5BD}" dt="2020-08-29T14:30:04.556" v="19" actId="20577"/>
          <ac:spMkLst>
            <pc:docMk/>
            <pc:sldMk cId="1194440229" sldId="256"/>
            <ac:spMk id="2" creationId="{00000000-0000-0000-0000-000000000000}"/>
          </ac:spMkLst>
        </pc:spChg>
        <pc:spChg chg="mod">
          <ac:chgData name="Deepti Saravanan" userId="S::deepti.saravanan@research.iiit.ac.in::e76e15b5-ae20-4b15-a49d-f6bded1df0a2" providerId="AD" clId="Web-{3EBF04F1-1A24-4CE7-3370-AC9603A8A5BD}" dt="2020-08-29T14:30:20.916" v="29" actId="20577"/>
          <ac:spMkLst>
            <pc:docMk/>
            <pc:sldMk cId="1194440229" sldId="256"/>
            <ac:spMk id="3" creationId="{00000000-0000-0000-0000-000000000000}"/>
          </ac:spMkLst>
        </pc:spChg>
      </pc:sldChg>
      <pc:sldChg chg="modSp new">
        <pc:chgData name="Deepti Saravanan" userId="S::deepti.saravanan@research.iiit.ac.in::e76e15b5-ae20-4b15-a49d-f6bded1df0a2" providerId="AD" clId="Web-{3EBF04F1-1A24-4CE7-3370-AC9603A8A5BD}" dt="2020-08-29T14:31:39.494" v="78" actId="20577"/>
        <pc:sldMkLst>
          <pc:docMk/>
          <pc:sldMk cId="3647898098" sldId="257"/>
        </pc:sldMkLst>
        <pc:spChg chg="mod">
          <ac:chgData name="Deepti Saravanan" userId="S::deepti.saravanan@research.iiit.ac.in::e76e15b5-ae20-4b15-a49d-f6bded1df0a2" providerId="AD" clId="Web-{3EBF04F1-1A24-4CE7-3370-AC9603A8A5BD}" dt="2020-08-29T14:31:39.494" v="78" actId="20577"/>
          <ac:spMkLst>
            <pc:docMk/>
            <pc:sldMk cId="3647898098" sldId="257"/>
            <ac:spMk id="2" creationId="{54DBCAC4-1770-4ABA-9065-F203EDF84C3B}"/>
          </ac:spMkLst>
        </pc:spChg>
      </pc:sldChg>
      <pc:sldChg chg="modSp new">
        <pc:chgData name="Deepti Saravanan" userId="S::deepti.saravanan@research.iiit.ac.in::e76e15b5-ae20-4b15-a49d-f6bded1df0a2" providerId="AD" clId="Web-{3EBF04F1-1A24-4CE7-3370-AC9603A8A5BD}" dt="2020-08-29T14:31:34.416" v="64" actId="20577"/>
        <pc:sldMkLst>
          <pc:docMk/>
          <pc:sldMk cId="3612899648" sldId="258"/>
        </pc:sldMkLst>
        <pc:spChg chg="mod">
          <ac:chgData name="Deepti Saravanan" userId="S::deepti.saravanan@research.iiit.ac.in::e76e15b5-ae20-4b15-a49d-f6bded1df0a2" providerId="AD" clId="Web-{3EBF04F1-1A24-4CE7-3370-AC9603A8A5BD}" dt="2020-08-29T14:31:34.416" v="64" actId="20577"/>
          <ac:spMkLst>
            <pc:docMk/>
            <pc:sldMk cId="3612899648" sldId="258"/>
            <ac:spMk id="2" creationId="{8EAE2770-A298-4652-A2D4-6E09405E51B3}"/>
          </ac:spMkLst>
        </pc:spChg>
      </pc:sldChg>
      <pc:sldChg chg="modSp new">
        <pc:chgData name="Deepti Saravanan" userId="S::deepti.saravanan@research.iiit.ac.in::e76e15b5-ae20-4b15-a49d-f6bded1df0a2" providerId="AD" clId="Web-{3EBF04F1-1A24-4CE7-3370-AC9603A8A5BD}" dt="2020-08-29T14:32:26.073" v="161" actId="20577"/>
        <pc:sldMkLst>
          <pc:docMk/>
          <pc:sldMk cId="427618428" sldId="259"/>
        </pc:sldMkLst>
        <pc:spChg chg="mod">
          <ac:chgData name="Deepti Saravanan" userId="S::deepti.saravanan@research.iiit.ac.in::e76e15b5-ae20-4b15-a49d-f6bded1df0a2" providerId="AD" clId="Web-{3EBF04F1-1A24-4CE7-3370-AC9603A8A5BD}" dt="2020-08-29T14:32:26.073" v="161" actId="20577"/>
          <ac:spMkLst>
            <pc:docMk/>
            <pc:sldMk cId="427618428" sldId="259"/>
            <ac:spMk id="2" creationId="{1A559D6E-1CD1-408B-AFC6-6397EF13DE2B}"/>
          </ac:spMkLst>
        </pc:spChg>
      </pc:sldChg>
      <pc:sldChg chg="modSp new">
        <pc:chgData name="Deepti Saravanan" userId="S::deepti.saravanan@research.iiit.ac.in::e76e15b5-ae20-4b15-a49d-f6bded1df0a2" providerId="AD" clId="Web-{3EBF04F1-1A24-4CE7-3370-AC9603A8A5BD}" dt="2020-08-29T14:32:28.448" v="164" actId="20577"/>
        <pc:sldMkLst>
          <pc:docMk/>
          <pc:sldMk cId="562689632" sldId="260"/>
        </pc:sldMkLst>
        <pc:spChg chg="mod">
          <ac:chgData name="Deepti Saravanan" userId="S::deepti.saravanan@research.iiit.ac.in::e76e15b5-ae20-4b15-a49d-f6bded1df0a2" providerId="AD" clId="Web-{3EBF04F1-1A24-4CE7-3370-AC9603A8A5BD}" dt="2020-08-29T14:32:28.448" v="164" actId="20577"/>
          <ac:spMkLst>
            <pc:docMk/>
            <pc:sldMk cId="562689632" sldId="260"/>
            <ac:spMk id="2" creationId="{A5A592B4-7523-4EF2-A131-3544AA5B5942}"/>
          </ac:spMkLst>
        </pc:spChg>
      </pc:sldChg>
    </pc:docChg>
  </pc:docChgLst>
  <pc:docChgLst>
    <pc:chgData name="Deepti Saravanan" userId="S::deepti.saravanan@research.iiit.ac.in::e76e15b5-ae20-4b15-a49d-f6bded1df0a2" providerId="AD" clId="Web-{4166B173-53A8-C5C6-6AAB-DF6E31EB6AF9}"/>
    <pc:docChg chg="addSld modSld">
      <pc:chgData name="Deepti Saravanan" userId="S::deepti.saravanan@research.iiit.ac.in::e76e15b5-ae20-4b15-a49d-f6bded1df0a2" providerId="AD" clId="Web-{4166B173-53A8-C5C6-6AAB-DF6E31EB6AF9}" dt="2020-08-30T13:28:56.892" v="673"/>
      <pc:docMkLst>
        <pc:docMk/>
      </pc:docMkLst>
      <pc:sldChg chg="modSp">
        <pc:chgData name="Deepti Saravanan" userId="S::deepti.saravanan@research.iiit.ac.in::e76e15b5-ae20-4b15-a49d-f6bded1df0a2" providerId="AD" clId="Web-{4166B173-53A8-C5C6-6AAB-DF6E31EB6AF9}" dt="2020-08-30T13:28:56.892" v="673"/>
        <pc:sldMkLst>
          <pc:docMk/>
          <pc:sldMk cId="427618428" sldId="259"/>
        </pc:sldMkLst>
        <pc:graphicFrameChg chg="modGraphic">
          <ac:chgData name="Deepti Saravanan" userId="S::deepti.saravanan@research.iiit.ac.in::e76e15b5-ae20-4b15-a49d-f6bded1df0a2" providerId="AD" clId="Web-{4166B173-53A8-C5C6-6AAB-DF6E31EB6AF9}" dt="2020-08-30T13:28:56.892" v="673"/>
          <ac:graphicFrameMkLst>
            <pc:docMk/>
            <pc:sldMk cId="427618428" sldId="259"/>
            <ac:graphicFrameMk id="4" creationId="{C31D04C4-31F0-4E45-8963-978E96D2CF83}"/>
          </ac:graphicFrameMkLst>
        </pc:graphicFrameChg>
      </pc:sldChg>
      <pc:sldChg chg="addSp delSp modSp new">
        <pc:chgData name="Deepti Saravanan" userId="S::deepti.saravanan@research.iiit.ac.in::e76e15b5-ae20-4b15-a49d-f6bded1df0a2" providerId="AD" clId="Web-{4166B173-53A8-C5C6-6AAB-DF6E31EB6AF9}" dt="2020-08-30T13:28:38.658" v="671"/>
        <pc:sldMkLst>
          <pc:docMk/>
          <pc:sldMk cId="1649812527" sldId="266"/>
        </pc:sldMkLst>
        <pc:spChg chg="mod">
          <ac:chgData name="Deepti Saravanan" userId="S::deepti.saravanan@research.iiit.ac.in::e76e15b5-ae20-4b15-a49d-f6bded1df0a2" providerId="AD" clId="Web-{4166B173-53A8-C5C6-6AAB-DF6E31EB6AF9}" dt="2020-08-30T13:23:59.077" v="428" actId="20577"/>
          <ac:spMkLst>
            <pc:docMk/>
            <pc:sldMk cId="1649812527" sldId="266"/>
            <ac:spMk id="2" creationId="{524DC296-240D-4E71-8727-17B8584684C3}"/>
          </ac:spMkLst>
        </pc:spChg>
        <pc:spChg chg="del">
          <ac:chgData name="Deepti Saravanan" userId="S::deepti.saravanan@research.iiit.ac.in::e76e15b5-ae20-4b15-a49d-f6bded1df0a2" providerId="AD" clId="Web-{4166B173-53A8-C5C6-6AAB-DF6E31EB6AF9}" dt="2020-08-30T13:19:26.685" v="1"/>
          <ac:spMkLst>
            <pc:docMk/>
            <pc:sldMk cId="1649812527" sldId="266"/>
            <ac:spMk id="3" creationId="{FF98A454-2E07-46A6-A474-86C6B2EA8CB2}"/>
          </ac:spMkLst>
        </pc:spChg>
        <pc:graphicFrameChg chg="add mod ord modGraphic">
          <ac:chgData name="Deepti Saravanan" userId="S::deepti.saravanan@research.iiit.ac.in::e76e15b5-ae20-4b15-a49d-f6bded1df0a2" providerId="AD" clId="Web-{4166B173-53A8-C5C6-6AAB-DF6E31EB6AF9}" dt="2020-08-30T13:28:38.658" v="671"/>
          <ac:graphicFrameMkLst>
            <pc:docMk/>
            <pc:sldMk cId="1649812527" sldId="266"/>
            <ac:graphicFrameMk id="4" creationId="{FE7AAB97-BEC3-4FDF-BDC6-7C4EC5ACBB3D}"/>
          </ac:graphicFrameMkLst>
        </pc:graphicFrameChg>
        <pc:graphicFrameChg chg="add del mod">
          <ac:chgData name="Deepti Saravanan" userId="S::deepti.saravanan@research.iiit.ac.in::e76e15b5-ae20-4b15-a49d-f6bded1df0a2" providerId="AD" clId="Web-{4166B173-53A8-C5C6-6AAB-DF6E31EB6AF9}" dt="2020-08-30T13:20:30.326" v="85"/>
          <ac:graphicFrameMkLst>
            <pc:docMk/>
            <pc:sldMk cId="1649812527" sldId="266"/>
            <ac:graphicFrameMk id="6" creationId="{7CAC87D2-5301-4ADA-AF98-99C328FCDA96}"/>
          </ac:graphicFrameMkLst>
        </pc:graphicFrameChg>
      </pc:sldChg>
    </pc:docChg>
  </pc:docChgLst>
  <pc:docChgLst>
    <pc:chgData name="Deepti Saravanan" userId="S::deepti.saravanan@research.iiit.ac.in::e76e15b5-ae20-4b15-a49d-f6bded1df0a2" providerId="AD" clId="Web-{97E8BC78-3479-1CC1-5DBA-DE122CFBF1FB}"/>
    <pc:docChg chg="modSld">
      <pc:chgData name="Deepti Saravanan" userId="S::deepti.saravanan@research.iiit.ac.in::e76e15b5-ae20-4b15-a49d-f6bded1df0a2" providerId="AD" clId="Web-{97E8BC78-3479-1CC1-5DBA-DE122CFBF1FB}" dt="2020-08-31T09:21:07.148" v="9"/>
      <pc:docMkLst>
        <pc:docMk/>
      </pc:docMkLst>
      <pc:sldChg chg="modSp">
        <pc:chgData name="Deepti Saravanan" userId="S::deepti.saravanan@research.iiit.ac.in::e76e15b5-ae20-4b15-a49d-f6bded1df0a2" providerId="AD" clId="Web-{97E8BC78-3479-1CC1-5DBA-DE122CFBF1FB}" dt="2020-08-31T09:21:07.148" v="9"/>
        <pc:sldMkLst>
          <pc:docMk/>
          <pc:sldMk cId="427618428" sldId="259"/>
        </pc:sldMkLst>
        <pc:graphicFrameChg chg="mod modGraphic">
          <ac:chgData name="Deepti Saravanan" userId="S::deepti.saravanan@research.iiit.ac.in::e76e15b5-ae20-4b15-a49d-f6bded1df0a2" providerId="AD" clId="Web-{97E8BC78-3479-1CC1-5DBA-DE122CFBF1FB}" dt="2020-08-31T09:21:07.148" v="9"/>
          <ac:graphicFrameMkLst>
            <pc:docMk/>
            <pc:sldMk cId="427618428" sldId="259"/>
            <ac:graphicFrameMk id="4" creationId="{C31D04C4-31F0-4E45-8963-978E96D2CF83}"/>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1160EA64-D806-43AC-9DF2-F8C432F32B4C}" type="datetimeFigureOut">
              <a:rPr lang="en-US" dirty="0"/>
              <a:t>8/31/2020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9C37B-1D36-470B-8223-D6C91242EC14}" type="datetimeFigureOut">
              <a:rPr lang="en-US" dirty="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C6F52A-A82B-47A2-A83A-8C4C91F2D59F}" type="datetimeFigureOut">
              <a:rPr lang="en-US" dirty="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70A7B3-6521-4DCA-87E5-044747A908C1}" type="datetimeFigureOut">
              <a:rPr lang="en-US" dirty="0"/>
              <a:t>8/31/2020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8/31/2020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AB134690-1557-4C89-A502-4959FE7FAD70}" type="datetimeFigureOut">
              <a:rPr lang="en-US" dirty="0"/>
              <a:t>8/31/2020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8/31/2020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037C31-9E7A-4F99-8774-A0E530DE1A42}" type="datetimeFigureOut">
              <a:rPr lang="en-US" dirty="0"/>
              <a:t>8/31/2020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8/31/2020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8/31/2020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8/31/2020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8/31/2020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Semantic cluster analysis</a:t>
            </a:r>
          </a:p>
        </p:txBody>
      </p:sp>
      <p:sp>
        <p:nvSpPr>
          <p:cNvPr id="3" name="Subtitle 2"/>
          <p:cNvSpPr>
            <a:spLocks noGrp="1"/>
          </p:cNvSpPr>
          <p:nvPr>
            <p:ph type="subTitle" idx="1"/>
          </p:nvPr>
        </p:nvSpPr>
        <p:spPr/>
        <p:txBody>
          <a:bodyPr vert="horz" lIns="91440" tIns="45720" rIns="91440" bIns="45720" rtlCol="0" anchor="t">
            <a:normAutofit/>
          </a:bodyPr>
          <a:lstStyle/>
          <a:p>
            <a:r>
              <a:rPr lang="en-US"/>
              <a:t>Deepti Saravanan</a:t>
            </a:r>
          </a:p>
        </p:txBody>
      </p:sp>
    </p:spTree>
    <p:extLst>
      <p:ext uri="{BB962C8B-B14F-4D97-AF65-F5344CB8AC3E}">
        <p14:creationId xmlns:p14="http://schemas.microsoft.com/office/powerpoint/2010/main" val="1194440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BCAC4-1770-4ABA-9065-F203EDF84C3B}"/>
              </a:ext>
            </a:extLst>
          </p:cNvPr>
          <p:cNvSpPr>
            <a:spLocks noGrp="1"/>
          </p:cNvSpPr>
          <p:nvPr>
            <p:ph type="title"/>
          </p:nvPr>
        </p:nvSpPr>
        <p:spPr>
          <a:xfrm>
            <a:off x="2162642" y="373928"/>
            <a:ext cx="7729728" cy="1188720"/>
          </a:xfrm>
        </p:spPr>
        <p:txBody>
          <a:bodyPr/>
          <a:lstStyle/>
          <a:p>
            <a:r>
              <a:rPr lang="en-US" err="1"/>
              <a:t>TAg</a:t>
            </a:r>
            <a:r>
              <a:rPr lang="en-US"/>
              <a:t> words - glossary</a:t>
            </a:r>
          </a:p>
        </p:txBody>
      </p:sp>
      <p:graphicFrame>
        <p:nvGraphicFramePr>
          <p:cNvPr id="7" name="Table 7">
            <a:extLst>
              <a:ext uri="{FF2B5EF4-FFF2-40B4-BE49-F238E27FC236}">
                <a16:creationId xmlns:a16="http://schemas.microsoft.com/office/drawing/2014/main" id="{9FA83E56-7271-456C-9548-030892950341}"/>
              </a:ext>
            </a:extLst>
          </p:cNvPr>
          <p:cNvGraphicFramePr>
            <a:graphicFrameLocks noGrp="1"/>
          </p:cNvGraphicFramePr>
          <p:nvPr>
            <p:ph idx="1"/>
            <p:extLst>
              <p:ext uri="{D42A27DB-BD31-4B8C-83A1-F6EECF244321}">
                <p14:modId xmlns:p14="http://schemas.microsoft.com/office/powerpoint/2010/main" val="2290865733"/>
              </p:ext>
            </p:extLst>
          </p:nvPr>
        </p:nvGraphicFramePr>
        <p:xfrm>
          <a:off x="1271517" y="1953481"/>
          <a:ext cx="9728188" cy="4485640"/>
        </p:xfrm>
        <a:graphic>
          <a:graphicData uri="http://schemas.openxmlformats.org/drawingml/2006/table">
            <a:tbl>
              <a:tblPr firstRow="1" bandRow="1">
                <a:tableStyleId>{F5AB1C69-6EDB-4FF4-983F-18BD219EF322}</a:tableStyleId>
              </a:tblPr>
              <a:tblGrid>
                <a:gridCol w="4864094">
                  <a:extLst>
                    <a:ext uri="{9D8B030D-6E8A-4147-A177-3AD203B41FA5}">
                      <a16:colId xmlns:a16="http://schemas.microsoft.com/office/drawing/2014/main" val="3730146858"/>
                    </a:ext>
                  </a:extLst>
                </a:gridCol>
                <a:gridCol w="4864094">
                  <a:extLst>
                    <a:ext uri="{9D8B030D-6E8A-4147-A177-3AD203B41FA5}">
                      <a16:colId xmlns:a16="http://schemas.microsoft.com/office/drawing/2014/main" val="1679318203"/>
                    </a:ext>
                  </a:extLst>
                </a:gridCol>
              </a:tblGrid>
              <a:tr h="370840">
                <a:tc>
                  <a:txBody>
                    <a:bodyPr/>
                    <a:lstStyle/>
                    <a:p>
                      <a:pPr algn="ctr"/>
                      <a:r>
                        <a:rPr lang="en-US"/>
                        <a:t>TAGS</a:t>
                      </a:r>
                    </a:p>
                  </a:txBody>
                  <a:tcPr/>
                </a:tc>
                <a:tc>
                  <a:txBody>
                    <a:bodyPr/>
                    <a:lstStyle/>
                    <a:p>
                      <a:pPr algn="ctr"/>
                      <a:r>
                        <a:rPr lang="en-US"/>
                        <a:t>WORDS</a:t>
                      </a:r>
                    </a:p>
                  </a:txBody>
                  <a:tcPr/>
                </a:tc>
                <a:extLst>
                  <a:ext uri="{0D108BD9-81ED-4DB2-BD59-A6C34878D82A}">
                    <a16:rowId xmlns:a16="http://schemas.microsoft.com/office/drawing/2014/main" val="2137970592"/>
                  </a:ext>
                </a:extLst>
              </a:tr>
              <a:tr h="370840">
                <a:tc>
                  <a:txBody>
                    <a:bodyPr/>
                    <a:lstStyle/>
                    <a:p>
                      <a:pPr algn="ctr"/>
                      <a:r>
                        <a:rPr lang="en-US"/>
                        <a:t>Accounting (65)</a:t>
                      </a:r>
                    </a:p>
                  </a:txBody>
                  <a:tcPr/>
                </a:tc>
                <a:tc>
                  <a:txBody>
                    <a:bodyPr/>
                    <a:lstStyle/>
                    <a:p>
                      <a:r>
                        <a:rPr lang="en-US"/>
                        <a:t>Broker, dividend, equity, maturity, portfolio, prospectus, asset, principal debenture, yield</a:t>
                      </a:r>
                    </a:p>
                  </a:txBody>
                  <a:tcPr/>
                </a:tc>
                <a:extLst>
                  <a:ext uri="{0D108BD9-81ED-4DB2-BD59-A6C34878D82A}">
                    <a16:rowId xmlns:a16="http://schemas.microsoft.com/office/drawing/2014/main" val="3206592449"/>
                  </a:ext>
                </a:extLst>
              </a:tr>
              <a:tr h="370840">
                <a:tc>
                  <a:txBody>
                    <a:bodyPr/>
                    <a:lstStyle/>
                    <a:p>
                      <a:pPr algn="ctr"/>
                      <a:r>
                        <a:rPr lang="en-US"/>
                        <a:t>Finance (35)</a:t>
                      </a:r>
                    </a:p>
                  </a:txBody>
                  <a:tcPr/>
                </a:tc>
                <a:tc>
                  <a:txBody>
                    <a:bodyPr/>
                    <a:lstStyle/>
                    <a:p>
                      <a:r>
                        <a:rPr lang="en-US"/>
                        <a:t>Default, business, income, maturity, insurance, asset, exchange, price, vesting, turnover</a:t>
                      </a:r>
                    </a:p>
                  </a:txBody>
                  <a:tcPr/>
                </a:tc>
                <a:extLst>
                  <a:ext uri="{0D108BD9-81ED-4DB2-BD59-A6C34878D82A}">
                    <a16:rowId xmlns:a16="http://schemas.microsoft.com/office/drawing/2014/main" val="580510279"/>
                  </a:ext>
                </a:extLst>
              </a:tr>
              <a:tr h="370840">
                <a:tc>
                  <a:txBody>
                    <a:bodyPr/>
                    <a:lstStyle/>
                    <a:p>
                      <a:pPr algn="ctr"/>
                      <a:r>
                        <a:rPr lang="en-US"/>
                        <a:t>Capital Market (69)</a:t>
                      </a:r>
                    </a:p>
                  </a:txBody>
                  <a:tcPr/>
                </a:tc>
                <a:tc>
                  <a:txBody>
                    <a:bodyPr/>
                    <a:lstStyle/>
                    <a:p>
                      <a:r>
                        <a:rPr lang="en-US"/>
                        <a:t>Liquidation, exchange, information, insider, price, margin, equity, portfolio, maturity, bond</a:t>
                      </a:r>
                    </a:p>
                  </a:txBody>
                  <a:tcPr/>
                </a:tc>
                <a:extLst>
                  <a:ext uri="{0D108BD9-81ED-4DB2-BD59-A6C34878D82A}">
                    <a16:rowId xmlns:a16="http://schemas.microsoft.com/office/drawing/2014/main" val="405980761"/>
                  </a:ext>
                </a:extLst>
              </a:tr>
              <a:tr h="370840">
                <a:tc>
                  <a:txBody>
                    <a:bodyPr/>
                    <a:lstStyle/>
                    <a:p>
                      <a:pPr algn="ctr"/>
                      <a:r>
                        <a:rPr lang="en-US"/>
                        <a:t>Comm Market (15)</a:t>
                      </a:r>
                    </a:p>
                  </a:txBody>
                  <a:tcPr/>
                </a:tc>
                <a:tc>
                  <a:txBody>
                    <a:bodyPr/>
                    <a:lstStyle/>
                    <a:p>
                      <a:r>
                        <a:rPr lang="en-US"/>
                        <a:t>Delivery, margin, bid, local, range, premium, purchase, sale, merchant, contract</a:t>
                      </a:r>
                    </a:p>
                  </a:txBody>
                  <a:tcPr/>
                </a:tc>
                <a:extLst>
                  <a:ext uri="{0D108BD9-81ED-4DB2-BD59-A6C34878D82A}">
                    <a16:rowId xmlns:a16="http://schemas.microsoft.com/office/drawing/2014/main" val="1517218384"/>
                  </a:ext>
                </a:extLst>
              </a:tr>
              <a:tr h="370840">
                <a:tc>
                  <a:txBody>
                    <a:bodyPr/>
                    <a:lstStyle/>
                    <a:p>
                      <a:pPr algn="ctr"/>
                      <a:r>
                        <a:rPr lang="en-US"/>
                        <a:t>Banking (23)</a:t>
                      </a:r>
                    </a:p>
                  </a:txBody>
                  <a:tcPr/>
                </a:tc>
                <a:tc>
                  <a:txBody>
                    <a:bodyPr/>
                    <a:lstStyle/>
                    <a:p>
                      <a:r>
                        <a:rPr lang="en-US"/>
                        <a:t>Mortgages, alteration, bank, authorization, application, collateral, disclosures, refund, payment, transfer</a:t>
                      </a:r>
                    </a:p>
                  </a:txBody>
                  <a:tcPr/>
                </a:tc>
                <a:extLst>
                  <a:ext uri="{0D108BD9-81ED-4DB2-BD59-A6C34878D82A}">
                    <a16:rowId xmlns:a16="http://schemas.microsoft.com/office/drawing/2014/main" val="764884032"/>
                  </a:ext>
                </a:extLst>
              </a:tr>
              <a:tr h="370840">
                <a:tc>
                  <a:txBody>
                    <a:bodyPr/>
                    <a:lstStyle/>
                    <a:p>
                      <a:pPr algn="ctr"/>
                      <a:r>
                        <a:rPr lang="en-US"/>
                        <a:t>Pension Funds (6)</a:t>
                      </a:r>
                    </a:p>
                  </a:txBody>
                  <a:tcPr/>
                </a:tc>
                <a:tc>
                  <a:txBody>
                    <a:bodyPr/>
                    <a:lstStyle/>
                    <a:p>
                      <a:r>
                        <a:rPr lang="en-US"/>
                        <a:t>Accrued, administrator, benefit, asset, retirement, member, pension</a:t>
                      </a:r>
                    </a:p>
                  </a:txBody>
                  <a:tcPr/>
                </a:tc>
                <a:extLst>
                  <a:ext uri="{0D108BD9-81ED-4DB2-BD59-A6C34878D82A}">
                    <a16:rowId xmlns:a16="http://schemas.microsoft.com/office/drawing/2014/main" val="1634623205"/>
                  </a:ext>
                </a:extLst>
              </a:tr>
            </a:tbl>
          </a:graphicData>
        </a:graphic>
      </p:graphicFrame>
    </p:spTree>
    <p:extLst>
      <p:ext uri="{BB962C8B-B14F-4D97-AF65-F5344CB8AC3E}">
        <p14:creationId xmlns:p14="http://schemas.microsoft.com/office/powerpoint/2010/main" val="3647898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275D3-F2C1-46E6-BCEC-61AA7B63B3E1}"/>
              </a:ext>
            </a:extLst>
          </p:cNvPr>
          <p:cNvSpPr>
            <a:spLocks noGrp="1"/>
          </p:cNvSpPr>
          <p:nvPr>
            <p:ph type="title"/>
          </p:nvPr>
        </p:nvSpPr>
        <p:spPr>
          <a:xfrm>
            <a:off x="856043" y="636"/>
            <a:ext cx="4486656" cy="790464"/>
          </a:xfrm>
        </p:spPr>
        <p:txBody>
          <a:bodyPr/>
          <a:lstStyle/>
          <a:p>
            <a:r>
              <a:rPr lang="en-US"/>
              <a:t>Tag words similarity</a:t>
            </a:r>
          </a:p>
        </p:txBody>
      </p:sp>
      <p:pic>
        <p:nvPicPr>
          <p:cNvPr id="5" name="Picture 5" descr="A close up of text on a white surface&#10;&#10;Description automatically generated">
            <a:extLst>
              <a:ext uri="{FF2B5EF4-FFF2-40B4-BE49-F238E27FC236}">
                <a16:creationId xmlns:a16="http://schemas.microsoft.com/office/drawing/2014/main" id="{A04B156B-DFE4-4C3D-9F50-C8156777F6D8}"/>
              </a:ext>
            </a:extLst>
          </p:cNvPr>
          <p:cNvPicPr>
            <a:picLocks noGrp="1" noChangeAspect="1"/>
          </p:cNvPicPr>
          <p:nvPr>
            <p:ph idx="1"/>
          </p:nvPr>
        </p:nvPicPr>
        <p:blipFill>
          <a:blip r:embed="rId2"/>
          <a:stretch>
            <a:fillRect/>
          </a:stretch>
        </p:blipFill>
        <p:spPr>
          <a:xfrm>
            <a:off x="6145317" y="55665"/>
            <a:ext cx="5834693" cy="4186693"/>
          </a:xfrm>
        </p:spPr>
      </p:pic>
      <p:sp>
        <p:nvSpPr>
          <p:cNvPr id="4" name="Text Placeholder 3">
            <a:extLst>
              <a:ext uri="{FF2B5EF4-FFF2-40B4-BE49-F238E27FC236}">
                <a16:creationId xmlns:a16="http://schemas.microsoft.com/office/drawing/2014/main" id="{B982B4EB-A7C8-4782-BAA0-762ADDD4C407}"/>
              </a:ext>
            </a:extLst>
          </p:cNvPr>
          <p:cNvSpPr>
            <a:spLocks noGrp="1"/>
          </p:cNvSpPr>
          <p:nvPr>
            <p:ph type="body" sz="half" idx="2"/>
          </p:nvPr>
        </p:nvSpPr>
        <p:spPr>
          <a:xfrm>
            <a:off x="559051" y="998503"/>
            <a:ext cx="5267388" cy="3212890"/>
          </a:xfrm>
        </p:spPr>
        <p:txBody>
          <a:bodyPr>
            <a:normAutofit/>
          </a:bodyPr>
          <a:lstStyle/>
          <a:p>
            <a:pPr algn="l"/>
            <a:r>
              <a:rPr lang="en-US">
                <a:solidFill>
                  <a:schemeClr val="tx1"/>
                </a:solidFill>
                <a:ea typeface="+mn-lt"/>
                <a:cs typeface="+mn-lt"/>
              </a:rPr>
              <a:t>1. Pension fund </a:t>
            </a:r>
            <a:r>
              <a:rPr lang="en-US" b="1">
                <a:solidFill>
                  <a:schemeClr val="tx1"/>
                </a:solidFill>
                <a:ea typeface="+mn-lt"/>
                <a:cs typeface="+mn-lt"/>
              </a:rPr>
              <a:t>and </a:t>
            </a:r>
            <a:r>
              <a:rPr lang="en-US">
                <a:solidFill>
                  <a:schemeClr val="tx1"/>
                </a:solidFill>
                <a:ea typeface="+mn-lt"/>
                <a:cs typeface="+mn-lt"/>
              </a:rPr>
              <a:t>{Cap, Comm, Banking} - </a:t>
            </a:r>
            <a:r>
              <a:rPr lang="en-US" b="1">
                <a:solidFill>
                  <a:schemeClr val="tx1"/>
                </a:solidFill>
                <a:ea typeface="+mn-lt"/>
                <a:cs typeface="+mn-lt"/>
              </a:rPr>
              <a:t>null</a:t>
            </a:r>
            <a:endParaRPr lang="en-US">
              <a:solidFill>
                <a:schemeClr val="tx1"/>
              </a:solidFill>
              <a:ea typeface="+mn-lt"/>
              <a:cs typeface="+mn-lt"/>
            </a:endParaRPr>
          </a:p>
          <a:p>
            <a:pPr algn="l"/>
            <a:r>
              <a:rPr lang="en-US">
                <a:solidFill>
                  <a:schemeClr val="tx1"/>
                </a:solidFill>
                <a:ea typeface="+mn-lt"/>
                <a:cs typeface="+mn-lt"/>
              </a:rPr>
              <a:t>2. Pension fund </a:t>
            </a:r>
            <a:r>
              <a:rPr lang="en-US" b="1">
                <a:solidFill>
                  <a:schemeClr val="tx1"/>
                </a:solidFill>
                <a:ea typeface="+mn-lt"/>
                <a:cs typeface="+mn-lt"/>
              </a:rPr>
              <a:t>and </a:t>
            </a:r>
            <a:r>
              <a:rPr lang="en-US">
                <a:solidFill>
                  <a:schemeClr val="tx1"/>
                </a:solidFill>
                <a:ea typeface="+mn-lt"/>
                <a:cs typeface="+mn-lt"/>
              </a:rPr>
              <a:t>{fin, acc} - </a:t>
            </a:r>
            <a:r>
              <a:rPr lang="en-US" b="1">
                <a:solidFill>
                  <a:schemeClr val="tx1"/>
                </a:solidFill>
                <a:ea typeface="+mn-lt"/>
                <a:cs typeface="+mn-lt"/>
              </a:rPr>
              <a:t>asset</a:t>
            </a:r>
            <a:endParaRPr lang="en-US">
              <a:solidFill>
                <a:schemeClr val="tx1"/>
              </a:solidFill>
              <a:ea typeface="+mn-lt"/>
              <a:cs typeface="+mn-lt"/>
            </a:endParaRPr>
          </a:p>
          <a:p>
            <a:pPr algn="l"/>
            <a:r>
              <a:rPr lang="en-US">
                <a:solidFill>
                  <a:schemeClr val="tx1"/>
                </a:solidFill>
                <a:ea typeface="+mn-lt"/>
                <a:cs typeface="+mn-lt"/>
              </a:rPr>
              <a:t>3. Banking </a:t>
            </a:r>
            <a:r>
              <a:rPr lang="en-US" b="1">
                <a:solidFill>
                  <a:schemeClr val="tx1"/>
                </a:solidFill>
                <a:ea typeface="+mn-lt"/>
                <a:cs typeface="+mn-lt"/>
              </a:rPr>
              <a:t>and </a:t>
            </a:r>
            <a:r>
              <a:rPr lang="en-US">
                <a:solidFill>
                  <a:schemeClr val="tx1"/>
                </a:solidFill>
                <a:ea typeface="+mn-lt"/>
                <a:cs typeface="+mn-lt"/>
              </a:rPr>
              <a:t>{pf, comm} - </a:t>
            </a:r>
            <a:r>
              <a:rPr lang="en-US" b="1">
                <a:solidFill>
                  <a:schemeClr val="tx1"/>
                </a:solidFill>
                <a:ea typeface="+mn-lt"/>
                <a:cs typeface="+mn-lt"/>
              </a:rPr>
              <a:t>null</a:t>
            </a:r>
            <a:endParaRPr lang="en-US">
              <a:solidFill>
                <a:schemeClr val="tx1"/>
              </a:solidFill>
              <a:ea typeface="+mn-lt"/>
              <a:cs typeface="+mn-lt"/>
            </a:endParaRPr>
          </a:p>
          <a:p>
            <a:pPr algn="l"/>
            <a:r>
              <a:rPr lang="en-US">
                <a:solidFill>
                  <a:schemeClr val="tx1"/>
                </a:solidFill>
                <a:ea typeface="+mn-lt"/>
                <a:cs typeface="+mn-lt"/>
              </a:rPr>
              <a:t>4. Banking </a:t>
            </a:r>
            <a:r>
              <a:rPr lang="en-US" b="1">
                <a:solidFill>
                  <a:schemeClr val="tx1"/>
                </a:solidFill>
                <a:ea typeface="+mn-lt"/>
                <a:cs typeface="+mn-lt"/>
              </a:rPr>
              <a:t>and</a:t>
            </a:r>
            <a:r>
              <a:rPr lang="en-US">
                <a:solidFill>
                  <a:schemeClr val="tx1"/>
                </a:solidFill>
                <a:ea typeface="+mn-lt"/>
                <a:cs typeface="+mn-lt"/>
              </a:rPr>
              <a:t> {acc, cap} - </a:t>
            </a:r>
            <a:r>
              <a:rPr lang="en-US" b="1">
                <a:solidFill>
                  <a:schemeClr val="tx1"/>
                </a:solidFill>
                <a:ea typeface="+mn-lt"/>
                <a:cs typeface="+mn-lt"/>
              </a:rPr>
              <a:t>maturity, bond</a:t>
            </a:r>
            <a:endParaRPr lang="en-US">
              <a:solidFill>
                <a:schemeClr val="tx1"/>
              </a:solidFill>
              <a:ea typeface="+mn-lt"/>
              <a:cs typeface="+mn-lt"/>
            </a:endParaRPr>
          </a:p>
          <a:p>
            <a:pPr algn="l"/>
            <a:r>
              <a:rPr lang="en-US">
                <a:solidFill>
                  <a:schemeClr val="tx1"/>
                </a:solidFill>
                <a:ea typeface="+mn-lt"/>
                <a:cs typeface="+mn-lt"/>
              </a:rPr>
              <a:t>5. Banking </a:t>
            </a:r>
            <a:r>
              <a:rPr lang="en-US" b="1">
                <a:solidFill>
                  <a:schemeClr val="tx1"/>
                </a:solidFill>
                <a:ea typeface="+mn-lt"/>
                <a:cs typeface="+mn-lt"/>
              </a:rPr>
              <a:t>and </a:t>
            </a:r>
            <a:r>
              <a:rPr lang="en-US">
                <a:solidFill>
                  <a:schemeClr val="tx1"/>
                </a:solidFill>
                <a:ea typeface="+mn-lt"/>
                <a:cs typeface="+mn-lt"/>
              </a:rPr>
              <a:t>{fin} - </a:t>
            </a:r>
            <a:r>
              <a:rPr lang="en-US" b="1">
                <a:solidFill>
                  <a:schemeClr val="tx1"/>
                </a:solidFill>
                <a:ea typeface="+mn-lt"/>
                <a:cs typeface="+mn-lt"/>
              </a:rPr>
              <a:t>maturity, insurance</a:t>
            </a:r>
            <a:endParaRPr lang="en-US">
              <a:solidFill>
                <a:schemeClr val="tx1"/>
              </a:solidFill>
              <a:ea typeface="+mn-lt"/>
              <a:cs typeface="+mn-lt"/>
            </a:endParaRPr>
          </a:p>
          <a:p>
            <a:pPr algn="l"/>
            <a:r>
              <a:rPr lang="en-US">
                <a:solidFill>
                  <a:schemeClr val="tx1"/>
                </a:solidFill>
                <a:ea typeface="+mn-lt"/>
                <a:cs typeface="+mn-lt"/>
              </a:rPr>
              <a:t>6. Cap, Comm, Fin, Account – highly related -&gt; (</a:t>
            </a:r>
            <a:r>
              <a:rPr lang="en-US" b="1">
                <a:solidFill>
                  <a:schemeClr val="tx1"/>
                </a:solidFill>
                <a:ea typeface="+mn-lt"/>
                <a:cs typeface="+mn-lt"/>
              </a:rPr>
              <a:t>market</a:t>
            </a:r>
            <a:r>
              <a:rPr lang="en-US">
                <a:solidFill>
                  <a:schemeClr val="tx1"/>
                </a:solidFill>
                <a:ea typeface="+mn-lt"/>
                <a:cs typeface="+mn-lt"/>
              </a:rPr>
              <a:t>)</a:t>
            </a:r>
          </a:p>
          <a:p>
            <a:pPr algn="l"/>
            <a:r>
              <a:rPr lang="en-US" b="1">
                <a:solidFill>
                  <a:schemeClr val="tx1"/>
                </a:solidFill>
                <a:ea typeface="+mn-lt"/>
                <a:cs typeface="+mn-lt"/>
              </a:rPr>
              <a:t>       Broker, equity, basis, margin, delivery, liquidation</a:t>
            </a:r>
            <a:r>
              <a:rPr lang="en-US">
                <a:solidFill>
                  <a:schemeClr val="tx1"/>
                </a:solidFill>
                <a:ea typeface="+mn-lt"/>
                <a:cs typeface="+mn-lt"/>
              </a:rPr>
              <a:t> etc.</a:t>
            </a:r>
            <a:endParaRPr lang="en-US">
              <a:solidFill>
                <a:schemeClr val="tx1"/>
              </a:solidFill>
            </a:endParaRPr>
          </a:p>
          <a:p>
            <a:pPr algn="l"/>
            <a:r>
              <a:rPr lang="en-US">
                <a:solidFill>
                  <a:schemeClr val="tx1"/>
                </a:solidFill>
                <a:ea typeface="+mn-lt"/>
                <a:cs typeface="+mn-lt"/>
              </a:rPr>
              <a:t>7. Market </a:t>
            </a:r>
            <a:r>
              <a:rPr lang="en-US" b="1">
                <a:solidFill>
                  <a:schemeClr val="tx1"/>
                </a:solidFill>
                <a:ea typeface="+mn-lt"/>
                <a:cs typeface="+mn-lt"/>
              </a:rPr>
              <a:t>and </a:t>
            </a:r>
            <a:r>
              <a:rPr lang="en-US">
                <a:solidFill>
                  <a:schemeClr val="tx1"/>
                </a:solidFill>
                <a:ea typeface="+mn-lt"/>
                <a:cs typeface="+mn-lt"/>
              </a:rPr>
              <a:t>pf – </a:t>
            </a:r>
            <a:r>
              <a:rPr lang="en-US" b="1">
                <a:solidFill>
                  <a:schemeClr val="tx1"/>
                </a:solidFill>
                <a:ea typeface="+mn-lt"/>
                <a:cs typeface="+mn-lt"/>
              </a:rPr>
              <a:t>asset</a:t>
            </a:r>
            <a:endParaRPr lang="en-US">
              <a:solidFill>
                <a:schemeClr val="tx1"/>
              </a:solidFill>
              <a:ea typeface="+mn-lt"/>
              <a:cs typeface="+mn-lt"/>
            </a:endParaRPr>
          </a:p>
          <a:p>
            <a:pPr algn="l"/>
            <a:r>
              <a:rPr lang="en-US">
                <a:solidFill>
                  <a:schemeClr val="tx1"/>
                </a:solidFill>
                <a:ea typeface="+mn-lt"/>
                <a:cs typeface="+mn-lt"/>
              </a:rPr>
              <a:t>8. Market </a:t>
            </a:r>
            <a:r>
              <a:rPr lang="en-US" b="1">
                <a:solidFill>
                  <a:schemeClr val="tx1"/>
                </a:solidFill>
                <a:ea typeface="+mn-lt"/>
                <a:cs typeface="+mn-lt"/>
              </a:rPr>
              <a:t>and </a:t>
            </a:r>
            <a:r>
              <a:rPr lang="en-US">
                <a:solidFill>
                  <a:schemeClr val="tx1"/>
                </a:solidFill>
                <a:ea typeface="+mn-lt"/>
                <a:cs typeface="+mn-lt"/>
              </a:rPr>
              <a:t>banking – </a:t>
            </a:r>
            <a:r>
              <a:rPr lang="en-US" b="1">
                <a:solidFill>
                  <a:schemeClr val="tx1"/>
                </a:solidFill>
                <a:ea typeface="+mn-lt"/>
                <a:cs typeface="+mn-lt"/>
              </a:rPr>
              <a:t>bond, insurance, maturity</a:t>
            </a:r>
            <a:endParaRPr lang="en-US">
              <a:solidFill>
                <a:schemeClr val="tx1"/>
              </a:solidFill>
              <a:ea typeface="+mn-lt"/>
              <a:cs typeface="+mn-lt"/>
            </a:endParaRPr>
          </a:p>
          <a:p>
            <a:endParaRPr lang="en-US">
              <a:solidFill>
                <a:schemeClr val="tx1"/>
              </a:solidFill>
            </a:endParaRPr>
          </a:p>
        </p:txBody>
      </p:sp>
      <p:pic>
        <p:nvPicPr>
          <p:cNvPr id="6" name="Picture 6" descr="A close up of a logo&#10;&#10;Description automatically generated">
            <a:extLst>
              <a:ext uri="{FF2B5EF4-FFF2-40B4-BE49-F238E27FC236}">
                <a16:creationId xmlns:a16="http://schemas.microsoft.com/office/drawing/2014/main" id="{1B80F263-DEB4-481A-81A7-0F7EA987B959}"/>
              </a:ext>
            </a:extLst>
          </p:cNvPr>
          <p:cNvPicPr>
            <a:picLocks noChangeAspect="1"/>
          </p:cNvPicPr>
          <p:nvPr/>
        </p:nvPicPr>
        <p:blipFill>
          <a:blip r:embed="rId3"/>
          <a:stretch>
            <a:fillRect/>
          </a:stretch>
        </p:blipFill>
        <p:spPr>
          <a:xfrm>
            <a:off x="6351141" y="4547460"/>
            <a:ext cx="2606212" cy="1958361"/>
          </a:xfrm>
          <a:prstGeom prst="rect">
            <a:avLst/>
          </a:prstGeom>
        </p:spPr>
      </p:pic>
      <p:pic>
        <p:nvPicPr>
          <p:cNvPr id="7" name="Picture 7" descr="A picture containing device&#10;&#10;Description automatically generated">
            <a:extLst>
              <a:ext uri="{FF2B5EF4-FFF2-40B4-BE49-F238E27FC236}">
                <a16:creationId xmlns:a16="http://schemas.microsoft.com/office/drawing/2014/main" id="{DC5849C3-5663-4630-8025-E4AE270A3935}"/>
              </a:ext>
            </a:extLst>
          </p:cNvPr>
          <p:cNvPicPr>
            <a:picLocks noChangeAspect="1"/>
          </p:cNvPicPr>
          <p:nvPr/>
        </p:nvPicPr>
        <p:blipFill>
          <a:blip r:embed="rId4"/>
          <a:stretch>
            <a:fillRect/>
          </a:stretch>
        </p:blipFill>
        <p:spPr>
          <a:xfrm>
            <a:off x="3166153" y="4544913"/>
            <a:ext cx="2743200" cy="1963455"/>
          </a:xfrm>
          <a:prstGeom prst="rect">
            <a:avLst/>
          </a:prstGeom>
        </p:spPr>
      </p:pic>
      <p:pic>
        <p:nvPicPr>
          <p:cNvPr id="8" name="Picture 8" descr="A picture containing device&#10;&#10;Description automatically generated">
            <a:extLst>
              <a:ext uri="{FF2B5EF4-FFF2-40B4-BE49-F238E27FC236}">
                <a16:creationId xmlns:a16="http://schemas.microsoft.com/office/drawing/2014/main" id="{B0632575-70D8-4AAD-9DE7-3F742035F09A}"/>
              </a:ext>
            </a:extLst>
          </p:cNvPr>
          <p:cNvPicPr>
            <a:picLocks noChangeAspect="1"/>
          </p:cNvPicPr>
          <p:nvPr/>
        </p:nvPicPr>
        <p:blipFill>
          <a:blip r:embed="rId5"/>
          <a:stretch>
            <a:fillRect/>
          </a:stretch>
        </p:blipFill>
        <p:spPr>
          <a:xfrm>
            <a:off x="58221" y="4542940"/>
            <a:ext cx="2743200" cy="1967400"/>
          </a:xfrm>
          <a:prstGeom prst="rect">
            <a:avLst/>
          </a:prstGeom>
        </p:spPr>
      </p:pic>
      <p:pic>
        <p:nvPicPr>
          <p:cNvPr id="9" name="Picture 9" descr="A picture containing device&#10;&#10;Description automatically generated">
            <a:extLst>
              <a:ext uri="{FF2B5EF4-FFF2-40B4-BE49-F238E27FC236}">
                <a16:creationId xmlns:a16="http://schemas.microsoft.com/office/drawing/2014/main" id="{FDCC7CE5-8382-49AB-9656-3C86EC5C3598}"/>
              </a:ext>
            </a:extLst>
          </p:cNvPr>
          <p:cNvPicPr>
            <a:picLocks noChangeAspect="1"/>
          </p:cNvPicPr>
          <p:nvPr/>
        </p:nvPicPr>
        <p:blipFill>
          <a:blip r:embed="rId6"/>
          <a:stretch>
            <a:fillRect/>
          </a:stretch>
        </p:blipFill>
        <p:spPr>
          <a:xfrm>
            <a:off x="9371851" y="4547331"/>
            <a:ext cx="2643669" cy="1958619"/>
          </a:xfrm>
          <a:prstGeom prst="rect">
            <a:avLst/>
          </a:prstGeom>
        </p:spPr>
      </p:pic>
    </p:spTree>
    <p:extLst>
      <p:ext uri="{BB962C8B-B14F-4D97-AF65-F5344CB8AC3E}">
        <p14:creationId xmlns:p14="http://schemas.microsoft.com/office/powerpoint/2010/main" val="1664955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59D6E-1CD1-408B-AFC6-6397EF13DE2B}"/>
              </a:ext>
            </a:extLst>
          </p:cNvPr>
          <p:cNvSpPr>
            <a:spLocks noGrp="1"/>
          </p:cNvSpPr>
          <p:nvPr>
            <p:ph type="title"/>
          </p:nvPr>
        </p:nvSpPr>
        <p:spPr>
          <a:xfrm>
            <a:off x="2231136" y="348243"/>
            <a:ext cx="7729728" cy="1034608"/>
          </a:xfrm>
        </p:spPr>
        <p:txBody>
          <a:bodyPr/>
          <a:lstStyle/>
          <a:p>
            <a:r>
              <a:rPr lang="en-US"/>
              <a:t>Tag words cluster-wise</a:t>
            </a:r>
          </a:p>
        </p:txBody>
      </p:sp>
      <p:graphicFrame>
        <p:nvGraphicFramePr>
          <p:cNvPr id="4" name="Table 4">
            <a:extLst>
              <a:ext uri="{FF2B5EF4-FFF2-40B4-BE49-F238E27FC236}">
                <a16:creationId xmlns:a16="http://schemas.microsoft.com/office/drawing/2014/main" id="{C31D04C4-31F0-4E45-8963-978E96D2CF83}"/>
              </a:ext>
            </a:extLst>
          </p:cNvPr>
          <p:cNvGraphicFramePr>
            <a:graphicFrameLocks noGrp="1"/>
          </p:cNvGraphicFramePr>
          <p:nvPr>
            <p:ph idx="1"/>
            <p:extLst>
              <p:ext uri="{D42A27DB-BD31-4B8C-83A1-F6EECF244321}">
                <p14:modId xmlns:p14="http://schemas.microsoft.com/office/powerpoint/2010/main" val="3890081389"/>
              </p:ext>
            </p:extLst>
          </p:nvPr>
        </p:nvGraphicFramePr>
        <p:xfrm>
          <a:off x="770561" y="1849348"/>
          <a:ext cx="10657616" cy="4475689"/>
        </p:xfrm>
        <a:graphic>
          <a:graphicData uri="http://schemas.openxmlformats.org/drawingml/2006/table">
            <a:tbl>
              <a:tblPr firstRow="1" bandRow="1">
                <a:tableStyleId>{21E4AEA4-8DFA-4A89-87EB-49C32662AFE0}</a:tableStyleId>
              </a:tblPr>
              <a:tblGrid>
                <a:gridCol w="2664404">
                  <a:extLst>
                    <a:ext uri="{9D8B030D-6E8A-4147-A177-3AD203B41FA5}">
                      <a16:colId xmlns:a16="http://schemas.microsoft.com/office/drawing/2014/main" val="3514145025"/>
                    </a:ext>
                  </a:extLst>
                </a:gridCol>
                <a:gridCol w="2664404">
                  <a:extLst>
                    <a:ext uri="{9D8B030D-6E8A-4147-A177-3AD203B41FA5}">
                      <a16:colId xmlns:a16="http://schemas.microsoft.com/office/drawing/2014/main" val="3521876023"/>
                    </a:ext>
                  </a:extLst>
                </a:gridCol>
                <a:gridCol w="2664404">
                  <a:extLst>
                    <a:ext uri="{9D8B030D-6E8A-4147-A177-3AD203B41FA5}">
                      <a16:colId xmlns:a16="http://schemas.microsoft.com/office/drawing/2014/main" val="464568082"/>
                    </a:ext>
                  </a:extLst>
                </a:gridCol>
                <a:gridCol w="2664404">
                  <a:extLst>
                    <a:ext uri="{9D8B030D-6E8A-4147-A177-3AD203B41FA5}">
                      <a16:colId xmlns:a16="http://schemas.microsoft.com/office/drawing/2014/main" val="3860392282"/>
                    </a:ext>
                  </a:extLst>
                </a:gridCol>
              </a:tblGrid>
              <a:tr h="512716">
                <a:tc>
                  <a:txBody>
                    <a:bodyPr/>
                    <a:lstStyle/>
                    <a:p>
                      <a:endParaRPr lang="en-US"/>
                    </a:p>
                  </a:txBody>
                  <a:tcPr/>
                </a:tc>
                <a:tc>
                  <a:txBody>
                    <a:bodyPr/>
                    <a:lstStyle/>
                    <a:p>
                      <a:pPr algn="ctr"/>
                      <a:r>
                        <a:rPr lang="en-US" dirty="0"/>
                        <a:t>CLUSTER 0</a:t>
                      </a:r>
                    </a:p>
                  </a:txBody>
                  <a:tcPr/>
                </a:tc>
                <a:tc>
                  <a:txBody>
                    <a:bodyPr/>
                    <a:lstStyle/>
                    <a:p>
                      <a:pPr algn="ctr"/>
                      <a:r>
                        <a:rPr lang="en-US" dirty="0"/>
                        <a:t>CLUSTER 1</a:t>
                      </a:r>
                    </a:p>
                  </a:txBody>
                  <a:tcPr/>
                </a:tc>
                <a:tc>
                  <a:txBody>
                    <a:bodyPr/>
                    <a:lstStyle/>
                    <a:p>
                      <a:pPr algn="ctr"/>
                      <a:r>
                        <a:rPr lang="en-US" dirty="0"/>
                        <a:t>CLUSTER 2</a:t>
                      </a:r>
                    </a:p>
                  </a:txBody>
                  <a:tcPr/>
                </a:tc>
                <a:extLst>
                  <a:ext uri="{0D108BD9-81ED-4DB2-BD59-A6C34878D82A}">
                    <a16:rowId xmlns:a16="http://schemas.microsoft.com/office/drawing/2014/main" val="2288498236"/>
                  </a:ext>
                </a:extLst>
              </a:tr>
              <a:tr h="894271">
                <a:tc>
                  <a:txBody>
                    <a:bodyPr/>
                    <a:lstStyle/>
                    <a:p>
                      <a:pPr algn="ctr"/>
                      <a:r>
                        <a:rPr lang="en-US" dirty="0"/>
                        <a:t>ACCOUNTING</a:t>
                      </a:r>
                    </a:p>
                  </a:txBody>
                  <a:tcPr/>
                </a:tc>
                <a:tc>
                  <a:txBody>
                    <a:bodyPr/>
                    <a:lstStyle/>
                    <a:p>
                      <a:r>
                        <a:rPr lang="en-US" dirty="0"/>
                        <a:t>Acquisition, equity, capital</a:t>
                      </a:r>
                    </a:p>
                  </a:txBody>
                  <a:tcPr/>
                </a:tc>
                <a:tc>
                  <a:txBody>
                    <a:bodyPr/>
                    <a:lstStyle/>
                    <a:p>
                      <a:r>
                        <a:rPr lang="en-US" dirty="0"/>
                        <a:t>Audit committee, accounting standards</a:t>
                      </a:r>
                    </a:p>
                  </a:txBody>
                  <a:tcPr/>
                </a:tc>
                <a:tc>
                  <a:txBody>
                    <a:bodyPr/>
                    <a:lstStyle/>
                    <a:p>
                      <a:r>
                        <a:rPr lang="en-US" dirty="0"/>
                        <a:t>Depository, profit and loss, balance sheet</a:t>
                      </a:r>
                    </a:p>
                  </a:txBody>
                  <a:tcPr/>
                </a:tc>
                <a:extLst>
                  <a:ext uri="{0D108BD9-81ED-4DB2-BD59-A6C34878D82A}">
                    <a16:rowId xmlns:a16="http://schemas.microsoft.com/office/drawing/2014/main" val="3247786782"/>
                  </a:ext>
                </a:extLst>
              </a:tr>
              <a:tr h="894271">
                <a:tc>
                  <a:txBody>
                    <a:bodyPr/>
                    <a:lstStyle/>
                    <a:p>
                      <a:pPr algn="ctr"/>
                      <a:r>
                        <a:rPr lang="en-US" dirty="0"/>
                        <a:t>FINANCE</a:t>
                      </a:r>
                    </a:p>
                  </a:txBody>
                  <a:tcPr/>
                </a:tc>
                <a:tc>
                  <a:txBody>
                    <a:bodyPr/>
                    <a:lstStyle/>
                    <a:p>
                      <a:r>
                        <a:rPr lang="en-US" dirty="0"/>
                        <a:t>Trading plan, dividend, warrant</a:t>
                      </a:r>
                    </a:p>
                  </a:txBody>
                  <a:tcPr/>
                </a:tc>
                <a:tc>
                  <a:txBody>
                    <a:bodyPr/>
                    <a:lstStyle/>
                    <a:p>
                      <a:r>
                        <a:rPr lang="en-US" dirty="0"/>
                        <a:t>Interest, divided, debentures, bonds</a:t>
                      </a:r>
                    </a:p>
                  </a:txBody>
                  <a:tcPr/>
                </a:tc>
                <a:tc>
                  <a:txBody>
                    <a:bodyPr/>
                    <a:lstStyle/>
                    <a:p>
                      <a:r>
                        <a:rPr lang="en-US" dirty="0"/>
                        <a:t>Custodian, depositories, portfolio</a:t>
                      </a:r>
                    </a:p>
                  </a:txBody>
                  <a:tcPr/>
                </a:tc>
                <a:extLst>
                  <a:ext uri="{0D108BD9-81ED-4DB2-BD59-A6C34878D82A}">
                    <a16:rowId xmlns:a16="http://schemas.microsoft.com/office/drawing/2014/main" val="4249833603"/>
                  </a:ext>
                </a:extLst>
              </a:tr>
              <a:tr h="894271">
                <a:tc>
                  <a:txBody>
                    <a:bodyPr/>
                    <a:lstStyle/>
                    <a:p>
                      <a:pPr algn="ctr"/>
                      <a:r>
                        <a:rPr lang="en-US" dirty="0"/>
                        <a:t>CAP + COMM MARKET</a:t>
                      </a:r>
                    </a:p>
                  </a:txBody>
                  <a:tcPr/>
                </a:tc>
                <a:tc>
                  <a:txBody>
                    <a:bodyPr/>
                    <a:lstStyle/>
                    <a:p>
                      <a:r>
                        <a:rPr lang="en-US" dirty="0"/>
                        <a:t>Goods, delivery, settlement, </a:t>
                      </a:r>
                      <a:r>
                        <a:rPr lang="en-US" dirty="0" err="1"/>
                        <a:t>upsi</a:t>
                      </a:r>
                    </a:p>
                  </a:txBody>
                  <a:tcPr/>
                </a:tc>
                <a:tc>
                  <a:txBody>
                    <a:bodyPr/>
                    <a:lstStyle/>
                    <a:p>
                      <a:r>
                        <a:rPr lang="en-US" dirty="0"/>
                        <a:t>Stock exchange, trade, insider</a:t>
                      </a:r>
                    </a:p>
                  </a:txBody>
                  <a:tcPr/>
                </a:tc>
                <a:tc>
                  <a:txBody>
                    <a:bodyPr/>
                    <a:lstStyle/>
                    <a:p>
                      <a:r>
                        <a:rPr lang="en-US" dirty="0"/>
                        <a:t>Stock exchange, debenture trustees</a:t>
                      </a:r>
                    </a:p>
                  </a:txBody>
                  <a:tcPr/>
                </a:tc>
                <a:extLst>
                  <a:ext uri="{0D108BD9-81ED-4DB2-BD59-A6C34878D82A}">
                    <a16:rowId xmlns:a16="http://schemas.microsoft.com/office/drawing/2014/main" val="2709420615"/>
                  </a:ext>
                </a:extLst>
              </a:tr>
              <a:tr h="512716">
                <a:tc>
                  <a:txBody>
                    <a:bodyPr/>
                    <a:lstStyle/>
                    <a:p>
                      <a:pPr algn="ctr"/>
                      <a:r>
                        <a:rPr lang="en-US" dirty="0"/>
                        <a:t>BANKING</a:t>
                      </a:r>
                    </a:p>
                  </a:txBody>
                  <a:tcPr/>
                </a:tc>
                <a:tc>
                  <a:txBody>
                    <a:bodyPr/>
                    <a:lstStyle/>
                    <a:p>
                      <a:r>
                        <a:rPr lang="en-US" dirty="0"/>
                        <a:t>Interest, payment, escrow</a:t>
                      </a:r>
                    </a:p>
                  </a:txBody>
                  <a:tcPr/>
                </a:tc>
                <a:tc>
                  <a:txBody>
                    <a:bodyPr/>
                    <a:lstStyle/>
                    <a:p>
                      <a:r>
                        <a:rPr lang="en-US" dirty="0"/>
                        <a:t>Merchant banker, draft, application</a:t>
                      </a:r>
                    </a:p>
                  </a:txBody>
                  <a:tcPr/>
                </a:tc>
                <a:tc>
                  <a:txBody>
                    <a:bodyPr/>
                    <a:lstStyle/>
                    <a:p>
                      <a:r>
                        <a:rPr lang="en-US" dirty="0"/>
                        <a:t>Transfer, deposit, escrow</a:t>
                      </a:r>
                    </a:p>
                  </a:txBody>
                  <a:tcPr/>
                </a:tc>
                <a:extLst>
                  <a:ext uri="{0D108BD9-81ED-4DB2-BD59-A6C34878D82A}">
                    <a16:rowId xmlns:a16="http://schemas.microsoft.com/office/drawing/2014/main" val="3208201399"/>
                  </a:ext>
                </a:extLst>
              </a:tr>
              <a:tr h="512716">
                <a:tc>
                  <a:txBody>
                    <a:bodyPr/>
                    <a:lstStyle/>
                    <a:p>
                      <a:pPr algn="ctr"/>
                      <a:r>
                        <a:rPr lang="en-US" dirty="0"/>
                        <a:t>PENSION FUND</a:t>
                      </a:r>
                    </a:p>
                  </a:txBody>
                  <a:tcPr/>
                </a:tc>
                <a:tc>
                  <a:txBody>
                    <a:bodyPr/>
                    <a:lstStyle/>
                    <a:p>
                      <a:r>
                        <a:rPr lang="en-US" dirty="0"/>
                        <a:t>Benefit, pension fund regulatory, pension advisor</a:t>
                      </a:r>
                    </a:p>
                  </a:txBody>
                  <a:tcPr/>
                </a:tc>
                <a:tc>
                  <a:txBody>
                    <a:bodyPr/>
                    <a:lstStyle/>
                    <a:p>
                      <a:r>
                        <a:rPr lang="en-US" dirty="0"/>
                        <a:t>Compensation, benefit</a:t>
                      </a:r>
                    </a:p>
                  </a:txBody>
                  <a:tcPr/>
                </a:tc>
                <a:tc>
                  <a:txBody>
                    <a:bodyPr/>
                    <a:lstStyle/>
                    <a:p>
                      <a:r>
                        <a:rPr lang="en-US" dirty="0"/>
                        <a:t>Assets, benefit</a:t>
                      </a:r>
                    </a:p>
                  </a:txBody>
                  <a:tcPr/>
                </a:tc>
                <a:extLst>
                  <a:ext uri="{0D108BD9-81ED-4DB2-BD59-A6C34878D82A}">
                    <a16:rowId xmlns:a16="http://schemas.microsoft.com/office/drawing/2014/main" val="342088518"/>
                  </a:ext>
                </a:extLst>
              </a:tr>
            </a:tbl>
          </a:graphicData>
        </a:graphic>
      </p:graphicFrame>
    </p:spTree>
    <p:extLst>
      <p:ext uri="{BB962C8B-B14F-4D97-AF65-F5344CB8AC3E}">
        <p14:creationId xmlns:p14="http://schemas.microsoft.com/office/powerpoint/2010/main" val="427618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DC296-240D-4E71-8727-17B8584684C3}"/>
              </a:ext>
            </a:extLst>
          </p:cNvPr>
          <p:cNvSpPr>
            <a:spLocks noGrp="1"/>
          </p:cNvSpPr>
          <p:nvPr>
            <p:ph type="title"/>
          </p:nvPr>
        </p:nvSpPr>
        <p:spPr/>
        <p:txBody>
          <a:bodyPr/>
          <a:lstStyle/>
          <a:p>
            <a:r>
              <a:rPr lang="en-US" dirty="0"/>
              <a:t>FREQUENT WORDS (&gt;50) CLUSTER-WISE</a:t>
            </a:r>
          </a:p>
        </p:txBody>
      </p:sp>
      <p:graphicFrame>
        <p:nvGraphicFramePr>
          <p:cNvPr id="4" name="Table 4">
            <a:extLst>
              <a:ext uri="{FF2B5EF4-FFF2-40B4-BE49-F238E27FC236}">
                <a16:creationId xmlns:a16="http://schemas.microsoft.com/office/drawing/2014/main" id="{FE7AAB97-BEC3-4FDF-BDC6-7C4EC5ACBB3D}"/>
              </a:ext>
            </a:extLst>
          </p:cNvPr>
          <p:cNvGraphicFramePr>
            <a:graphicFrameLocks noGrp="1"/>
          </p:cNvGraphicFramePr>
          <p:nvPr>
            <p:ph idx="1"/>
            <p:extLst>
              <p:ext uri="{D42A27DB-BD31-4B8C-83A1-F6EECF244321}">
                <p14:modId xmlns:p14="http://schemas.microsoft.com/office/powerpoint/2010/main" val="1755307124"/>
              </p:ext>
            </p:extLst>
          </p:nvPr>
        </p:nvGraphicFramePr>
        <p:xfrm>
          <a:off x="2007831" y="2621301"/>
          <a:ext cx="8169219" cy="3510334"/>
        </p:xfrm>
        <a:graphic>
          <a:graphicData uri="http://schemas.openxmlformats.org/drawingml/2006/table">
            <a:tbl>
              <a:tblPr firstRow="1" bandRow="1">
                <a:tableStyleId>{073A0DAA-6AF3-43AB-8588-CEC1D06C72B9}</a:tableStyleId>
              </a:tblPr>
              <a:tblGrid>
                <a:gridCol w="2723073">
                  <a:extLst>
                    <a:ext uri="{9D8B030D-6E8A-4147-A177-3AD203B41FA5}">
                      <a16:colId xmlns:a16="http://schemas.microsoft.com/office/drawing/2014/main" val="3680337867"/>
                    </a:ext>
                  </a:extLst>
                </a:gridCol>
                <a:gridCol w="2723073">
                  <a:extLst>
                    <a:ext uri="{9D8B030D-6E8A-4147-A177-3AD203B41FA5}">
                      <a16:colId xmlns:a16="http://schemas.microsoft.com/office/drawing/2014/main" val="548720096"/>
                    </a:ext>
                  </a:extLst>
                </a:gridCol>
                <a:gridCol w="2723073">
                  <a:extLst>
                    <a:ext uri="{9D8B030D-6E8A-4147-A177-3AD203B41FA5}">
                      <a16:colId xmlns:a16="http://schemas.microsoft.com/office/drawing/2014/main" val="3339005701"/>
                    </a:ext>
                  </a:extLst>
                </a:gridCol>
              </a:tblGrid>
              <a:tr h="441358">
                <a:tc>
                  <a:txBody>
                    <a:bodyPr/>
                    <a:lstStyle/>
                    <a:p>
                      <a:pPr algn="ctr"/>
                      <a:r>
                        <a:rPr lang="en-US" dirty="0"/>
                        <a:t>CLUSTER 0</a:t>
                      </a:r>
                    </a:p>
                  </a:txBody>
                  <a:tcPr/>
                </a:tc>
                <a:tc>
                  <a:txBody>
                    <a:bodyPr/>
                    <a:lstStyle/>
                    <a:p>
                      <a:pPr algn="ctr"/>
                      <a:r>
                        <a:rPr lang="en-US" dirty="0"/>
                        <a:t>CLUSTER 1</a:t>
                      </a:r>
                    </a:p>
                  </a:txBody>
                  <a:tcPr/>
                </a:tc>
                <a:tc>
                  <a:txBody>
                    <a:bodyPr/>
                    <a:lstStyle/>
                    <a:p>
                      <a:pPr algn="ctr"/>
                      <a:r>
                        <a:rPr lang="en-US" dirty="0"/>
                        <a:t>CLUSTER 2</a:t>
                      </a:r>
                    </a:p>
                  </a:txBody>
                  <a:tcPr/>
                </a:tc>
                <a:extLst>
                  <a:ext uri="{0D108BD9-81ED-4DB2-BD59-A6C34878D82A}">
                    <a16:rowId xmlns:a16="http://schemas.microsoft.com/office/drawing/2014/main" val="3074510784"/>
                  </a:ext>
                </a:extLst>
              </a:tr>
              <a:tr h="3068976">
                <a:tc>
                  <a:txBody>
                    <a:bodyPr/>
                    <a:lstStyle/>
                    <a:p>
                      <a:r>
                        <a:rPr lang="en-US" dirty="0"/>
                        <a:t>Investment, fund, company, issuer, security, applicant, director, manager, person, committee, research</a:t>
                      </a:r>
                    </a:p>
                  </a:txBody>
                  <a:tcPr/>
                </a:tc>
                <a:tc>
                  <a:txBody>
                    <a:bodyPr/>
                    <a:lstStyle/>
                    <a:p>
                      <a:r>
                        <a:rPr lang="en-US" dirty="0"/>
                        <a:t>Exchange, director, </a:t>
                      </a:r>
                      <a:r>
                        <a:rPr lang="en-US" dirty="0" err="1"/>
                        <a:t>recognise</a:t>
                      </a:r>
                      <a:r>
                        <a:rPr lang="en-US" dirty="0"/>
                        <a:t>, manager, person, investment, issuer, security, offer, public, corporation, share</a:t>
                      </a:r>
                    </a:p>
                  </a:txBody>
                  <a:tcPr/>
                </a:tc>
                <a:tc>
                  <a:txBody>
                    <a:bodyPr/>
                    <a:lstStyle/>
                    <a:p>
                      <a:r>
                        <a:rPr lang="en-US" dirty="0"/>
                        <a:t>Company, manager, share, issuer, offer, investment, person, depository, security, acquirer, application, portfolio, public, target, issue, acquisition, specify, applicant, stock, participant, act</a:t>
                      </a:r>
                    </a:p>
                  </a:txBody>
                  <a:tcPr/>
                </a:tc>
                <a:extLst>
                  <a:ext uri="{0D108BD9-81ED-4DB2-BD59-A6C34878D82A}">
                    <a16:rowId xmlns:a16="http://schemas.microsoft.com/office/drawing/2014/main" val="450128037"/>
                  </a:ext>
                </a:extLst>
              </a:tr>
            </a:tbl>
          </a:graphicData>
        </a:graphic>
      </p:graphicFrame>
    </p:spTree>
    <p:extLst>
      <p:ext uri="{BB962C8B-B14F-4D97-AF65-F5344CB8AC3E}">
        <p14:creationId xmlns:p14="http://schemas.microsoft.com/office/powerpoint/2010/main" val="1649812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D9B38-6F40-46C1-B911-CB5F6C6A9370}"/>
              </a:ext>
            </a:extLst>
          </p:cNvPr>
          <p:cNvSpPr>
            <a:spLocks noGrp="1"/>
          </p:cNvSpPr>
          <p:nvPr>
            <p:ph type="title"/>
          </p:nvPr>
        </p:nvSpPr>
        <p:spPr>
          <a:xfrm>
            <a:off x="2008529" y="2625681"/>
            <a:ext cx="7729728" cy="1188720"/>
          </a:xfrm>
        </p:spPr>
        <p:txBody>
          <a:bodyPr/>
          <a:lstStyle/>
          <a:p>
            <a:r>
              <a:rPr lang="en-US">
                <a:ea typeface="+mj-lt"/>
                <a:cs typeface="+mj-lt"/>
              </a:rPr>
              <a:t>REGULATIONS CLUSTER-WISe</a:t>
            </a:r>
          </a:p>
        </p:txBody>
      </p:sp>
    </p:spTree>
    <p:extLst>
      <p:ext uri="{BB962C8B-B14F-4D97-AF65-F5344CB8AC3E}">
        <p14:creationId xmlns:p14="http://schemas.microsoft.com/office/powerpoint/2010/main" val="1307070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923CE07-F7A7-42DC-BF21-47A20470E164}"/>
              </a:ext>
            </a:extLst>
          </p:cNvPr>
          <p:cNvGraphicFramePr>
            <a:graphicFrameLocks noGrp="1"/>
          </p:cNvGraphicFramePr>
          <p:nvPr>
            <p:ph idx="1"/>
            <p:extLst>
              <p:ext uri="{D42A27DB-BD31-4B8C-83A1-F6EECF244321}">
                <p14:modId xmlns:p14="http://schemas.microsoft.com/office/powerpoint/2010/main" val="2895770741"/>
              </p:ext>
            </p:extLst>
          </p:nvPr>
        </p:nvGraphicFramePr>
        <p:xfrm>
          <a:off x="59932" y="0"/>
          <a:ext cx="12109240" cy="7223760"/>
        </p:xfrm>
        <a:graphic>
          <a:graphicData uri="http://schemas.openxmlformats.org/drawingml/2006/table">
            <a:tbl>
              <a:tblPr firstRow="1" bandRow="1">
                <a:tableStyleId>{5C22544A-7EE6-4342-B048-85BDC9FD1C3A}</a:tableStyleId>
              </a:tblPr>
              <a:tblGrid>
                <a:gridCol w="2580253">
                  <a:extLst>
                    <a:ext uri="{9D8B030D-6E8A-4147-A177-3AD203B41FA5}">
                      <a16:colId xmlns:a16="http://schemas.microsoft.com/office/drawing/2014/main" val="2796684428"/>
                    </a:ext>
                  </a:extLst>
                </a:gridCol>
                <a:gridCol w="2876872">
                  <a:extLst>
                    <a:ext uri="{9D8B030D-6E8A-4147-A177-3AD203B41FA5}">
                      <a16:colId xmlns:a16="http://schemas.microsoft.com/office/drawing/2014/main" val="76046431"/>
                    </a:ext>
                  </a:extLst>
                </a:gridCol>
                <a:gridCol w="2644076">
                  <a:extLst>
                    <a:ext uri="{9D8B030D-6E8A-4147-A177-3AD203B41FA5}">
                      <a16:colId xmlns:a16="http://schemas.microsoft.com/office/drawing/2014/main" val="3463580880"/>
                    </a:ext>
                  </a:extLst>
                </a:gridCol>
                <a:gridCol w="2420994">
                  <a:extLst>
                    <a:ext uri="{9D8B030D-6E8A-4147-A177-3AD203B41FA5}">
                      <a16:colId xmlns:a16="http://schemas.microsoft.com/office/drawing/2014/main" val="1189218664"/>
                    </a:ext>
                  </a:extLst>
                </a:gridCol>
                <a:gridCol w="1587045">
                  <a:extLst>
                    <a:ext uri="{9D8B030D-6E8A-4147-A177-3AD203B41FA5}">
                      <a16:colId xmlns:a16="http://schemas.microsoft.com/office/drawing/2014/main" val="1246266833"/>
                    </a:ext>
                  </a:extLst>
                </a:gridCol>
              </a:tblGrid>
              <a:tr h="579735">
                <a:tc>
                  <a:txBody>
                    <a:bodyPr/>
                    <a:lstStyle/>
                    <a:p>
                      <a:pPr algn="ctr"/>
                      <a:r>
                        <a:rPr lang="en-US" dirty="0"/>
                        <a:t>ACCOUNTING</a:t>
                      </a:r>
                    </a:p>
                  </a:txBody>
                  <a:tcPr/>
                </a:tc>
                <a:tc>
                  <a:txBody>
                    <a:bodyPr/>
                    <a:lstStyle/>
                    <a:p>
                      <a:pPr algn="ctr"/>
                      <a:r>
                        <a:rPr lang="en-US" dirty="0"/>
                        <a:t>FINANCE</a:t>
                      </a:r>
                    </a:p>
                  </a:txBody>
                  <a:tcPr/>
                </a:tc>
                <a:tc>
                  <a:txBody>
                    <a:bodyPr/>
                    <a:lstStyle/>
                    <a:p>
                      <a:pPr algn="ctr"/>
                      <a:r>
                        <a:rPr lang="en-US"/>
                        <a:t>CAP + COMM MARKET</a:t>
                      </a:r>
                    </a:p>
                  </a:txBody>
                  <a:tcPr/>
                </a:tc>
                <a:tc>
                  <a:txBody>
                    <a:bodyPr/>
                    <a:lstStyle/>
                    <a:p>
                      <a:pPr algn="ctr"/>
                      <a:r>
                        <a:rPr lang="en-US" dirty="0"/>
                        <a:t>BANKING</a:t>
                      </a:r>
                    </a:p>
                  </a:txBody>
                  <a:tcPr/>
                </a:tc>
                <a:tc>
                  <a:txBody>
                    <a:bodyPr/>
                    <a:lstStyle/>
                    <a:p>
                      <a:pPr algn="ctr"/>
                      <a:r>
                        <a:rPr lang="en-US" dirty="0"/>
                        <a:t>PENSION FUND</a:t>
                      </a:r>
                    </a:p>
                  </a:txBody>
                  <a:tcPr/>
                </a:tc>
                <a:extLst>
                  <a:ext uri="{0D108BD9-81ED-4DB2-BD59-A6C34878D82A}">
                    <a16:rowId xmlns:a16="http://schemas.microsoft.com/office/drawing/2014/main" val="3272610880"/>
                  </a:ext>
                </a:extLst>
              </a:tr>
              <a:tr h="6261139">
                <a:tc>
                  <a:txBody>
                    <a:bodyPr/>
                    <a:lstStyle/>
                    <a:p>
                      <a:pPr lvl="0" algn="l">
                        <a:lnSpc>
                          <a:spcPct val="100000"/>
                        </a:lnSpc>
                        <a:spcBef>
                          <a:spcPts val="0"/>
                        </a:spcBef>
                        <a:spcAft>
                          <a:spcPts val="0"/>
                        </a:spcAft>
                        <a:buNone/>
                      </a:pPr>
                      <a:r>
                        <a:rPr lang="en-US" sz="1200" b="0" i="0" u="none" strike="noStrike" noProof="0" dirty="0">
                          <a:latin typeface="Gill Sans MT"/>
                        </a:rPr>
                        <a:t>(13)The trust shall be required to hold the shares acquired through secondary </a:t>
                      </a:r>
                      <a:r>
                        <a:rPr lang="en-US" sz="1200" b="1" i="0" u="none" strike="noStrike" noProof="0" dirty="0">
                          <a:highlight>
                            <a:srgbClr val="FFFF00"/>
                          </a:highlight>
                          <a:latin typeface="Gill Sans MT"/>
                        </a:rPr>
                        <a:t>acquisition</a:t>
                      </a:r>
                      <a:r>
                        <a:rPr lang="en-US" sz="1200" b="0" i="0" u="none" strike="noStrike" noProof="0" dirty="0">
                          <a:latin typeface="Gill Sans MT"/>
                        </a:rPr>
                        <a:t> for a minimum period of six months except where they are required to be transferred in the circumstances enumerated in clause (b) of sub-regulation (14) of this </a:t>
                      </a:r>
                      <a:r>
                        <a:rPr lang="en-US" sz="1200" b="0" i="0" u="none" strike="noStrike" noProof="0">
                          <a:latin typeface="Gill Sans MT"/>
                        </a:rPr>
                        <a:t>regulation2, whether off- </a:t>
                      </a:r>
                      <a:r>
                        <a:rPr lang="en-US" sz="1200" b="0" i="0" u="none" strike="noStrike" noProof="0" dirty="0">
                          <a:latin typeface="Gill Sans MT"/>
                        </a:rPr>
                        <a:t>market or on the platform of </a:t>
                      </a:r>
                      <a:r>
                        <a:rPr lang="en-US" sz="1200" b="1" i="0" u="none" strike="noStrike" noProof="0" dirty="0">
                          <a:highlight>
                            <a:srgbClr val="FFFF00"/>
                          </a:highlight>
                          <a:latin typeface="Gill Sans MT"/>
                        </a:rPr>
                        <a:t>stock</a:t>
                      </a:r>
                      <a:r>
                        <a:rPr lang="en-US" sz="1200" b="0" i="0" u="none" strike="noStrike" noProof="0" dirty="0">
                          <a:latin typeface="Gill Sans MT"/>
                        </a:rPr>
                        <a:t> exchange.</a:t>
                      </a:r>
                      <a:endParaRPr lang="en-US" sz="1200" dirty="0"/>
                    </a:p>
                    <a:p>
                      <a:pPr lvl="0" algn="l">
                        <a:lnSpc>
                          <a:spcPct val="100000"/>
                        </a:lnSpc>
                        <a:spcBef>
                          <a:spcPts val="0"/>
                        </a:spcBef>
                        <a:spcAft>
                          <a:spcPts val="0"/>
                        </a:spcAft>
                        <a:buNone/>
                      </a:pPr>
                      <a:r>
                        <a:rPr lang="en-US" sz="1200" b="0" i="0" u="none" strike="noStrike" noProof="0" dirty="0">
                          <a:latin typeface="Gill Sans MT"/>
                        </a:rPr>
                        <a:t>                 </a:t>
                      </a:r>
                      <a:r>
                        <a:rPr lang="en-US" sz="1200" b="0" i="0" u="none" strike="noStrike" noProof="0" dirty="0"/>
                        <a:t>              </a:t>
                      </a:r>
                      <a:endParaRPr lang="en-US" sz="1200"/>
                    </a:p>
                    <a:p>
                      <a:pPr lvl="0" algn="l">
                        <a:lnSpc>
                          <a:spcPct val="100000"/>
                        </a:lnSpc>
                        <a:spcBef>
                          <a:spcPts val="0"/>
                        </a:spcBef>
                        <a:spcAft>
                          <a:spcPts val="0"/>
                        </a:spcAft>
                        <a:buNone/>
                      </a:pPr>
                      <a:r>
                        <a:rPr lang="en-US" sz="1200" b="0" i="0" u="none" strike="noStrike" noProof="0"/>
                        <a:t>21.(1) No person resident in India shall at any time, directly or indirectly, either individually or together with persons acting in concert, acquire or hold more than five percent of the paid up </a:t>
                      </a:r>
                      <a:r>
                        <a:rPr lang="en-US" sz="1200" b="1" i="0" u="none" strike="noStrike" noProof="0">
                          <a:highlight>
                            <a:srgbClr val="FFFF00"/>
                          </a:highlight>
                        </a:rPr>
                        <a:t>equity</a:t>
                      </a:r>
                      <a:r>
                        <a:rPr lang="en-US" sz="1200" b="0" i="0" u="none" strike="noStrike" noProof="0"/>
                        <a:t> share</a:t>
                      </a:r>
                      <a:r>
                        <a:rPr lang="en-US" sz="1200" b="1" i="0" u="none" strike="noStrike" noProof="0">
                          <a:highlight>
                            <a:srgbClr val="FFFF00"/>
                          </a:highlight>
                        </a:rPr>
                        <a:t> capital</a:t>
                      </a:r>
                      <a:r>
                        <a:rPr lang="en-US" sz="1200" b="0" i="0" u="none" strike="noStrike" noProof="0"/>
                        <a:t> in a Depository:</a:t>
                      </a:r>
                      <a:endParaRPr lang="en-US" sz="1200"/>
                    </a:p>
                    <a:p>
                      <a:pPr lvl="0" algn="l">
                        <a:lnSpc>
                          <a:spcPct val="100000"/>
                        </a:lnSpc>
                        <a:spcBef>
                          <a:spcPts val="0"/>
                        </a:spcBef>
                        <a:spcAft>
                          <a:spcPts val="0"/>
                        </a:spcAft>
                        <a:buNone/>
                      </a:pPr>
                      <a:r>
                        <a:rPr lang="en-US" sz="1200" b="0" i="0" u="none" strike="noStrike" noProof="0"/>
                        <a:t>Provided that,—</a:t>
                      </a:r>
                      <a:endParaRPr lang="en-US" sz="1200"/>
                    </a:p>
                    <a:p>
                      <a:pPr lvl="0" algn="l">
                        <a:lnSpc>
                          <a:spcPct val="100000"/>
                        </a:lnSpc>
                        <a:spcBef>
                          <a:spcPts val="0"/>
                        </a:spcBef>
                        <a:spcAft>
                          <a:spcPts val="0"/>
                        </a:spcAft>
                        <a:buNone/>
                      </a:pPr>
                      <a:r>
                        <a:rPr lang="en-US" sz="1200" b="0" i="0" u="none" strike="noStrike" noProof="0"/>
                        <a:t>(i)a </a:t>
                      </a:r>
                      <a:r>
                        <a:rPr lang="en-US" sz="1200" b="1" i="0" u="none" strike="noStrike" noProof="0">
                          <a:highlight>
                            <a:srgbClr val="FFFF00"/>
                          </a:highlight>
                        </a:rPr>
                        <a:t>stock</a:t>
                      </a:r>
                      <a:r>
                        <a:rPr lang="en-US" sz="1200" b="0" i="0" u="none" strike="noStrike" noProof="0"/>
                        <a:t> exchange;</a:t>
                      </a:r>
                      <a:endParaRPr lang="en-US" sz="1200"/>
                    </a:p>
                    <a:p>
                      <a:pPr lvl="0" algn="l">
                        <a:lnSpc>
                          <a:spcPct val="100000"/>
                        </a:lnSpc>
                        <a:spcBef>
                          <a:spcPts val="0"/>
                        </a:spcBef>
                        <a:spcAft>
                          <a:spcPts val="0"/>
                        </a:spcAft>
                        <a:buNone/>
                      </a:pPr>
                      <a:r>
                        <a:rPr lang="en-US" sz="1200" b="0" i="0" u="none" strike="noStrike" noProof="0"/>
                        <a:t>(ii)a depository;</a:t>
                      </a:r>
                      <a:endParaRPr lang="en-US" sz="1200"/>
                    </a:p>
                    <a:p>
                      <a:pPr lvl="0" algn="l">
                        <a:lnSpc>
                          <a:spcPct val="100000"/>
                        </a:lnSpc>
                        <a:spcBef>
                          <a:spcPts val="0"/>
                        </a:spcBef>
                        <a:spcAft>
                          <a:spcPts val="0"/>
                        </a:spcAft>
                        <a:buNone/>
                      </a:pPr>
                      <a:r>
                        <a:rPr lang="en-US" sz="1200" b="0" i="0" u="none" strike="noStrike" noProof="0"/>
                        <a:t>(iii)a banking company;</a:t>
                      </a:r>
                      <a:endParaRPr lang="en-US" sz="1200"/>
                    </a:p>
                    <a:p>
                      <a:pPr lvl="0" algn="l">
                        <a:lnSpc>
                          <a:spcPct val="100000"/>
                        </a:lnSpc>
                        <a:spcBef>
                          <a:spcPts val="0"/>
                        </a:spcBef>
                        <a:spcAft>
                          <a:spcPts val="0"/>
                        </a:spcAft>
                        <a:buNone/>
                      </a:pPr>
                      <a:r>
                        <a:rPr lang="en-US" sz="1200" b="0" i="0" u="none" strike="noStrike" noProof="0" dirty="0"/>
                        <a:t>(iv)an insurance company; </a:t>
                      </a:r>
                      <a:r>
                        <a:rPr lang="en-US" sz="1200" b="0" i="0" u="none" strike="noStrike" noProof="0"/>
                        <a:t>(v)a public financial </a:t>
                      </a:r>
                      <a:r>
                        <a:rPr lang="en-US" sz="1200" b="0" i="0" u="none" strike="noStrike" noProof="0" dirty="0"/>
                        <a:t>institution,</a:t>
                      </a:r>
                      <a:endParaRPr lang="en-US" sz="1200" dirty="0"/>
                    </a:p>
                    <a:p>
                      <a:pPr lvl="0" algn="l">
                        <a:lnSpc>
                          <a:spcPct val="100000"/>
                        </a:lnSpc>
                        <a:spcBef>
                          <a:spcPts val="0"/>
                        </a:spcBef>
                        <a:spcAft>
                          <a:spcPts val="0"/>
                        </a:spcAft>
                        <a:buNone/>
                      </a:pPr>
                      <a:r>
                        <a:rPr lang="en-US" sz="1200" b="0" i="0" u="none" strike="noStrike" noProof="0"/>
                        <a:t>may acquire or hold, either directly or indirectly, either individually or together with persons acting in concert, upto fifteen percent of the paid up </a:t>
                      </a:r>
                      <a:r>
                        <a:rPr lang="en-US" sz="1200" b="1" i="0" u="none" strike="noStrike" noProof="0">
                          <a:highlight>
                            <a:srgbClr val="FFFF00"/>
                          </a:highlight>
                        </a:rPr>
                        <a:t>equity</a:t>
                      </a:r>
                      <a:r>
                        <a:rPr lang="en-US" sz="1200" b="0" i="0" u="none" strike="noStrike" noProof="0"/>
                        <a:t> share</a:t>
                      </a:r>
                      <a:r>
                        <a:rPr lang="en-US" sz="1200" b="1" i="0" u="none" strike="noStrike" noProof="0">
                          <a:highlight>
                            <a:srgbClr val="FFFF00"/>
                          </a:highlight>
                        </a:rPr>
                        <a:t> capital</a:t>
                      </a:r>
                      <a:r>
                        <a:rPr lang="en-US" sz="1200" b="0" i="0" u="none" strike="noStrike" noProof="0" dirty="0"/>
                        <a:t> </a:t>
                      </a:r>
                      <a:r>
                        <a:rPr lang="en-US" sz="1200" b="0" i="0" u="none" strike="noStrike" noProof="0"/>
                        <a:t>of a Depository.</a:t>
                      </a:r>
                      <a:r>
                        <a:rPr lang="en-US" sz="1100" b="0" i="0" u="none" strike="noStrike" noProof="0" dirty="0"/>
                        <a:t>         </a:t>
                      </a:r>
                      <a:r>
                        <a:rPr lang="en-US" sz="1100" b="0" i="0" u="none" strike="noStrike" noProof="0" dirty="0">
                          <a:latin typeface="Gill Sans MT"/>
                        </a:rPr>
                        <a:t>  </a:t>
                      </a:r>
                      <a:endParaRPr lang="en-US" sz="1100"/>
                    </a:p>
                  </a:txBody>
                  <a:tcPr/>
                </a:tc>
                <a:tc>
                  <a:txBody>
                    <a:bodyPr/>
                    <a:lstStyle/>
                    <a:p>
                      <a:pPr lvl="0" algn="l">
                        <a:lnSpc>
                          <a:spcPct val="100000"/>
                        </a:lnSpc>
                        <a:spcBef>
                          <a:spcPts val="0"/>
                        </a:spcBef>
                        <a:spcAft>
                          <a:spcPts val="0"/>
                        </a:spcAft>
                        <a:buNone/>
                      </a:pPr>
                      <a:r>
                        <a:rPr lang="en-US" sz="1200" b="0" i="0" u="none" strike="noStrike" noProof="0"/>
                        <a:t>(2)Such </a:t>
                      </a:r>
                      <a:r>
                        <a:rPr lang="en-US" sz="1200" b="1" i="0" u="none" strike="noStrike" noProof="0">
                          <a:highlight>
                            <a:srgbClr val="FFFF00"/>
                          </a:highlight>
                        </a:rPr>
                        <a:t>trading plan</a:t>
                      </a:r>
                      <a:r>
                        <a:rPr lang="en-US" sz="1200" b="0" i="0" u="none" strike="noStrike" noProof="0" dirty="0">
                          <a:highlight>
                            <a:srgbClr val="FFFF00"/>
                          </a:highlight>
                        </a:rPr>
                        <a:t> </a:t>
                      </a:r>
                      <a:r>
                        <a:rPr lang="en-US" sz="1200" b="0" i="0" u="none" strike="noStrike" noProof="0"/>
                        <a:t>shall:–</a:t>
                      </a:r>
                      <a:endParaRPr lang="en-US" sz="1200"/>
                    </a:p>
                    <a:p>
                      <a:pPr lvl="0" algn="l">
                        <a:lnSpc>
                          <a:spcPct val="100000"/>
                        </a:lnSpc>
                        <a:spcBef>
                          <a:spcPts val="0"/>
                        </a:spcBef>
                        <a:spcAft>
                          <a:spcPts val="0"/>
                        </a:spcAft>
                        <a:buNone/>
                      </a:pPr>
                      <a:r>
                        <a:rPr lang="en-US" sz="1200" b="0" i="0" u="none" strike="noStrike" noProof="0"/>
                        <a:t>(i)not entail commencement of </a:t>
                      </a:r>
                      <a:r>
                        <a:rPr lang="en-US" sz="1200" b="1" i="0" u="none" strike="noStrike" noProof="0">
                          <a:highlight>
                            <a:srgbClr val="FFFF00"/>
                          </a:highlight>
                        </a:rPr>
                        <a:t>trading</a:t>
                      </a:r>
                      <a:r>
                        <a:rPr lang="en-US" sz="1200" b="0" i="0" u="none" strike="noStrike" noProof="0"/>
                        <a:t> on behalf of the insider earlier than six months from the public disclosure of the plan;</a:t>
                      </a:r>
                      <a:endParaRPr lang="en-US" sz="1200"/>
                    </a:p>
                    <a:p>
                      <a:pPr lvl="0" algn="l">
                        <a:lnSpc>
                          <a:spcPct val="100000"/>
                        </a:lnSpc>
                        <a:spcBef>
                          <a:spcPts val="0"/>
                        </a:spcBef>
                        <a:spcAft>
                          <a:spcPts val="0"/>
                        </a:spcAft>
                        <a:buNone/>
                      </a:pPr>
                      <a:r>
                        <a:rPr lang="en-US" sz="1200" b="0" i="0" u="none" strike="noStrike" noProof="0" dirty="0"/>
                        <a:t>(ii)not entail </a:t>
                      </a:r>
                      <a:r>
                        <a:rPr lang="en-US" sz="1200" b="1" i="0" u="none" strike="noStrike" noProof="0" dirty="0">
                          <a:highlight>
                            <a:srgbClr val="FFFF00"/>
                          </a:highlight>
                        </a:rPr>
                        <a:t>trading</a:t>
                      </a:r>
                      <a:r>
                        <a:rPr lang="en-US" sz="1200" b="0" i="0" u="none" strike="noStrike" noProof="0" dirty="0"/>
                        <a:t> for the period between the twentieth trading day prior to the last day of any </a:t>
                      </a:r>
                      <a:r>
                        <a:rPr lang="en-US" sz="1200" b="1" i="0" u="none" strike="noStrike" noProof="0" dirty="0">
                          <a:highlight>
                            <a:srgbClr val="FFFF00"/>
                          </a:highlight>
                        </a:rPr>
                        <a:t>financial period</a:t>
                      </a:r>
                      <a:r>
                        <a:rPr lang="en-US" sz="1200" b="0" i="0" u="none" strike="noStrike" noProof="0" dirty="0"/>
                        <a:t> for which results are required to be announced by the issuer of the securities and the second </a:t>
                      </a:r>
                      <a:r>
                        <a:rPr lang="en-US" sz="1200" b="1" i="0" u="none" strike="noStrike" noProof="0" dirty="0">
                          <a:highlight>
                            <a:srgbClr val="FFFF00"/>
                          </a:highlight>
                        </a:rPr>
                        <a:t>trading day</a:t>
                      </a:r>
                      <a:r>
                        <a:rPr lang="en-US" sz="1200" b="0" i="0" u="none" strike="noStrike" noProof="0" dirty="0"/>
                        <a:t> after the disclosure of such </a:t>
                      </a:r>
                      <a:r>
                        <a:rPr lang="en-US" sz="1200" b="1" i="0" u="none" strike="noStrike" noProof="0" dirty="0">
                          <a:highlight>
                            <a:srgbClr val="FFFF00"/>
                          </a:highlight>
                        </a:rPr>
                        <a:t>financial </a:t>
                      </a:r>
                      <a:r>
                        <a:rPr lang="en-US" sz="1200" b="0" i="0" u="none" strike="noStrike" noProof="0"/>
                        <a:t>results.</a:t>
                      </a:r>
                    </a:p>
                    <a:p>
                      <a:pPr lvl="0" algn="l">
                        <a:lnSpc>
                          <a:spcPct val="100000"/>
                        </a:lnSpc>
                        <a:spcBef>
                          <a:spcPts val="0"/>
                        </a:spcBef>
                        <a:spcAft>
                          <a:spcPts val="0"/>
                        </a:spcAft>
                        <a:buNone/>
                      </a:pPr>
                      <a:r>
                        <a:rPr lang="en-US" sz="1200" b="0" i="0" u="none" strike="noStrike" noProof="0"/>
                        <a:t>(iii)entail </a:t>
                      </a:r>
                      <a:r>
                        <a:rPr lang="en-US" sz="1200" b="1" i="0" u="none" strike="noStrike" noProof="0">
                          <a:highlight>
                            <a:srgbClr val="FFFF00"/>
                          </a:highlight>
                        </a:rPr>
                        <a:t>trading</a:t>
                      </a:r>
                      <a:r>
                        <a:rPr lang="en-US" sz="1200" b="0" i="0" u="none" strike="noStrike" noProof="0"/>
                        <a:t> for a period of not less than twelve months;</a:t>
                      </a:r>
                      <a:endParaRPr lang="en-US" sz="1200"/>
                    </a:p>
                    <a:p>
                      <a:pPr lvl="0" algn="l">
                        <a:lnSpc>
                          <a:spcPct val="100000"/>
                        </a:lnSpc>
                        <a:spcBef>
                          <a:spcPts val="0"/>
                        </a:spcBef>
                        <a:spcAft>
                          <a:spcPts val="0"/>
                        </a:spcAft>
                        <a:buNone/>
                      </a:pPr>
                      <a:endParaRPr lang="en-US" sz="1200" b="0" i="0" u="none" strike="noStrike" noProof="0" dirty="0"/>
                    </a:p>
                    <a:p>
                      <a:pPr lvl="0" algn="l">
                        <a:lnSpc>
                          <a:spcPct val="100000"/>
                        </a:lnSpc>
                        <a:spcBef>
                          <a:spcPts val="0"/>
                        </a:spcBef>
                        <a:spcAft>
                          <a:spcPts val="0"/>
                        </a:spcAft>
                        <a:buNone/>
                      </a:pPr>
                      <a:r>
                        <a:rPr lang="en-US" sz="1200" b="0" i="0" u="none" strike="noStrike" noProof="0">
                          <a:latin typeface="Gill Sans MT"/>
                        </a:rPr>
                        <a:t>12.The listed entity shall use any of the electronic mode of payment facility approved by the Reserve Bank of India, in the manner specified in Schedule I, for the payment of the following:</a:t>
                      </a:r>
                      <a:endParaRPr lang="en-US"/>
                    </a:p>
                    <a:p>
                      <a:pPr lvl="0" algn="l">
                        <a:lnSpc>
                          <a:spcPct val="100000"/>
                        </a:lnSpc>
                        <a:spcBef>
                          <a:spcPts val="0"/>
                        </a:spcBef>
                        <a:spcAft>
                          <a:spcPts val="0"/>
                        </a:spcAft>
                        <a:buNone/>
                      </a:pPr>
                      <a:r>
                        <a:rPr lang="en-US" sz="1200" b="0" i="0" u="none" strike="noStrike" noProof="0">
                          <a:latin typeface="Gill Sans MT"/>
                        </a:rPr>
                        <a:t>(a)</a:t>
                      </a:r>
                      <a:r>
                        <a:rPr lang="en-US" sz="1200" b="1" i="0" u="none" strike="noStrike" noProof="0">
                          <a:highlight>
                            <a:srgbClr val="FFFF00"/>
                          </a:highlight>
                          <a:latin typeface="Gill Sans MT"/>
                        </a:rPr>
                        <a:t>dividends</a:t>
                      </a:r>
                      <a:r>
                        <a:rPr lang="en-US" sz="1200" b="0" i="0" u="none" strike="noStrike" noProof="0">
                          <a:latin typeface="Gill Sans MT"/>
                        </a:rPr>
                        <a:t>;</a:t>
                      </a:r>
                      <a:endParaRPr lang="en-US"/>
                    </a:p>
                    <a:p>
                      <a:pPr lvl="0" algn="l">
                        <a:lnSpc>
                          <a:spcPct val="100000"/>
                        </a:lnSpc>
                        <a:spcBef>
                          <a:spcPts val="0"/>
                        </a:spcBef>
                        <a:spcAft>
                          <a:spcPts val="0"/>
                        </a:spcAft>
                        <a:buNone/>
                      </a:pPr>
                      <a:r>
                        <a:rPr lang="en-US" sz="1200" b="0" i="0" u="none" strike="noStrike" noProof="0">
                          <a:latin typeface="Gill Sans MT"/>
                        </a:rPr>
                        <a:t>(b)interest;</a:t>
                      </a:r>
                      <a:endParaRPr lang="en-US"/>
                    </a:p>
                    <a:p>
                      <a:pPr lvl="0" algn="l">
                        <a:lnSpc>
                          <a:spcPct val="100000"/>
                        </a:lnSpc>
                        <a:spcBef>
                          <a:spcPts val="0"/>
                        </a:spcBef>
                        <a:spcAft>
                          <a:spcPts val="0"/>
                        </a:spcAft>
                        <a:buNone/>
                      </a:pPr>
                      <a:r>
                        <a:rPr lang="en-US" sz="1200" b="0" i="0" u="none" strike="noStrike" noProof="0">
                          <a:latin typeface="Gill Sans MT"/>
                        </a:rPr>
                        <a:t>(c)redemption or repayment amounts:</a:t>
                      </a:r>
                      <a:endParaRPr lang="en-US"/>
                    </a:p>
                    <a:p>
                      <a:pPr lvl="0" algn="l">
                        <a:lnSpc>
                          <a:spcPct val="100000"/>
                        </a:lnSpc>
                        <a:spcBef>
                          <a:spcPts val="0"/>
                        </a:spcBef>
                        <a:spcAft>
                          <a:spcPts val="0"/>
                        </a:spcAft>
                        <a:buNone/>
                      </a:pPr>
                      <a:r>
                        <a:rPr lang="en-US" sz="1200" b="0" i="0" u="none" strike="noStrike" noProof="0">
                          <a:latin typeface="Gill Sans MT"/>
                        </a:rPr>
                        <a:t>Provided that where it is not possible to use electronic mode of payment, ‘payable-at-par’ </a:t>
                      </a:r>
                      <a:r>
                        <a:rPr lang="en-US" sz="1200" b="1" i="0" u="none" strike="noStrike" noProof="0">
                          <a:highlight>
                            <a:srgbClr val="FFFF00"/>
                          </a:highlight>
                          <a:latin typeface="Gill Sans MT"/>
                        </a:rPr>
                        <a:t>warrants or cheques</a:t>
                      </a:r>
                      <a:r>
                        <a:rPr lang="en-US" sz="1200" b="0" i="0" u="none" strike="noStrike" noProof="0" dirty="0">
                          <a:latin typeface="Gill Sans MT"/>
                        </a:rPr>
                        <a:t> </a:t>
                      </a:r>
                      <a:r>
                        <a:rPr lang="en-US" sz="1200" b="0" i="0" u="none" strike="noStrike" noProof="0">
                          <a:latin typeface="Gill Sans MT"/>
                        </a:rPr>
                        <a:t>may be issued:</a:t>
                      </a:r>
                      <a:endParaRPr lang="en-US"/>
                    </a:p>
                    <a:p>
                      <a:pPr lvl="0" algn="l">
                        <a:lnSpc>
                          <a:spcPct val="100000"/>
                        </a:lnSpc>
                        <a:spcBef>
                          <a:spcPts val="0"/>
                        </a:spcBef>
                        <a:spcAft>
                          <a:spcPts val="0"/>
                        </a:spcAft>
                        <a:buNone/>
                      </a:pPr>
                      <a:r>
                        <a:rPr lang="en-US" sz="1200" b="0" i="0" u="none" strike="noStrike" noProof="0">
                          <a:latin typeface="Gill Sans MT"/>
                        </a:rPr>
                        <a:t>Provided further that where the amount payable as </a:t>
                      </a:r>
                      <a:r>
                        <a:rPr lang="en-US" sz="1200" b="1" i="0" u="none" strike="noStrike" noProof="0">
                          <a:highlight>
                            <a:srgbClr val="FFFF00"/>
                          </a:highlight>
                          <a:latin typeface="Gill Sans MT"/>
                        </a:rPr>
                        <a:t>dividend</a:t>
                      </a:r>
                      <a:r>
                        <a:rPr lang="en-US" sz="1200" b="0" i="0" u="none" strike="noStrike" noProof="0">
                          <a:latin typeface="Gill Sans MT"/>
                        </a:rPr>
                        <a:t> exceeds one thousand and five hundred rupees, the ‘payable-at-par’ </a:t>
                      </a:r>
                      <a:r>
                        <a:rPr lang="en-US" sz="1200" b="1" i="0" u="none" strike="noStrike" noProof="0">
                          <a:highlight>
                            <a:srgbClr val="FFFF00"/>
                          </a:highlight>
                          <a:latin typeface="Gill Sans MT"/>
                        </a:rPr>
                        <a:t>warrants or cheques</a:t>
                      </a:r>
                      <a:r>
                        <a:rPr lang="en-US" sz="1200" b="0" i="0" u="none" strike="noStrike" noProof="0">
                          <a:latin typeface="Gill Sans MT"/>
                        </a:rPr>
                        <a:t> shall be sent by speed post.</a:t>
                      </a:r>
                      <a:endParaRPr lang="en-US"/>
                    </a:p>
                    <a:p>
                      <a:pPr lvl="0" algn="l">
                        <a:lnSpc>
                          <a:spcPct val="100000"/>
                        </a:lnSpc>
                        <a:spcBef>
                          <a:spcPts val="0"/>
                        </a:spcBef>
                        <a:spcAft>
                          <a:spcPts val="0"/>
                        </a:spcAft>
                        <a:buNone/>
                      </a:pPr>
                      <a:r>
                        <a:rPr lang="en-US" sz="1200" b="0" i="0" u="none" strike="noStrike" noProof="0">
                          <a:latin typeface="Gill Sans MT"/>
                        </a:rPr>
                        <a:t>Grievance Redressal Mechanism.</a:t>
                      </a:r>
                      <a:endParaRPr lang="en-US"/>
                    </a:p>
                    <a:p>
                      <a:pPr lvl="0" algn="l">
                        <a:lnSpc>
                          <a:spcPct val="100000"/>
                        </a:lnSpc>
                        <a:spcBef>
                          <a:spcPts val="0"/>
                        </a:spcBef>
                        <a:spcAft>
                          <a:spcPts val="0"/>
                        </a:spcAft>
                        <a:buNone/>
                      </a:pPr>
                      <a:r>
                        <a:rPr lang="en-US" sz="1200" b="0" i="0" u="none" strike="noStrike" noProof="0" dirty="0">
                          <a:latin typeface="Gill Sans MT"/>
                        </a:rPr>
                        <a:t>                 </a:t>
                      </a:r>
                      <a:endParaRPr lang="en-US"/>
                    </a:p>
                    <a:p>
                      <a:pPr lvl="0">
                        <a:buNone/>
                      </a:pPr>
                      <a:r>
                        <a:rPr lang="en-US" sz="1800" b="0" i="0" u="none" strike="noStrike" noProof="0" dirty="0">
                          <a:latin typeface="Gill Sans MT"/>
                        </a:rPr>
                        <a:t>                 </a:t>
                      </a:r>
                      <a:endParaRPr lang="en-US"/>
                    </a:p>
                  </a:txBody>
                  <a:tcPr/>
                </a:tc>
                <a:tc>
                  <a:txBody>
                    <a:bodyPr/>
                    <a:lstStyle/>
                    <a:p>
                      <a:pPr lvl="0" algn="l">
                        <a:lnSpc>
                          <a:spcPct val="100000"/>
                        </a:lnSpc>
                        <a:spcBef>
                          <a:spcPts val="0"/>
                        </a:spcBef>
                        <a:spcAft>
                          <a:spcPts val="0"/>
                        </a:spcAft>
                        <a:buNone/>
                      </a:pPr>
                      <a:r>
                        <a:rPr lang="en-US" sz="1200" b="0" i="0" u="none" strike="noStrike" noProof="0"/>
                        <a:t>20.(1) All Alternative Investment Funds shall review </a:t>
                      </a:r>
                      <a:r>
                        <a:rPr lang="en-US" sz="1200" b="0" i="0" u="none" strike="noStrike" noProof="0" dirty="0"/>
                        <a:t>policies and procedures, and their implementation, on a regular basis, or as a result of business developments, to ensure their continued appropriateness. Provided further that the custodian appointed by Category III Alternative Investment Fund shall keep custody of securities and </a:t>
                      </a:r>
                      <a:r>
                        <a:rPr lang="en-US" sz="1200" b="1" i="0" u="none" strike="noStrike" noProof="0" dirty="0">
                          <a:highlight>
                            <a:srgbClr val="FFFF00"/>
                          </a:highlight>
                        </a:rPr>
                        <a:t>goods</a:t>
                      </a:r>
                      <a:r>
                        <a:rPr lang="en-US" sz="1200" b="0" i="0" u="none" strike="noStrike" noProof="0" dirty="0"/>
                        <a:t> received in </a:t>
                      </a:r>
                      <a:r>
                        <a:rPr lang="en-US" sz="1200" b="1" i="0" u="none" strike="noStrike" noProof="0" dirty="0">
                          <a:highlight>
                            <a:srgbClr val="FFFF00"/>
                          </a:highlight>
                        </a:rPr>
                        <a:t>delivery</a:t>
                      </a:r>
                      <a:r>
                        <a:rPr lang="en-US" sz="1200" b="1" i="0" u="none" strike="noStrike" noProof="0" dirty="0"/>
                        <a:t> </a:t>
                      </a:r>
                      <a:r>
                        <a:rPr lang="en-US" sz="1200" b="0" i="0" u="none" strike="noStrike" noProof="0" dirty="0"/>
                        <a:t>against physical </a:t>
                      </a:r>
                      <a:r>
                        <a:rPr lang="en-US" sz="1200" b="1" i="0" u="none" strike="noStrike" noProof="0" dirty="0">
                          <a:highlight>
                            <a:srgbClr val="FFFF00"/>
                          </a:highlight>
                        </a:rPr>
                        <a:t>settlement</a:t>
                      </a:r>
                      <a:r>
                        <a:rPr lang="en-US" sz="1200" b="0" i="0" u="none" strike="noStrike" noProof="0" dirty="0"/>
                        <a:t> of </a:t>
                      </a:r>
                      <a:r>
                        <a:rPr lang="en-US" sz="1200" b="1" i="0" u="none" strike="noStrike" noProof="0" dirty="0">
                          <a:highlight>
                            <a:srgbClr val="FFFF00"/>
                          </a:highlight>
                        </a:rPr>
                        <a:t>commodity</a:t>
                      </a:r>
                      <a:r>
                        <a:rPr lang="en-US" sz="1200" b="0" i="0" u="none" strike="noStrike" noProof="0" dirty="0"/>
                        <a:t> </a:t>
                      </a:r>
                      <a:r>
                        <a:rPr lang="en-US" sz="1200" b="1" i="0" u="none" strike="noStrike" noProof="0" dirty="0">
                          <a:highlight>
                            <a:srgbClr val="FFFF00"/>
                          </a:highlight>
                        </a:rPr>
                        <a:t>derivatives</a:t>
                      </a:r>
                      <a:r>
                        <a:rPr lang="en-US" sz="1200" b="0" i="0" u="none" strike="noStrike" noProof="0" dirty="0"/>
                        <a:t>.</a:t>
                      </a:r>
                    </a:p>
                    <a:p>
                      <a:pPr lvl="0" algn="l">
                        <a:lnSpc>
                          <a:spcPct val="100000"/>
                        </a:lnSpc>
                        <a:spcBef>
                          <a:spcPts val="0"/>
                        </a:spcBef>
                        <a:spcAft>
                          <a:spcPts val="0"/>
                        </a:spcAft>
                        <a:buNone/>
                      </a:pPr>
                      <a:endParaRPr lang="en-US" sz="1200" b="0" i="0" u="none" strike="noStrike" noProof="0" dirty="0">
                        <a:latin typeface="Gill Sans MT"/>
                      </a:endParaRPr>
                    </a:p>
                    <a:p>
                      <a:pPr lvl="0" algn="l">
                        <a:lnSpc>
                          <a:spcPct val="100000"/>
                        </a:lnSpc>
                        <a:spcBef>
                          <a:spcPts val="0"/>
                        </a:spcBef>
                        <a:spcAft>
                          <a:spcPts val="0"/>
                        </a:spcAft>
                        <a:buNone/>
                      </a:pPr>
                      <a:r>
                        <a:rPr lang="en-US" sz="1200" b="0" i="0" u="none" strike="noStrike" noProof="0" dirty="0">
                          <a:latin typeface="Gill Sans MT"/>
                        </a:rPr>
                        <a:t>(2)No person shall procure from or cause the communication by any </a:t>
                      </a:r>
                      <a:r>
                        <a:rPr lang="en-US" sz="1200" b="1" i="0" u="none" strike="noStrike" noProof="0" dirty="0">
                          <a:highlight>
                            <a:srgbClr val="FFFF00"/>
                          </a:highlight>
                          <a:latin typeface="Gill Sans MT"/>
                        </a:rPr>
                        <a:t>insider</a:t>
                      </a:r>
                      <a:r>
                        <a:rPr lang="en-US" sz="1200" b="0" i="0" u="none" strike="noStrike" noProof="0" dirty="0">
                          <a:latin typeface="Gill Sans MT"/>
                        </a:rPr>
                        <a:t> of </a:t>
                      </a:r>
                      <a:r>
                        <a:rPr lang="en-US" sz="1200" b="1" i="0" u="none" strike="noStrike" noProof="0" dirty="0">
                          <a:highlight>
                            <a:srgbClr val="FFFF00"/>
                          </a:highlight>
                          <a:latin typeface="Gill Sans MT"/>
                        </a:rPr>
                        <a:t>unpublished price sensitive</a:t>
                      </a:r>
                      <a:r>
                        <a:rPr lang="en-US" sz="1200" b="1" i="0" u="none" strike="noStrike" noProof="0">
                          <a:highlight>
                            <a:srgbClr val="FFFF00"/>
                          </a:highlight>
                          <a:latin typeface="Gill Sans MT"/>
                        </a:rPr>
                        <a:t> information,</a:t>
                      </a:r>
                      <a:r>
                        <a:rPr lang="en-US" sz="1200" b="0" i="0" u="none" strike="noStrike" noProof="0">
                          <a:latin typeface="Gill Sans MT"/>
                        </a:rPr>
                        <a:t> relating to a </a:t>
                      </a:r>
                      <a:r>
                        <a:rPr lang="en-US" sz="1200" b="1" i="0" u="none" strike="noStrike" noProof="0">
                          <a:highlight>
                            <a:srgbClr val="FFFF00"/>
                          </a:highlight>
                          <a:latin typeface="Gill Sans MT"/>
                        </a:rPr>
                        <a:t>company</a:t>
                      </a:r>
                      <a:r>
                        <a:rPr lang="en-US" sz="1200" b="1" i="0" u="none" strike="noStrike" noProof="0" dirty="0">
                          <a:latin typeface="Gill Sans MT"/>
                        </a:rPr>
                        <a:t> </a:t>
                      </a:r>
                      <a:r>
                        <a:rPr lang="en-US" sz="1200" b="0" i="0" u="none" strike="noStrike" noProof="0">
                          <a:latin typeface="Gill Sans MT"/>
                        </a:rPr>
                        <a:t>or </a:t>
                      </a:r>
                      <a:r>
                        <a:rPr lang="en-US" sz="1200" b="1" i="0" u="none" strike="noStrike" noProof="0">
                          <a:highlight>
                            <a:srgbClr val="FFFF00"/>
                          </a:highlight>
                          <a:latin typeface="Gill Sans MT"/>
                        </a:rPr>
                        <a:t>securities</a:t>
                      </a:r>
                      <a:r>
                        <a:rPr lang="en-US" sz="1200" b="0" i="0" u="none" strike="noStrike" noProof="0" dirty="0">
                          <a:latin typeface="Gill Sans MT"/>
                        </a:rPr>
                        <a:t> </a:t>
                      </a:r>
                      <a:r>
                        <a:rPr lang="en-US" sz="1200" b="1" i="0" u="none" strike="noStrike" noProof="0" dirty="0">
                          <a:highlight>
                            <a:srgbClr val="FFFF00"/>
                          </a:highlight>
                          <a:latin typeface="Gill Sans MT"/>
                        </a:rPr>
                        <a:t>listed</a:t>
                      </a:r>
                      <a:r>
                        <a:rPr lang="en-US" sz="1200" b="0" i="0" u="none" strike="noStrike" noProof="0" dirty="0">
                          <a:latin typeface="Gill Sans MT"/>
                        </a:rPr>
                        <a:t> or proposed to be </a:t>
                      </a:r>
                      <a:r>
                        <a:rPr lang="en-US" sz="1200" b="1" i="0" u="none" strike="noStrike" noProof="0" dirty="0">
                          <a:highlight>
                            <a:srgbClr val="FFFF00"/>
                          </a:highlight>
                          <a:latin typeface="Gill Sans MT"/>
                        </a:rPr>
                        <a:t>listed,</a:t>
                      </a:r>
                      <a:r>
                        <a:rPr lang="en-US" sz="1200" b="0" i="0" u="none" strike="noStrike" noProof="0" dirty="0">
                          <a:latin typeface="Gill Sans MT"/>
                        </a:rPr>
                        <a:t> except in furtherance of legitimate purposes, performance of duties or discharge of legal obligations.</a:t>
                      </a:r>
                      <a:endParaRPr lang="en-US" sz="1200" dirty="0">
                        <a:latin typeface="Gill Sans MT"/>
                      </a:endParaRPr>
                    </a:p>
                  </a:txBody>
                  <a:tcPr/>
                </a:tc>
                <a:tc>
                  <a:txBody>
                    <a:bodyPr/>
                    <a:lstStyle/>
                    <a:p>
                      <a:pPr lvl="0" algn="l">
                        <a:lnSpc>
                          <a:spcPct val="100000"/>
                        </a:lnSpc>
                        <a:spcBef>
                          <a:spcPts val="0"/>
                        </a:spcBef>
                        <a:spcAft>
                          <a:spcPts val="0"/>
                        </a:spcAft>
                        <a:buNone/>
                      </a:pPr>
                      <a:r>
                        <a:rPr lang="en-US" sz="1100" b="0" i="0" u="none" strike="noStrike" noProof="0" dirty="0">
                          <a:latin typeface="Gill Sans MT"/>
                        </a:rPr>
                        <a:t>(</a:t>
                      </a:r>
                      <a:r>
                        <a:rPr lang="en-US" sz="1200" b="0" i="0" u="none" strike="noStrike" noProof="0" dirty="0">
                          <a:latin typeface="Gill Sans MT"/>
                        </a:rPr>
                        <a:t>9)Public</a:t>
                      </a:r>
                      <a:r>
                        <a:rPr lang="en-US" sz="1200" b="1" i="0" u="none" strike="noStrike" noProof="0" dirty="0">
                          <a:highlight>
                            <a:srgbClr val="FFFF00"/>
                          </a:highlight>
                          <a:latin typeface="Gill Sans MT"/>
                        </a:rPr>
                        <a:t> interest</a:t>
                      </a:r>
                      <a:r>
                        <a:rPr lang="en-US" sz="1200" b="0" i="0" u="none" strike="noStrike" noProof="0" dirty="0">
                          <a:latin typeface="Gill Sans MT"/>
                        </a:rPr>
                        <a:t> directors shall be remunerated only by way of </a:t>
                      </a:r>
                      <a:r>
                        <a:rPr lang="en-US" sz="1200" b="1" i="0" u="none" strike="noStrike" noProof="0" dirty="0">
                          <a:highlight>
                            <a:srgbClr val="FFFF00"/>
                          </a:highlight>
                          <a:latin typeface="Gill Sans MT"/>
                        </a:rPr>
                        <a:t>payment</a:t>
                      </a:r>
                      <a:r>
                        <a:rPr lang="en-US" sz="1200" b="0" i="0" u="none" strike="noStrike" noProof="0" dirty="0">
                          <a:latin typeface="Gill Sans MT"/>
                        </a:rPr>
                        <a:t> of sitting fees as admissible to independent directors in the </a:t>
                      </a:r>
                      <a:r>
                        <a:rPr lang="en-US" sz="1200" b="0" i="0" u="none" strike="noStrike" noProof="0">
                          <a:latin typeface="Gill Sans MT"/>
                        </a:rPr>
                        <a:t>Companies Act, 2013.</a:t>
                      </a:r>
                      <a:endParaRPr lang="en-US"/>
                    </a:p>
                    <a:p>
                      <a:pPr lvl="0" algn="l">
                        <a:lnSpc>
                          <a:spcPct val="100000"/>
                        </a:lnSpc>
                        <a:spcBef>
                          <a:spcPts val="0"/>
                        </a:spcBef>
                        <a:spcAft>
                          <a:spcPts val="0"/>
                        </a:spcAft>
                        <a:buNone/>
                      </a:pPr>
                      <a:endParaRPr lang="en-US" sz="1200" b="0" i="0" u="none" strike="noStrike" noProof="0" dirty="0"/>
                    </a:p>
                    <a:p>
                      <a:pPr lvl="0" algn="l">
                        <a:lnSpc>
                          <a:spcPct val="100000"/>
                        </a:lnSpc>
                        <a:spcBef>
                          <a:spcPts val="0"/>
                        </a:spcBef>
                        <a:spcAft>
                          <a:spcPts val="0"/>
                        </a:spcAft>
                        <a:buNone/>
                      </a:pPr>
                      <a:r>
                        <a:rPr lang="en-US" sz="1200" b="0" i="0" u="none" strike="noStrike" noProof="0"/>
                        <a:t>25.The </a:t>
                      </a:r>
                      <a:r>
                        <a:rPr lang="en-US" sz="1200" b="1" i="0" u="none" strike="noStrike" noProof="0">
                          <a:highlight>
                            <a:srgbClr val="FFFF00"/>
                          </a:highlight>
                        </a:rPr>
                        <a:t>merchant banker</a:t>
                      </a:r>
                      <a:r>
                        <a:rPr lang="en-US" sz="1200" b="0" i="0" u="none" strike="noStrike" noProof="0" dirty="0"/>
                        <a:t> </a:t>
                      </a:r>
                      <a:r>
                        <a:rPr lang="en-US" sz="1200" b="0" i="0" u="none" strike="noStrike" noProof="0"/>
                        <a:t>shall ensure that—</a:t>
                      </a:r>
                      <a:endParaRPr lang="en-US" sz="1200"/>
                    </a:p>
                    <a:p>
                      <a:pPr lvl="0" algn="l">
                        <a:lnSpc>
                          <a:spcPct val="100000"/>
                        </a:lnSpc>
                        <a:spcBef>
                          <a:spcPts val="0"/>
                        </a:spcBef>
                        <a:spcAft>
                          <a:spcPts val="0"/>
                        </a:spcAft>
                        <a:buNone/>
                      </a:pPr>
                      <a:r>
                        <a:rPr lang="en-US" sz="1200" b="0" i="0" u="none" strike="noStrike" noProof="0"/>
                        <a:t>(i)the company is able to implement the offer;</a:t>
                      </a:r>
                      <a:endParaRPr lang="en-US" sz="1200"/>
                    </a:p>
                    <a:p>
                      <a:pPr lvl="0" algn="l">
                        <a:lnSpc>
                          <a:spcPct val="100000"/>
                        </a:lnSpc>
                        <a:spcBef>
                          <a:spcPts val="0"/>
                        </a:spcBef>
                        <a:spcAft>
                          <a:spcPts val="0"/>
                        </a:spcAft>
                        <a:buNone/>
                      </a:pPr>
                      <a:r>
                        <a:rPr lang="en-US" sz="1200" b="0" i="0" u="none" strike="noStrike" noProof="0"/>
                        <a:t>(ii)the provision relating to </a:t>
                      </a:r>
                      <a:r>
                        <a:rPr lang="en-US" sz="1200" b="1" i="0" u="none" strike="noStrike" noProof="0">
                          <a:highlight>
                            <a:srgbClr val="FFFF00"/>
                          </a:highlight>
                        </a:rPr>
                        <a:t>escrow account</a:t>
                      </a:r>
                      <a:r>
                        <a:rPr lang="en-US" sz="1200" b="0" i="0" u="none" strike="noStrike" noProof="0"/>
                        <a:t> has been complied with;</a:t>
                      </a:r>
                      <a:endParaRPr lang="en-US" sz="1200"/>
                    </a:p>
                    <a:p>
                      <a:pPr lvl="0" algn="l">
                        <a:lnSpc>
                          <a:spcPct val="100000"/>
                        </a:lnSpc>
                        <a:spcBef>
                          <a:spcPts val="0"/>
                        </a:spcBef>
                        <a:spcAft>
                          <a:spcPts val="0"/>
                        </a:spcAft>
                        <a:buNone/>
                      </a:pPr>
                      <a:r>
                        <a:rPr lang="en-US" sz="1200" b="0" i="0" u="none" strike="noStrike" noProof="0"/>
                        <a:t>(iii)firm arrangements for monies for </a:t>
                      </a:r>
                      <a:r>
                        <a:rPr lang="en-US" sz="1200" b="1" i="0" u="none" strike="noStrike" noProof="0">
                          <a:highlight>
                            <a:srgbClr val="FFFF00"/>
                          </a:highlight>
                        </a:rPr>
                        <a:t>payment</a:t>
                      </a:r>
                      <a:r>
                        <a:rPr lang="en-US" sz="1200" b="0" i="0" u="none" strike="noStrike" noProof="0"/>
                        <a:t> to fulfill the obligations under the offer are in place;</a:t>
                      </a:r>
                      <a:endParaRPr lang="en-US" sz="1200"/>
                    </a:p>
                    <a:p>
                      <a:pPr lvl="0" algn="l">
                        <a:lnSpc>
                          <a:spcPct val="100000"/>
                        </a:lnSpc>
                        <a:spcBef>
                          <a:spcPts val="0"/>
                        </a:spcBef>
                        <a:spcAft>
                          <a:spcPts val="0"/>
                        </a:spcAft>
                        <a:buNone/>
                      </a:pPr>
                      <a:r>
                        <a:rPr lang="en-US" sz="1200" b="0" i="0" u="none" strike="noStrike" noProof="0"/>
                        <a:t>(vi)a due diligence certificate along with the </a:t>
                      </a:r>
                      <a:r>
                        <a:rPr lang="en-US" sz="1200" b="1" i="0" u="none" strike="noStrike" noProof="0">
                          <a:highlight>
                            <a:srgbClr val="FFFF00"/>
                          </a:highlight>
                        </a:rPr>
                        <a:t>draft</a:t>
                      </a:r>
                      <a:r>
                        <a:rPr lang="en-US" sz="1200" b="0" i="0" u="none" strike="noStrike" noProof="0"/>
                        <a:t> letter of offer has been furnished to the Board;</a:t>
                      </a:r>
                      <a:endParaRPr lang="en-US" sz="1200"/>
                    </a:p>
                    <a:p>
                      <a:pPr lvl="0" algn="l">
                        <a:lnSpc>
                          <a:spcPct val="100000"/>
                        </a:lnSpc>
                        <a:spcBef>
                          <a:spcPts val="0"/>
                        </a:spcBef>
                        <a:spcAft>
                          <a:spcPts val="0"/>
                        </a:spcAft>
                        <a:buNone/>
                      </a:pPr>
                      <a:r>
                        <a:rPr lang="en-US" sz="1200" b="0" i="0" u="none" strike="noStrike" noProof="0"/>
                        <a:t>(ix)the </a:t>
                      </a:r>
                      <a:r>
                        <a:rPr lang="en-US" sz="1200" b="1" i="0" u="none" strike="noStrike" noProof="0">
                          <a:highlight>
                            <a:srgbClr val="FFFF00"/>
                          </a:highlight>
                        </a:rPr>
                        <a:t>bank</a:t>
                      </a:r>
                      <a:r>
                        <a:rPr lang="en-US" sz="1200" b="0" i="0" u="none" strike="noStrike" noProof="0"/>
                        <a:t> with whom the </a:t>
                      </a:r>
                      <a:r>
                        <a:rPr lang="en-US" sz="1200" b="1" i="0" u="none" strike="noStrike" noProof="0">
                          <a:highlight>
                            <a:srgbClr val="FFFF00"/>
                          </a:highlight>
                        </a:rPr>
                        <a:t>escrow</a:t>
                      </a:r>
                      <a:r>
                        <a:rPr lang="en-US" sz="1200" b="0" i="0" u="none" strike="noStrike" noProof="0"/>
                        <a:t> or special amount has been </a:t>
                      </a:r>
                      <a:r>
                        <a:rPr lang="en-US" sz="1200" b="1" i="0" u="none" strike="noStrike" noProof="0">
                          <a:highlight>
                            <a:srgbClr val="FFFF00"/>
                          </a:highlight>
                        </a:rPr>
                        <a:t>deposited</a:t>
                      </a:r>
                      <a:r>
                        <a:rPr lang="en-US" sz="1200" b="0" i="0" u="none" strike="noStrike" noProof="0"/>
                        <a:t> releases the balance amount to the company only upon fulfillment of all obligations by the company under the regulations;….</a:t>
                      </a:r>
                      <a:endParaRPr lang="en-US" sz="1200"/>
                    </a:p>
                    <a:p>
                      <a:pPr lvl="0" algn="l">
                        <a:lnSpc>
                          <a:spcPct val="100000"/>
                        </a:lnSpc>
                        <a:spcBef>
                          <a:spcPts val="0"/>
                        </a:spcBef>
                        <a:spcAft>
                          <a:spcPts val="0"/>
                        </a:spcAft>
                        <a:buNone/>
                      </a:pPr>
                      <a:r>
                        <a:rPr lang="en-US" sz="1800" b="0" i="0" u="none" strike="noStrike" noProof="0" dirty="0"/>
                        <a:t>                 </a:t>
                      </a:r>
                      <a:r>
                        <a:rPr lang="en-US" sz="1800" b="0" i="0" u="none" strike="noStrike" noProof="0" dirty="0">
                          <a:latin typeface="Gill Sans MT"/>
                        </a:rPr>
                        <a:t>              </a:t>
                      </a:r>
                      <a:endParaRPr lang="en-US"/>
                    </a:p>
                  </a:txBody>
                  <a:tcPr/>
                </a:tc>
                <a:tc>
                  <a:txBody>
                    <a:bodyPr/>
                    <a:lstStyle/>
                    <a:p>
                      <a:pPr lvl="0">
                        <a:buNone/>
                      </a:pPr>
                      <a:r>
                        <a:rPr lang="en-US" sz="1100" b="0" i="0" u="none" strike="noStrike" noProof="0">
                          <a:latin typeface="Gill Sans MT"/>
                        </a:rPr>
                        <a:t>(</a:t>
                      </a:r>
                      <a:r>
                        <a:rPr lang="en-US" sz="1200" b="0" i="0" u="none" strike="noStrike" noProof="0">
                          <a:latin typeface="Gill Sans MT"/>
                        </a:rPr>
                        <a:t>3)The option, SAR, or any other </a:t>
                      </a:r>
                      <a:r>
                        <a:rPr lang="en-US" sz="1200" b="1" i="0" u="none" strike="noStrike" noProof="0">
                          <a:highlight>
                            <a:srgbClr val="FFFF00"/>
                          </a:highlight>
                          <a:latin typeface="Gill Sans MT"/>
                        </a:rPr>
                        <a:t>benefit</a:t>
                      </a:r>
                      <a:r>
                        <a:rPr lang="en-US" sz="1200" b="0" i="0" u="none" strike="noStrike" noProof="0" dirty="0">
                          <a:latin typeface="Gill Sans MT"/>
                        </a:rPr>
                        <a:t> </a:t>
                      </a:r>
                      <a:r>
                        <a:rPr lang="en-US" sz="1200" b="0" i="0" u="none" strike="noStrike" noProof="0">
                          <a:latin typeface="Gill Sans MT"/>
                        </a:rPr>
                        <a:t>granted to the employee shall not be pledged, hypothecated, mortgaged or otherwise alienated in any other manner.</a:t>
                      </a:r>
                      <a:endParaRPr lang="en-US" sz="1200" b="0" i="0" u="none" strike="noStrike" noProof="0" dirty="0">
                        <a:latin typeface="Gill Sans MT"/>
                      </a:endParaRPr>
                    </a:p>
                    <a:p>
                      <a:pPr lvl="0">
                        <a:buNone/>
                      </a:pPr>
                      <a:endParaRPr lang="en-US" sz="1200" b="0" i="0" u="none" strike="noStrike" noProof="0" dirty="0">
                        <a:latin typeface="Gill Sans MT"/>
                      </a:endParaRPr>
                    </a:p>
                    <a:p>
                      <a:pPr lvl="0" algn="l">
                        <a:lnSpc>
                          <a:spcPct val="100000"/>
                        </a:lnSpc>
                        <a:spcBef>
                          <a:spcPts val="0"/>
                        </a:spcBef>
                        <a:spcAft>
                          <a:spcPts val="0"/>
                        </a:spcAft>
                        <a:buNone/>
                      </a:pPr>
                      <a:r>
                        <a:rPr lang="en-US" sz="1200" b="0" i="0" u="none" strike="noStrike" noProof="0" dirty="0"/>
                        <a:t>4.The following persons shall not be required to seek registration under regulation 3 subject to the fulfillment of the </a:t>
                      </a:r>
                      <a:r>
                        <a:rPr lang="en-US" sz="1200" b="0" i="0" u="none" strike="noStrike" noProof="0"/>
                        <a:t>conditions stipulated therefor, </a:t>
                      </a:r>
                      <a:endParaRPr lang="en-US" sz="1200" b="0" i="0" u="none" strike="noStrike" noProof="0" dirty="0"/>
                    </a:p>
                    <a:p>
                      <a:pPr lvl="0">
                        <a:buNone/>
                      </a:pPr>
                      <a:r>
                        <a:rPr lang="en-US" sz="1200" b="0" i="0" u="none" strike="noStrike" noProof="0"/>
                        <a:t>Any </a:t>
                      </a:r>
                      <a:r>
                        <a:rPr lang="en-US" sz="1200" b="1" i="0" u="none" strike="noStrike" noProof="0" dirty="0">
                          <a:highlight>
                            <a:srgbClr val="FFFF00"/>
                          </a:highlight>
                        </a:rPr>
                        <a:t>pension advisor</a:t>
                      </a:r>
                      <a:r>
                        <a:rPr lang="en-US" sz="1200" b="0" i="0" u="none" strike="noStrike" noProof="0" dirty="0"/>
                        <a:t> who offers investment advice solely on </a:t>
                      </a:r>
                      <a:r>
                        <a:rPr lang="en-US" sz="1200" b="1" i="0" u="none" strike="noStrike" noProof="0" dirty="0">
                          <a:highlight>
                            <a:srgbClr val="FFFF00"/>
                          </a:highlight>
                        </a:rPr>
                        <a:t>pension products</a:t>
                      </a:r>
                      <a:r>
                        <a:rPr lang="en-US" sz="1200" b="0" i="0" u="none" strike="noStrike" noProof="0" dirty="0"/>
                        <a:t> and is registered with </a:t>
                      </a:r>
                      <a:r>
                        <a:rPr lang="en-US" sz="1200" b="1" i="0" u="none" strike="noStrike" noProof="0" dirty="0">
                          <a:highlight>
                            <a:srgbClr val="FFFF00"/>
                          </a:highlight>
                        </a:rPr>
                        <a:t>Pension Fund Regulatory and Development Authority</a:t>
                      </a:r>
                      <a:r>
                        <a:rPr lang="en-US" sz="1200" b="0" i="0" u="none" strike="noStrike" noProof="0" dirty="0"/>
                        <a:t> for such activity;…..</a:t>
                      </a:r>
                      <a:endParaRPr lang="en-US" sz="1200" dirty="0"/>
                    </a:p>
                  </a:txBody>
                  <a:tcPr/>
                </a:tc>
                <a:extLst>
                  <a:ext uri="{0D108BD9-81ED-4DB2-BD59-A6C34878D82A}">
                    <a16:rowId xmlns:a16="http://schemas.microsoft.com/office/drawing/2014/main" val="1111665771"/>
                  </a:ext>
                </a:extLst>
              </a:tr>
            </a:tbl>
          </a:graphicData>
        </a:graphic>
      </p:graphicFrame>
    </p:spTree>
    <p:extLst>
      <p:ext uri="{BB962C8B-B14F-4D97-AF65-F5344CB8AC3E}">
        <p14:creationId xmlns:p14="http://schemas.microsoft.com/office/powerpoint/2010/main" val="562689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923CE07-F7A7-42DC-BF21-47A20470E164}"/>
              </a:ext>
            </a:extLst>
          </p:cNvPr>
          <p:cNvGraphicFramePr>
            <a:graphicFrameLocks noGrp="1"/>
          </p:cNvGraphicFramePr>
          <p:nvPr>
            <p:ph idx="1"/>
            <p:extLst>
              <p:ext uri="{D42A27DB-BD31-4B8C-83A1-F6EECF244321}">
                <p14:modId xmlns:p14="http://schemas.microsoft.com/office/powerpoint/2010/main" val="546962291"/>
              </p:ext>
            </p:extLst>
          </p:nvPr>
        </p:nvGraphicFramePr>
        <p:xfrm>
          <a:off x="59932" y="0"/>
          <a:ext cx="12085812" cy="6901219"/>
        </p:xfrm>
        <a:graphic>
          <a:graphicData uri="http://schemas.openxmlformats.org/drawingml/2006/table">
            <a:tbl>
              <a:tblPr firstRow="1" bandRow="1">
                <a:tableStyleId>{5C22544A-7EE6-4342-B048-85BDC9FD1C3A}</a:tableStyleId>
              </a:tblPr>
              <a:tblGrid>
                <a:gridCol w="2422988">
                  <a:extLst>
                    <a:ext uri="{9D8B030D-6E8A-4147-A177-3AD203B41FA5}">
                      <a16:colId xmlns:a16="http://schemas.microsoft.com/office/drawing/2014/main" val="2796684428"/>
                    </a:ext>
                  </a:extLst>
                </a:gridCol>
                <a:gridCol w="2508606">
                  <a:extLst>
                    <a:ext uri="{9D8B030D-6E8A-4147-A177-3AD203B41FA5}">
                      <a16:colId xmlns:a16="http://schemas.microsoft.com/office/drawing/2014/main" val="76046431"/>
                    </a:ext>
                  </a:extLst>
                </a:gridCol>
                <a:gridCol w="2444673">
                  <a:extLst>
                    <a:ext uri="{9D8B030D-6E8A-4147-A177-3AD203B41FA5}">
                      <a16:colId xmlns:a16="http://schemas.microsoft.com/office/drawing/2014/main" val="3463580880"/>
                    </a:ext>
                  </a:extLst>
                </a:gridCol>
                <a:gridCol w="2376178">
                  <a:extLst>
                    <a:ext uri="{9D8B030D-6E8A-4147-A177-3AD203B41FA5}">
                      <a16:colId xmlns:a16="http://schemas.microsoft.com/office/drawing/2014/main" val="1189218664"/>
                    </a:ext>
                  </a:extLst>
                </a:gridCol>
                <a:gridCol w="2333367">
                  <a:extLst>
                    <a:ext uri="{9D8B030D-6E8A-4147-A177-3AD203B41FA5}">
                      <a16:colId xmlns:a16="http://schemas.microsoft.com/office/drawing/2014/main" val="1246266833"/>
                    </a:ext>
                  </a:extLst>
                </a:gridCol>
              </a:tblGrid>
              <a:tr h="579735">
                <a:tc>
                  <a:txBody>
                    <a:bodyPr/>
                    <a:lstStyle/>
                    <a:p>
                      <a:pPr algn="ctr"/>
                      <a:r>
                        <a:rPr lang="en-US" dirty="0"/>
                        <a:t>ACCOUNTING</a:t>
                      </a:r>
                    </a:p>
                  </a:txBody>
                  <a:tcPr/>
                </a:tc>
                <a:tc>
                  <a:txBody>
                    <a:bodyPr/>
                    <a:lstStyle/>
                    <a:p>
                      <a:pPr algn="ctr"/>
                      <a:r>
                        <a:rPr lang="en-US" dirty="0"/>
                        <a:t>FINANCE</a:t>
                      </a:r>
                    </a:p>
                  </a:txBody>
                  <a:tcPr/>
                </a:tc>
                <a:tc>
                  <a:txBody>
                    <a:bodyPr/>
                    <a:lstStyle/>
                    <a:p>
                      <a:pPr algn="ctr"/>
                      <a:r>
                        <a:rPr lang="en-US"/>
                        <a:t>CAP + COMM MARKET</a:t>
                      </a:r>
                    </a:p>
                  </a:txBody>
                  <a:tcPr/>
                </a:tc>
                <a:tc>
                  <a:txBody>
                    <a:bodyPr/>
                    <a:lstStyle/>
                    <a:p>
                      <a:pPr algn="ctr"/>
                      <a:r>
                        <a:rPr lang="en-US" dirty="0"/>
                        <a:t>BANKING</a:t>
                      </a:r>
                    </a:p>
                  </a:txBody>
                  <a:tcPr/>
                </a:tc>
                <a:tc>
                  <a:txBody>
                    <a:bodyPr/>
                    <a:lstStyle/>
                    <a:p>
                      <a:pPr algn="ctr"/>
                      <a:r>
                        <a:rPr lang="en-US" dirty="0"/>
                        <a:t>PENSION FUND</a:t>
                      </a:r>
                    </a:p>
                  </a:txBody>
                  <a:tcPr/>
                </a:tc>
                <a:extLst>
                  <a:ext uri="{0D108BD9-81ED-4DB2-BD59-A6C34878D82A}">
                    <a16:rowId xmlns:a16="http://schemas.microsoft.com/office/drawing/2014/main" val="3272610880"/>
                  </a:ext>
                </a:extLst>
              </a:tr>
              <a:tr h="6261139">
                <a:tc>
                  <a:txBody>
                    <a:bodyPr/>
                    <a:lstStyle/>
                    <a:p>
                      <a:pPr lvl="0" algn="l">
                        <a:lnSpc>
                          <a:spcPct val="100000"/>
                        </a:lnSpc>
                        <a:spcBef>
                          <a:spcPts val="0"/>
                        </a:spcBef>
                        <a:spcAft>
                          <a:spcPts val="0"/>
                        </a:spcAft>
                        <a:buNone/>
                      </a:pPr>
                      <a:r>
                        <a:rPr lang="en-US" sz="1200" b="0" i="0" u="none" strike="noStrike" noProof="0"/>
                        <a:t>(3)The statement(s) specified in sub-regulation (1), shall be placed before the </a:t>
                      </a:r>
                      <a:r>
                        <a:rPr lang="en-US" sz="1200" b="1" i="0" u="none" strike="noStrike" noProof="0">
                          <a:highlight>
                            <a:srgbClr val="FFFF00"/>
                          </a:highlight>
                        </a:rPr>
                        <a:t>audit committee</a:t>
                      </a:r>
                      <a:r>
                        <a:rPr lang="en-US" sz="1200" b="0" i="0" u="none" strike="noStrike" noProof="0"/>
                        <a:t> for review and after such review, shall be submitted to the </a:t>
                      </a:r>
                      <a:r>
                        <a:rPr lang="en-US" sz="1200" b="1" i="0" u="none" strike="noStrike" noProof="0">
                          <a:highlight>
                            <a:srgbClr val="FFFF00"/>
                          </a:highlight>
                        </a:rPr>
                        <a:t>stock</a:t>
                      </a:r>
                      <a:r>
                        <a:rPr lang="en-US" sz="1200" b="0" i="0" u="none" strike="noStrike" noProof="0" dirty="0"/>
                        <a:t> </a:t>
                      </a:r>
                      <a:r>
                        <a:rPr lang="en-US" sz="1200" b="0" i="0" u="none" strike="noStrike" noProof="0"/>
                        <a:t>exchange(s).               </a:t>
                      </a:r>
                      <a:endParaRPr lang="en-US" sz="1200" b="0" i="0" u="none" strike="noStrike" noProof="0">
                        <a:latin typeface="Gill Sans MT"/>
                      </a:endParaRPr>
                    </a:p>
                    <a:p>
                      <a:pPr lvl="0" algn="l">
                        <a:lnSpc>
                          <a:spcPct val="100000"/>
                        </a:lnSpc>
                        <a:spcBef>
                          <a:spcPts val="0"/>
                        </a:spcBef>
                        <a:spcAft>
                          <a:spcPts val="0"/>
                        </a:spcAft>
                        <a:buNone/>
                      </a:pPr>
                      <a:r>
                        <a:rPr lang="en-US" sz="1200" b="0" i="0" u="none" strike="noStrike" noProof="0" dirty="0">
                          <a:latin typeface="Gill Sans MT"/>
                        </a:rPr>
                        <a:t>                 </a:t>
                      </a:r>
                      <a:r>
                        <a:rPr lang="en-US" sz="1200" b="0" i="0" u="none" strike="noStrike" noProof="0" dirty="0"/>
                        <a:t>              </a:t>
                      </a:r>
                      <a:endParaRPr lang="en-US" sz="1200"/>
                    </a:p>
                    <a:p>
                      <a:pPr lvl="0" algn="l">
                        <a:lnSpc>
                          <a:spcPct val="100000"/>
                        </a:lnSpc>
                        <a:spcBef>
                          <a:spcPts val="0"/>
                        </a:spcBef>
                        <a:spcAft>
                          <a:spcPts val="0"/>
                        </a:spcAft>
                        <a:buNone/>
                      </a:pPr>
                      <a:r>
                        <a:rPr lang="en-US" sz="1100" b="0" i="0" u="none" strike="noStrike" noProof="0">
                          <a:latin typeface="Gill Sans MT"/>
                        </a:rPr>
                        <a:t>48.The listed entity shall comply with all the applicable and notified </a:t>
                      </a:r>
                      <a:r>
                        <a:rPr lang="en-US" sz="1100" b="1" i="0" u="none" strike="noStrike" noProof="0">
                          <a:highlight>
                            <a:srgbClr val="FFFF00"/>
                          </a:highlight>
                          <a:latin typeface="Gill Sans MT"/>
                        </a:rPr>
                        <a:t>Accounting Standards</a:t>
                      </a:r>
                      <a:r>
                        <a:rPr lang="en-US" sz="1100" b="0" i="0" u="none" strike="noStrike" noProof="0">
                          <a:latin typeface="Gill Sans MT"/>
                        </a:rPr>
                        <a:t> from time to time.</a:t>
                      </a:r>
                      <a:endParaRPr lang="en-US"/>
                    </a:p>
                    <a:p>
                      <a:pPr lvl="0" algn="l">
                        <a:lnSpc>
                          <a:spcPct val="100000"/>
                        </a:lnSpc>
                        <a:spcBef>
                          <a:spcPts val="0"/>
                        </a:spcBef>
                        <a:spcAft>
                          <a:spcPts val="0"/>
                        </a:spcAft>
                        <a:buNone/>
                      </a:pPr>
                      <a:r>
                        <a:rPr lang="en-US" sz="1100" b="0" i="0" u="none" strike="noStrike" noProof="0" dirty="0">
                          <a:latin typeface="Gill Sans MT"/>
                        </a:rPr>
                        <a:t>                 </a:t>
                      </a:r>
                      <a:r>
                        <a:rPr lang="en-US" sz="1100" b="0" i="0" u="none" strike="noStrike" noProof="0" dirty="0"/>
                        <a:t>  </a:t>
                      </a:r>
                      <a:r>
                        <a:rPr lang="en-US" sz="1100" b="0" i="0" u="none" strike="noStrike" noProof="0" dirty="0">
                          <a:latin typeface="Gill Sans MT"/>
                        </a:rPr>
                        <a:t>  </a:t>
                      </a:r>
                      <a:endParaRPr lang="en-US" sz="1100"/>
                    </a:p>
                  </a:txBody>
                  <a:tcPr/>
                </a:tc>
                <a:tc>
                  <a:txBody>
                    <a:bodyPr/>
                    <a:lstStyle/>
                    <a:p>
                      <a:pPr lvl="0" algn="l">
                        <a:lnSpc>
                          <a:spcPct val="100000"/>
                        </a:lnSpc>
                        <a:spcBef>
                          <a:spcPts val="0"/>
                        </a:spcBef>
                        <a:spcAft>
                          <a:spcPts val="0"/>
                        </a:spcAft>
                        <a:buNone/>
                      </a:pPr>
                      <a:r>
                        <a:rPr lang="en-US" sz="1200" b="0" i="0" u="none" strike="noStrike" noProof="0">
                          <a:latin typeface="Gill Sans MT"/>
                        </a:rPr>
                        <a:t>(2)The listed entity shall, in case of any amount to be paid in advance of calls on any shares stipulate that such amount may carry </a:t>
                      </a:r>
                      <a:r>
                        <a:rPr lang="en-US" sz="1200" b="1" i="0" u="none" strike="noStrike" noProof="0">
                          <a:highlight>
                            <a:srgbClr val="FFFF00"/>
                          </a:highlight>
                          <a:latin typeface="Gill Sans MT"/>
                        </a:rPr>
                        <a:t>interest</a:t>
                      </a:r>
                      <a:r>
                        <a:rPr lang="en-US" sz="1200" b="0" i="0" u="none" strike="noStrike" noProof="0">
                          <a:latin typeface="Gill Sans MT"/>
                        </a:rPr>
                        <a:t> but shall not in respect thereof confer a right to </a:t>
                      </a:r>
                      <a:r>
                        <a:rPr lang="en-US" sz="1200" b="1" i="0" u="none" strike="noStrike" noProof="0">
                          <a:highlight>
                            <a:srgbClr val="FFFF00"/>
                          </a:highlight>
                          <a:latin typeface="Gill Sans MT"/>
                        </a:rPr>
                        <a:t>dividend</a:t>
                      </a:r>
                      <a:r>
                        <a:rPr lang="en-US" sz="1200" b="0" i="0" u="none" strike="noStrike" noProof="0">
                          <a:latin typeface="Gill Sans MT"/>
                        </a:rPr>
                        <a:t> or to participate in profits.</a:t>
                      </a:r>
                      <a:endParaRPr lang="en-US"/>
                    </a:p>
                    <a:p>
                      <a:pPr lvl="0" algn="l">
                        <a:lnSpc>
                          <a:spcPct val="100000"/>
                        </a:lnSpc>
                        <a:spcBef>
                          <a:spcPts val="0"/>
                        </a:spcBef>
                        <a:spcAft>
                          <a:spcPts val="0"/>
                        </a:spcAft>
                        <a:buNone/>
                      </a:pPr>
                      <a:r>
                        <a:rPr lang="en-US" sz="1200" b="0" i="0" u="none" strike="noStrike" noProof="0" dirty="0">
                          <a:latin typeface="Gill Sans MT"/>
                        </a:rPr>
                        <a:t>                 </a:t>
                      </a:r>
                      <a:endParaRPr lang="en-US"/>
                    </a:p>
                    <a:p>
                      <a:pPr lvl="0" algn="l">
                        <a:lnSpc>
                          <a:spcPct val="100000"/>
                        </a:lnSpc>
                        <a:spcBef>
                          <a:spcPts val="0"/>
                        </a:spcBef>
                        <a:spcAft>
                          <a:spcPts val="0"/>
                        </a:spcAft>
                        <a:buNone/>
                      </a:pPr>
                      <a:r>
                        <a:rPr lang="en-US" sz="1200" b="0" i="0" u="none" strike="noStrike" noProof="0" dirty="0"/>
                        <a:t>50.(1) The listed entity shall give prior intimation to the stock exchange(s) at least eleven working days before the date on and from which the </a:t>
                      </a:r>
                      <a:r>
                        <a:rPr lang="en-US" sz="1200" b="1" i="0" u="none" strike="noStrike" noProof="0" dirty="0">
                          <a:highlight>
                            <a:srgbClr val="FFFF00"/>
                          </a:highlight>
                        </a:rPr>
                        <a:t>interest</a:t>
                      </a:r>
                      <a:r>
                        <a:rPr lang="en-US" sz="1200" b="0" i="0" u="none" strike="noStrike" noProof="0" dirty="0"/>
                        <a:t> on </a:t>
                      </a:r>
                      <a:r>
                        <a:rPr lang="en-US" sz="1200" b="1" i="0" u="none" strike="noStrike" noProof="0" dirty="0">
                          <a:highlight>
                            <a:srgbClr val="FFFF00"/>
                          </a:highlight>
                        </a:rPr>
                        <a:t>debentures and bonds</a:t>
                      </a:r>
                      <a:r>
                        <a:rPr lang="en-US" sz="1200" b="0" i="0" u="none" strike="noStrike" noProof="0" dirty="0"/>
                        <a:t>, and redemption amount of redeemable </a:t>
                      </a:r>
                      <a:r>
                        <a:rPr lang="en-US" sz="1200" b="0" i="0" u="none" strike="noStrike" noProof="0"/>
                        <a:t>shares or of </a:t>
                      </a:r>
                      <a:r>
                        <a:rPr lang="en-US" sz="1200" b="1" i="0" u="none" strike="noStrike" noProof="0">
                          <a:highlight>
                            <a:srgbClr val="FFFF00"/>
                          </a:highlight>
                        </a:rPr>
                        <a:t>debentures and bonds</a:t>
                      </a:r>
                      <a:r>
                        <a:rPr lang="en-US" sz="1200" b="0" i="0" u="none" strike="noStrike" noProof="0" dirty="0"/>
                        <a:t> </a:t>
                      </a:r>
                      <a:r>
                        <a:rPr lang="en-US" sz="1200" b="0" i="0" u="none" strike="noStrike" noProof="0"/>
                        <a:t>shall </a:t>
                      </a:r>
                      <a:r>
                        <a:rPr lang="en-US" sz="1200" b="0" i="0" u="none" strike="noStrike" noProof="0" dirty="0"/>
                        <a:t>be payable.</a:t>
                      </a:r>
                      <a:endParaRPr lang="en-US" dirty="0"/>
                    </a:p>
                    <a:p>
                      <a:pPr lvl="0" algn="l">
                        <a:lnSpc>
                          <a:spcPct val="100000"/>
                        </a:lnSpc>
                        <a:spcBef>
                          <a:spcPts val="0"/>
                        </a:spcBef>
                        <a:spcAft>
                          <a:spcPts val="0"/>
                        </a:spcAft>
                        <a:buNone/>
                      </a:pPr>
                      <a:r>
                        <a:rPr lang="en-US" sz="1200" b="0" i="0" u="none" strike="noStrike" noProof="0" dirty="0"/>
                        <a:t>                 </a:t>
                      </a:r>
                      <a:endParaRPr lang="en-US"/>
                    </a:p>
                    <a:p>
                      <a:pPr lvl="0" algn="l">
                        <a:lnSpc>
                          <a:spcPct val="100000"/>
                        </a:lnSpc>
                        <a:spcBef>
                          <a:spcPts val="0"/>
                        </a:spcBef>
                        <a:spcAft>
                          <a:spcPts val="0"/>
                        </a:spcAft>
                        <a:buNone/>
                      </a:pPr>
                      <a:r>
                        <a:rPr lang="en-US" sz="1200" b="0" i="0" u="none" strike="noStrike" noProof="0" dirty="0">
                          <a:latin typeface="Gill Sans MT"/>
                        </a:rPr>
                        <a:t>                 </a:t>
                      </a:r>
                      <a:endParaRPr lang="en-US"/>
                    </a:p>
                    <a:p>
                      <a:pPr lvl="0">
                        <a:buNone/>
                      </a:pPr>
                      <a:r>
                        <a:rPr lang="en-US" sz="1800" b="0" i="0" u="none" strike="noStrike" noProof="0" dirty="0">
                          <a:latin typeface="Gill Sans MT"/>
                        </a:rPr>
                        <a:t>                 </a:t>
                      </a:r>
                      <a:endParaRPr lang="en-US"/>
                    </a:p>
                  </a:txBody>
                  <a:tcPr/>
                </a:tc>
                <a:tc>
                  <a:txBody>
                    <a:bodyPr/>
                    <a:lstStyle/>
                    <a:p>
                      <a:pPr lvl="0" algn="l">
                        <a:lnSpc>
                          <a:spcPct val="100000"/>
                        </a:lnSpc>
                        <a:spcBef>
                          <a:spcPts val="0"/>
                        </a:spcBef>
                        <a:spcAft>
                          <a:spcPts val="0"/>
                        </a:spcAft>
                        <a:buNone/>
                      </a:pPr>
                      <a:r>
                        <a:rPr lang="en-US" sz="1200" b="0" i="0" u="none" strike="noStrike" noProof="0"/>
                        <a:t>43.(1) The payment and </a:t>
                      </a:r>
                      <a:r>
                        <a:rPr lang="en-US" sz="1200" b="1" i="0" u="none" strike="noStrike" noProof="0">
                          <a:highlight>
                            <a:srgbClr val="FFFF00"/>
                          </a:highlight>
                        </a:rPr>
                        <a:t>settlement</a:t>
                      </a:r>
                      <a:r>
                        <a:rPr lang="en-US" sz="1200" b="0" i="0" u="none" strike="noStrike" noProof="0"/>
                        <a:t> in respect of a transaction in a recognized </a:t>
                      </a:r>
                      <a:r>
                        <a:rPr lang="en-US" sz="1200" b="1" i="0" u="none" strike="noStrike" noProof="0">
                          <a:highlight>
                            <a:srgbClr val="FFFF00"/>
                          </a:highlight>
                        </a:rPr>
                        <a:t>stock exchange</a:t>
                      </a:r>
                      <a:r>
                        <a:rPr lang="en-US" sz="1200" b="0" i="0" u="none" strike="noStrike" noProof="0"/>
                        <a:t> and recognized </a:t>
                      </a:r>
                      <a:r>
                        <a:rPr lang="en-US" sz="1200" b="1" i="0" u="none" strike="noStrike" noProof="0">
                          <a:highlight>
                            <a:srgbClr val="FFFF00"/>
                          </a:highlight>
                        </a:rPr>
                        <a:t>clearing</a:t>
                      </a:r>
                      <a:r>
                        <a:rPr lang="en-US" sz="1200" b="0" i="0" u="none" strike="noStrike" noProof="0" dirty="0"/>
                        <a:t> </a:t>
                      </a:r>
                      <a:r>
                        <a:rPr lang="en-US" sz="1200" b="0" i="0" u="none" strike="noStrike" noProof="0"/>
                        <a:t>corporation shall be determined in accordance with the </a:t>
                      </a:r>
                      <a:r>
                        <a:rPr lang="en-US" sz="1200" b="1" i="0" u="none" strike="noStrike" noProof="0">
                          <a:highlight>
                            <a:srgbClr val="FFFF00"/>
                          </a:highlight>
                        </a:rPr>
                        <a:t>netting or gross</a:t>
                      </a:r>
                      <a:r>
                        <a:rPr lang="en-US" sz="1200" b="0" i="0" u="none" strike="noStrike" noProof="0" dirty="0"/>
                        <a:t> </a:t>
                      </a:r>
                      <a:r>
                        <a:rPr lang="en-US" sz="1200" b="0" i="0" u="none" strike="noStrike" noProof="0"/>
                        <a:t>procedure as specified in the bye-laws of such recognized </a:t>
                      </a:r>
                      <a:r>
                        <a:rPr lang="en-US" sz="1200" b="1" i="0" u="none" strike="noStrike" noProof="0">
                          <a:highlight>
                            <a:srgbClr val="FFFF00"/>
                          </a:highlight>
                        </a:rPr>
                        <a:t>stock exchange</a:t>
                      </a:r>
                      <a:r>
                        <a:rPr lang="en-US" sz="1200" b="0" i="0" u="none" strike="noStrike" noProof="0"/>
                        <a:t> and recognized </a:t>
                      </a:r>
                      <a:r>
                        <a:rPr lang="en-US" sz="1200" b="1" i="0" u="none" strike="noStrike" noProof="0">
                          <a:highlight>
                            <a:srgbClr val="FFFF00"/>
                          </a:highlight>
                        </a:rPr>
                        <a:t>clearing</a:t>
                      </a:r>
                      <a:r>
                        <a:rPr lang="en-US" sz="1200" b="0" i="0" u="none" strike="noStrike" noProof="0" dirty="0"/>
                        <a:t> </a:t>
                      </a:r>
                      <a:r>
                        <a:rPr lang="en-US" sz="1200" b="1" i="0" u="none" strike="noStrike" noProof="0">
                          <a:highlight>
                            <a:srgbClr val="FFFF00"/>
                          </a:highlight>
                        </a:rPr>
                        <a:t>corporation</a:t>
                      </a:r>
                      <a:r>
                        <a:rPr lang="en-US" sz="1200" b="0" i="0" u="none" strike="noStrike" noProof="0"/>
                        <a:t>, with the prior approval of the Board</a:t>
                      </a:r>
                      <a:endParaRPr lang="en-US"/>
                    </a:p>
                    <a:p>
                      <a:pPr lvl="0" algn="l">
                        <a:lnSpc>
                          <a:spcPct val="100000"/>
                        </a:lnSpc>
                        <a:spcBef>
                          <a:spcPts val="0"/>
                        </a:spcBef>
                        <a:spcAft>
                          <a:spcPts val="0"/>
                        </a:spcAft>
                        <a:buNone/>
                      </a:pPr>
                      <a:endParaRPr lang="en-US" sz="1200" b="0" i="0" u="none" strike="noStrike" noProof="0" dirty="0"/>
                    </a:p>
                    <a:p>
                      <a:pPr lvl="0" algn="l">
                        <a:lnSpc>
                          <a:spcPct val="100000"/>
                        </a:lnSpc>
                        <a:spcBef>
                          <a:spcPts val="0"/>
                        </a:spcBef>
                        <a:spcAft>
                          <a:spcPts val="0"/>
                        </a:spcAft>
                        <a:buNone/>
                      </a:pPr>
                      <a:r>
                        <a:rPr lang="en-US" sz="1200" b="0" i="0" u="none" strike="noStrike" noProof="0" dirty="0">
                          <a:latin typeface="Gill Sans MT"/>
                        </a:rPr>
                        <a:t>4.(1) No </a:t>
                      </a:r>
                      <a:r>
                        <a:rPr lang="en-US" sz="1200" b="1" i="0" u="none" strike="noStrike" noProof="0" dirty="0">
                          <a:highlight>
                            <a:srgbClr val="FFFF00"/>
                          </a:highlight>
                          <a:latin typeface="Gill Sans MT"/>
                        </a:rPr>
                        <a:t>insider</a:t>
                      </a:r>
                      <a:r>
                        <a:rPr lang="en-US" sz="1200" b="0" i="0" u="none" strike="noStrike" noProof="0" dirty="0">
                          <a:latin typeface="Gill Sans MT"/>
                        </a:rPr>
                        <a:t> shall </a:t>
                      </a:r>
                      <a:r>
                        <a:rPr lang="en-US" sz="1200" b="1" i="0" u="none" strike="noStrike" noProof="0" dirty="0">
                          <a:highlight>
                            <a:srgbClr val="FFFF00"/>
                          </a:highlight>
                          <a:latin typeface="Gill Sans MT"/>
                        </a:rPr>
                        <a:t>trade</a:t>
                      </a:r>
                      <a:r>
                        <a:rPr lang="en-US" sz="1200" b="0" i="0" u="none" strike="noStrike" noProof="0" dirty="0">
                          <a:latin typeface="Gill Sans MT"/>
                        </a:rPr>
                        <a:t> in </a:t>
                      </a:r>
                      <a:r>
                        <a:rPr lang="en-US" sz="1200" b="1" i="0" u="none" strike="noStrike" noProof="0" dirty="0">
                          <a:highlight>
                            <a:srgbClr val="FFFF00"/>
                          </a:highlight>
                          <a:latin typeface="Gill Sans MT"/>
                        </a:rPr>
                        <a:t>securities</a:t>
                      </a:r>
                      <a:r>
                        <a:rPr lang="en-US" sz="1200" b="0" i="0" u="none" strike="noStrike" noProof="0" dirty="0">
                          <a:latin typeface="Gill Sans MT"/>
                        </a:rPr>
                        <a:t> that are</a:t>
                      </a:r>
                      <a:r>
                        <a:rPr lang="en-US" sz="1200" b="1" i="0" u="none" strike="noStrike" noProof="0" dirty="0">
                          <a:highlight>
                            <a:srgbClr val="FFFF00"/>
                          </a:highlight>
                          <a:latin typeface="Gill Sans MT"/>
                        </a:rPr>
                        <a:t> listed</a:t>
                      </a:r>
                      <a:r>
                        <a:rPr lang="en-US" sz="1200" b="0" i="0" u="none" strike="noStrike" noProof="0" dirty="0">
                          <a:latin typeface="Gill Sans MT"/>
                        </a:rPr>
                        <a:t> or proposed to be </a:t>
                      </a:r>
                      <a:r>
                        <a:rPr lang="en-US" sz="1200" b="1" i="0" u="none" strike="noStrike" noProof="0" dirty="0">
                          <a:highlight>
                            <a:srgbClr val="FFFF00"/>
                          </a:highlight>
                          <a:latin typeface="Gill Sans MT"/>
                        </a:rPr>
                        <a:t>listed</a:t>
                      </a:r>
                      <a:r>
                        <a:rPr lang="en-US" sz="1200" b="0" i="0" u="none" strike="noStrike" noProof="0" dirty="0">
                          <a:latin typeface="Gill Sans MT"/>
                        </a:rPr>
                        <a:t> on a </a:t>
                      </a:r>
                      <a:r>
                        <a:rPr lang="en-US" sz="1200" b="1" i="0" u="none" strike="noStrike" noProof="0" dirty="0">
                          <a:highlight>
                            <a:srgbClr val="FFFF00"/>
                          </a:highlight>
                          <a:latin typeface="Gill Sans MT"/>
                        </a:rPr>
                        <a:t>stock exchange</a:t>
                      </a:r>
                      <a:r>
                        <a:rPr lang="en-US" sz="1200" b="0" i="0" u="none" strike="noStrike" noProof="0" dirty="0">
                          <a:latin typeface="Gill Sans MT"/>
                        </a:rPr>
                        <a:t> when in possession of </a:t>
                      </a:r>
                      <a:r>
                        <a:rPr lang="en-US" sz="1200" b="1" i="0" u="none" strike="noStrike" noProof="0" dirty="0">
                          <a:highlight>
                            <a:srgbClr val="FFFF00"/>
                          </a:highlight>
                          <a:latin typeface="Gill Sans MT"/>
                        </a:rPr>
                        <a:t>unpublished price sensitive </a:t>
                      </a:r>
                      <a:r>
                        <a:rPr lang="en-US" sz="1200" b="1" i="0" u="none" strike="noStrike" noProof="0">
                          <a:highlight>
                            <a:srgbClr val="FFFF00"/>
                          </a:highlight>
                          <a:latin typeface="Gill Sans MT"/>
                        </a:rPr>
                        <a:t>information.</a:t>
                      </a:r>
                      <a:endParaRPr lang="en-US" sz="1200" b="0" i="0" u="none" strike="noStrike" noProof="0" dirty="0">
                        <a:latin typeface="Gill Sans MT"/>
                      </a:endParaRPr>
                    </a:p>
                    <a:p>
                      <a:pPr lvl="0" algn="l">
                        <a:lnSpc>
                          <a:spcPct val="100000"/>
                        </a:lnSpc>
                        <a:spcBef>
                          <a:spcPts val="0"/>
                        </a:spcBef>
                        <a:spcAft>
                          <a:spcPts val="0"/>
                        </a:spcAft>
                        <a:buNone/>
                      </a:pPr>
                      <a:r>
                        <a:rPr lang="en-US" sz="1200" b="0" i="0" u="none" strike="noStrike" noProof="0" dirty="0">
                          <a:latin typeface="Gill Sans MT"/>
                        </a:rPr>
                        <a:t>                 </a:t>
                      </a:r>
                      <a:endParaRPr lang="en-US"/>
                    </a:p>
                    <a:p>
                      <a:pPr lvl="0" algn="l">
                        <a:lnSpc>
                          <a:spcPct val="100000"/>
                        </a:lnSpc>
                        <a:spcBef>
                          <a:spcPts val="0"/>
                        </a:spcBef>
                        <a:spcAft>
                          <a:spcPts val="0"/>
                        </a:spcAft>
                        <a:buNone/>
                      </a:pPr>
                      <a:r>
                        <a:rPr lang="en-US" sz="1200" b="0" i="0" u="none" strike="noStrike" noProof="0" dirty="0"/>
                        <a:t>                 </a:t>
                      </a:r>
                      <a:endParaRPr lang="en-US"/>
                    </a:p>
                    <a:p>
                      <a:pPr lvl="0" algn="l">
                        <a:lnSpc>
                          <a:spcPct val="100000"/>
                        </a:lnSpc>
                        <a:spcBef>
                          <a:spcPts val="0"/>
                        </a:spcBef>
                        <a:spcAft>
                          <a:spcPts val="0"/>
                        </a:spcAft>
                        <a:buNone/>
                      </a:pPr>
                      <a:endParaRPr lang="en-US" sz="1200" b="0" i="0" u="none" strike="noStrike" noProof="0" dirty="0">
                        <a:latin typeface="Gill Sans MT"/>
                      </a:endParaRPr>
                    </a:p>
                  </a:txBody>
                  <a:tcPr/>
                </a:tc>
                <a:tc>
                  <a:txBody>
                    <a:bodyPr/>
                    <a:lstStyle/>
                    <a:p>
                      <a:pPr lvl="0" algn="l">
                        <a:lnSpc>
                          <a:spcPct val="100000"/>
                        </a:lnSpc>
                        <a:spcBef>
                          <a:spcPts val="0"/>
                        </a:spcBef>
                        <a:spcAft>
                          <a:spcPts val="0"/>
                        </a:spcAft>
                        <a:buNone/>
                      </a:pPr>
                      <a:r>
                        <a:rPr lang="en-US" sz="1100" b="0" i="0" u="none" strike="noStrike" noProof="0" dirty="0"/>
                        <a:t>(8)The lead </a:t>
                      </a:r>
                      <a:r>
                        <a:rPr lang="en-US" sz="1100" b="1" i="0" u="none" strike="noStrike" noProof="0" dirty="0">
                          <a:highlight>
                            <a:srgbClr val="FFFF00"/>
                          </a:highlight>
                        </a:rPr>
                        <a:t>merchant banker</a:t>
                      </a:r>
                      <a:r>
                        <a:rPr lang="en-US" sz="1100" b="0" i="0" u="none" strike="noStrike" noProof="0" dirty="0"/>
                        <a:t> shall ensure that all comments received from the Board on the </a:t>
                      </a:r>
                      <a:r>
                        <a:rPr lang="en-US" sz="1100" b="1" i="0" u="none" strike="noStrike" noProof="0" dirty="0">
                          <a:highlight>
                            <a:srgbClr val="FFFF00"/>
                          </a:highlight>
                        </a:rPr>
                        <a:t>draft</a:t>
                      </a:r>
                      <a:r>
                        <a:rPr lang="en-US" sz="1100" b="0" i="0" u="none" strike="noStrike" noProof="0" dirty="0"/>
                        <a:t> offer document are suitably taken into account prior to the filing of the </a:t>
                      </a:r>
                      <a:r>
                        <a:rPr lang="en-US" sz="1100" b="1" i="0" u="none" strike="noStrike" noProof="0" dirty="0">
                          <a:highlight>
                            <a:srgbClr val="FFFF00"/>
                          </a:highlight>
                        </a:rPr>
                        <a:t>offer</a:t>
                      </a:r>
                      <a:r>
                        <a:rPr lang="en-US" sz="1100" b="0" i="0" u="none" strike="noStrike" noProof="0" dirty="0"/>
                        <a:t> document </a:t>
                      </a:r>
                      <a:r>
                        <a:rPr lang="en-US" sz="1100" b="0" i="0" u="none" strike="noStrike" noProof="0"/>
                        <a:t>with the designated stock exchange.</a:t>
                      </a:r>
                      <a:endParaRPr lang="en-US"/>
                    </a:p>
                    <a:p>
                      <a:pPr lvl="0" algn="l">
                        <a:lnSpc>
                          <a:spcPct val="100000"/>
                        </a:lnSpc>
                        <a:spcBef>
                          <a:spcPts val="0"/>
                        </a:spcBef>
                        <a:spcAft>
                          <a:spcPts val="0"/>
                        </a:spcAft>
                        <a:buNone/>
                      </a:pPr>
                      <a:endParaRPr lang="en-US" sz="1100" b="0" i="0" u="none" strike="noStrike" noProof="0" dirty="0"/>
                    </a:p>
                    <a:p>
                      <a:pPr lvl="0" algn="l">
                        <a:lnSpc>
                          <a:spcPct val="100000"/>
                        </a:lnSpc>
                        <a:spcBef>
                          <a:spcPts val="0"/>
                        </a:spcBef>
                        <a:spcAft>
                          <a:spcPts val="0"/>
                        </a:spcAft>
                        <a:buNone/>
                      </a:pPr>
                      <a:r>
                        <a:rPr lang="en-US" sz="1100" b="0" i="0" u="none" strike="noStrike" noProof="0">
                          <a:latin typeface="Gill Sans MT"/>
                        </a:rPr>
                        <a:t>“11. (1) Three months before the expiry of the period of validity of the certificate, the investment adviser may, if he so desires, make an </a:t>
                      </a:r>
                      <a:r>
                        <a:rPr lang="en-US" sz="1100" b="1" i="0" u="none" strike="noStrike" noProof="0">
                          <a:highlight>
                            <a:srgbClr val="FFFF00"/>
                          </a:highlight>
                          <a:latin typeface="Gill Sans MT"/>
                        </a:rPr>
                        <a:t>application</a:t>
                      </a:r>
                      <a:r>
                        <a:rPr lang="en-US" sz="1100" b="0" i="0" u="none" strike="noStrike" noProof="0">
                          <a:latin typeface="Gill Sans MT"/>
                        </a:rPr>
                        <a:t> in Form A for grant of </a:t>
                      </a:r>
                      <a:r>
                        <a:rPr lang="en-US" sz="1100" b="1" i="0" u="none" strike="noStrike" noProof="0">
                          <a:highlight>
                            <a:srgbClr val="FFFF00"/>
                          </a:highlight>
                          <a:latin typeface="Gill Sans MT"/>
                        </a:rPr>
                        <a:t>renewal </a:t>
                      </a:r>
                      <a:r>
                        <a:rPr lang="en-US" sz="1100" b="0" i="0" u="none" strike="noStrike" noProof="0">
                          <a:latin typeface="Gill Sans MT"/>
                        </a:rPr>
                        <a:t>of certificate of registration.</a:t>
                      </a:r>
                      <a:endParaRPr lang="en-US"/>
                    </a:p>
                    <a:p>
                      <a:pPr lvl="0" algn="l">
                        <a:lnSpc>
                          <a:spcPct val="100000"/>
                        </a:lnSpc>
                        <a:spcBef>
                          <a:spcPts val="0"/>
                        </a:spcBef>
                        <a:spcAft>
                          <a:spcPts val="0"/>
                        </a:spcAft>
                        <a:buNone/>
                      </a:pPr>
                      <a:r>
                        <a:rPr lang="en-US" sz="1100" b="0" i="0" u="none" strike="noStrike" noProof="0" dirty="0">
                          <a:latin typeface="Gill Sans MT"/>
                        </a:rPr>
                        <a:t>(2)The </a:t>
                      </a:r>
                      <a:r>
                        <a:rPr lang="en-US" sz="1100" b="1" i="0" u="none" strike="noStrike" noProof="0" dirty="0">
                          <a:highlight>
                            <a:srgbClr val="FFFF00"/>
                          </a:highlight>
                          <a:latin typeface="Gill Sans MT"/>
                        </a:rPr>
                        <a:t>application</a:t>
                      </a:r>
                      <a:r>
                        <a:rPr lang="en-US" sz="1100" b="0" i="0" u="none" strike="noStrike" noProof="0" dirty="0">
                          <a:latin typeface="Gill Sans MT"/>
                        </a:rPr>
                        <a:t> for </a:t>
                      </a:r>
                      <a:r>
                        <a:rPr lang="en-US" sz="1100" b="1" i="0" u="none" strike="noStrike" noProof="0" dirty="0">
                          <a:highlight>
                            <a:srgbClr val="FFFF00"/>
                          </a:highlight>
                          <a:latin typeface="Gill Sans MT"/>
                        </a:rPr>
                        <a:t>renewal</a:t>
                      </a:r>
                      <a:r>
                        <a:rPr lang="en-US" sz="1100" b="0" i="0" u="none" strike="noStrike" noProof="0" dirty="0">
                          <a:latin typeface="Gill Sans MT"/>
                        </a:rPr>
                        <a:t> under sub-regulation (1) shall be dealt with in the same manner as if it </a:t>
                      </a:r>
                      <a:r>
                        <a:rPr lang="en-US" sz="1100" b="0" i="0" u="none" strike="noStrike" noProof="0">
                          <a:latin typeface="Gill Sans MT"/>
                        </a:rPr>
                        <a:t>were an </a:t>
                      </a:r>
                      <a:r>
                        <a:rPr lang="en-US" sz="1100" b="1" i="0" u="none" strike="noStrike" noProof="0">
                          <a:highlight>
                            <a:srgbClr val="FFFF00"/>
                          </a:highlight>
                          <a:latin typeface="Gill Sans MT"/>
                        </a:rPr>
                        <a:t>application</a:t>
                      </a:r>
                      <a:r>
                        <a:rPr lang="en-US" sz="1100" b="0" i="0" u="none" strike="noStrike" noProof="0" dirty="0">
                          <a:latin typeface="Gill Sans MT"/>
                        </a:rPr>
                        <a:t> </a:t>
                      </a:r>
                      <a:r>
                        <a:rPr lang="en-US" sz="1100" b="0" i="0" u="none" strike="noStrike" noProof="0">
                          <a:latin typeface="Gill Sans MT"/>
                        </a:rPr>
                        <a:t>made under </a:t>
                      </a:r>
                      <a:r>
                        <a:rPr lang="en-US" sz="1100" b="0" i="0" u="none" strike="noStrike" noProof="0" dirty="0">
                          <a:latin typeface="Gill Sans MT"/>
                        </a:rPr>
                        <a:t>sub-regulation (2) of regulation 3 for grant of certificate.”</a:t>
                      </a:r>
                      <a:endParaRPr lang="en-US" dirty="0"/>
                    </a:p>
                    <a:p>
                      <a:pPr lvl="0" algn="l">
                        <a:lnSpc>
                          <a:spcPct val="100000"/>
                        </a:lnSpc>
                        <a:spcBef>
                          <a:spcPts val="0"/>
                        </a:spcBef>
                        <a:spcAft>
                          <a:spcPts val="0"/>
                        </a:spcAft>
                        <a:buNone/>
                      </a:pPr>
                      <a:r>
                        <a:rPr lang="en-US" sz="1100" b="0" i="0" u="none" strike="noStrike" noProof="0" dirty="0">
                          <a:latin typeface="Gill Sans MT"/>
                        </a:rPr>
                        <a:t>                 </a:t>
                      </a:r>
                      <a:endParaRPr lang="en-US"/>
                    </a:p>
                    <a:p>
                      <a:pPr lvl="0" algn="l">
                        <a:lnSpc>
                          <a:spcPct val="100000"/>
                        </a:lnSpc>
                        <a:spcBef>
                          <a:spcPts val="0"/>
                        </a:spcBef>
                        <a:spcAft>
                          <a:spcPts val="0"/>
                        </a:spcAft>
                        <a:buNone/>
                      </a:pPr>
                      <a:endParaRPr lang="en-US" sz="1200" b="0" i="0" u="none" strike="noStrike" noProof="0" dirty="0"/>
                    </a:p>
                    <a:p>
                      <a:pPr lvl="0" algn="l">
                        <a:lnSpc>
                          <a:spcPct val="100000"/>
                        </a:lnSpc>
                        <a:spcBef>
                          <a:spcPts val="0"/>
                        </a:spcBef>
                        <a:spcAft>
                          <a:spcPts val="0"/>
                        </a:spcAft>
                        <a:buNone/>
                      </a:pPr>
                      <a:r>
                        <a:rPr lang="en-US" sz="1800" b="0" i="0" u="none" strike="noStrike" noProof="0" dirty="0"/>
                        <a:t>                 </a:t>
                      </a:r>
                      <a:r>
                        <a:rPr lang="en-US" sz="1800" b="0" i="0" u="none" strike="noStrike" noProof="0" dirty="0">
                          <a:latin typeface="Gill Sans MT"/>
                        </a:rPr>
                        <a:t>              </a:t>
                      </a:r>
                      <a:endParaRPr lang="en-US"/>
                    </a:p>
                  </a:txBody>
                  <a:tcPr/>
                </a:tc>
                <a:tc>
                  <a:txBody>
                    <a:bodyPr/>
                    <a:lstStyle/>
                    <a:p>
                      <a:pPr lvl="0" algn="l">
                        <a:lnSpc>
                          <a:spcPct val="100000"/>
                        </a:lnSpc>
                        <a:spcBef>
                          <a:spcPts val="0"/>
                        </a:spcBef>
                        <a:spcAft>
                          <a:spcPts val="0"/>
                        </a:spcAft>
                        <a:buNone/>
                      </a:pPr>
                      <a:r>
                        <a:rPr lang="en-US" sz="1200" b="0" i="0" u="none" strike="noStrike" noProof="0"/>
                        <a:t>17 </a:t>
                      </a:r>
                      <a:r>
                        <a:rPr lang="en-US" sz="1200" b="0" i="0" u="none" strike="noStrike" noProof="0">
                          <a:latin typeface="Gill Sans MT"/>
                        </a:rPr>
                        <a:t>(5)A company may reprice the options....</a:t>
                      </a:r>
                      <a:r>
                        <a:rPr lang="en-US" sz="1200" b="0" i="0" u="none" strike="noStrike" noProof="0"/>
                        <a:t>Provided that an employee shall, subject to the terms and conditions formulated by the </a:t>
                      </a:r>
                      <a:r>
                        <a:rPr lang="en-US" sz="1200" b="1" i="0" u="none" strike="noStrike" noProof="0">
                          <a:highlight>
                            <a:srgbClr val="FFFF00"/>
                          </a:highlight>
                        </a:rPr>
                        <a:t>compensation</a:t>
                      </a:r>
                      <a:r>
                        <a:rPr lang="en-US" sz="1200" b="0" i="0" u="none" strike="noStrike" noProof="0" dirty="0"/>
                        <a:t> </a:t>
                      </a:r>
                      <a:r>
                        <a:rPr lang="en-US" sz="1200" b="0" i="0" u="none" strike="noStrike" noProof="0"/>
                        <a:t>committee under the sub-regulation (3) of regulation 5, be entitled to retain all the vested options, SAR, or any other </a:t>
                      </a:r>
                      <a:r>
                        <a:rPr lang="en-US" sz="1200" b="1" i="0" u="none" strike="noStrike" noProof="0">
                          <a:highlight>
                            <a:srgbClr val="FFFF00"/>
                          </a:highlight>
                        </a:rPr>
                        <a:t>benefit</a:t>
                      </a:r>
                      <a:r>
                        <a:rPr lang="en-US" sz="1200" b="0" i="0" u="none" strike="noStrike" noProof="0" dirty="0"/>
                        <a:t> </a:t>
                      </a:r>
                      <a:r>
                        <a:rPr lang="en-US" sz="1200" b="0" i="0" u="none" strike="noStrike" noProof="0"/>
                        <a:t>covered by these regulations.</a:t>
                      </a:r>
                      <a:endParaRPr lang="en-US"/>
                    </a:p>
                  </a:txBody>
                  <a:tcPr/>
                </a:tc>
                <a:extLst>
                  <a:ext uri="{0D108BD9-81ED-4DB2-BD59-A6C34878D82A}">
                    <a16:rowId xmlns:a16="http://schemas.microsoft.com/office/drawing/2014/main" val="1111665771"/>
                  </a:ext>
                </a:extLst>
              </a:tr>
            </a:tbl>
          </a:graphicData>
        </a:graphic>
      </p:graphicFrame>
    </p:spTree>
    <p:extLst>
      <p:ext uri="{BB962C8B-B14F-4D97-AF65-F5344CB8AC3E}">
        <p14:creationId xmlns:p14="http://schemas.microsoft.com/office/powerpoint/2010/main" val="2706277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923CE07-F7A7-42DC-BF21-47A20470E164}"/>
              </a:ext>
            </a:extLst>
          </p:cNvPr>
          <p:cNvGraphicFramePr>
            <a:graphicFrameLocks noGrp="1"/>
          </p:cNvGraphicFramePr>
          <p:nvPr>
            <p:ph idx="1"/>
            <p:extLst>
              <p:ext uri="{D42A27DB-BD31-4B8C-83A1-F6EECF244321}">
                <p14:modId xmlns:p14="http://schemas.microsoft.com/office/powerpoint/2010/main" val="3833699200"/>
              </p:ext>
            </p:extLst>
          </p:nvPr>
        </p:nvGraphicFramePr>
        <p:xfrm>
          <a:off x="59932" y="0"/>
          <a:ext cx="12120060" cy="6901219"/>
        </p:xfrm>
        <a:graphic>
          <a:graphicData uri="http://schemas.openxmlformats.org/drawingml/2006/table">
            <a:tbl>
              <a:tblPr firstRow="1" bandRow="1">
                <a:tableStyleId>{5C22544A-7EE6-4342-B048-85BDC9FD1C3A}</a:tableStyleId>
              </a:tblPr>
              <a:tblGrid>
                <a:gridCol w="2422988">
                  <a:extLst>
                    <a:ext uri="{9D8B030D-6E8A-4147-A177-3AD203B41FA5}">
                      <a16:colId xmlns:a16="http://schemas.microsoft.com/office/drawing/2014/main" val="2796684428"/>
                    </a:ext>
                  </a:extLst>
                </a:gridCol>
                <a:gridCol w="2701528">
                  <a:extLst>
                    <a:ext uri="{9D8B030D-6E8A-4147-A177-3AD203B41FA5}">
                      <a16:colId xmlns:a16="http://schemas.microsoft.com/office/drawing/2014/main" val="76046431"/>
                    </a:ext>
                  </a:extLst>
                </a:gridCol>
                <a:gridCol w="2585662">
                  <a:extLst>
                    <a:ext uri="{9D8B030D-6E8A-4147-A177-3AD203B41FA5}">
                      <a16:colId xmlns:a16="http://schemas.microsoft.com/office/drawing/2014/main" val="3463580880"/>
                    </a:ext>
                  </a:extLst>
                </a:gridCol>
                <a:gridCol w="2461796">
                  <a:extLst>
                    <a:ext uri="{9D8B030D-6E8A-4147-A177-3AD203B41FA5}">
                      <a16:colId xmlns:a16="http://schemas.microsoft.com/office/drawing/2014/main" val="1189218664"/>
                    </a:ext>
                  </a:extLst>
                </a:gridCol>
                <a:gridCol w="1948086">
                  <a:extLst>
                    <a:ext uri="{9D8B030D-6E8A-4147-A177-3AD203B41FA5}">
                      <a16:colId xmlns:a16="http://schemas.microsoft.com/office/drawing/2014/main" val="1246266833"/>
                    </a:ext>
                  </a:extLst>
                </a:gridCol>
              </a:tblGrid>
              <a:tr h="579735">
                <a:tc>
                  <a:txBody>
                    <a:bodyPr/>
                    <a:lstStyle/>
                    <a:p>
                      <a:pPr algn="ctr"/>
                      <a:r>
                        <a:rPr lang="en-US" dirty="0"/>
                        <a:t>ACCOUNTING</a:t>
                      </a:r>
                    </a:p>
                  </a:txBody>
                  <a:tcPr/>
                </a:tc>
                <a:tc>
                  <a:txBody>
                    <a:bodyPr/>
                    <a:lstStyle/>
                    <a:p>
                      <a:pPr algn="ctr"/>
                      <a:r>
                        <a:rPr lang="en-US" dirty="0"/>
                        <a:t>FINANCE</a:t>
                      </a:r>
                    </a:p>
                  </a:txBody>
                  <a:tcPr/>
                </a:tc>
                <a:tc>
                  <a:txBody>
                    <a:bodyPr/>
                    <a:lstStyle/>
                    <a:p>
                      <a:pPr algn="ctr"/>
                      <a:r>
                        <a:rPr lang="en-US" dirty="0"/>
                        <a:t>CAP + COMM MARKET</a:t>
                      </a:r>
                    </a:p>
                  </a:txBody>
                  <a:tcPr/>
                </a:tc>
                <a:tc>
                  <a:txBody>
                    <a:bodyPr/>
                    <a:lstStyle/>
                    <a:p>
                      <a:pPr algn="ctr"/>
                      <a:r>
                        <a:rPr lang="en-US" dirty="0"/>
                        <a:t>BANKING</a:t>
                      </a:r>
                    </a:p>
                  </a:txBody>
                  <a:tcPr/>
                </a:tc>
                <a:tc>
                  <a:txBody>
                    <a:bodyPr/>
                    <a:lstStyle/>
                    <a:p>
                      <a:pPr algn="ctr"/>
                      <a:r>
                        <a:rPr lang="en-US" dirty="0"/>
                        <a:t>PENSION FUND</a:t>
                      </a:r>
                    </a:p>
                  </a:txBody>
                  <a:tcPr/>
                </a:tc>
                <a:extLst>
                  <a:ext uri="{0D108BD9-81ED-4DB2-BD59-A6C34878D82A}">
                    <a16:rowId xmlns:a16="http://schemas.microsoft.com/office/drawing/2014/main" val="3272610880"/>
                  </a:ext>
                </a:extLst>
              </a:tr>
              <a:tr h="6261139">
                <a:tc>
                  <a:txBody>
                    <a:bodyPr/>
                    <a:lstStyle/>
                    <a:p>
                      <a:pPr lvl="0" algn="l">
                        <a:lnSpc>
                          <a:spcPct val="100000"/>
                        </a:lnSpc>
                        <a:spcBef>
                          <a:spcPts val="0"/>
                        </a:spcBef>
                        <a:spcAft>
                          <a:spcPts val="0"/>
                        </a:spcAft>
                        <a:buNone/>
                      </a:pPr>
                      <a:r>
                        <a:rPr lang="en-US" sz="1200" b="0" i="0" u="none" strike="noStrike" noProof="0" dirty="0"/>
                        <a:t>(2)Every </a:t>
                      </a:r>
                      <a:r>
                        <a:rPr lang="en-US" sz="1200" b="1" i="0" u="none" strike="noStrike" noProof="0" dirty="0">
                          <a:highlight>
                            <a:srgbClr val="FFFF00"/>
                          </a:highlight>
                        </a:rPr>
                        <a:t>depository</a:t>
                      </a:r>
                      <a:r>
                        <a:rPr lang="en-US" sz="1200" b="0" i="0" u="none" strike="noStrike" noProof="0" dirty="0"/>
                        <a:t> shall within one month of the date of the holding of its annual general meeting, furnish to the Board a copy of its audited balance-sheet and </a:t>
                      </a:r>
                      <a:r>
                        <a:rPr lang="en-US" sz="1200" b="1" i="0" u="none" strike="noStrike" noProof="0" dirty="0">
                          <a:highlight>
                            <a:srgbClr val="FFFF00"/>
                          </a:highlight>
                        </a:rPr>
                        <a:t>profit and loss account</a:t>
                      </a:r>
                      <a:r>
                        <a:rPr lang="en-US" sz="1200" b="0" i="0" u="none" strike="noStrike" noProof="0" dirty="0"/>
                        <a:t> for the preceding financial year.</a:t>
                      </a:r>
                      <a:endParaRPr lang="en-US" dirty="0"/>
                    </a:p>
                    <a:p>
                      <a:pPr lvl="0" algn="l">
                        <a:lnSpc>
                          <a:spcPct val="100000"/>
                        </a:lnSpc>
                        <a:spcBef>
                          <a:spcPts val="0"/>
                        </a:spcBef>
                        <a:spcAft>
                          <a:spcPts val="0"/>
                        </a:spcAft>
                        <a:buNone/>
                      </a:pPr>
                      <a:r>
                        <a:rPr lang="en-US" sz="1200" b="0" i="0" u="none" strike="noStrike" noProof="0" dirty="0"/>
                        <a:t>                 </a:t>
                      </a:r>
                      <a:r>
                        <a:rPr lang="en-US" sz="1200" b="0" i="0" u="none" strike="noStrike" noProof="0" dirty="0">
                          <a:latin typeface="Gill Sans MT"/>
                        </a:rPr>
                        <a:t>                </a:t>
                      </a:r>
                      <a:r>
                        <a:rPr lang="en-US" sz="1200" b="0" i="0" u="none" strike="noStrike" noProof="0" dirty="0"/>
                        <a:t>              </a:t>
                      </a:r>
                      <a:endParaRPr lang="en-US" sz="1200"/>
                    </a:p>
                    <a:p>
                      <a:pPr lvl="0" algn="l">
                        <a:lnSpc>
                          <a:spcPct val="100000"/>
                        </a:lnSpc>
                        <a:spcBef>
                          <a:spcPts val="0"/>
                        </a:spcBef>
                        <a:spcAft>
                          <a:spcPts val="0"/>
                        </a:spcAft>
                        <a:buNone/>
                      </a:pPr>
                      <a:r>
                        <a:rPr lang="en-US" sz="1100" b="0" i="0" u="none" strike="noStrike" noProof="0" dirty="0">
                          <a:latin typeface="Gill Sans MT"/>
                        </a:rPr>
                        <a:t>(3)Without prejudice to sub-regulation (1), every </a:t>
                      </a:r>
                      <a:r>
                        <a:rPr lang="en-US" sz="1100" b="1" i="0" u="none" strike="noStrike" noProof="0" dirty="0">
                          <a:highlight>
                            <a:srgbClr val="FFFF00"/>
                          </a:highlight>
                          <a:latin typeface="Gill Sans MT"/>
                        </a:rPr>
                        <a:t>portfolio </a:t>
                      </a:r>
                      <a:r>
                        <a:rPr lang="en-US" sz="1100" b="0" i="0" u="none" strike="noStrike" noProof="0" dirty="0">
                          <a:latin typeface="Gill Sans MT"/>
                        </a:rPr>
                        <a:t>manager shall, after the end of each </a:t>
                      </a:r>
                      <a:r>
                        <a:rPr lang="en-US" sz="1100" b="1" i="0" u="none" strike="noStrike" noProof="0" dirty="0">
                          <a:highlight>
                            <a:srgbClr val="FFFF00"/>
                          </a:highlight>
                          <a:latin typeface="Gill Sans MT"/>
                        </a:rPr>
                        <a:t>accounting period </a:t>
                      </a:r>
                      <a:r>
                        <a:rPr lang="en-US" sz="1100" b="0" i="0" u="none" strike="noStrike" noProof="0" dirty="0">
                          <a:latin typeface="Gill Sans MT"/>
                        </a:rPr>
                        <a:t>furnish to the Board copies of the </a:t>
                      </a:r>
                      <a:r>
                        <a:rPr lang="en-US" sz="1100" b="1" i="0" u="none" strike="noStrike" noProof="0" dirty="0">
                          <a:highlight>
                            <a:srgbClr val="FFFF00"/>
                          </a:highlight>
                          <a:latin typeface="Gill Sans MT"/>
                        </a:rPr>
                        <a:t>balance sheet, profit and loss account</a:t>
                      </a:r>
                      <a:r>
                        <a:rPr lang="en-US" sz="1100" b="0" i="0" u="none" strike="noStrike" noProof="0" dirty="0">
                          <a:latin typeface="Gill Sans MT"/>
                        </a:rPr>
                        <a:t> and such other documents for the preceding five </a:t>
                      </a:r>
                      <a:r>
                        <a:rPr lang="en-US" sz="1100" b="1" i="0" u="none" strike="noStrike" noProof="0" dirty="0">
                          <a:highlight>
                            <a:srgbClr val="FFFF00"/>
                          </a:highlight>
                          <a:latin typeface="Gill Sans MT"/>
                        </a:rPr>
                        <a:t>accounting years</a:t>
                      </a:r>
                      <a:r>
                        <a:rPr lang="en-US" sz="1100" b="0" i="0" u="none" strike="noStrike" noProof="0" dirty="0">
                          <a:latin typeface="Gill Sans MT"/>
                        </a:rPr>
                        <a:t> as and when required by the Board.</a:t>
                      </a:r>
                      <a:endParaRPr lang="en-US" dirty="0"/>
                    </a:p>
                    <a:p>
                      <a:pPr lvl="0" algn="l">
                        <a:lnSpc>
                          <a:spcPct val="100000"/>
                        </a:lnSpc>
                        <a:spcBef>
                          <a:spcPts val="0"/>
                        </a:spcBef>
                        <a:spcAft>
                          <a:spcPts val="0"/>
                        </a:spcAft>
                        <a:buNone/>
                      </a:pPr>
                      <a:r>
                        <a:rPr lang="en-US" sz="1100" b="0" i="0" u="none" strike="noStrike" noProof="0" dirty="0">
                          <a:latin typeface="Gill Sans MT"/>
                        </a:rPr>
                        <a:t>                 </a:t>
                      </a:r>
                      <a:r>
                        <a:rPr lang="en-US" sz="1100" b="0" i="0" u="none" strike="noStrike" noProof="0" dirty="0"/>
                        <a:t>       </a:t>
                      </a:r>
                      <a:r>
                        <a:rPr lang="en-US" sz="1100" b="0" i="0" u="none" strike="noStrike" noProof="0" dirty="0">
                          <a:latin typeface="Gill Sans MT"/>
                        </a:rPr>
                        <a:t>  </a:t>
                      </a:r>
                      <a:endParaRPr lang="en-US" sz="1100"/>
                    </a:p>
                  </a:txBody>
                  <a:tcPr/>
                </a:tc>
                <a:tc>
                  <a:txBody>
                    <a:bodyPr/>
                    <a:lstStyle/>
                    <a:p>
                      <a:pPr lvl="0" algn="l">
                        <a:lnSpc>
                          <a:spcPct val="100000"/>
                        </a:lnSpc>
                        <a:spcBef>
                          <a:spcPts val="0"/>
                        </a:spcBef>
                        <a:spcAft>
                          <a:spcPts val="0"/>
                        </a:spcAft>
                        <a:buNone/>
                      </a:pPr>
                      <a:r>
                        <a:rPr lang="en-US" sz="1200" b="0" i="0" u="none" strike="noStrike" noProof="0" dirty="0">
                          <a:latin typeface="Gill Sans MT"/>
                        </a:rPr>
                        <a:t>(2)In addition to the obligation of </a:t>
                      </a:r>
                      <a:r>
                        <a:rPr lang="en-US" sz="1200" b="1" i="0" u="none" strike="noStrike" noProof="0" dirty="0">
                          <a:highlight>
                            <a:srgbClr val="FFFF00"/>
                          </a:highlight>
                          <a:latin typeface="Gill Sans MT"/>
                        </a:rPr>
                        <a:t>custodian</a:t>
                      </a:r>
                      <a:r>
                        <a:rPr lang="en-US" sz="1200" b="0" i="0" u="none" strike="noStrike" noProof="0" dirty="0">
                          <a:latin typeface="Gill Sans MT"/>
                        </a:rPr>
                        <a:t> under any other regulations, the </a:t>
                      </a:r>
                      <a:r>
                        <a:rPr lang="en-US" sz="1200" b="1" i="0" u="none" strike="noStrike" noProof="0" dirty="0">
                          <a:highlight>
                            <a:srgbClr val="FFFF00"/>
                          </a:highlight>
                          <a:latin typeface="Gill Sans MT"/>
                        </a:rPr>
                        <a:t>custodian</a:t>
                      </a:r>
                      <a:r>
                        <a:rPr lang="en-US" sz="1200" b="0" i="0" u="none" strike="noStrike" noProof="0" dirty="0">
                          <a:latin typeface="Gill Sans MT"/>
                        </a:rPr>
                        <a:t> shall –</a:t>
                      </a:r>
                      <a:endParaRPr lang="en-US" dirty="0"/>
                    </a:p>
                    <a:p>
                      <a:pPr lvl="0" algn="l">
                        <a:lnSpc>
                          <a:spcPct val="100000"/>
                        </a:lnSpc>
                        <a:spcBef>
                          <a:spcPts val="0"/>
                        </a:spcBef>
                        <a:spcAft>
                          <a:spcPts val="0"/>
                        </a:spcAft>
                        <a:buNone/>
                      </a:pPr>
                      <a:r>
                        <a:rPr lang="en-US" sz="1200" b="0" i="0" u="none" strike="noStrike" noProof="0" dirty="0">
                          <a:latin typeface="Gill Sans MT"/>
                        </a:rPr>
                        <a:t>(a)report to the </a:t>
                      </a:r>
                      <a:r>
                        <a:rPr lang="en-US" sz="1200" b="1" i="0" u="none" strike="noStrike" noProof="0" dirty="0">
                          <a:highlight>
                            <a:srgbClr val="FFFF00"/>
                          </a:highlight>
                          <a:latin typeface="Gill Sans MT"/>
                        </a:rPr>
                        <a:t>depositories</a:t>
                      </a:r>
                      <a:r>
                        <a:rPr lang="en-US" sz="1200" b="0" i="0" u="none" strike="noStrike" noProof="0" dirty="0">
                          <a:latin typeface="Gill Sans MT"/>
                        </a:rPr>
                        <a:t> and the Board on a daily basis the transactions entered into by the foreign </a:t>
                      </a:r>
                      <a:r>
                        <a:rPr lang="en-US" sz="1200" b="1" i="0" u="none" strike="noStrike" noProof="0" dirty="0">
                          <a:highlight>
                            <a:srgbClr val="FFFF00"/>
                          </a:highlight>
                          <a:latin typeface="Gill Sans MT"/>
                        </a:rPr>
                        <a:t>portfolio</a:t>
                      </a:r>
                      <a:r>
                        <a:rPr lang="en-US" sz="1200" b="0" i="0" u="none" strike="noStrike" noProof="0" dirty="0">
                          <a:latin typeface="Gill Sans MT"/>
                        </a:rPr>
                        <a:t> investor in the form and manner specified by the Board or depositories from time to time;</a:t>
                      </a:r>
                      <a:endParaRPr lang="en-US" dirty="0"/>
                    </a:p>
                    <a:p>
                      <a:pPr lvl="0" algn="l">
                        <a:lnSpc>
                          <a:spcPct val="100000"/>
                        </a:lnSpc>
                        <a:spcBef>
                          <a:spcPts val="0"/>
                        </a:spcBef>
                        <a:spcAft>
                          <a:spcPts val="0"/>
                        </a:spcAft>
                        <a:buNone/>
                      </a:pPr>
                      <a:r>
                        <a:rPr lang="en-US" sz="1200" b="0" i="0" u="none" strike="noStrike" noProof="0" dirty="0">
                          <a:latin typeface="Gill Sans MT"/>
                        </a:rPr>
                        <a:t>(b)monitor investment of the foreign </a:t>
                      </a:r>
                      <a:r>
                        <a:rPr lang="en-US" sz="1200" b="1" i="0" u="none" strike="noStrike" noProof="0" dirty="0">
                          <a:highlight>
                            <a:srgbClr val="FFFF00"/>
                          </a:highlight>
                          <a:latin typeface="Gill Sans MT"/>
                        </a:rPr>
                        <a:t>portfolio</a:t>
                      </a:r>
                      <a:r>
                        <a:rPr lang="en-US" sz="1200" b="0" i="0" u="none" strike="noStrike" noProof="0" dirty="0">
                          <a:latin typeface="Gill Sans MT"/>
                        </a:rPr>
                        <a:t> investors;</a:t>
                      </a:r>
                      <a:endParaRPr lang="en-US" dirty="0"/>
                    </a:p>
                    <a:p>
                      <a:pPr lvl="0" algn="l">
                        <a:lnSpc>
                          <a:spcPct val="100000"/>
                        </a:lnSpc>
                        <a:spcBef>
                          <a:spcPts val="0"/>
                        </a:spcBef>
                        <a:spcAft>
                          <a:spcPts val="0"/>
                        </a:spcAft>
                        <a:buNone/>
                      </a:pPr>
                      <a:r>
                        <a:rPr lang="en-US" sz="1200" b="0" i="0" u="none" strike="noStrike" noProof="0" dirty="0">
                          <a:latin typeface="Gill Sans MT"/>
                        </a:rPr>
                        <a:t>(c)maintain the relevant true and fair records, books of accounts, and documents including the records relating to transactions of foreign </a:t>
                      </a:r>
                      <a:r>
                        <a:rPr lang="en-US" sz="1200" b="1" i="0" u="none" strike="noStrike" noProof="0" dirty="0">
                          <a:highlight>
                            <a:srgbClr val="FFFF00"/>
                          </a:highlight>
                          <a:latin typeface="Gill Sans MT"/>
                        </a:rPr>
                        <a:t>portfolio</a:t>
                      </a:r>
                      <a:r>
                        <a:rPr lang="en-US" sz="1200" b="0" i="0" u="none" strike="noStrike" noProof="0" dirty="0">
                          <a:latin typeface="Gill Sans MT"/>
                        </a:rPr>
                        <a:t> investors;</a:t>
                      </a:r>
                      <a:endParaRPr lang="en-US" dirty="0"/>
                    </a:p>
                    <a:p>
                      <a:pPr lvl="0" algn="l">
                        <a:lnSpc>
                          <a:spcPct val="100000"/>
                        </a:lnSpc>
                        <a:spcBef>
                          <a:spcPts val="0"/>
                        </a:spcBef>
                        <a:spcAft>
                          <a:spcPts val="0"/>
                        </a:spcAft>
                        <a:buNone/>
                      </a:pPr>
                      <a:r>
                        <a:rPr lang="en-US" sz="1200" b="0" i="0" u="none" strike="noStrike" noProof="0" dirty="0">
                          <a:latin typeface="Gill Sans MT"/>
                        </a:rPr>
                        <a:t>(d)report the holdings of foreign </a:t>
                      </a:r>
                      <a:r>
                        <a:rPr lang="en-US" sz="1200" b="1" i="0" u="none" strike="noStrike" noProof="0" dirty="0">
                          <a:highlight>
                            <a:srgbClr val="FFFF00"/>
                          </a:highlight>
                          <a:latin typeface="Gill Sans MT"/>
                        </a:rPr>
                        <a:t>portfolio</a:t>
                      </a:r>
                      <a:r>
                        <a:rPr lang="en-US" sz="1200" b="0" i="0" u="none" strike="noStrike" noProof="0" dirty="0">
                          <a:latin typeface="Gill Sans MT"/>
                        </a:rPr>
                        <a:t> investors who form part of investor group to the </a:t>
                      </a:r>
                      <a:r>
                        <a:rPr lang="en-US" sz="1200" b="1" i="0" u="none" strike="noStrike" noProof="0" dirty="0">
                          <a:highlight>
                            <a:srgbClr val="FFFF00"/>
                          </a:highlight>
                          <a:latin typeface="Gill Sans MT"/>
                        </a:rPr>
                        <a:t>depositories</a:t>
                      </a:r>
                      <a:r>
                        <a:rPr lang="en-US" sz="1200" b="0" i="0" u="none" strike="noStrike" noProof="0" dirty="0">
                          <a:latin typeface="Gill Sans MT"/>
                        </a:rPr>
                        <a:t> and the </a:t>
                      </a:r>
                      <a:r>
                        <a:rPr lang="en-US" sz="1200" b="1" i="0" u="none" strike="noStrike" noProof="0" dirty="0">
                          <a:highlight>
                            <a:srgbClr val="FFFF00"/>
                          </a:highlight>
                          <a:latin typeface="Gill Sans MT"/>
                        </a:rPr>
                        <a:t>depositories</a:t>
                      </a:r>
                      <a:r>
                        <a:rPr lang="en-US" sz="1200" b="0" i="0" u="none" strike="noStrike" noProof="0" dirty="0">
                          <a:latin typeface="Gill Sans MT"/>
                        </a:rPr>
                        <a:t> shall club the investment limits to ensure that combined holdings of all these foreign </a:t>
                      </a:r>
                      <a:r>
                        <a:rPr lang="en-US" sz="1200" b="1" i="0" u="none" strike="noStrike" noProof="0" dirty="0">
                          <a:highlight>
                            <a:srgbClr val="FFFF00"/>
                          </a:highlight>
                          <a:latin typeface="Gill Sans MT"/>
                        </a:rPr>
                        <a:t>portfolio</a:t>
                      </a:r>
                      <a:r>
                        <a:rPr lang="en-US" sz="1200" b="0" i="0" u="none" strike="noStrike" noProof="0" dirty="0">
                          <a:latin typeface="Gill Sans MT"/>
                        </a:rPr>
                        <a:t> investors remains below ten per cent of the total paid-up </a:t>
                      </a:r>
                      <a:r>
                        <a:rPr lang="en-US" sz="1200" b="1" i="0" u="none" strike="noStrike" noProof="0" dirty="0">
                          <a:highlight>
                            <a:srgbClr val="FFFF00"/>
                          </a:highlight>
                          <a:latin typeface="Gill Sans MT"/>
                        </a:rPr>
                        <a:t>equity</a:t>
                      </a:r>
                      <a:r>
                        <a:rPr lang="en-US" sz="1200" b="0" i="0" u="none" strike="noStrike" noProof="0" dirty="0">
                          <a:latin typeface="Gill Sans MT"/>
                        </a:rPr>
                        <a:t> capital on a fully diluted basis of a investee company at any time.</a:t>
                      </a:r>
                      <a:endParaRPr lang="en-US" dirty="0"/>
                    </a:p>
                    <a:p>
                      <a:pPr lvl="0" algn="l">
                        <a:lnSpc>
                          <a:spcPct val="100000"/>
                        </a:lnSpc>
                        <a:spcBef>
                          <a:spcPts val="0"/>
                        </a:spcBef>
                        <a:spcAft>
                          <a:spcPts val="0"/>
                        </a:spcAft>
                        <a:buNone/>
                      </a:pPr>
                      <a:r>
                        <a:rPr lang="en-US" sz="1200" b="0" i="0" u="none" strike="noStrike" noProof="0" dirty="0">
                          <a:latin typeface="Gill Sans MT"/>
                        </a:rPr>
                        <a:t>                 </a:t>
                      </a:r>
                      <a:endParaRPr lang="en-US"/>
                    </a:p>
                    <a:p>
                      <a:pPr lvl="0">
                        <a:buNone/>
                      </a:pPr>
                      <a:r>
                        <a:rPr lang="en-US" sz="1800" b="0" i="0" u="none" strike="noStrike" noProof="0" dirty="0">
                          <a:latin typeface="Gill Sans MT"/>
                        </a:rPr>
                        <a:t>                 </a:t>
                      </a:r>
                      <a:endParaRPr lang="en-US"/>
                    </a:p>
                  </a:txBody>
                  <a:tcPr/>
                </a:tc>
                <a:tc>
                  <a:txBody>
                    <a:bodyPr/>
                    <a:lstStyle/>
                    <a:p>
                      <a:pPr lvl="0" algn="l">
                        <a:lnSpc>
                          <a:spcPct val="100000"/>
                        </a:lnSpc>
                        <a:spcBef>
                          <a:spcPts val="0"/>
                        </a:spcBef>
                        <a:spcAft>
                          <a:spcPts val="0"/>
                        </a:spcAft>
                        <a:buNone/>
                      </a:pPr>
                      <a:r>
                        <a:rPr lang="en-US" sz="1200" b="0" i="0" u="none" strike="noStrike" noProof="0" dirty="0"/>
                        <a:t>(7) The information referred to in sub-regulation (5) shall also be placed on the websites, if any, of the </a:t>
                      </a:r>
                      <a:r>
                        <a:rPr lang="en-US" sz="1200" b="1" i="0" u="none" strike="noStrike" noProof="0" dirty="0">
                          <a:highlight>
                            <a:srgbClr val="FFFF00"/>
                          </a:highlight>
                        </a:rPr>
                        <a:t>debenture</a:t>
                      </a:r>
                      <a:r>
                        <a:rPr lang="en-US" sz="1200" b="0" i="0" u="none" strike="noStrike" noProof="0" dirty="0"/>
                        <a:t> trustee, the issuer and the </a:t>
                      </a:r>
                      <a:r>
                        <a:rPr lang="en-US" sz="1200" b="1" i="0" u="none" strike="noStrike" noProof="0" dirty="0">
                          <a:highlight>
                            <a:srgbClr val="FFFF00"/>
                          </a:highlight>
                        </a:rPr>
                        <a:t>stock exchanges</a:t>
                      </a:r>
                      <a:r>
                        <a:rPr lang="en-US" sz="1200" b="0" i="0" u="none" strike="noStrike" noProof="0" dirty="0"/>
                        <a:t>.”</a:t>
                      </a:r>
                      <a:endParaRPr lang="en-US"/>
                    </a:p>
                    <a:p>
                      <a:pPr lvl="0" algn="l">
                        <a:lnSpc>
                          <a:spcPct val="100000"/>
                        </a:lnSpc>
                        <a:spcBef>
                          <a:spcPts val="0"/>
                        </a:spcBef>
                        <a:spcAft>
                          <a:spcPts val="0"/>
                        </a:spcAft>
                        <a:buNone/>
                      </a:pPr>
                      <a:r>
                        <a:rPr lang="en-US" sz="1200" b="0" i="0" u="none" strike="noStrike" noProof="0" dirty="0"/>
                        <a:t>(2)Where the </a:t>
                      </a:r>
                      <a:r>
                        <a:rPr lang="en-US" sz="1200" b="1" i="0" u="none" strike="noStrike" noProof="0" dirty="0">
                          <a:highlight>
                            <a:srgbClr val="FFFF00"/>
                          </a:highlight>
                        </a:rPr>
                        <a:t>issuer</a:t>
                      </a:r>
                      <a:r>
                        <a:rPr lang="en-US" sz="1200" b="0" i="0" u="none" strike="noStrike" noProof="0" dirty="0"/>
                        <a:t> is a body corporate to whom the Companies Act, 2013 applies, one-third of its Board shall comprise of independent directors, as defined in section 149 of the Companies Act, 2013.</a:t>
                      </a:r>
                      <a:endParaRPr lang="en-US"/>
                    </a:p>
                    <a:p>
                      <a:pPr lvl="0" algn="l">
                        <a:lnSpc>
                          <a:spcPct val="100000"/>
                        </a:lnSpc>
                        <a:spcBef>
                          <a:spcPts val="0"/>
                        </a:spcBef>
                        <a:spcAft>
                          <a:spcPts val="0"/>
                        </a:spcAft>
                        <a:buNone/>
                      </a:pPr>
                      <a:r>
                        <a:rPr lang="en-US" sz="1200" b="0" i="0" u="none" strike="noStrike" noProof="0" dirty="0"/>
                        <a:t>(3)Any change in rating shall be promptly disseminated in such manner as the </a:t>
                      </a:r>
                      <a:r>
                        <a:rPr lang="en-US" sz="1200" b="1" i="0" u="none" strike="noStrike" noProof="0" dirty="0">
                          <a:highlight>
                            <a:srgbClr val="FFFF00"/>
                          </a:highlight>
                        </a:rPr>
                        <a:t>stock exchange</a:t>
                      </a:r>
                      <a:r>
                        <a:rPr lang="en-US" sz="1200" b="0" i="0" u="none" strike="noStrike" noProof="0" dirty="0"/>
                        <a:t> where such </a:t>
                      </a:r>
                      <a:r>
                        <a:rPr lang="en-US" sz="1200" b="1" i="0" u="none" strike="noStrike" noProof="0" dirty="0">
                          <a:highlight>
                            <a:srgbClr val="FFFF00"/>
                          </a:highlight>
                        </a:rPr>
                        <a:t>securities</a:t>
                      </a:r>
                      <a:r>
                        <a:rPr lang="en-US" sz="1200" b="0" i="0" u="none" strike="noStrike" noProof="0" dirty="0"/>
                        <a:t> are </a:t>
                      </a:r>
                      <a:r>
                        <a:rPr lang="en-US" sz="1200" b="1" i="0" u="none" strike="noStrike" noProof="0" dirty="0">
                          <a:highlight>
                            <a:srgbClr val="FFFF00"/>
                          </a:highlight>
                        </a:rPr>
                        <a:t>listed</a:t>
                      </a:r>
                      <a:r>
                        <a:rPr lang="en-US" sz="1200" b="0" i="0" u="none" strike="noStrike" noProof="0" dirty="0"/>
                        <a:t> may determine from time to time.</a:t>
                      </a:r>
                      <a:endParaRPr lang="en-US"/>
                    </a:p>
                    <a:p>
                      <a:pPr lvl="0" algn="l">
                        <a:lnSpc>
                          <a:spcPct val="100000"/>
                        </a:lnSpc>
                        <a:spcBef>
                          <a:spcPts val="0"/>
                        </a:spcBef>
                        <a:spcAft>
                          <a:spcPts val="0"/>
                        </a:spcAft>
                        <a:buNone/>
                      </a:pPr>
                      <a:r>
                        <a:rPr lang="en-US" sz="1200" b="0" i="0" u="none" strike="noStrike" noProof="0" dirty="0"/>
                        <a:t>(4)The </a:t>
                      </a:r>
                      <a:r>
                        <a:rPr lang="en-US" sz="1200" b="1" i="0" u="none" strike="noStrike" noProof="0" dirty="0">
                          <a:highlight>
                            <a:srgbClr val="FFFF00"/>
                          </a:highlight>
                        </a:rPr>
                        <a:t>issuer</a:t>
                      </a:r>
                      <a:r>
                        <a:rPr lang="en-US" sz="1200" b="0" i="0" u="none" strike="noStrike" noProof="0" dirty="0"/>
                        <a:t>, the respective </a:t>
                      </a:r>
                      <a:r>
                        <a:rPr lang="en-US" sz="1200" b="1" i="0" u="none" strike="noStrike" noProof="0" dirty="0">
                          <a:highlight>
                            <a:srgbClr val="FFFF00"/>
                          </a:highlight>
                        </a:rPr>
                        <a:t>debenture trustees</a:t>
                      </a:r>
                      <a:r>
                        <a:rPr lang="en-US" sz="1200" b="0" i="0" u="none" strike="noStrike" noProof="0" dirty="0"/>
                        <a:t>, and s</a:t>
                      </a:r>
                      <a:r>
                        <a:rPr lang="en-US" sz="1200" b="1" i="0" u="none" strike="noStrike" noProof="0" dirty="0">
                          <a:highlight>
                            <a:srgbClr val="FFFF00"/>
                          </a:highlight>
                        </a:rPr>
                        <a:t>tock exchanges</a:t>
                      </a:r>
                      <a:r>
                        <a:rPr lang="en-US" sz="1200" b="0" i="0" u="none" strike="noStrike" noProof="0" dirty="0"/>
                        <a:t> shall disseminate all </a:t>
                      </a:r>
                      <a:r>
                        <a:rPr lang="en-US" sz="1200" b="1" i="0" u="none" strike="noStrike" noProof="0" dirty="0">
                          <a:highlight>
                            <a:srgbClr val="FFFF00"/>
                          </a:highlight>
                        </a:rPr>
                        <a:t>information</a:t>
                      </a:r>
                      <a:r>
                        <a:rPr lang="en-US" sz="1200" b="0" i="0" u="none" strike="noStrike" noProof="0" dirty="0"/>
                        <a:t> and reports regarding municipal </a:t>
                      </a:r>
                      <a:r>
                        <a:rPr lang="en-US" sz="1200" b="1" i="0" u="none" strike="noStrike" noProof="0" dirty="0">
                          <a:highlight>
                            <a:srgbClr val="FFFF00"/>
                          </a:highlight>
                        </a:rPr>
                        <a:t>debt securities</a:t>
                      </a:r>
                      <a:r>
                        <a:rPr lang="en-US" sz="1200" b="0" i="0" u="none" strike="noStrike" noProof="0" dirty="0"/>
                        <a:t> including compliance reports filed by the </a:t>
                      </a:r>
                      <a:r>
                        <a:rPr lang="en-US" sz="1200" b="1" i="0" u="none" strike="noStrike" noProof="0" dirty="0">
                          <a:highlight>
                            <a:srgbClr val="FFFF00"/>
                          </a:highlight>
                        </a:rPr>
                        <a:t>issuers</a:t>
                      </a:r>
                      <a:r>
                        <a:rPr lang="en-US" sz="1200" b="0" i="0" u="none" strike="noStrike" noProof="0" dirty="0"/>
                        <a:t> and the </a:t>
                      </a:r>
                      <a:r>
                        <a:rPr lang="en-US" sz="1200" b="1" i="0" u="none" strike="noStrike" noProof="0" dirty="0">
                          <a:highlight>
                            <a:srgbClr val="FFFF00"/>
                          </a:highlight>
                        </a:rPr>
                        <a:t>debenture trustees</a:t>
                      </a:r>
                      <a:r>
                        <a:rPr lang="en-US" sz="1200" b="0" i="0" u="none" strike="noStrike" noProof="0" dirty="0"/>
                        <a:t>, to the </a:t>
                      </a:r>
                      <a:r>
                        <a:rPr lang="en-US" sz="1200" b="1" i="0" u="none" strike="noStrike" noProof="0" dirty="0">
                          <a:highlight>
                            <a:srgbClr val="FFFF00"/>
                          </a:highlight>
                        </a:rPr>
                        <a:t>investors</a:t>
                      </a:r>
                      <a:r>
                        <a:rPr lang="en-US" sz="1200" b="0" i="0" u="none" strike="noStrike" noProof="0" dirty="0"/>
                        <a:t> and the general public by placing them on their websites.</a:t>
                      </a:r>
                      <a:endParaRPr lang="en-US" dirty="0"/>
                    </a:p>
                    <a:p>
                      <a:pPr lvl="0" algn="l">
                        <a:lnSpc>
                          <a:spcPct val="100000"/>
                        </a:lnSpc>
                        <a:spcBef>
                          <a:spcPts val="0"/>
                        </a:spcBef>
                        <a:spcAft>
                          <a:spcPts val="0"/>
                        </a:spcAft>
                        <a:buNone/>
                      </a:pPr>
                      <a:r>
                        <a:rPr lang="en-US" sz="1200" b="0" i="0" u="none" strike="noStrike" noProof="0" dirty="0"/>
                        <a:t>(5)The </a:t>
                      </a:r>
                      <a:r>
                        <a:rPr lang="en-US" sz="1200" b="1" i="0" u="none" strike="noStrike" noProof="0" dirty="0">
                          <a:highlight>
                            <a:srgbClr val="FFFF00"/>
                          </a:highlight>
                        </a:rPr>
                        <a:t>information</a:t>
                      </a:r>
                      <a:r>
                        <a:rPr lang="en-US" sz="1200" b="0" i="0" u="none" strike="noStrike" noProof="0" dirty="0"/>
                        <a:t> referred to in sub-regulation (3) shall also be placed on the websites of the </a:t>
                      </a:r>
                      <a:r>
                        <a:rPr lang="en-US" sz="1200" b="1" i="0" u="none" strike="noStrike" noProof="0" dirty="0">
                          <a:highlight>
                            <a:srgbClr val="FFFF00"/>
                          </a:highlight>
                        </a:rPr>
                        <a:t>debenture trustee</a:t>
                      </a:r>
                      <a:r>
                        <a:rPr lang="en-US" sz="1200" b="0" i="0" u="none" strike="noStrike" noProof="0" dirty="0"/>
                        <a:t>, the i</a:t>
                      </a:r>
                      <a:r>
                        <a:rPr lang="en-US" sz="1200" b="1" i="0" u="none" strike="noStrike" noProof="0" dirty="0">
                          <a:highlight>
                            <a:srgbClr val="FFFF00"/>
                          </a:highlight>
                        </a:rPr>
                        <a:t>ssuer and the stock exchanges</a:t>
                      </a:r>
                      <a:r>
                        <a:rPr lang="en-US" sz="1200" b="0" i="0" u="none" strike="noStrike" noProof="0" dirty="0"/>
                        <a:t>.</a:t>
                      </a:r>
                      <a:endParaRPr lang="en-US" dirty="0"/>
                    </a:p>
                  </a:txBody>
                  <a:tcPr/>
                </a:tc>
                <a:tc>
                  <a:txBody>
                    <a:bodyPr/>
                    <a:lstStyle/>
                    <a:p>
                      <a:pPr lvl="0" algn="l">
                        <a:lnSpc>
                          <a:spcPct val="100000"/>
                        </a:lnSpc>
                        <a:spcBef>
                          <a:spcPts val="0"/>
                        </a:spcBef>
                        <a:spcAft>
                          <a:spcPts val="0"/>
                        </a:spcAft>
                        <a:buNone/>
                      </a:pPr>
                      <a:r>
                        <a:rPr lang="en-US" sz="1200" b="0" i="0" u="none" strike="noStrike" noProof="0" dirty="0"/>
                        <a:t>7.(1) The listed entity shall appoint a share </a:t>
                      </a:r>
                      <a:r>
                        <a:rPr lang="en-US" sz="1200" b="1" i="0" u="none" strike="noStrike" noProof="0" dirty="0">
                          <a:highlight>
                            <a:srgbClr val="FFFF00"/>
                          </a:highlight>
                        </a:rPr>
                        <a:t>transfer agent</a:t>
                      </a:r>
                      <a:r>
                        <a:rPr lang="en-US" sz="1200" b="0" i="0" u="none" strike="noStrike" noProof="0" dirty="0"/>
                        <a:t> or manage the share </a:t>
                      </a:r>
                      <a:r>
                        <a:rPr lang="en-US" sz="1200" b="1" i="0" u="none" strike="noStrike" noProof="0" dirty="0">
                          <a:highlight>
                            <a:srgbClr val="FFFF00"/>
                          </a:highlight>
                        </a:rPr>
                        <a:t>transfer</a:t>
                      </a:r>
                      <a:r>
                        <a:rPr lang="en-US" sz="1200" b="0" i="0" u="none" strike="noStrike" noProof="0" dirty="0"/>
                        <a:t> facility in-house:</a:t>
                      </a:r>
                      <a:endParaRPr lang="en-US"/>
                    </a:p>
                    <a:p>
                      <a:pPr lvl="0" algn="l">
                        <a:lnSpc>
                          <a:spcPct val="100000"/>
                        </a:lnSpc>
                        <a:spcBef>
                          <a:spcPts val="0"/>
                        </a:spcBef>
                        <a:spcAft>
                          <a:spcPts val="0"/>
                        </a:spcAft>
                        <a:buNone/>
                      </a:pPr>
                      <a:r>
                        <a:rPr lang="en-US" sz="1200" b="0" i="0" u="none" strike="noStrike" noProof="0" dirty="0"/>
                        <a:t>Provided that, in the case of in-house share </a:t>
                      </a:r>
                      <a:r>
                        <a:rPr lang="en-US" sz="1200" b="1" i="0" u="none" strike="noStrike" noProof="0" dirty="0">
                          <a:highlight>
                            <a:srgbClr val="FFFF00"/>
                          </a:highlight>
                        </a:rPr>
                        <a:t>transfer</a:t>
                      </a:r>
                      <a:r>
                        <a:rPr lang="en-US" sz="1200" b="0" i="0" u="none" strike="noStrike" noProof="0" dirty="0"/>
                        <a:t> facility, as and when the total number of holders of securities of the listed entity exceeds one lakh, the listed entity shall either register with the Board as a Category II share transfer agent or appoint Registrar to an issue and share</a:t>
                      </a:r>
                      <a:r>
                        <a:rPr lang="en-US" sz="1200" b="1" i="0" u="none" strike="noStrike" noProof="0" dirty="0">
                          <a:highlight>
                            <a:srgbClr val="FFFF00"/>
                          </a:highlight>
                        </a:rPr>
                        <a:t> transfer</a:t>
                      </a:r>
                      <a:r>
                        <a:rPr lang="en-US" sz="1200" b="0" i="0" u="none" strike="noStrike" noProof="0" dirty="0"/>
                        <a:t> agent registered with the Board.</a:t>
                      </a:r>
                      <a:endParaRPr lang="en-US"/>
                    </a:p>
                    <a:p>
                      <a:pPr lvl="0" algn="l">
                        <a:lnSpc>
                          <a:spcPct val="100000"/>
                        </a:lnSpc>
                        <a:spcBef>
                          <a:spcPts val="0"/>
                        </a:spcBef>
                        <a:spcAft>
                          <a:spcPts val="0"/>
                        </a:spcAft>
                        <a:buNone/>
                      </a:pPr>
                      <a:r>
                        <a:rPr lang="en-US" sz="1200" b="0" i="0" u="none" strike="noStrike" noProof="0" dirty="0"/>
                        <a:t>                 </a:t>
                      </a:r>
                      <a:endParaRPr lang="en-US"/>
                    </a:p>
                    <a:p>
                      <a:pPr lvl="0" algn="l">
                        <a:lnSpc>
                          <a:spcPct val="100000"/>
                        </a:lnSpc>
                        <a:spcBef>
                          <a:spcPts val="0"/>
                        </a:spcBef>
                        <a:spcAft>
                          <a:spcPts val="0"/>
                        </a:spcAft>
                        <a:buNone/>
                      </a:pPr>
                      <a:r>
                        <a:rPr lang="en-US" sz="1200" b="0" i="0" u="none" strike="noStrike" noProof="0" dirty="0">
                          <a:latin typeface="Gill Sans MT"/>
                        </a:rPr>
                        <a:t>(4)In the event of the </a:t>
                      </a:r>
                      <a:r>
                        <a:rPr lang="en-US" sz="1200" b="1" i="0" u="none" strike="noStrike" noProof="0" dirty="0">
                          <a:highlight>
                            <a:srgbClr val="FFFF00"/>
                          </a:highlight>
                          <a:latin typeface="Gill Sans MT"/>
                        </a:rPr>
                        <a:t>escrow account</a:t>
                      </a:r>
                      <a:r>
                        <a:rPr lang="en-US" sz="1200" b="0" i="0" u="none" strike="noStrike" noProof="0" dirty="0">
                          <a:latin typeface="Gill Sans MT"/>
                        </a:rPr>
                        <a:t> being created by way of a </a:t>
                      </a:r>
                      <a:r>
                        <a:rPr lang="en-US" sz="1200" b="1" i="0" u="none" strike="noStrike" noProof="0" dirty="0">
                          <a:highlight>
                            <a:srgbClr val="FFFF00"/>
                          </a:highlight>
                          <a:latin typeface="Gill Sans MT"/>
                        </a:rPr>
                        <a:t>bank </a:t>
                      </a:r>
                      <a:r>
                        <a:rPr lang="en-US" sz="1200" b="0" i="0" u="none" strike="noStrike" noProof="0" dirty="0">
                          <a:latin typeface="Gill Sans MT"/>
                        </a:rPr>
                        <a:t>guarantee or by </a:t>
                      </a:r>
                      <a:r>
                        <a:rPr lang="en-US" sz="1200" b="1" i="0" u="none" strike="noStrike" noProof="0" dirty="0">
                          <a:highlight>
                            <a:srgbClr val="FFFF00"/>
                          </a:highlight>
                          <a:latin typeface="Gill Sans MT"/>
                        </a:rPr>
                        <a:t>deposit </a:t>
                      </a:r>
                      <a:r>
                        <a:rPr lang="en-US" sz="1200" b="0" i="0" u="none" strike="noStrike" noProof="0" dirty="0">
                          <a:latin typeface="Gill Sans MT"/>
                        </a:rPr>
                        <a:t>of securities, the acquirer shall also ensure that at least one per cent of the total consideration payable is </a:t>
                      </a:r>
                      <a:r>
                        <a:rPr lang="en-US" sz="1200" b="1" i="0" u="none" strike="noStrike" noProof="0" dirty="0">
                          <a:highlight>
                            <a:srgbClr val="FFFF00"/>
                          </a:highlight>
                          <a:latin typeface="Gill Sans MT"/>
                        </a:rPr>
                        <a:t>deposited </a:t>
                      </a:r>
                      <a:r>
                        <a:rPr lang="en-US" sz="1200" b="0" i="0" u="none" strike="noStrike" noProof="0" dirty="0">
                          <a:latin typeface="Gill Sans MT"/>
                        </a:rPr>
                        <a:t>in cash with a scheduled </a:t>
                      </a:r>
                      <a:r>
                        <a:rPr lang="en-US" sz="1200" b="1" i="0" u="none" strike="noStrike" noProof="0" dirty="0">
                          <a:highlight>
                            <a:srgbClr val="FFFF00"/>
                          </a:highlight>
                          <a:latin typeface="Gill Sans MT"/>
                        </a:rPr>
                        <a:t>commercial bank</a:t>
                      </a:r>
                      <a:r>
                        <a:rPr lang="en-US" sz="1200" b="0" i="0" u="none" strike="noStrike" noProof="0" dirty="0">
                          <a:latin typeface="Gill Sans MT"/>
                        </a:rPr>
                        <a:t> as a part of the </a:t>
                      </a:r>
                      <a:r>
                        <a:rPr lang="en-US" sz="1200" b="1" i="0" u="none" strike="noStrike" noProof="0" dirty="0">
                          <a:highlight>
                            <a:srgbClr val="FFFF00"/>
                          </a:highlight>
                          <a:latin typeface="Gill Sans MT"/>
                        </a:rPr>
                        <a:t>escrow account.</a:t>
                      </a:r>
                      <a:endParaRPr lang="en-US" b="1" dirty="0">
                        <a:highlight>
                          <a:srgbClr val="FFFF00"/>
                        </a:highlight>
                      </a:endParaRPr>
                    </a:p>
                    <a:p>
                      <a:pPr lvl="0" algn="l">
                        <a:lnSpc>
                          <a:spcPct val="100000"/>
                        </a:lnSpc>
                        <a:spcBef>
                          <a:spcPts val="0"/>
                        </a:spcBef>
                        <a:spcAft>
                          <a:spcPts val="0"/>
                        </a:spcAft>
                        <a:buNone/>
                      </a:pPr>
                      <a:r>
                        <a:rPr lang="en-US" sz="1200" b="0" i="0" u="none" strike="noStrike" noProof="0" dirty="0">
                          <a:latin typeface="Gill Sans MT"/>
                        </a:rPr>
                        <a:t>                 </a:t>
                      </a:r>
                      <a:endParaRPr lang="en-US"/>
                    </a:p>
                    <a:p>
                      <a:pPr lvl="0" algn="l">
                        <a:lnSpc>
                          <a:spcPct val="100000"/>
                        </a:lnSpc>
                        <a:spcBef>
                          <a:spcPts val="0"/>
                        </a:spcBef>
                        <a:spcAft>
                          <a:spcPts val="0"/>
                        </a:spcAft>
                        <a:buNone/>
                      </a:pPr>
                      <a:r>
                        <a:rPr lang="en-US" sz="1800" b="0" i="0" u="none" strike="noStrike" noProof="0" dirty="0"/>
                        <a:t>                 </a:t>
                      </a:r>
                      <a:r>
                        <a:rPr lang="en-US" sz="1800" b="0" i="0" u="none" strike="noStrike" noProof="0" dirty="0">
                          <a:latin typeface="Gill Sans MT"/>
                        </a:rPr>
                        <a:t>              </a:t>
                      </a:r>
                      <a:endParaRPr lang="en-US"/>
                    </a:p>
                  </a:txBody>
                  <a:tcPr/>
                </a:tc>
                <a:tc>
                  <a:txBody>
                    <a:bodyPr/>
                    <a:lstStyle/>
                    <a:p>
                      <a:pPr lvl="0" algn="l">
                        <a:lnSpc>
                          <a:spcPct val="100000"/>
                        </a:lnSpc>
                        <a:spcBef>
                          <a:spcPts val="0"/>
                        </a:spcBef>
                        <a:spcAft>
                          <a:spcPts val="0"/>
                        </a:spcAft>
                        <a:buNone/>
                      </a:pPr>
                      <a:r>
                        <a:rPr lang="en-US" sz="1200" b="0" i="0" u="none" strike="noStrike" noProof="0" dirty="0"/>
                        <a:t>9.(1) The trustee shall hold the REIT </a:t>
                      </a:r>
                      <a:r>
                        <a:rPr lang="en-US" sz="1200" b="1" i="0" u="none" strike="noStrike" noProof="0" dirty="0">
                          <a:highlight>
                            <a:srgbClr val="FFFF00"/>
                          </a:highlight>
                        </a:rPr>
                        <a:t>assets</a:t>
                      </a:r>
                      <a:r>
                        <a:rPr lang="en-US" sz="1200" b="0" i="0" u="none" strike="noStrike" noProof="0" dirty="0"/>
                        <a:t> in trust for the </a:t>
                      </a:r>
                      <a:r>
                        <a:rPr lang="en-US" sz="1200" b="1" i="0" u="none" strike="noStrike" noProof="0" dirty="0">
                          <a:highlight>
                            <a:srgbClr val="FFFF00"/>
                          </a:highlight>
                        </a:rPr>
                        <a:t>benefit</a:t>
                      </a:r>
                      <a:r>
                        <a:rPr lang="en-US" sz="1200" b="0" i="0" u="none" strike="noStrike" noProof="0" dirty="0"/>
                        <a:t> of the unit holders in accordance with the trust deed and these regulations.</a:t>
                      </a:r>
                      <a:endParaRPr lang="en-US" dirty="0"/>
                    </a:p>
                  </a:txBody>
                  <a:tcPr/>
                </a:tc>
                <a:extLst>
                  <a:ext uri="{0D108BD9-81ED-4DB2-BD59-A6C34878D82A}">
                    <a16:rowId xmlns:a16="http://schemas.microsoft.com/office/drawing/2014/main" val="1111665771"/>
                  </a:ext>
                </a:extLst>
              </a:tr>
            </a:tbl>
          </a:graphicData>
        </a:graphic>
      </p:graphicFrame>
    </p:spTree>
    <p:extLst>
      <p:ext uri="{BB962C8B-B14F-4D97-AF65-F5344CB8AC3E}">
        <p14:creationId xmlns:p14="http://schemas.microsoft.com/office/powerpoint/2010/main" val="298195753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TF00001246</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Parcel</vt:lpstr>
      <vt:lpstr>Semantic cluster analysis</vt:lpstr>
      <vt:lpstr>TAg words - glossary</vt:lpstr>
      <vt:lpstr>Tag words similarity</vt:lpstr>
      <vt:lpstr>Tag words cluster-wise</vt:lpstr>
      <vt:lpstr>FREQUENT WORDS (&gt;50) CLUSTER-WISE</vt:lpstr>
      <vt:lpstr>REGULATIONS CLUSTER-WISe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656</cp:revision>
  <dcterms:created xsi:type="dcterms:W3CDTF">2020-08-29T14:29:46Z</dcterms:created>
  <dcterms:modified xsi:type="dcterms:W3CDTF">2020-08-31T09:21:15Z</dcterms:modified>
</cp:coreProperties>
</file>