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C840C3-B04D-4CE6-ADAA-2556E394547A}">
  <a:tblStyle styleId="{5BC840C3-B04D-4CE6-ADAA-2556E39454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2ba795c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2ba795c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2ba795c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2ba795c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2ba795c6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2ba795c6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2ba795c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2ba795c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2ba795c6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2ba795c6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2ba795c6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2ba795c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2ba795c6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2ba795c6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ba795c6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ba795c6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dc.gov/nchs/covid19/pulse/mental-health.htm" TargetMode="External"/><Relationship Id="rId4" Type="http://schemas.openxmlformats.org/officeDocument/2006/relationships/hyperlink" Target="https://www.who.int/data/gho/data/themes/mental-health/suicide-rates" TargetMode="External"/><Relationship Id="rId5" Type="http://schemas.openxmlformats.org/officeDocument/2006/relationships/hyperlink" Target="https://worldpopulationreview.com" TargetMode="External"/><Relationship Id="rId6" Type="http://schemas.openxmlformats.org/officeDocument/2006/relationships/hyperlink" Target="https://ourworldindata.org" TargetMode="External"/><Relationship Id="rId7" Type="http://schemas.openxmlformats.org/officeDocument/2006/relationships/hyperlink" Target="https://www.kff.org" TargetMode="External"/><Relationship Id="rId8" Type="http://schemas.openxmlformats.org/officeDocument/2006/relationships/hyperlink" Target="https://trends.google.com/trends/?geo=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8975" y="613650"/>
            <a:ext cx="595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780"/>
              <a:t>Beyond the Virus: The Impact of the COVID-19 Pandemic on Mental Health</a:t>
            </a:r>
            <a:endParaRPr b="1" sz="3780"/>
          </a:p>
        </p:txBody>
      </p:sp>
      <p:sp>
        <p:nvSpPr>
          <p:cNvPr id="55" name="Google Shape;55;p13"/>
          <p:cNvSpPr txBox="1"/>
          <p:nvPr>
            <p:ph idx="1" type="subTitle"/>
          </p:nvPr>
        </p:nvSpPr>
        <p:spPr>
          <a:xfrm>
            <a:off x="813575" y="2666250"/>
            <a:ext cx="4644900" cy="119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Deepti Saravanan (ds6812)</a:t>
            </a:r>
            <a:endParaRPr sz="2400"/>
          </a:p>
          <a:p>
            <a:pPr indent="0" lvl="0" marL="0" rtl="0" algn="ctr">
              <a:spcBef>
                <a:spcPts val="0"/>
              </a:spcBef>
              <a:spcAft>
                <a:spcPts val="0"/>
              </a:spcAft>
              <a:buNone/>
            </a:pPr>
            <a:r>
              <a:rPr lang="en" sz="2400"/>
              <a:t>João Galinho (jg6606)</a:t>
            </a:r>
            <a:endParaRPr sz="2400"/>
          </a:p>
        </p:txBody>
      </p:sp>
      <p:pic>
        <p:nvPicPr>
          <p:cNvPr id="56" name="Google Shape;56;p13"/>
          <p:cNvPicPr preferRelativeResize="0"/>
          <p:nvPr/>
        </p:nvPicPr>
        <p:blipFill>
          <a:blip r:embed="rId3">
            <a:alphaModFix/>
          </a:blip>
          <a:stretch>
            <a:fillRect/>
          </a:stretch>
        </p:blipFill>
        <p:spPr>
          <a:xfrm>
            <a:off x="6804925" y="152425"/>
            <a:ext cx="2046374" cy="2606350"/>
          </a:xfrm>
          <a:prstGeom prst="rect">
            <a:avLst/>
          </a:prstGeom>
          <a:noFill/>
          <a:ln>
            <a:noFill/>
          </a:ln>
        </p:spPr>
      </p:pic>
      <p:sp>
        <p:nvSpPr>
          <p:cNvPr id="57" name="Google Shape;57;p13"/>
          <p:cNvSpPr txBox="1"/>
          <p:nvPr/>
        </p:nvSpPr>
        <p:spPr>
          <a:xfrm>
            <a:off x="289900" y="3759425"/>
            <a:ext cx="82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8" name="Google Shape;58;p13"/>
          <p:cNvSpPr txBox="1"/>
          <p:nvPr>
            <p:ph idx="1" type="subTitle"/>
          </p:nvPr>
        </p:nvSpPr>
        <p:spPr>
          <a:xfrm>
            <a:off x="150000" y="4212575"/>
            <a:ext cx="8844000" cy="14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a:t>CSCI-GA.3033-096 Data Analytics and Visualization in Healthcare</a:t>
            </a:r>
            <a:endParaRPr b="1"/>
          </a:p>
          <a:p>
            <a:pPr indent="0" lvl="0" marL="0" rtl="0" algn="l">
              <a:spcBef>
                <a:spcPts val="0"/>
              </a:spcBef>
              <a:spcAft>
                <a:spcPts val="0"/>
              </a:spcAft>
              <a:buNone/>
            </a:pPr>
            <a:r>
              <a:rPr lang="en" sz="1800"/>
              <a:t>Professor Maria Lorena Carlo Unda</a:t>
            </a:r>
            <a:endParaRPr sz="1800"/>
          </a:p>
          <a:p>
            <a:pPr indent="0" lvl="0" marL="0" rtl="0" algn="l">
              <a:spcBef>
                <a:spcPts val="0"/>
              </a:spcBef>
              <a:spcAft>
                <a:spcPts val="0"/>
              </a:spcAft>
              <a:buNone/>
            </a:pPr>
            <a:r>
              <a:t/>
            </a:r>
            <a:endParaRPr sz="800"/>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restrictive policies during COVID-19 pandemic could make us feel isolated and lonely, leading to anxiety and depression.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PROPOSED HYPOTHESES:</a:t>
            </a:r>
            <a:endParaRPr b="1"/>
          </a:p>
          <a:p>
            <a:pPr indent="-342900" lvl="0" marL="457200" rtl="0" algn="l">
              <a:spcBef>
                <a:spcPts val="1200"/>
              </a:spcBef>
              <a:spcAft>
                <a:spcPts val="0"/>
              </a:spcAft>
              <a:buSzPts val="1800"/>
              <a:buAutoNum type="arabicPeriod"/>
            </a:pPr>
            <a:r>
              <a:rPr lang="en"/>
              <a:t>The COVID-19 pandemic has contributed to an increase in mental health issues.</a:t>
            </a:r>
            <a:endParaRPr/>
          </a:p>
          <a:p>
            <a:pPr indent="-342900" lvl="0" marL="457200" rtl="0" algn="l">
              <a:spcBef>
                <a:spcPts val="0"/>
              </a:spcBef>
              <a:spcAft>
                <a:spcPts val="0"/>
              </a:spcAft>
              <a:buSzPts val="1800"/>
              <a:buAutoNum type="arabicPeriod"/>
            </a:pPr>
            <a:r>
              <a:rPr lang="en"/>
              <a:t>There is a correlation between this increase and the increase in the associated consequences (suicide and substance abuse).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COLLECTION: </a:t>
            </a:r>
            <a:endParaRPr b="1"/>
          </a:p>
          <a:p>
            <a:pPr indent="-342900" lvl="0" marL="457200" rtl="0" algn="l">
              <a:spcBef>
                <a:spcPts val="1200"/>
              </a:spcBef>
              <a:spcAft>
                <a:spcPts val="0"/>
              </a:spcAft>
              <a:buSzPts val="1800"/>
              <a:buChar char="●"/>
            </a:pPr>
            <a:r>
              <a:rPr lang="en"/>
              <a:t>Official Websites - </a:t>
            </a:r>
            <a:r>
              <a:rPr lang="en" u="sng">
                <a:solidFill>
                  <a:schemeClr val="hlink"/>
                </a:solidFill>
                <a:hlinkClick r:id="rId3"/>
              </a:rPr>
              <a:t>CDC</a:t>
            </a:r>
            <a:r>
              <a:rPr lang="en"/>
              <a:t>, </a:t>
            </a:r>
            <a:r>
              <a:rPr lang="en" u="sng">
                <a:solidFill>
                  <a:schemeClr val="hlink"/>
                </a:solidFill>
                <a:hlinkClick r:id="rId4"/>
              </a:rPr>
              <a:t>WHO</a:t>
            </a:r>
            <a:endParaRPr/>
          </a:p>
          <a:p>
            <a:pPr indent="-342900" lvl="0" marL="457200" rtl="0" algn="l">
              <a:spcBef>
                <a:spcPts val="0"/>
              </a:spcBef>
              <a:spcAft>
                <a:spcPts val="0"/>
              </a:spcAft>
              <a:buSzPts val="1800"/>
              <a:buChar char="●"/>
            </a:pPr>
            <a:r>
              <a:rPr lang="en"/>
              <a:t>Data Sites - </a:t>
            </a:r>
            <a:r>
              <a:rPr lang="en" u="sng">
                <a:solidFill>
                  <a:schemeClr val="hlink"/>
                </a:solidFill>
                <a:hlinkClick r:id="rId5"/>
              </a:rPr>
              <a:t>World Population Review</a:t>
            </a:r>
            <a:r>
              <a:rPr lang="en"/>
              <a:t>, </a:t>
            </a:r>
            <a:r>
              <a:rPr lang="en" u="sng">
                <a:solidFill>
                  <a:schemeClr val="hlink"/>
                </a:solidFill>
                <a:hlinkClick r:id="rId6"/>
              </a:rPr>
              <a:t>Our World in Data</a:t>
            </a:r>
            <a:endParaRPr/>
          </a:p>
          <a:p>
            <a:pPr indent="-342900" lvl="0" marL="457200" rtl="0" algn="l">
              <a:spcBef>
                <a:spcPts val="0"/>
              </a:spcBef>
              <a:spcAft>
                <a:spcPts val="0"/>
              </a:spcAft>
              <a:buSzPts val="1800"/>
              <a:buChar char="●"/>
            </a:pPr>
            <a:r>
              <a:rPr lang="en"/>
              <a:t>Public Polls - </a:t>
            </a:r>
            <a:r>
              <a:rPr lang="en" u="sng">
                <a:solidFill>
                  <a:schemeClr val="hlink"/>
                </a:solidFill>
                <a:hlinkClick r:id="rId7"/>
              </a:rPr>
              <a:t>KFF</a:t>
            </a:r>
            <a:endParaRPr/>
          </a:p>
          <a:p>
            <a:pPr indent="-342900" lvl="0" marL="457200" rtl="0" algn="l">
              <a:spcBef>
                <a:spcPts val="0"/>
              </a:spcBef>
              <a:spcAft>
                <a:spcPts val="0"/>
              </a:spcAft>
              <a:buSzPts val="1800"/>
              <a:buChar char="●"/>
            </a:pPr>
            <a:r>
              <a:rPr lang="en"/>
              <a:t>Text search data - </a:t>
            </a:r>
            <a:r>
              <a:rPr lang="en" u="sng">
                <a:solidFill>
                  <a:schemeClr val="hlink"/>
                </a:solidFill>
                <a:hlinkClick r:id="rId8"/>
              </a:rPr>
              <a:t>Google Trends</a:t>
            </a:r>
            <a:endParaRPr b="1"/>
          </a:p>
          <a:p>
            <a:pPr indent="0" lvl="0" marL="0" rtl="0" algn="l">
              <a:spcBef>
                <a:spcPts val="1200"/>
              </a:spcBef>
              <a:spcAft>
                <a:spcPts val="0"/>
              </a:spcAft>
              <a:buNone/>
            </a:pPr>
            <a:r>
              <a:rPr b="1" lang="en"/>
              <a:t>METHODS:</a:t>
            </a:r>
            <a:endParaRPr b="1" u="sng"/>
          </a:p>
          <a:p>
            <a:pPr indent="-342900" lvl="0" marL="457200" rtl="0" algn="l">
              <a:spcBef>
                <a:spcPts val="1200"/>
              </a:spcBef>
              <a:spcAft>
                <a:spcPts val="0"/>
              </a:spcAft>
              <a:buSzPts val="1800"/>
              <a:buChar char="●"/>
            </a:pPr>
            <a:r>
              <a:rPr lang="en"/>
              <a:t>COVID-19 and Mental Health</a:t>
            </a:r>
            <a:endParaRPr/>
          </a:p>
          <a:p>
            <a:pPr indent="-342900" lvl="0" marL="457200" rtl="0" algn="l">
              <a:spcBef>
                <a:spcPts val="0"/>
              </a:spcBef>
              <a:spcAft>
                <a:spcPts val="0"/>
              </a:spcAft>
              <a:buSzPts val="1800"/>
              <a:buChar char="●"/>
            </a:pPr>
            <a:r>
              <a:rPr lang="en"/>
              <a:t>COVID-19 and Suicide Rates</a:t>
            </a:r>
            <a:endParaRPr/>
          </a:p>
          <a:p>
            <a:pPr indent="-342900" lvl="0" marL="457200" rtl="0" algn="l">
              <a:spcBef>
                <a:spcPts val="0"/>
              </a:spcBef>
              <a:spcAft>
                <a:spcPts val="0"/>
              </a:spcAft>
              <a:buSzPts val="1800"/>
              <a:buChar char="●"/>
            </a:pPr>
            <a:r>
              <a:rPr lang="en"/>
              <a:t>COVID-19 and Substance Abuse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(CONTD.)</a:t>
            </a:r>
            <a:endParaRPr/>
          </a:p>
        </p:txBody>
      </p:sp>
      <p:pic>
        <p:nvPicPr>
          <p:cNvPr id="76" name="Google Shape;76;p16"/>
          <p:cNvPicPr preferRelativeResize="0"/>
          <p:nvPr/>
        </p:nvPicPr>
        <p:blipFill rotWithShape="1">
          <a:blip r:embed="rId3">
            <a:alphaModFix/>
          </a:blip>
          <a:srcRect b="0" l="0" r="2381" t="0"/>
          <a:stretch/>
        </p:blipFill>
        <p:spPr>
          <a:xfrm>
            <a:off x="109100" y="1514275"/>
            <a:ext cx="8925801" cy="350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5561350" y="130900"/>
            <a:ext cx="3582651" cy="1937449"/>
          </a:xfrm>
          <a:prstGeom prst="rect">
            <a:avLst/>
          </a:prstGeom>
          <a:noFill/>
          <a:ln>
            <a:noFill/>
          </a:ln>
        </p:spPr>
      </p:pic>
      <p:pic>
        <p:nvPicPr>
          <p:cNvPr id="82" name="Google Shape;82;p17"/>
          <p:cNvPicPr preferRelativeResize="0"/>
          <p:nvPr/>
        </p:nvPicPr>
        <p:blipFill>
          <a:blip r:embed="rId4">
            <a:alphaModFix/>
          </a:blip>
          <a:stretch>
            <a:fillRect/>
          </a:stretch>
        </p:blipFill>
        <p:spPr>
          <a:xfrm>
            <a:off x="3404050" y="2762597"/>
            <a:ext cx="5739949" cy="2380903"/>
          </a:xfrm>
          <a:prstGeom prst="rect">
            <a:avLst/>
          </a:prstGeom>
          <a:noFill/>
          <a:ln>
            <a:noFill/>
          </a:ln>
        </p:spPr>
      </p:pic>
      <p:pic>
        <p:nvPicPr>
          <p:cNvPr id="83" name="Google Shape;83;p17"/>
          <p:cNvPicPr preferRelativeResize="0"/>
          <p:nvPr/>
        </p:nvPicPr>
        <p:blipFill>
          <a:blip r:embed="rId5">
            <a:alphaModFix/>
          </a:blip>
          <a:stretch>
            <a:fillRect/>
          </a:stretch>
        </p:blipFill>
        <p:spPr>
          <a:xfrm>
            <a:off x="0" y="0"/>
            <a:ext cx="5788774" cy="2356649"/>
          </a:xfrm>
          <a:prstGeom prst="rect">
            <a:avLst/>
          </a:prstGeom>
          <a:noFill/>
          <a:ln>
            <a:noFill/>
          </a:ln>
        </p:spPr>
      </p:pic>
      <p:pic>
        <p:nvPicPr>
          <p:cNvPr id="84" name="Google Shape;84;p17"/>
          <p:cNvPicPr preferRelativeResize="0"/>
          <p:nvPr/>
        </p:nvPicPr>
        <p:blipFill>
          <a:blip r:embed="rId6">
            <a:alphaModFix/>
          </a:blip>
          <a:stretch>
            <a:fillRect/>
          </a:stretch>
        </p:blipFill>
        <p:spPr>
          <a:xfrm>
            <a:off x="236575" y="2356650"/>
            <a:ext cx="2765375" cy="276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STATISTICAL TESTING</a:t>
            </a:r>
            <a:endParaRPr/>
          </a:p>
        </p:txBody>
      </p:sp>
      <p:pic>
        <p:nvPicPr>
          <p:cNvPr id="90" name="Google Shape;90;p18"/>
          <p:cNvPicPr preferRelativeResize="0"/>
          <p:nvPr/>
        </p:nvPicPr>
        <p:blipFill>
          <a:blip r:embed="rId3">
            <a:alphaModFix/>
          </a:blip>
          <a:stretch>
            <a:fillRect/>
          </a:stretch>
        </p:blipFill>
        <p:spPr>
          <a:xfrm>
            <a:off x="152400" y="1170125"/>
            <a:ext cx="8839200" cy="38033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19"/>
          <p:cNvGraphicFramePr/>
          <p:nvPr/>
        </p:nvGraphicFramePr>
        <p:xfrm>
          <a:off x="-12" y="10"/>
          <a:ext cx="3000000" cy="3000000"/>
        </p:xfrm>
        <a:graphic>
          <a:graphicData uri="http://schemas.openxmlformats.org/drawingml/2006/table">
            <a:tbl>
              <a:tblPr>
                <a:noFill/>
                <a:tableStyleId>{5BC840C3-B04D-4CE6-ADAA-2556E394547A}</a:tableStyleId>
              </a:tblPr>
              <a:tblGrid>
                <a:gridCol w="2442525"/>
                <a:gridCol w="2176400"/>
                <a:gridCol w="2239100"/>
                <a:gridCol w="2286000"/>
              </a:tblGrid>
              <a:tr h="658075">
                <a:tc>
                  <a:txBody>
                    <a:bodyPr/>
                    <a:lstStyle/>
                    <a:p>
                      <a:pPr indent="0" lvl="0" marL="0" rtl="0" algn="ctr">
                        <a:spcBef>
                          <a:spcPts val="0"/>
                        </a:spcBef>
                        <a:spcAft>
                          <a:spcPts val="0"/>
                        </a:spcAft>
                        <a:buNone/>
                      </a:pPr>
                      <a:r>
                        <a:rPr b="1" lang="en" sz="1300"/>
                        <a:t>COVID-19 PANDEMIC VS MENTAL HEALTH</a:t>
                      </a:r>
                      <a:endParaRPr b="1" sz="1300"/>
                    </a:p>
                  </a:txBody>
                  <a:tcPr marT="91425" marB="91425" marR="91425" marL="91425"/>
                </a:tc>
                <a:tc>
                  <a:txBody>
                    <a:bodyPr/>
                    <a:lstStyle/>
                    <a:p>
                      <a:pPr indent="0" lvl="0" marL="0" rtl="0" algn="ctr">
                        <a:spcBef>
                          <a:spcPts val="0"/>
                        </a:spcBef>
                        <a:spcAft>
                          <a:spcPts val="0"/>
                        </a:spcAft>
                        <a:buNone/>
                      </a:pPr>
                      <a:r>
                        <a:rPr b="1" lang="en" sz="1300"/>
                        <a:t>COVID-19 PANDEMIC VS SUICIDE RATES</a:t>
                      </a:r>
                      <a:endParaRPr b="1" sz="1300"/>
                    </a:p>
                  </a:txBody>
                  <a:tcPr marT="91425" marB="91425" marR="91425" marL="91425"/>
                </a:tc>
                <a:tc>
                  <a:txBody>
                    <a:bodyPr/>
                    <a:lstStyle/>
                    <a:p>
                      <a:pPr indent="0" lvl="0" marL="0" rtl="0" algn="ctr">
                        <a:spcBef>
                          <a:spcPts val="0"/>
                        </a:spcBef>
                        <a:spcAft>
                          <a:spcPts val="0"/>
                        </a:spcAft>
                        <a:buNone/>
                      </a:pPr>
                      <a:r>
                        <a:rPr b="1" lang="en" sz="1300"/>
                        <a:t>COVID-19 PANDEMIC VS SUBSTANCE ABUSE</a:t>
                      </a:r>
                      <a:endParaRPr b="1" sz="1300"/>
                    </a:p>
                  </a:txBody>
                  <a:tcPr marT="91425" marB="91425" marR="91425" marL="91425"/>
                </a:tc>
                <a:tc>
                  <a:txBody>
                    <a:bodyPr/>
                    <a:lstStyle/>
                    <a:p>
                      <a:pPr indent="0" lvl="0" marL="0" rtl="0" algn="ctr">
                        <a:spcBef>
                          <a:spcPts val="0"/>
                        </a:spcBef>
                        <a:spcAft>
                          <a:spcPts val="0"/>
                        </a:spcAft>
                        <a:buNone/>
                      </a:pPr>
                      <a:r>
                        <a:rPr b="1" lang="en" sz="1300"/>
                        <a:t>POINTERS FROM DOMAIN EXPERT </a:t>
                      </a:r>
                      <a:endParaRPr b="1" sz="1300"/>
                    </a:p>
                  </a:txBody>
                  <a:tcPr marT="91425" marB="91425" marR="91425" marL="91425"/>
                </a:tc>
              </a:tr>
              <a:tr h="4485425">
                <a:tc>
                  <a:txBody>
                    <a:bodyPr/>
                    <a:lstStyle/>
                    <a:p>
                      <a:pPr indent="-311150" lvl="0" marL="457200" rtl="0" algn="l">
                        <a:spcBef>
                          <a:spcPts val="0"/>
                        </a:spcBef>
                        <a:spcAft>
                          <a:spcPts val="0"/>
                        </a:spcAft>
                        <a:buSzPts val="1300"/>
                        <a:buChar char="●"/>
                      </a:pPr>
                      <a:r>
                        <a:rPr lang="en" sz="1300"/>
                        <a:t>13% higher mean depression prevalence rate</a:t>
                      </a:r>
                      <a:endParaRPr sz="1300"/>
                    </a:p>
                    <a:p>
                      <a:pPr indent="-311150" lvl="0" marL="457200" rtl="0" algn="l">
                        <a:spcBef>
                          <a:spcPts val="0"/>
                        </a:spcBef>
                        <a:spcAft>
                          <a:spcPts val="0"/>
                        </a:spcAft>
                        <a:buSzPts val="1300"/>
                        <a:buChar char="●"/>
                      </a:pPr>
                      <a:r>
                        <a:rPr lang="en" sz="1300"/>
                        <a:t>Histogram plot - right skewed (2019) vs left skewed (2020)</a:t>
                      </a:r>
                      <a:endParaRPr sz="1300"/>
                    </a:p>
                    <a:p>
                      <a:pPr indent="-311150" lvl="0" marL="457200" rtl="0" algn="l">
                        <a:spcBef>
                          <a:spcPts val="0"/>
                        </a:spcBef>
                        <a:spcAft>
                          <a:spcPts val="0"/>
                        </a:spcAft>
                        <a:buSzPts val="1300"/>
                        <a:buChar char="●"/>
                      </a:pPr>
                      <a:r>
                        <a:rPr lang="en" sz="1300"/>
                        <a:t>Increase in depression rate in US from 2020 to 2021 by 9%</a:t>
                      </a:r>
                      <a:endParaRPr sz="1300"/>
                    </a:p>
                    <a:p>
                      <a:pPr indent="-311150" lvl="0" marL="457200" rtl="0" algn="l">
                        <a:spcBef>
                          <a:spcPts val="0"/>
                        </a:spcBef>
                        <a:spcAft>
                          <a:spcPts val="0"/>
                        </a:spcAft>
                        <a:buSzPts val="1300"/>
                        <a:buChar char="●"/>
                      </a:pPr>
                      <a:r>
                        <a:rPr lang="en" sz="1300"/>
                        <a:t>Unemployment - positive weak, statistically insignificant</a:t>
                      </a:r>
                      <a:endParaRPr sz="1300"/>
                    </a:p>
                    <a:p>
                      <a:pPr indent="-311150" lvl="0" marL="457200" rtl="0" algn="l">
                        <a:spcBef>
                          <a:spcPts val="0"/>
                        </a:spcBef>
                        <a:spcAft>
                          <a:spcPts val="0"/>
                        </a:spcAft>
                        <a:buSzPts val="1300"/>
                        <a:buChar char="●"/>
                      </a:pPr>
                      <a:r>
                        <a:rPr lang="en" sz="1300"/>
                        <a:t>Females more affected than males by 30% in 2020 and 23.5% in 2021</a:t>
                      </a:r>
                      <a:endParaRPr sz="1300"/>
                    </a:p>
                    <a:p>
                      <a:pPr indent="-311150" lvl="0" marL="457200" rtl="0" algn="l">
                        <a:spcBef>
                          <a:spcPts val="0"/>
                        </a:spcBef>
                        <a:spcAft>
                          <a:spcPts val="0"/>
                        </a:spcAft>
                        <a:buSzPts val="1300"/>
                        <a:buChar char="●"/>
                      </a:pPr>
                      <a:r>
                        <a:rPr lang="en" sz="1300"/>
                        <a:t>Young adults - negative weak, statistically significant - online class and sleep duration</a:t>
                      </a:r>
                      <a:endParaRPr sz="1300"/>
                    </a:p>
                  </a:txBody>
                  <a:tcPr marT="91425" marB="91425" marR="91425" marL="91425"/>
                </a:tc>
                <a:tc>
                  <a:txBody>
                    <a:bodyPr/>
                    <a:lstStyle/>
                    <a:p>
                      <a:pPr indent="-311150" lvl="0" marL="457200" rtl="0" algn="l">
                        <a:spcBef>
                          <a:spcPts val="0"/>
                        </a:spcBef>
                        <a:spcAft>
                          <a:spcPts val="0"/>
                        </a:spcAft>
                        <a:buClr>
                          <a:schemeClr val="dk1"/>
                        </a:buClr>
                        <a:buSzPts val="1300"/>
                        <a:buChar char="●"/>
                      </a:pPr>
                      <a:r>
                        <a:rPr lang="en" sz="1300">
                          <a:solidFill>
                            <a:schemeClr val="dk1"/>
                          </a:solidFill>
                        </a:rPr>
                        <a:t>Suicide rates in US - 8-29.3%</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Unemployment - positive weak, statistically insignificant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‘Suicide’ and ‘Lonely’ - search increased by 64.5% in 2020</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‘Suicide’ and ‘Depression’ - search increased by 42.5% in 2020</a:t>
                      </a:r>
                      <a:endParaRPr sz="1300">
                        <a:solidFill>
                          <a:schemeClr val="dk1"/>
                        </a:solidFill>
                      </a:endParaRPr>
                    </a:p>
                  </a:txBody>
                  <a:tcPr marT="91425" marB="91425" marR="91425" marL="91425"/>
                </a:tc>
                <a:tc>
                  <a:txBody>
                    <a:bodyPr/>
                    <a:lstStyle/>
                    <a:p>
                      <a:pPr indent="-311150" lvl="0" marL="457200" rtl="0" algn="l">
                        <a:spcBef>
                          <a:spcPts val="0"/>
                        </a:spcBef>
                        <a:spcAft>
                          <a:spcPts val="0"/>
                        </a:spcAft>
                        <a:buSzPts val="1300"/>
                        <a:buChar char="●"/>
                      </a:pPr>
                      <a:r>
                        <a:rPr lang="en" sz="1300"/>
                        <a:t>Drug overdose deaths in US - 0.007-0.1%</a:t>
                      </a:r>
                      <a:endParaRPr sz="1300"/>
                    </a:p>
                    <a:p>
                      <a:pPr indent="-311150" lvl="0" marL="457200" rtl="0" algn="l">
                        <a:spcBef>
                          <a:spcPts val="0"/>
                        </a:spcBef>
                        <a:spcAft>
                          <a:spcPts val="0"/>
                        </a:spcAft>
                        <a:buSzPts val="1300"/>
                        <a:buChar char="●"/>
                      </a:pPr>
                      <a:r>
                        <a:rPr lang="en" sz="1300"/>
                        <a:t>Suicide rates - positive strong, statistically significant</a:t>
                      </a:r>
                      <a:endParaRPr sz="1300"/>
                    </a:p>
                    <a:p>
                      <a:pPr indent="-311150" lvl="0" marL="457200" rtl="0" algn="l">
                        <a:spcBef>
                          <a:spcPts val="0"/>
                        </a:spcBef>
                        <a:spcAft>
                          <a:spcPts val="0"/>
                        </a:spcAft>
                        <a:buClr>
                          <a:schemeClr val="dk1"/>
                        </a:buClr>
                        <a:buSzPts val="1300"/>
                        <a:buChar char="●"/>
                      </a:pPr>
                      <a:r>
                        <a:rPr lang="en" sz="1300">
                          <a:solidFill>
                            <a:schemeClr val="dk1"/>
                          </a:solidFill>
                        </a:rPr>
                        <a:t>Unemployment - positive moderate, statistically insignificant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‘Drugs’, ‘Stress’ - 0.5 and ‘Drugs’, ‘Depression’ - 0.2</a:t>
                      </a:r>
                      <a:endParaRPr sz="1300">
                        <a:solidFill>
                          <a:schemeClr val="dk1"/>
                        </a:solidFill>
                      </a:endParaRPr>
                    </a:p>
                  </a:txBody>
                  <a:tcPr marT="91425" marB="91425" marR="91425" marL="91425"/>
                </a:tc>
                <a:tc>
                  <a:txBody>
                    <a:bodyPr/>
                    <a:lstStyle/>
                    <a:p>
                      <a:pPr indent="-311150" lvl="0" marL="457200" rtl="0" algn="l">
                        <a:spcBef>
                          <a:spcPts val="0"/>
                        </a:spcBef>
                        <a:spcAft>
                          <a:spcPts val="0"/>
                        </a:spcAft>
                        <a:buSzPts val="1300"/>
                        <a:buChar char="●"/>
                      </a:pPr>
                      <a:r>
                        <a:rPr lang="en" sz="1300"/>
                        <a:t>Significant increase in request for help</a:t>
                      </a:r>
                      <a:endParaRPr sz="1300"/>
                    </a:p>
                    <a:p>
                      <a:pPr indent="-311150" lvl="0" marL="457200" rtl="0" algn="l">
                        <a:spcBef>
                          <a:spcPts val="0"/>
                        </a:spcBef>
                        <a:spcAft>
                          <a:spcPts val="0"/>
                        </a:spcAft>
                        <a:buSzPts val="1300"/>
                        <a:buChar char="●"/>
                      </a:pPr>
                      <a:r>
                        <a:rPr lang="en" sz="1300"/>
                        <a:t>Young adults - excessive use of digital platforms and irregular sleep patterns led to anxiety</a:t>
                      </a:r>
                      <a:endParaRPr sz="1300"/>
                    </a:p>
                    <a:p>
                      <a:pPr indent="-311150" lvl="0" marL="457200" rtl="0" algn="l">
                        <a:spcBef>
                          <a:spcPts val="0"/>
                        </a:spcBef>
                        <a:spcAft>
                          <a:spcPts val="0"/>
                        </a:spcAft>
                        <a:buSzPts val="1300"/>
                        <a:buChar char="●"/>
                      </a:pPr>
                      <a:r>
                        <a:rPr lang="en" sz="1300"/>
                        <a:t>Suicidal thoughts among people who were already depressed</a:t>
                      </a:r>
                      <a:endParaRPr sz="1300"/>
                    </a:p>
                    <a:p>
                      <a:pPr indent="-311150" lvl="0" marL="457200" rtl="0" algn="l">
                        <a:spcBef>
                          <a:spcPts val="0"/>
                        </a:spcBef>
                        <a:spcAft>
                          <a:spcPts val="0"/>
                        </a:spcAft>
                        <a:buSzPts val="1300"/>
                        <a:buChar char="●"/>
                      </a:pPr>
                      <a:r>
                        <a:rPr lang="en" sz="1300"/>
                        <a:t>Increased use of soft drugs, alcohol and tobacco</a:t>
                      </a:r>
                      <a:endParaRPr sz="1300"/>
                    </a:p>
                    <a:p>
                      <a:pPr indent="-311150" lvl="0" marL="457200" rtl="0" algn="l">
                        <a:spcBef>
                          <a:spcPts val="0"/>
                        </a:spcBef>
                        <a:spcAft>
                          <a:spcPts val="0"/>
                        </a:spcAft>
                        <a:buSzPts val="1300"/>
                        <a:buChar char="●"/>
                      </a:pPr>
                      <a:r>
                        <a:rPr lang="en" sz="1300"/>
                        <a:t>Females - higher levels of anxiety</a:t>
                      </a:r>
                      <a:endParaRPr sz="1300"/>
                    </a:p>
                    <a:p>
                      <a:pPr indent="-311150" lvl="0" marL="457200" rtl="0" algn="l">
                        <a:spcBef>
                          <a:spcPts val="0"/>
                        </a:spcBef>
                        <a:spcAft>
                          <a:spcPts val="0"/>
                        </a:spcAft>
                        <a:buSzPts val="1300"/>
                        <a:buChar char="●"/>
                      </a:pPr>
                      <a:r>
                        <a:rPr lang="en" sz="1300"/>
                        <a:t>Word of advice - balanced daily routines, new activities, physical exercise</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has been a significant increase in the depression prevalence rate during the pandemic, with females being affected more than males.</a:t>
            </a:r>
            <a:endParaRPr/>
          </a:p>
          <a:p>
            <a:pPr indent="-342900" lvl="0" marL="457200" rtl="0" algn="l">
              <a:spcBef>
                <a:spcPts val="0"/>
              </a:spcBef>
              <a:spcAft>
                <a:spcPts val="0"/>
              </a:spcAft>
              <a:buSzPts val="1800"/>
              <a:buChar char="●"/>
            </a:pPr>
            <a:r>
              <a:rPr lang="en"/>
              <a:t>Analysis on Google Search Data revealed that there exists a noticeable similarity between the search trends of keywords like ’depression’, ’stress’, ’suicide’, ’drugs’, etc. during the pandemic.</a:t>
            </a:r>
            <a:endParaRPr/>
          </a:p>
          <a:p>
            <a:pPr indent="-342900" lvl="0" marL="457200" rtl="0" algn="l">
              <a:spcBef>
                <a:spcPts val="0"/>
              </a:spcBef>
              <a:spcAft>
                <a:spcPts val="0"/>
              </a:spcAft>
              <a:buSzPts val="1800"/>
              <a:buChar char="●"/>
            </a:pPr>
            <a:r>
              <a:rPr lang="en"/>
              <a:t>Overall, both the proposed hypotheses were not rejected.</a:t>
            </a:r>
            <a:endParaRPr/>
          </a:p>
          <a:p>
            <a:pPr indent="-342900" lvl="0" marL="457200" rtl="0" algn="l">
              <a:spcBef>
                <a:spcPts val="0"/>
              </a:spcBef>
              <a:spcAft>
                <a:spcPts val="0"/>
              </a:spcAft>
              <a:buSzPts val="1800"/>
              <a:buChar char="●"/>
            </a:pPr>
            <a:r>
              <a:rPr lang="en"/>
              <a:t>One of the main limitations was that Google search data is particularly prone to selection bias as access to and inclination to use search engines likely differ substantially between different demographics.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89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7" name="Google Shape;107;p21"/>
          <p:cNvSpPr txBox="1"/>
          <p:nvPr>
            <p:ph idx="1" type="body"/>
          </p:nvPr>
        </p:nvSpPr>
        <p:spPr>
          <a:xfrm>
            <a:off x="84175" y="662350"/>
            <a:ext cx="9059700" cy="436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[1] Kunal Chaturvedi, Dinesh Kumar Vishwakarma, and Nidhi. 2020. COVID-19 and its impact on education, social life and mental health of students: A Survey. Children and Youth Services Review (2020), 105866. https://doi.org/10.1016/j.childyouth.2020.105866</a:t>
            </a:r>
            <a:endParaRPr/>
          </a:p>
          <a:p>
            <a:pPr indent="0" lvl="0" marL="0" rtl="0" algn="l">
              <a:spcBef>
                <a:spcPts val="1200"/>
              </a:spcBef>
              <a:spcAft>
                <a:spcPts val="0"/>
              </a:spcAft>
              <a:buClr>
                <a:schemeClr val="dk1"/>
              </a:buClr>
              <a:buSzPct val="61111"/>
              <a:buFont typeface="Arial"/>
              <a:buNone/>
            </a:pPr>
            <a:r>
              <a:rPr lang="en"/>
              <a:t>[2] Deena Dimple Dsouza, Shalini Quadros, Zainab Juzer Hyderabadwala, and Mohammed A. Mamun. 2020. Aggregated COVID-19 suicide incidences in India: Fear of COVID-19 infection is the prominent causative factor. Psychiatry Research 290 (2020), 113145. https://doi.org/10.1016/j.psychres.2020.113145</a:t>
            </a:r>
            <a:endParaRPr/>
          </a:p>
          <a:p>
            <a:pPr indent="0" lvl="0" marL="0" rtl="0" algn="l">
              <a:spcBef>
                <a:spcPts val="1200"/>
              </a:spcBef>
              <a:spcAft>
                <a:spcPts val="0"/>
              </a:spcAft>
              <a:buClr>
                <a:schemeClr val="dk1"/>
              </a:buClr>
              <a:buSzPct val="61111"/>
              <a:buFont typeface="Arial"/>
              <a:buNone/>
            </a:pPr>
            <a:r>
              <a:rPr lang="en"/>
              <a:t>[3] Osea Giuntella, Kelly Hyde, Silvia Saccardo, and Sally Sadoff. 2021. Lifestyle and mental health disruptions during COVID-19. Proceedings of the National Academy of Sciences 118, 9 (2021), e2016632118. https://doi.org/10.1073/pnas.2016632118 arXiv:https://www.pnas.org/doi/pdf/10.1073/pnas.2016632118</a:t>
            </a:r>
            <a:endParaRPr/>
          </a:p>
          <a:p>
            <a:pPr indent="0" lvl="0" marL="0" rtl="0" algn="l">
              <a:spcBef>
                <a:spcPts val="1200"/>
              </a:spcBef>
              <a:spcAft>
                <a:spcPts val="0"/>
              </a:spcAft>
              <a:buClr>
                <a:schemeClr val="dk1"/>
              </a:buClr>
              <a:buSzPct val="61111"/>
              <a:buFont typeface="Arial"/>
              <a:buNone/>
            </a:pPr>
            <a:r>
              <a:rPr lang="en"/>
              <a:t>[4] Emily A Halford, Alison M Lake, and Madelyn S Gould. 2020. Google searches for suicide and suicide risk factors in the early stages of the COVID-19 pandemic. PLoS One 15, 7 (July 2020), e0236777.</a:t>
            </a:r>
            <a:endParaRPr/>
          </a:p>
          <a:p>
            <a:pPr indent="0" lvl="0" marL="0" rtl="0" algn="l">
              <a:spcBef>
                <a:spcPts val="1200"/>
              </a:spcBef>
              <a:spcAft>
                <a:spcPts val="1200"/>
              </a:spcAft>
              <a:buNone/>
            </a:pPr>
            <a:r>
              <a:rPr lang="en"/>
              <a:t>[5] Max Roser Hannah Ritchie and Esteban Ortiz-Ospina. 2015. Suicide. Our World in Data (2015). https://ourworldindata.org/suicide.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