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58B66F-7B96-40F9-A7A2-1D65C99FA611}">
  <a:tblStyle styleId="{9C58B66F-7B96-40F9-A7A2-1D65C99FA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a071c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da071c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a071c9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a071c9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da071c9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da071c9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a071c9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a071c9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a071c9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a071c9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db1aaa2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db1aaa2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a071c9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da071c9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a071c99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da071c99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3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It’s Simple!: QA-based Lexical Simplification and Controlled Text Generation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9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Deepti Saravanan</a:t>
            </a:r>
            <a:r>
              <a:rPr lang="en"/>
              <a:t> (ds6812@nyu.edu)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Yuxuan Xia</a:t>
            </a:r>
            <a:r>
              <a:rPr lang="en"/>
              <a:t> (yx2432@nyu.edu)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50" y="3401625"/>
            <a:ext cx="356191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700" y="1175563"/>
            <a:ext cx="8756100" cy="79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Genetic engineering has expanded the genes available to breeders to utilize in creating desired germlines for new crops.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1700" y="2125700"/>
            <a:ext cx="8756100" cy="79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plants were created with genetic engineering.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1700" y="3184550"/>
            <a:ext cx="8756100" cy="1683300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Problem Formulation: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Tc -&gt; Ts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grammatically correct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Semantically coherent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307625" y="603300"/>
            <a:ext cx="1503300" cy="457500"/>
          </a:xfrm>
          <a:prstGeom prst="wedgeRectCallout">
            <a:avLst>
              <a:gd fmla="val -107901" name="adj1"/>
              <a:gd fmla="val 802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Tc: Complex Sentence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445550" y="2780375"/>
            <a:ext cx="1503300" cy="457500"/>
          </a:xfrm>
          <a:prstGeom prst="wedgeRectCallout">
            <a:avLst>
              <a:gd fmla="val -128564" name="adj1"/>
              <a:gd fmla="val -1236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Ts: Simple Sentence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Framework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990"/>
            <a:ext cx="9144000" cy="38148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13850" y="12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Simplification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950" y="0"/>
            <a:ext cx="5078675" cy="140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113850" y="14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{9C58B66F-7B96-40F9-A7A2-1D65C99FA611}</a:tableStyleId>
              </a:tblPr>
              <a:tblGrid>
                <a:gridCol w="3789450"/>
                <a:gridCol w="51523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Subcomponents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Intermediate Output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Paraphraser (T5 model)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genes have been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extended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allow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breeders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to create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for new crops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Synonym Testing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 have been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widen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let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breeder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make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for new crop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Keywords Extraction (KeyBERT)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desired germlines, gene, new crop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Question Generation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What is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What does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How does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work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Question-Answering (MRC)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new crop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let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breeder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make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for new crop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 have been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widen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Masked Token Prediction (GPT-2)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 have been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widen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let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breeder to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make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desired germlines for new crop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Two-way Machine Translation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The gene has been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widen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 to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</a:rPr>
                        <a:t>leave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 the breeder to make desired germ lines for a new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</a:rPr>
                        <a:t>culture</a:t>
                      </a:r>
                      <a:endParaRPr b="1" i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113850" y="623600"/>
            <a:ext cx="3863100" cy="7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Input:</a:t>
            </a:r>
            <a:r>
              <a:rPr lang="en" sz="1300"/>
              <a:t> </a:t>
            </a:r>
            <a:r>
              <a:rPr b="1" lang="en" sz="1300">
                <a:solidFill>
                  <a:schemeClr val="dk1"/>
                </a:solidFill>
              </a:rPr>
              <a:t>Genetic engineering has expanded the genes available to breeders to utilize in creating desired germlines for new crops.</a:t>
            </a:r>
            <a:endParaRPr b="1" sz="13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110975" y="415825"/>
            <a:ext cx="3984000" cy="96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95900" y="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Structural Simplification – Controlled Text Generation</a:t>
            </a:r>
            <a:endParaRPr sz="2220"/>
          </a:p>
        </p:txBody>
      </p:sp>
      <p:cxnSp>
        <p:nvCxnSpPr>
          <p:cNvPr id="90" name="Google Shape;90;p17"/>
          <p:cNvCxnSpPr>
            <a:endCxn id="91" idx="2"/>
          </p:cNvCxnSpPr>
          <p:nvPr/>
        </p:nvCxnSpPr>
        <p:spPr>
          <a:xfrm>
            <a:off x="4559675" y="1666650"/>
            <a:ext cx="41100" cy="3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/>
          <p:nvPr/>
        </p:nvSpPr>
        <p:spPr>
          <a:xfrm>
            <a:off x="5434575" y="1717000"/>
            <a:ext cx="2841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Compression Ratio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434575" y="4321525"/>
            <a:ext cx="2841600" cy="66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Distinct POS tags ratio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434575" y="2570075"/>
            <a:ext cx="2841600" cy="708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Clauses Ratio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434575" y="3468438"/>
            <a:ext cx="2841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Dependency Tree Depth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60575" y="1717000"/>
            <a:ext cx="2841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Ratio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0575" y="3468450"/>
            <a:ext cx="2841600" cy="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 Depth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49750" y="131680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Original ACCESS Model</a:t>
            </a:r>
            <a:endParaRPr b="1" u="sng"/>
          </a:p>
        </p:txBody>
      </p:sp>
      <p:sp>
        <p:nvSpPr>
          <p:cNvPr id="99" name="Google Shape;99;p17"/>
          <p:cNvSpPr txBox="1"/>
          <p:nvPr/>
        </p:nvSpPr>
        <p:spPr>
          <a:xfrm>
            <a:off x="5604025" y="1316800"/>
            <a:ext cx="23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Modified ACCESS Model</a:t>
            </a:r>
            <a:endParaRPr b="1" u="sng"/>
          </a:p>
        </p:txBody>
      </p:sp>
      <p:sp>
        <p:nvSpPr>
          <p:cNvPr id="100" name="Google Shape;100;p17"/>
          <p:cNvSpPr/>
          <p:nvPr/>
        </p:nvSpPr>
        <p:spPr>
          <a:xfrm>
            <a:off x="221750" y="2499575"/>
            <a:ext cx="1388400" cy="479400"/>
          </a:xfrm>
          <a:prstGeom prst="wedgeRectCallout">
            <a:avLst>
              <a:gd fmla="val 8031" name="adj1"/>
              <a:gd fmla="val -10069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the sentence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95725" y="4321525"/>
            <a:ext cx="1388400" cy="479400"/>
          </a:xfrm>
          <a:prstGeom prst="wedgeRectCallout">
            <a:avLst>
              <a:gd fmla="val 8031" name="adj1"/>
              <a:gd fmla="val -10069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Token-level dependency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965150" y="3038250"/>
            <a:ext cx="1388400" cy="572700"/>
          </a:xfrm>
          <a:prstGeom prst="wedgeRectCallout">
            <a:avLst>
              <a:gd fmla="val 68979" name="adj1"/>
              <a:gd fmla="val -45814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Phrase</a:t>
            </a:r>
            <a:r>
              <a:rPr lang="en">
                <a:solidFill>
                  <a:schemeClr val="dk1"/>
                </a:solidFill>
              </a:rPr>
              <a:t>-level dependency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401375" y="4274875"/>
            <a:ext cx="1721100" cy="572700"/>
          </a:xfrm>
          <a:prstGeom prst="wedgeRectCallout">
            <a:avLst>
              <a:gd fmla="val 84077" name="adj1"/>
              <a:gd fmla="val 12087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Token</a:t>
            </a:r>
            <a:r>
              <a:rPr lang="en" sz="1200">
                <a:solidFill>
                  <a:schemeClr val="dk1"/>
                </a:solidFill>
              </a:rPr>
              <a:t>-level variety of syntactic categories</a:t>
            </a:r>
            <a:endParaRPr sz="1200"/>
          </a:p>
        </p:txBody>
      </p:sp>
      <p:sp>
        <p:nvSpPr>
          <p:cNvPr id="104" name="Google Shape;104;p17"/>
          <p:cNvSpPr txBox="1"/>
          <p:nvPr/>
        </p:nvSpPr>
        <p:spPr>
          <a:xfrm>
            <a:off x="416000" y="666750"/>
            <a:ext cx="56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Base: </a:t>
            </a:r>
            <a:r>
              <a:rPr b="1" lang="en"/>
              <a:t>AudienCe-CEntric Sentence Simplification (ACCESS)</a:t>
            </a:r>
            <a:endParaRPr b="1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1950" y="158000"/>
            <a:ext cx="44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/ Ablation Studies</a:t>
            </a:r>
            <a:endParaRPr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776063" y="10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{9C58B66F-7B96-40F9-A7A2-1D65C99FA611}</a:tableStyleId>
              </a:tblPr>
              <a:tblGrid>
                <a:gridCol w="2530625"/>
                <a:gridCol w="2530625"/>
                <a:gridCol w="2530625"/>
              </a:tblGrid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SARI Score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Additional Processors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No Additional Processors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</a:t>
                      </a:r>
                      <a:r>
                        <a:rPr lang="en" sz="1600"/>
                        <a:t>nclude Preprocessing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36.07 (Proposed Model)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34.17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No Preprocessing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35.63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36.3 </a:t>
                      </a:r>
                      <a:r>
                        <a:rPr lang="en" sz="1600"/>
                        <a:t>(Original ACCESS)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/>
        </p:nvSpPr>
        <p:spPr>
          <a:xfrm>
            <a:off x="241950" y="2909588"/>
            <a:ext cx="866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Dataset: Turk Simplification Dataset for English sentences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Domain-specific data – Proposed </a:t>
            </a:r>
            <a:r>
              <a:rPr lang="en" sz="1600" u="sng">
                <a:solidFill>
                  <a:schemeClr val="dk1"/>
                </a:solidFill>
              </a:rPr>
              <a:t>might</a:t>
            </a:r>
            <a:r>
              <a:rPr lang="en" sz="1600">
                <a:solidFill>
                  <a:schemeClr val="dk1"/>
                </a:solidFill>
              </a:rPr>
              <a:t> perform better due to more dependency clauses.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24950" y="4056325"/>
            <a:ext cx="82941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Original Input:</a:t>
            </a:r>
            <a:r>
              <a:rPr lang="en"/>
              <a:t> </a:t>
            </a:r>
            <a:r>
              <a:rPr lang="en" sz="1300">
                <a:solidFill>
                  <a:schemeClr val="dk1"/>
                </a:solidFill>
              </a:rPr>
              <a:t>Genetic engineering has expanded the genes available to breeders to utilize in creating desired germlines for new crops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Model Output:</a:t>
            </a:r>
            <a:r>
              <a:rPr lang="en" sz="1300">
                <a:solidFill>
                  <a:schemeClr val="dk1"/>
                </a:solidFill>
              </a:rPr>
              <a:t> The gene has found been used to leave the breeder to make germ lines for a new culture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75025" y="1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67925" y="1500350"/>
            <a:ext cx="79851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2100">
                <a:solidFill>
                  <a:schemeClr val="dk1"/>
                </a:solidFill>
              </a:rPr>
              <a:t>Q-A Based Lexical Simplification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67925" y="2349927"/>
            <a:ext cx="79851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Controlled Text Generation Based Structural Simplification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67925" y="3259306"/>
            <a:ext cx="79851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Limitation and Future Work – 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Absence of domain-specific labeled dataset to test Adaptability.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-28775" y="-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Related Work</a:t>
            </a:r>
            <a:endParaRPr sz="2220"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8425" y="4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{9C58B66F-7B96-40F9-A7A2-1D65C99FA611}</a:tableStyleId>
              </a:tblPr>
              <a:tblGrid>
                <a:gridCol w="5017125"/>
                <a:gridCol w="4010025"/>
              </a:tblGrid>
              <a:tr h="35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What did they do?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Vy Vo, Weiqing Wang, and Wray Buntine. 2022. Unsupervised sentence simplification via dependency parsing.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</a:t>
                      </a:r>
                      <a:r>
                        <a:rPr lang="en" sz="800"/>
                        <a:t>mployed a decoder for structure simplification and a back-translation for lexical simplification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Sneha Mehta, Huzefa Rangwala, and Naren Ramakrishnan. 2022. Improving zero-shot event extraction via sentence simplification.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</a:t>
                      </a:r>
                      <a:r>
                        <a:rPr lang="en" sz="800"/>
                        <a:t>howed how context simplification could improve the performance of MRC-based event extraction by more than 5\% for actor extraction and more than 10\% for target extraction.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Renliang Sun, Zhixian Yang, and Xiaojun Wan. 2023. Exploiting summarization data to help text simplification.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</a:t>
                      </a:r>
                      <a:r>
                        <a:rPr lang="en" sz="800"/>
                        <a:t>roposed that summarization is sometimes a kind of simplification and uses summarization dataset to create simplification data pairs and expand the training dataset.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Louis Martin, Angela Fan, Éric de la Clergerie, Antoine Bordes, and Benoît Sagot. 2021. Muss: Multilingual unsupervised sentence simplification by mining paraphrases.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</a:t>
                      </a:r>
                      <a:r>
                        <a:rPr lang="en" sz="800"/>
                        <a:t>roposed a novel approach to sentence simplification that can overcome the unavailability of labeled data by training models using sentence-level paraphrase data.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Xinyu Lu, Jipeng Qiang, Yun Li, Yunhao Yuan, and Yi Zhu. 2021. An unsupervised method for building sentence simplification corpora in multiple languages.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</a:t>
                      </a:r>
                      <a:r>
                        <a:rPr lang="en" sz="800"/>
                        <a:t>everaged the technique of translation to Germany and back to English for lexical simplification.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3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Renliang Sun, Hanqi Jin, and Xiaojun Wan. 2021. Document-level text simplification: Dataset, criteria and baseline. In Proceedings of the 2021 Conference on Empirical Methods in Natural Language Processing, pages 7997–8013, Online and Punta Cana, Dominican Republic. Association for Computational Linguistics.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</a:t>
                      </a:r>
                      <a:r>
                        <a:rPr lang="en" sz="800"/>
                        <a:t>erformed document-level simplification, built the corresponding dataset and introduced modified evaluation metrics.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Mert Cemri, Tolga Çukur, and Aykut Koç. 2022. Unsupervised simplification of legal texts.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Domain-specific simplification using an unsupervised approach that circumvents the labeled data unavailability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to Questions!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