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tiVNayak/Secure-Data-Hiding-in-Image-Using-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5" y="1821635"/>
            <a:ext cx="1129665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501" y="4058588"/>
            <a:ext cx="95506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Deepti Vinayak Nayak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Deepti Vinayak Nayak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BAPUJI INSTITUTE OF ENGINEERING &amp; TECHNOLOGY, Davangere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BE (Electrical and Electronics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270225"/>
          </a:xfrm>
        </p:spPr>
        <p:txBody>
          <a:bodyPr/>
          <a:lstStyle/>
          <a:p>
            <a:pPr marL="305435" indent="-305435"/>
            <a:r>
              <a:rPr lang="en-US" sz="1800" b="1" dirty="0"/>
              <a:t>Enhanced Security – </a:t>
            </a:r>
            <a:r>
              <a:rPr lang="en-US" sz="1800" dirty="0"/>
              <a:t>Implement AES or RSA encryption alongside steganography for dual-layer security approach.</a:t>
            </a:r>
          </a:p>
          <a:p>
            <a:pPr marL="305435" indent="-305435"/>
            <a:r>
              <a:rPr lang="en-US" sz="1800" b="1" dirty="0"/>
              <a:t>Support for Multiple Image Formats </a:t>
            </a:r>
            <a:r>
              <a:rPr lang="en-US" sz="1800" dirty="0"/>
              <a:t>– Extend compatibility beyond PNG to formats like </a:t>
            </a:r>
            <a:r>
              <a:rPr lang="en-US" sz="1800" b="1" dirty="0"/>
              <a:t>JPG, BMP and TIFF</a:t>
            </a:r>
            <a:r>
              <a:rPr lang="en-US" sz="1800" dirty="0"/>
              <a:t>.</a:t>
            </a:r>
          </a:p>
          <a:p>
            <a:pPr marL="305435" indent="-305435"/>
            <a:r>
              <a:rPr lang="en-US" sz="1800" b="1" dirty="0"/>
              <a:t>Mobile &amp; Web Integration – </a:t>
            </a:r>
            <a:r>
              <a:rPr lang="en-US" sz="1800" dirty="0"/>
              <a:t>Develop a </a:t>
            </a:r>
            <a:r>
              <a:rPr lang="en-US" sz="1800" b="1" dirty="0"/>
              <a:t>Mobile app or Web-based </a:t>
            </a:r>
            <a:r>
              <a:rPr lang="en-US" sz="1800" dirty="0"/>
              <a:t>version for wider accessibility.</a:t>
            </a:r>
          </a:p>
          <a:p>
            <a:pPr marL="305435" indent="-305435"/>
            <a:r>
              <a:rPr lang="en-US" sz="1800" b="1" dirty="0"/>
              <a:t>Deep Learning for Image Security – </a:t>
            </a:r>
            <a:r>
              <a:rPr lang="en-US" sz="1800" dirty="0"/>
              <a:t>Explore AI-Based detection of tampered images and improve security features.</a:t>
            </a:r>
          </a:p>
          <a:p>
            <a:pPr marL="305435" marR="0" lvl="0" indent="-305435" fontAlgn="base">
              <a:tabLst/>
            </a:pPr>
            <a:r>
              <a:rPr lang="en-US" altLang="en-US" sz="1800" b="1" dirty="0"/>
              <a:t>Advanced Encryption Techniques – </a:t>
            </a:r>
            <a:r>
              <a:rPr lang="en-US" altLang="en-US" sz="1800" dirty="0"/>
              <a:t>Integrate AES encryption before embedding text in images.</a:t>
            </a:r>
          </a:p>
          <a:p>
            <a:pPr marL="305435" indent="-305435" fontAlgn="base"/>
            <a:r>
              <a:rPr lang="en-US" altLang="en-US" sz="1800" b="1" dirty="0"/>
              <a:t>Support for Audio &amp; Video Steganography </a:t>
            </a:r>
            <a:r>
              <a:rPr lang="en-US" altLang="en-US" sz="1800" dirty="0"/>
              <a:t>– Expanding beyond images.</a:t>
            </a:r>
          </a:p>
          <a:p>
            <a:pPr marL="305435" marR="0" lvl="0" indent="-305435" fontAlgn="base">
              <a:tabLst/>
            </a:pPr>
            <a:r>
              <a:rPr lang="en-US" altLang="en-US" sz="1800" b="1" dirty="0"/>
              <a:t>AI-based Detection Prevention </a:t>
            </a:r>
            <a:r>
              <a:rPr lang="en-US" altLang="en-US" sz="1800" dirty="0"/>
              <a:t>– Ensuring messages stay undetectable from modern forensic tools.</a:t>
            </a:r>
          </a:p>
          <a:p>
            <a:pPr marL="305435" marR="0" lvl="0" indent="-305435" fontAlgn="base">
              <a:tabLst/>
            </a:pPr>
            <a:r>
              <a:rPr lang="en-US" altLang="en-US" sz="1800" b="1" dirty="0"/>
              <a:t>Mobile App &amp; Web Version </a:t>
            </a:r>
            <a:r>
              <a:rPr lang="en-US" altLang="en-US" sz="1800" dirty="0"/>
              <a:t>– Expanding accessibility beyond desktops.</a:t>
            </a:r>
          </a:p>
          <a:p>
            <a:pPr marL="305435" marR="0" lvl="0" indent="-305435" fontAlgn="base">
              <a:tabLst/>
            </a:pPr>
            <a:r>
              <a:rPr lang="en-US" altLang="en-US" sz="1800" b="1" dirty="0"/>
              <a:t>Multi-Layer Security </a:t>
            </a:r>
            <a:r>
              <a:rPr lang="en-US" altLang="en-US" sz="1800" dirty="0"/>
              <a:t>– Combining steganography with blockchain for ultra-secure communication. </a:t>
            </a:r>
            <a:endParaRPr lang="en-US" sz="1800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32A5165-F48D-291F-2100-E0D50493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8" y="1238250"/>
            <a:ext cx="11029950" cy="4672013"/>
          </a:xfrm>
        </p:spPr>
        <p:txBody>
          <a:bodyPr anchor="ctr" anchorCtr="0"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Data security is a crucial concern in the digital world, especially when transmitting sensitive information. Traditionally encryption methods can be complex and require external storage for encrypted files. This project introduces an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image-based encryption and decryption system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that allows users to hide secret messages inside images securely. The decryption process is protected with a password, ensuring only authorized access.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Challenges Addressed: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Difficulty in securely sharing text messages.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Risk of data exposure in plaintext format.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Lack of simple encryption tools for non-technical users.</a:t>
            </a:r>
            <a:endParaRPr lang="en-IN" sz="20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/>
              <a:t>Programming Language:</a:t>
            </a:r>
          </a:p>
          <a:p>
            <a:r>
              <a:rPr lang="en-US" sz="1800" b="1" dirty="0"/>
              <a:t>Python – </a:t>
            </a:r>
            <a:r>
              <a:rPr lang="en-US" sz="1800" dirty="0"/>
              <a:t>Used for building encryption and decryption logic.</a:t>
            </a: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Libraries &amp; Frameworks:</a:t>
            </a:r>
          </a:p>
          <a:p>
            <a:r>
              <a:rPr lang="en-IN" sz="1800" b="1" dirty="0"/>
              <a:t>OpenCV – </a:t>
            </a:r>
            <a:r>
              <a:rPr lang="en-IN" sz="1800" dirty="0"/>
              <a:t>Handles image processing and manipulation.</a:t>
            </a:r>
          </a:p>
          <a:p>
            <a:r>
              <a:rPr lang="en-IN" sz="1800" b="1" dirty="0" err="1"/>
              <a:t>Numpy</a:t>
            </a:r>
            <a:r>
              <a:rPr lang="en-IN" sz="1800" b="1" dirty="0"/>
              <a:t> – </a:t>
            </a:r>
            <a:r>
              <a:rPr lang="en-IN" sz="1800" dirty="0"/>
              <a:t>Supports array-based operations for embedding messages.</a:t>
            </a:r>
          </a:p>
          <a:p>
            <a:r>
              <a:rPr lang="en-IN" sz="1800" b="1" dirty="0"/>
              <a:t>PyQt6 – </a:t>
            </a:r>
            <a:r>
              <a:rPr lang="en-IN" sz="1800" dirty="0"/>
              <a:t>Creates a user-friendly GUI for encryption and decryption. </a:t>
            </a:r>
          </a:p>
          <a:p>
            <a:pPr marL="0" indent="0">
              <a:buNone/>
            </a:pPr>
            <a:r>
              <a:rPr lang="en-IN" sz="1800" b="1" dirty="0"/>
              <a:t>Platforms:</a:t>
            </a:r>
          </a:p>
          <a:p>
            <a:r>
              <a:rPr lang="en-US" sz="1800" dirty="0"/>
              <a:t>Runs on </a:t>
            </a:r>
            <a:r>
              <a:rPr lang="en-US" sz="1800" b="1" dirty="0"/>
              <a:t>Windows, Linux and macOS </a:t>
            </a:r>
            <a:r>
              <a:rPr lang="en-US" sz="1800" dirty="0"/>
              <a:t>with python installed.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032099"/>
          </a:xfrm>
        </p:spPr>
        <p:txBody>
          <a:bodyPr/>
          <a:lstStyle/>
          <a:p>
            <a:r>
              <a:rPr lang="en-IN" sz="1800" b="1" dirty="0">
                <a:solidFill>
                  <a:srgbClr val="0F0F0F"/>
                </a:solidFill>
              </a:rPr>
              <a:t>Steganography-based encryption – </a:t>
            </a:r>
            <a:r>
              <a:rPr lang="en-IN" sz="1800" dirty="0">
                <a:solidFill>
                  <a:srgbClr val="0F0F0F"/>
                </a:solidFill>
              </a:rPr>
              <a:t>Instead of traditional encryption, the message is embedded within the pixel values of an image.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User-friendly GUI – </a:t>
            </a:r>
            <a:r>
              <a:rPr lang="en-IN" sz="1800" dirty="0">
                <a:solidFill>
                  <a:srgbClr val="0F0F0F"/>
                </a:solidFill>
              </a:rPr>
              <a:t>No need for command-line operations; everything is handled through an interactive interface.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Password protection - </a:t>
            </a:r>
            <a:r>
              <a:rPr lang="en-IN" sz="1800" dirty="0">
                <a:solidFill>
                  <a:srgbClr val="0F0F0F"/>
                </a:solidFill>
              </a:rPr>
              <a:t> The message can only be decrypted with the correct password, adding a layer of security.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No need for additional storage – </a:t>
            </a:r>
            <a:r>
              <a:rPr lang="en-IN" sz="1800" dirty="0">
                <a:solidFill>
                  <a:srgbClr val="0F0F0F"/>
                </a:solidFill>
              </a:rPr>
              <a:t>The message is stored inside the image itself, eliminating the need for external encrypted files.</a:t>
            </a:r>
          </a:p>
          <a:p>
            <a:r>
              <a:rPr lang="en-US" altLang="en-US" sz="1800" dirty="0">
                <a:solidFill>
                  <a:srgbClr val="0F0F0F"/>
                </a:solidFill>
              </a:rPr>
              <a:t>Lossless data hiding using </a:t>
            </a:r>
            <a:r>
              <a:rPr lang="en-US" altLang="en-US" sz="1800" b="1" dirty="0">
                <a:solidFill>
                  <a:srgbClr val="0F0F0F"/>
                </a:solidFill>
              </a:rPr>
              <a:t>pixel value manipulation </a:t>
            </a:r>
            <a:r>
              <a:rPr lang="en-US" altLang="en-US" sz="1800" dirty="0">
                <a:solidFill>
                  <a:srgbClr val="0F0F0F"/>
                </a:solidFill>
              </a:rPr>
              <a:t>instead of traditional cryptographic techniques.</a:t>
            </a:r>
          </a:p>
          <a:p>
            <a:r>
              <a:rPr lang="en-US" altLang="en-US" sz="1800" dirty="0">
                <a:solidFill>
                  <a:srgbClr val="0F0F0F"/>
                </a:solidFill>
              </a:rPr>
              <a:t>Works on </a:t>
            </a:r>
            <a:r>
              <a:rPr lang="en-US" altLang="en-US" sz="1800" b="1" dirty="0">
                <a:solidFill>
                  <a:srgbClr val="0F0F0F"/>
                </a:solidFill>
              </a:rPr>
              <a:t>any standard image file format </a:t>
            </a:r>
            <a:r>
              <a:rPr lang="en-US" altLang="en-US" sz="1800" dirty="0">
                <a:solidFill>
                  <a:srgbClr val="0F0F0F"/>
                </a:solidFill>
              </a:rPr>
              <a:t>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/>
              <a:t>Cybersecurity Enthusiasts – </a:t>
            </a:r>
            <a:r>
              <a:rPr lang="en-IN" sz="1800" dirty="0"/>
              <a:t>To explore encryption steganography techniques.</a:t>
            </a:r>
          </a:p>
          <a:p>
            <a:r>
              <a:rPr lang="en-IN" sz="1800" b="1" dirty="0"/>
              <a:t>Journalists &amp; Activists - </a:t>
            </a:r>
            <a:r>
              <a:rPr lang="en-IN" sz="1800" dirty="0"/>
              <a:t> Securely share confidential information without detection.</a:t>
            </a:r>
          </a:p>
          <a:p>
            <a:r>
              <a:rPr lang="en-IN" sz="1800" b="1" dirty="0"/>
              <a:t>Students &amp; Researchers -  </a:t>
            </a:r>
            <a:r>
              <a:rPr lang="en-IN" sz="1800" dirty="0"/>
              <a:t>Learn about cryptography and image processing.</a:t>
            </a:r>
          </a:p>
          <a:p>
            <a:r>
              <a:rPr lang="en-IN" sz="1800" b="1" dirty="0"/>
              <a:t>Photography &amp; Designers – </a:t>
            </a:r>
            <a:r>
              <a:rPr lang="en-IN" sz="1800" dirty="0"/>
              <a:t>Protect copyright information within images.</a:t>
            </a:r>
          </a:p>
          <a:p>
            <a:r>
              <a:rPr lang="en-IN" sz="1800" b="1" dirty="0"/>
              <a:t>General Users – </a:t>
            </a:r>
            <a:r>
              <a:rPr lang="en-IN" sz="1800" dirty="0"/>
              <a:t>Hide private messages or data securely within images.</a:t>
            </a:r>
          </a:p>
          <a:p>
            <a:pPr marR="0" lvl="0" fontAlgn="base">
              <a:tabLst/>
            </a:pPr>
            <a:r>
              <a:rPr lang="en-US" altLang="en-US" sz="1800" b="1" dirty="0"/>
              <a:t>Government &amp; Defense </a:t>
            </a:r>
            <a:r>
              <a:rPr lang="en-US" altLang="en-US" sz="1800" dirty="0"/>
              <a:t>– Secure message transmission without raising suspicion.</a:t>
            </a:r>
          </a:p>
          <a:p>
            <a:pPr fontAlgn="base"/>
            <a:r>
              <a:rPr lang="en-US" altLang="en-US" sz="1800" b="1" dirty="0"/>
              <a:t>Software Developers </a:t>
            </a:r>
            <a:r>
              <a:rPr lang="en-US" altLang="en-US" sz="1800" dirty="0"/>
              <a:t>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07" y="606787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0F9BC-0B6A-D9AC-E48D-E1AD9F8D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4" y="1232452"/>
            <a:ext cx="5731510" cy="2951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5B6D0-EB0B-50AA-B51E-302BDA80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1231155"/>
            <a:ext cx="5248108" cy="3004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3490C-A4D2-4BF0-F0CA-FEF471C9A6DA}"/>
              </a:ext>
            </a:extLst>
          </p:cNvPr>
          <p:cNvSpPr txBox="1"/>
          <p:nvPr/>
        </p:nvSpPr>
        <p:spPr>
          <a:xfrm>
            <a:off x="1743581" y="4238000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Encryption with GUI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4298A-7726-32E5-F326-EE224E7839F8}"/>
              </a:ext>
            </a:extLst>
          </p:cNvPr>
          <p:cNvSpPr txBox="1"/>
          <p:nvPr/>
        </p:nvSpPr>
        <p:spPr>
          <a:xfrm>
            <a:off x="7496175" y="4238000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Decryption with GUI</a:t>
            </a:r>
          </a:p>
        </p:txBody>
      </p:sp>
      <p:pic>
        <p:nvPicPr>
          <p:cNvPr id="11" name="Picture 10" descr="A cartoon of a horse&#10;&#10;Description automatically generated">
            <a:extLst>
              <a:ext uri="{FF2B5EF4-FFF2-40B4-BE49-F238E27FC236}">
                <a16:creationId xmlns:a16="http://schemas.microsoft.com/office/drawing/2014/main" id="{481F2DD1-A9A2-C0CD-A0CE-E2B807D94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829" y="4953000"/>
            <a:ext cx="1812444" cy="18124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63F198-4F35-BD51-8998-C98F8C696E90}"/>
              </a:ext>
            </a:extLst>
          </p:cNvPr>
          <p:cNvSpPr txBox="1"/>
          <p:nvPr/>
        </p:nvSpPr>
        <p:spPr>
          <a:xfrm>
            <a:off x="282764" y="548989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B13337-2045-3C4C-6F33-674416A232C5}"/>
              </a:ext>
            </a:extLst>
          </p:cNvPr>
          <p:cNvSpPr txBox="1"/>
          <p:nvPr/>
        </p:nvSpPr>
        <p:spPr>
          <a:xfrm>
            <a:off x="4553456" y="5489890"/>
            <a:ext cx="271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Output/Encrypted Image:</a:t>
            </a:r>
          </a:p>
        </p:txBody>
      </p:sp>
      <p:pic>
        <p:nvPicPr>
          <p:cNvPr id="15" name="Picture 14" descr="A cartoon of a horse&#10;&#10;Description automatically generated">
            <a:extLst>
              <a:ext uri="{FF2B5EF4-FFF2-40B4-BE49-F238E27FC236}">
                <a16:creationId xmlns:a16="http://schemas.microsoft.com/office/drawing/2014/main" id="{D6612D77-8022-FED9-EDB2-B9508717B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575" y="4860444"/>
            <a:ext cx="1905000" cy="19050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This project provides a simple yet effective way to </a:t>
            </a:r>
            <a:r>
              <a:rPr lang="en-IN" sz="1800" b="1" dirty="0"/>
              <a:t>securely encrypt messages within images using steganography and password protection.</a:t>
            </a:r>
          </a:p>
          <a:p>
            <a:r>
              <a:rPr lang="en-IN" sz="1800" dirty="0"/>
              <a:t> By integrating a </a:t>
            </a:r>
            <a:r>
              <a:rPr lang="en-IN" sz="1800" b="1" dirty="0"/>
              <a:t>graphical user interface(GUI), </a:t>
            </a:r>
            <a:r>
              <a:rPr lang="en-IN" sz="1800" dirty="0"/>
              <a:t> the system is made accessible to both </a:t>
            </a:r>
            <a:r>
              <a:rPr lang="en-IN" sz="1800" b="1" dirty="0"/>
              <a:t>technical and non-technical users.</a:t>
            </a:r>
          </a:p>
          <a:p>
            <a:r>
              <a:rPr lang="en-IN" sz="1800" dirty="0"/>
              <a:t>The use of </a:t>
            </a:r>
            <a:r>
              <a:rPr lang="en-IN" sz="1800" b="1" dirty="0"/>
              <a:t>OpenCV and NumPy </a:t>
            </a:r>
            <a:r>
              <a:rPr lang="en-IN" sz="1800" dirty="0"/>
              <a:t>enables </a:t>
            </a:r>
            <a:r>
              <a:rPr lang="en-IN" sz="1800" b="1" dirty="0"/>
              <a:t>fast and efficient message embedding and extraction </a:t>
            </a:r>
            <a:r>
              <a:rPr lang="en-IN" sz="1800" dirty="0"/>
              <a:t>without significant image distortion.</a:t>
            </a:r>
          </a:p>
          <a:p>
            <a:r>
              <a:rPr lang="en-IN" sz="1800" dirty="0"/>
              <a:t>The project successfully demonstrates a </a:t>
            </a:r>
            <a:r>
              <a:rPr lang="en-IN" sz="1800" b="1" dirty="0"/>
              <a:t>practical application of image-based cryptography </a:t>
            </a:r>
            <a:r>
              <a:rPr lang="en-IN" sz="1800" dirty="0"/>
              <a:t>for secure communication.</a:t>
            </a:r>
          </a:p>
          <a:p>
            <a:r>
              <a:rPr lang="en-US" altLang="en-US" sz="1800" dirty="0"/>
              <a:t>Future improvements can make it </a:t>
            </a:r>
            <a:r>
              <a:rPr lang="en-US" altLang="en-US" sz="1800" b="1" dirty="0"/>
              <a:t>more robust, secure, and scalable</a:t>
            </a:r>
            <a:r>
              <a:rPr lang="en-US" alt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https://github.com/DeeptiVNayak/Secure-Data-Hiding-in-Image-Using-Steganography.git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4295</TotalTime>
  <Words>648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Nayak, Deepti</cp:lastModifiedBy>
  <cp:revision>47</cp:revision>
  <dcterms:created xsi:type="dcterms:W3CDTF">2021-05-26T16:50:10Z</dcterms:created>
  <dcterms:modified xsi:type="dcterms:W3CDTF">2025-02-28T14:28:20Z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MSIP_Label_ff418558-72e5-4d8e-958f-cfe0e73e210d_Enabled">
    <vt:lpwstr>true</vt:lpwstr>
  </property>
  <property fmtid="{D5CDD505-2E9C-101B-9397-08002B2CF9AE}" pid="4" name="MSIP_Label_ff418558-72e5-4d8e-958f-cfe0e73e210d_SetDate">
    <vt:lpwstr>2025-02-25T15:18:31Z</vt:lpwstr>
  </property>
  <property fmtid="{D5CDD505-2E9C-101B-9397-08002B2CF9AE}" pid="5" name="MSIP_Label_ff418558-72e5-4d8e-958f-cfe0e73e210d_Method">
    <vt:lpwstr>Standard</vt:lpwstr>
  </property>
  <property fmtid="{D5CDD505-2E9C-101B-9397-08002B2CF9AE}" pid="6" name="MSIP_Label_ff418558-72e5-4d8e-958f-cfe0e73e210d_Name">
    <vt:lpwstr>Eaton Internal Only (IP2)</vt:lpwstr>
  </property>
  <property fmtid="{D5CDD505-2E9C-101B-9397-08002B2CF9AE}" pid="7" name="MSIP_Label_ff418558-72e5-4d8e-958f-cfe0e73e210d_SiteId">
    <vt:lpwstr>d6525c95-b906-431a-b926-e9b51ba43cc4</vt:lpwstr>
  </property>
  <property fmtid="{D5CDD505-2E9C-101B-9397-08002B2CF9AE}" pid="8" name="MSIP_Label_ff418558-72e5-4d8e-958f-cfe0e73e210d_ActionId">
    <vt:lpwstr>ae5bbe1a-48bd-4f4e-bd3b-700240b0b524</vt:lpwstr>
  </property>
  <property fmtid="{D5CDD505-2E9C-101B-9397-08002B2CF9AE}" pid="9" name="MSIP_Label_ff418558-72e5-4d8e-958f-cfe0e73e210d_ContentBits">
    <vt:lpwstr>0</vt:lpwstr>
  </property>
</Properties>
</file>