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7.jpg" ContentType="image/png"/>
  <Override PartName="/ppt/media/image2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68" r:id="rId14"/>
    <p:sldId id="277" r:id="rId15"/>
    <p:sldId id="269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2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2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0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72A5-27E7-426D-9B25-26AFCCCB36D3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7E6E-51C3-4DF9-8F1E-FDAB8BBF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2.jpg"/><Relationship Id="rId2" Type="http://schemas.openxmlformats.org/officeDocument/2006/relationships/hyperlink" Target="https://www.youtube.com/watch?v=SOBGz0iTov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LLEez0WD7g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www.youtube.com/watch?v=OkTS0P-YRs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7870189/android-4-3-bluetooth-low-energy-unstable" TargetMode="External"/><Relationship Id="rId13" Type="http://schemas.openxmlformats.org/officeDocument/2006/relationships/hyperlink" Target="http://stackoverflow.com/questions/36054187/how-many-urls-can-be-written-to-a-physical-web-beacon/" TargetMode="External"/><Relationship Id="rId3" Type="http://schemas.openxmlformats.org/officeDocument/2006/relationships/hyperlink" Target="https://newcircle.com/s/post/1786/2016/01/04/bluetooth-uuids-and-interoperable-advertisements" TargetMode="External"/><Relationship Id="rId7" Type="http://schemas.openxmlformats.org/officeDocument/2006/relationships/hyperlink" Target="https://www.youtube.com/watch?v=s-4J7cijPAo" TargetMode="External"/><Relationship Id="rId12" Type="http://schemas.openxmlformats.org/officeDocument/2006/relationships/hyperlink" Target="http://stackoverflow.com/questions/35937529/how-to-transfer-data-between-two-android-devices-using-beacon" TargetMode="External"/><Relationship Id="rId2" Type="http://schemas.openxmlformats.org/officeDocument/2006/relationships/hyperlink" Target="http://www.aislelabs.com/reports/beacon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Zf4WquRGJU" TargetMode="External"/><Relationship Id="rId11" Type="http://schemas.openxmlformats.org/officeDocument/2006/relationships/hyperlink" Target="http://stackoverflow.com/questions/35903325/android-ble-characteristics-getvalue-returns-null/" TargetMode="External"/><Relationship Id="rId5" Type="http://schemas.openxmlformats.org/officeDocument/2006/relationships/hyperlink" Target="https://developer.bluetooth.org/gatt/services/Pages/ServicesHome.aspx?_ga=1.31027256.607688153.1461568231" TargetMode="External"/><Relationship Id="rId10" Type="http://schemas.openxmlformats.org/officeDocument/2006/relationships/hyperlink" Target="http://stackoverflow.com/questions/27017224/why-the-app-doesnt-reconnect-to-the-ble-device-when-set-autoconnect-to-true-in" TargetMode="External"/><Relationship Id="rId4" Type="http://schemas.openxmlformats.org/officeDocument/2006/relationships/hyperlink" Target="http://mindbowser.com/blog/what-is-internet-of-things-and-bluetooth-smart/" TargetMode="External"/><Relationship Id="rId9" Type="http://schemas.openxmlformats.org/officeDocument/2006/relationships/hyperlink" Target="http://stackoverflow.com/questions/21398766/android-ble-connection-time-interva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854" y="625061"/>
            <a:ext cx="9144000" cy="2387600"/>
          </a:xfrm>
        </p:spPr>
        <p:txBody>
          <a:bodyPr/>
          <a:lstStyle/>
          <a:p>
            <a:r>
              <a:rPr lang="en-US" dirty="0" smtClean="0"/>
              <a:t>Beacons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61967" y="3321952"/>
            <a:ext cx="9144000" cy="1655762"/>
          </a:xfrm>
        </p:spPr>
        <p:txBody>
          <a:bodyPr/>
          <a:lstStyle/>
          <a:p>
            <a:r>
              <a:rPr lang="en-US" dirty="0" smtClean="0"/>
              <a:t>		by Deeptiman </a:t>
            </a:r>
            <a:r>
              <a:rPr lang="en-US" dirty="0" err="1" smtClean="0"/>
              <a:t>Pattnaik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47" y="1102183"/>
            <a:ext cx="4200083" cy="477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GATT (</a:t>
            </a:r>
            <a:r>
              <a:rPr lang="en-US" sz="2400" dirty="0"/>
              <a:t>Generic Attribute Profile</a:t>
            </a:r>
            <a:r>
              <a:rPr lang="en-US" sz="2400" dirty="0" smtClean="0"/>
              <a:t> )</a:t>
            </a:r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2979" y="1586255"/>
            <a:ext cx="10515600" cy="697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GATT defines a </a:t>
            </a:r>
            <a:r>
              <a:rPr lang="en-US" sz="2400" dirty="0"/>
              <a:t>hierarchical </a:t>
            </a:r>
            <a:r>
              <a:rPr lang="en-US" sz="2400" dirty="0" smtClean="0"/>
              <a:t>data structure connected to BLE devices.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04" y="2633920"/>
            <a:ext cx="4905375" cy="2952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24584" y="3051861"/>
            <a:ext cx="2108887" cy="453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ALERT_NOTIFICATION_SERVICE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430530" y="3504942"/>
            <a:ext cx="0" cy="593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30530" y="4098066"/>
            <a:ext cx="617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48368" y="3863287"/>
            <a:ext cx="1911178" cy="469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ALERT_LEVEL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30530" y="5008347"/>
            <a:ext cx="617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48368" y="4773568"/>
            <a:ext cx="2652584" cy="469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ALERT_NOTIFICATION_CONTROL_POINT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430530" y="4098066"/>
            <a:ext cx="0" cy="910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30530" y="5910389"/>
            <a:ext cx="617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48368" y="5683849"/>
            <a:ext cx="2652584" cy="469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ALERT_STATUS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430530" y="5008346"/>
            <a:ext cx="0" cy="910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7739449" y="2265813"/>
            <a:ext cx="1494996" cy="43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28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9" y="0"/>
            <a:ext cx="7716327" cy="2876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6" y="3162969"/>
            <a:ext cx="4334323" cy="3291377"/>
          </a:xfrm>
          <a:prstGeom prst="rect">
            <a:avLst/>
          </a:prstGeom>
        </p:spPr>
      </p:pic>
      <p:sp>
        <p:nvSpPr>
          <p:cNvPr id="7" name="Explosion 2 6"/>
          <p:cNvSpPr/>
          <p:nvPr/>
        </p:nvSpPr>
        <p:spPr>
          <a:xfrm>
            <a:off x="6112476" y="3162969"/>
            <a:ext cx="5074508" cy="3291377"/>
          </a:xfrm>
          <a:prstGeom prst="irregularSeal2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That’s all in Hardware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71" y="713092"/>
            <a:ext cx="4749410" cy="277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640" y="1537104"/>
            <a:ext cx="4351985" cy="1325563"/>
          </a:xfrm>
        </p:spPr>
        <p:txBody>
          <a:bodyPr/>
          <a:lstStyle/>
          <a:p>
            <a:r>
              <a:rPr lang="en-US" dirty="0" smtClean="0"/>
              <a:t>Beacon Protocol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43" y="3364941"/>
            <a:ext cx="1905266" cy="1905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34" y="3689173"/>
            <a:ext cx="4005519" cy="125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35" y="646996"/>
            <a:ext cx="2686410" cy="2686410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838200" y="3920887"/>
            <a:ext cx="10515600" cy="1039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err="1" smtClean="0"/>
              <a:t>iBeacon</a:t>
            </a:r>
            <a:r>
              <a:rPr lang="en-US" sz="1400" dirty="0" smtClean="0"/>
              <a:t> introduced by Apple. It works on both </a:t>
            </a:r>
            <a:r>
              <a:rPr lang="en-US" sz="1400" dirty="0" err="1" smtClean="0"/>
              <a:t>iOS</a:t>
            </a:r>
            <a:r>
              <a:rPr lang="en-US" sz="1400" dirty="0" smtClean="0"/>
              <a:t> and Android platform. It allows app developers to code Beacons apps using the BLE APIs in both the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err="1" smtClean="0"/>
              <a:t>iBeacon</a:t>
            </a:r>
            <a:r>
              <a:rPr lang="en-US" sz="1400" dirty="0" smtClean="0"/>
              <a:t> UUID (16 digit string number) with Major (4 digits) and Minor (4 digits).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err="1" smtClean="0"/>
              <a:t>iBeacon</a:t>
            </a:r>
            <a:r>
              <a:rPr lang="en-US" sz="1400" dirty="0" smtClean="0"/>
              <a:t> can transmit 31 bytes of data with a rate of 100ms advertising interval. 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96" y="287904"/>
            <a:ext cx="6493853" cy="3404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52" y="5038471"/>
            <a:ext cx="651600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iBeacon</a:t>
            </a:r>
            <a:r>
              <a:rPr lang="en-US" dirty="0" smtClean="0"/>
              <a:t> packet format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50938"/>
              </p:ext>
            </p:extLst>
          </p:nvPr>
        </p:nvGraphicFramePr>
        <p:xfrm>
          <a:off x="1568360" y="132786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64"/>
                <a:gridCol w="461395"/>
                <a:gridCol w="553673"/>
                <a:gridCol w="503340"/>
                <a:gridCol w="3439486"/>
                <a:gridCol w="872455"/>
                <a:gridCol w="1065402"/>
                <a:gridCol w="722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600" dirty="0" smtClean="0"/>
                        <a:t>..</a:t>
                      </a:r>
                      <a:endParaRPr lang="en-US" spc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UUID</a:t>
                      </a:r>
                    </a:p>
                    <a:p>
                      <a:pPr algn="ctr"/>
                      <a:r>
                        <a:rPr lang="en-US" dirty="0" smtClean="0"/>
                        <a:t>(16 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4"/>
          <p:cNvSpPr txBox="1">
            <a:spLocks/>
          </p:cNvSpPr>
          <p:nvPr/>
        </p:nvSpPr>
        <p:spPr>
          <a:xfrm>
            <a:off x="1962460" y="2223962"/>
            <a:ext cx="6676938" cy="37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/>
              <a:t>Manufacturer Specific Data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88336"/>
              </p:ext>
            </p:extLst>
          </p:nvPr>
        </p:nvGraphicFramePr>
        <p:xfrm>
          <a:off x="1297187" y="3497376"/>
          <a:ext cx="86703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561"/>
                <a:gridCol w="645696"/>
                <a:gridCol w="631958"/>
                <a:gridCol w="4464922"/>
                <a:gridCol w="824293"/>
                <a:gridCol w="755602"/>
                <a:gridCol w="4793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4C00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585CDE931B0142CC9A1325009BEDC65E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63515"/>
              </p:ext>
            </p:extLst>
          </p:nvPr>
        </p:nvGraphicFramePr>
        <p:xfrm>
          <a:off x="2412463" y="2758541"/>
          <a:ext cx="6046630" cy="512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630"/>
              </a:tblGrid>
              <a:tr h="51269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4C000215585CDE931B0142CC9A1325009BEDC65E000000005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25015"/>
              </p:ext>
            </p:extLst>
          </p:nvPr>
        </p:nvGraphicFramePr>
        <p:xfrm>
          <a:off x="1310067" y="4106810"/>
          <a:ext cx="86445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529"/>
                <a:gridCol w="4764670"/>
                <a:gridCol w="998387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Apple Company Identifier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0x004c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0x02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Data Length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0x15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UUID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585CDE931B0142CC9A1325009BEDC65E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0000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0000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TX Power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0xC5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-59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9" y="95481"/>
            <a:ext cx="6474941" cy="203162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4929" y="2374601"/>
            <a:ext cx="11219935" cy="92877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+mj-lt"/>
                <a:cs typeface="Times New Roman" panose="02020603050405020304" pitchFamily="18" charset="0"/>
              </a:rPr>
              <a:t>Eddystone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standard introduced by Google.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+mj-lt"/>
                <a:cs typeface="Times New Roman" panose="02020603050405020304" pitchFamily="18" charset="0"/>
              </a:rPr>
              <a:t>Eddystone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has three different format type : </a:t>
            </a:r>
            <a:r>
              <a:rPr lang="en-US" sz="1800" dirty="0" err="1" smtClean="0">
                <a:latin typeface="+mj-lt"/>
                <a:cs typeface="Times New Roman" panose="02020603050405020304" pitchFamily="18" charset="0"/>
              </a:rPr>
              <a:t>Eddystone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– URL , </a:t>
            </a:r>
            <a:r>
              <a:rPr lang="en-US" sz="1800" dirty="0" err="1" smtClean="0">
                <a:latin typeface="+mj-lt"/>
                <a:cs typeface="Times New Roman" panose="02020603050405020304" pitchFamily="18" charset="0"/>
              </a:rPr>
              <a:t>Eddystone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– UID , </a:t>
            </a:r>
            <a:r>
              <a:rPr lang="en-US" sz="1800" dirty="0" err="1" smtClean="0">
                <a:latin typeface="+mj-lt"/>
                <a:cs typeface="Times New Roman" panose="02020603050405020304" pitchFamily="18" charset="0"/>
              </a:rPr>
              <a:t>Eddystone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– TLM.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+mj-lt"/>
                <a:cs typeface="Times New Roman" panose="02020603050405020304" pitchFamily="18" charset="0"/>
              </a:rPr>
              <a:t>Eddystone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can transmit 31 bytes of data with a rate of 1-2sec advertising interval. So , this format beacons are more battery efficient.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51172"/>
              </p:ext>
            </p:extLst>
          </p:nvPr>
        </p:nvGraphicFramePr>
        <p:xfrm>
          <a:off x="1067267" y="5451057"/>
          <a:ext cx="1860491" cy="61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6"/>
                <a:gridCol w="436228"/>
                <a:gridCol w="939567"/>
              </a:tblGrid>
              <a:tr h="614184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29065"/>
              </p:ext>
            </p:extLst>
          </p:nvPr>
        </p:nvGraphicFramePr>
        <p:xfrm>
          <a:off x="3164514" y="5442668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53"/>
                <a:gridCol w="536896"/>
                <a:gridCol w="847288"/>
                <a:gridCol w="503339"/>
                <a:gridCol w="503339"/>
                <a:gridCol w="3607267"/>
                <a:gridCol w="16116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Namespace</a:t>
                      </a:r>
                      <a:r>
                        <a:rPr lang="en-US" baseline="0" dirty="0" smtClean="0"/>
                        <a:t> ID</a:t>
                      </a:r>
                    </a:p>
                    <a:p>
                      <a:pPr algn="ctr"/>
                      <a:r>
                        <a:rPr lang="en-US" baseline="0" dirty="0" smtClean="0"/>
                        <a:t>(10 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 ID</a:t>
                      </a:r>
                    </a:p>
                    <a:p>
                      <a:pPr algn="ctr"/>
                      <a:r>
                        <a:rPr lang="en-US" dirty="0" smtClean="0"/>
                        <a:t>(6 bytes)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ubtitle 4"/>
          <p:cNvSpPr txBox="1">
            <a:spLocks/>
          </p:cNvSpPr>
          <p:nvPr/>
        </p:nvSpPr>
        <p:spPr>
          <a:xfrm>
            <a:off x="617271" y="6016821"/>
            <a:ext cx="11219935" cy="92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7761" y="4924334"/>
            <a:ext cx="1622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Service UUID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26643" y="4915947"/>
            <a:ext cx="8181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56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Eddystone</a:t>
            </a:r>
            <a:r>
              <a:rPr lang="en-US" dirty="0" smtClean="0"/>
              <a:t> packet format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9" y="1325563"/>
            <a:ext cx="6644495" cy="479190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69172"/>
              </p:ext>
            </p:extLst>
          </p:nvPr>
        </p:nvGraphicFramePr>
        <p:xfrm>
          <a:off x="7019054" y="3334077"/>
          <a:ext cx="45362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8B0CA750-E7A7-4E14-BD99-095477CB3E77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9712"/>
              </p:ext>
            </p:extLst>
          </p:nvPr>
        </p:nvGraphicFramePr>
        <p:xfrm>
          <a:off x="7019053" y="3797716"/>
          <a:ext cx="33999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383"/>
                <a:gridCol w="19445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8B0CA750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095477CB3E77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1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60" y="239291"/>
            <a:ext cx="4090206" cy="101067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Eddystone</a:t>
            </a:r>
            <a:r>
              <a:rPr lang="en-US" sz="2400" b="1" dirty="0" smtClean="0"/>
              <a:t> URL</a:t>
            </a:r>
            <a:endParaRPr lang="en-US" sz="2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48351"/>
              </p:ext>
            </p:extLst>
          </p:nvPr>
        </p:nvGraphicFramePr>
        <p:xfrm>
          <a:off x="1019411" y="4251534"/>
          <a:ext cx="58015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89"/>
                <a:gridCol w="399185"/>
                <a:gridCol w="372602"/>
                <a:gridCol w="402671"/>
                <a:gridCol w="377505"/>
                <a:gridCol w="377505"/>
                <a:gridCol w="369115"/>
                <a:gridCol w="394283"/>
                <a:gridCol w="360726"/>
                <a:gridCol w="377505"/>
                <a:gridCol w="402671"/>
                <a:gridCol w="377505"/>
                <a:gridCol w="369116"/>
                <a:gridCol w="394282"/>
              </a:tblGrid>
              <a:tr h="1752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http://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600" dirty="0" smtClean="0"/>
                        <a:t>g</a:t>
                      </a:r>
                      <a:endParaRPr lang="en-US" spc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87037"/>
              </p:ext>
            </p:extLst>
          </p:nvPr>
        </p:nvGraphicFramePr>
        <p:xfrm>
          <a:off x="1376518" y="4641858"/>
          <a:ext cx="5445898" cy="44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71"/>
                <a:gridCol w="385893"/>
                <a:gridCol w="369116"/>
                <a:gridCol w="411061"/>
                <a:gridCol w="377504"/>
                <a:gridCol w="369116"/>
                <a:gridCol w="377504"/>
                <a:gridCol w="385894"/>
                <a:gridCol w="369115"/>
                <a:gridCol w="377505"/>
                <a:gridCol w="411061"/>
                <a:gridCol w="369115"/>
                <a:gridCol w="369116"/>
                <a:gridCol w="395727"/>
              </a:tblGrid>
              <a:tr h="4401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pc="0" dirty="0" smtClean="0"/>
                        <a:t>67</a:t>
                      </a:r>
                      <a:endParaRPr lang="en-US" sz="1400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5198526" y="5257577"/>
            <a:ext cx="1622445" cy="41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http://goo.gl/yIxwEw</a:t>
            </a:r>
            <a:endParaRPr lang="en-US" sz="12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31460" y="1447406"/>
            <a:ext cx="4090206" cy="1010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7141" y="1521187"/>
            <a:ext cx="5152694" cy="1795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beacon broadcast format that send out URL to smartphone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beacon signal can be read by Chrome browser widget or Physical Web beacon app in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Android.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code separate Beacon app , the URLs can be picked up in notification tab in smartphones.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Eddystone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standard also knows as Physical Web.</a:t>
            </a:r>
          </a:p>
          <a:p>
            <a:endParaRPr lang="en-US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72" y="1119984"/>
            <a:ext cx="2971391" cy="476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542" y="1086428"/>
            <a:ext cx="277216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91" y="332173"/>
            <a:ext cx="3610233" cy="13255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Eddystone</a:t>
            </a:r>
            <a:r>
              <a:rPr lang="en-US" sz="2400" dirty="0" smtClean="0"/>
              <a:t> TLM (Telemetry)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0483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Eddystone</a:t>
            </a:r>
            <a:r>
              <a:rPr lang="en-US" sz="1800" dirty="0" smtClean="0"/>
              <a:t> TLM transmit sensor data like battery power , beacon temperature , time since device powered on and number of advertising packet transmit since powered on.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50860"/>
              </p:ext>
            </p:extLst>
          </p:nvPr>
        </p:nvGraphicFramePr>
        <p:xfrm>
          <a:off x="1614441" y="4149479"/>
          <a:ext cx="1860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6"/>
                <a:gridCol w="436228"/>
                <a:gridCol w="939567"/>
              </a:tblGrid>
              <a:tr h="364857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34935" y="3622756"/>
            <a:ext cx="1622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Service UUID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7428" y="3622756"/>
            <a:ext cx="5988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06441"/>
              </p:ext>
            </p:extLst>
          </p:nvPr>
        </p:nvGraphicFramePr>
        <p:xfrm>
          <a:off x="3646616" y="4146607"/>
          <a:ext cx="67577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589"/>
                <a:gridCol w="477795"/>
                <a:gridCol w="733167"/>
                <a:gridCol w="593125"/>
                <a:gridCol w="527221"/>
                <a:gridCol w="766119"/>
                <a:gridCol w="840260"/>
                <a:gridCol w="1219200"/>
                <a:gridCol w="1153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ADV_CNT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ELASPED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4" y="405610"/>
            <a:ext cx="10058400" cy="56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Beacon?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0298" y="1532195"/>
            <a:ext cx="10515600" cy="284003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Beacon is a Bluetooth Low Energy signal transmitter used to communicate with any Bluetooth Low Energy devices in the proximity.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7016">
            <a:off x="1382119" y="3278660"/>
            <a:ext cx="2912957" cy="2187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21" y="2808617"/>
            <a:ext cx="2734550" cy="2676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87" y="2619631"/>
            <a:ext cx="3877811" cy="324635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211595" y="5010526"/>
            <a:ext cx="60541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Bluetooth Low Energy Devices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04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43" y="280815"/>
            <a:ext cx="10515600" cy="9383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Beacon in use</a:t>
            </a:r>
            <a:endParaRPr lang="en-US" sz="3200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" y="1103870"/>
            <a:ext cx="6063565" cy="4810897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44" y="1103870"/>
            <a:ext cx="4808323" cy="1748687"/>
          </a:xfrm>
          <a:prstGeom prst="rect">
            <a:avLst/>
          </a:prstGeom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44" y="2954037"/>
            <a:ext cx="4808321" cy="296073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49643" y="5919615"/>
            <a:ext cx="10886300" cy="938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 Beacons used in many real world scenarios like Hotels , Supermarket , Airport , Museum and many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4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057103"/>
            <a:ext cx="10515600" cy="1325563"/>
          </a:xfrm>
        </p:spPr>
        <p:txBody>
          <a:bodyPr/>
          <a:lstStyle/>
          <a:p>
            <a:r>
              <a:rPr lang="en-US" dirty="0" smtClean="0"/>
              <a:t>Beacon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3037"/>
            <a:ext cx="4762500" cy="286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74" y="2833037"/>
            <a:ext cx="472505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922"/>
            <a:ext cx="10515600" cy="4351338"/>
          </a:xfrm>
        </p:spPr>
        <p:txBody>
          <a:bodyPr>
            <a:noAutofit/>
          </a:bodyPr>
          <a:lstStyle/>
          <a:p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://www.aislelabs.com/reports/beacon-guide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 smtClean="0"/>
          </a:p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newcircle.com/s/post/1786/2016/01/04/bluetooth-uuids-and-interoperable-advertisements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http://mindbowser.com/blog/what-is-internet-of-things-and-bluetooth-smart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https://developer.bluetooth.org/gatt/services/Pages/ServicesHome.aspx?_</a:t>
            </a:r>
            <a:r>
              <a:rPr lang="en-US" sz="1200" dirty="0" smtClean="0">
                <a:hlinkClick r:id="rId5"/>
              </a:rPr>
              <a:t>ga=1.31027256.607688153.1461568231</a:t>
            </a:r>
            <a:endParaRPr lang="en-US" sz="1200" dirty="0" smtClean="0"/>
          </a:p>
          <a:p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www.youtube.com/watch?v=TZf4WquRGJU</a:t>
            </a:r>
            <a:endParaRPr lang="en-US" sz="1200" dirty="0" smtClean="0">
              <a:hlinkClick r:id="rId7"/>
            </a:endParaRPr>
          </a:p>
          <a:p>
            <a:r>
              <a:rPr lang="en-US" sz="1200" dirty="0" smtClean="0">
                <a:hlinkClick r:id="rId7"/>
              </a:rPr>
              <a:t>https</a:t>
            </a:r>
            <a:r>
              <a:rPr lang="en-US" sz="1200" dirty="0">
                <a:hlinkClick r:id="rId7"/>
              </a:rPr>
              <a:t>://</a:t>
            </a:r>
            <a:r>
              <a:rPr lang="en-US" sz="1200" dirty="0" smtClean="0">
                <a:hlinkClick r:id="rId7"/>
              </a:rPr>
              <a:t>www.youtube.com/watch?v=s-4J7cijPAo</a:t>
            </a:r>
            <a:endParaRPr lang="en-US" sz="1200" dirty="0" smtClean="0">
              <a:hlinkClick r:id="rId8"/>
            </a:endParaRPr>
          </a:p>
          <a:p>
            <a:r>
              <a:rPr lang="en-US" sz="1200" dirty="0" smtClean="0">
                <a:hlinkClick r:id="rId8"/>
              </a:rPr>
              <a:t>http</a:t>
            </a:r>
            <a:r>
              <a:rPr lang="en-US" sz="1200" dirty="0">
                <a:hlinkClick r:id="rId8"/>
              </a:rPr>
              <a:t>://</a:t>
            </a:r>
            <a:r>
              <a:rPr lang="en-US" sz="1200" dirty="0" smtClean="0">
                <a:hlinkClick r:id="rId8"/>
              </a:rPr>
              <a:t>stackoverflow.com/questions/17870189/android-4-3-bluetooth-low-energy-unstable</a:t>
            </a:r>
            <a:endParaRPr lang="en-US" sz="1200" dirty="0" smtClean="0">
              <a:hlinkClick r:id="rId9"/>
            </a:endParaRPr>
          </a:p>
          <a:p>
            <a:r>
              <a:rPr lang="en-US" sz="1200" dirty="0" smtClean="0">
                <a:hlinkClick r:id="rId9"/>
              </a:rPr>
              <a:t>http</a:t>
            </a:r>
            <a:r>
              <a:rPr lang="en-US" sz="1200" dirty="0">
                <a:hlinkClick r:id="rId9"/>
              </a:rPr>
              <a:t>://</a:t>
            </a:r>
            <a:r>
              <a:rPr lang="en-US" sz="1200" dirty="0" smtClean="0">
                <a:hlinkClick r:id="rId9"/>
              </a:rPr>
              <a:t>stackoverflow.com/questions/21398766/android-ble-connection-time-interval</a:t>
            </a:r>
            <a:endParaRPr lang="en-US" sz="1200" dirty="0" smtClean="0">
              <a:hlinkClick r:id="rId10"/>
            </a:endParaRPr>
          </a:p>
          <a:p>
            <a:r>
              <a:rPr lang="en-US" sz="1200" dirty="0" smtClean="0">
                <a:hlinkClick r:id="rId10"/>
              </a:rPr>
              <a:t>http</a:t>
            </a:r>
            <a:r>
              <a:rPr lang="en-US" sz="1200" dirty="0">
                <a:hlinkClick r:id="rId10"/>
              </a:rPr>
              <a:t>://</a:t>
            </a:r>
            <a:r>
              <a:rPr lang="en-US" sz="1200" dirty="0" smtClean="0">
                <a:hlinkClick r:id="rId10"/>
              </a:rPr>
              <a:t>stackoverflow.com/questions/27017224/why-the-app-doesnt-reconnect-to-the-ble-device-when-set-autoconnect-to-true-in</a:t>
            </a:r>
            <a:endParaRPr lang="en-US" sz="1200" dirty="0"/>
          </a:p>
          <a:p>
            <a:r>
              <a:rPr lang="en-US" sz="1200" dirty="0" smtClean="0">
                <a:hlinkClick r:id="rId11"/>
              </a:rPr>
              <a:t>http://stackoverflow.com/questions/35903325/android-ble-characteristics-getvalue-returns-null/</a:t>
            </a:r>
            <a:endParaRPr lang="en-US" sz="1200" dirty="0"/>
          </a:p>
          <a:p>
            <a:r>
              <a:rPr lang="en-US" sz="1200" dirty="0" smtClean="0">
                <a:hlinkClick r:id="rId12"/>
              </a:rPr>
              <a:t>http://stackoverflow.com/questions/35937529/how-to-transfer-data-between-two-android-devices-using-beacon</a:t>
            </a:r>
            <a:endParaRPr lang="en-US" sz="1200" dirty="0"/>
          </a:p>
          <a:p>
            <a:r>
              <a:rPr lang="en-US" sz="1200" dirty="0" smtClean="0">
                <a:hlinkClick r:id="rId13"/>
              </a:rPr>
              <a:t>http://stackoverflow.com/questions/36054187/how-many-urls-can-be-written-to-a-physical-web-beacon/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24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312" y="4976349"/>
            <a:ext cx="10515600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39" y="734549"/>
            <a:ext cx="6858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62" y="313039"/>
            <a:ext cx="6601267" cy="64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500187"/>
            <a:ext cx="7143750" cy="38576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37606" y="4492839"/>
            <a:ext cx="2825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Berlin Sans FB" panose="020E0602020502020306" pitchFamily="34" charset="0"/>
              </a:rPr>
              <a:t>It’s simple</a:t>
            </a:r>
            <a:endParaRPr lang="en-US" sz="1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Beacon Technology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461572"/>
            <a:ext cx="7848600" cy="32099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382795" y="4671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Chipset , Battery , Firmware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Chipset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2671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 board with combination of circuits , controllers , processors , switch and many electronic modules to perform a computation task.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7293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5" y="2592731"/>
            <a:ext cx="3511684" cy="1517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97" y="2604099"/>
            <a:ext cx="4136136" cy="1450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2" y="4559133"/>
            <a:ext cx="3725562" cy="745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05" y="4664794"/>
            <a:ext cx="3892147" cy="53441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055074" y="5654753"/>
            <a:ext cx="3943866" cy="915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Beacon Chipset Vendors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79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Beacon </a:t>
            </a:r>
            <a:r>
              <a:rPr lang="en-US" dirty="0" smtClean="0"/>
              <a:t>Battery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60621" y="17518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Beacon also uses Alkaline battery with 2000 </a:t>
            </a:r>
            <a:r>
              <a:rPr lang="en-US" sz="1800" dirty="0" err="1" smtClean="0"/>
              <a:t>mAh</a:t>
            </a:r>
            <a:r>
              <a:rPr lang="en-US" sz="1800" dirty="0" smtClean="0"/>
              <a:t> power.</a:t>
            </a:r>
          </a:p>
          <a:p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USB beacons don’t need battery replacement. 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0621" y="127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Beacons chipset uses Lithium coin cell battery with various power choice.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519488"/>
            <a:ext cx="744906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" y="1692428"/>
            <a:ext cx="6746953" cy="3971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62" y="2961727"/>
            <a:ext cx="4780006" cy="174617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43930" y="307461"/>
            <a:ext cx="4598773" cy="936454"/>
          </a:xfrm>
        </p:spPr>
        <p:txBody>
          <a:bodyPr/>
          <a:lstStyle/>
          <a:p>
            <a:r>
              <a:rPr lang="en-US" dirty="0" err="1" smtClean="0"/>
              <a:t>Aislelabs</a:t>
            </a:r>
            <a:r>
              <a:rPr lang="en-US" dirty="0" smtClean="0"/>
              <a:t> Report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922" y="6326402"/>
            <a:ext cx="1905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8" y="246405"/>
            <a:ext cx="10515600" cy="1325563"/>
          </a:xfrm>
        </p:spPr>
        <p:txBody>
          <a:bodyPr/>
          <a:lstStyle/>
          <a:p>
            <a:r>
              <a:rPr lang="en-US" dirty="0"/>
              <a:t>Beacon </a:t>
            </a:r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578747"/>
            <a:ext cx="10515600" cy="113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Beacon firmware consists of TX power , Advertising Interval , GATT profile.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9303" y="2188089"/>
            <a:ext cx="10515600" cy="113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Transmit Power  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181949"/>
            <a:ext cx="10515600" cy="113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Beacon chipset has signal transmission power.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TX power measures by decibels</a:t>
            </a:r>
            <a:r>
              <a:rPr lang="en-US" sz="2400" dirty="0"/>
              <a:t> </a:t>
            </a:r>
            <a:r>
              <a:rPr lang="en-US" sz="2400" dirty="0" err="1" smtClean="0"/>
              <a:t>milliwatt</a:t>
            </a:r>
            <a:r>
              <a:rPr lang="en-US" sz="2400" dirty="0" smtClean="0"/>
              <a:t> (</a:t>
            </a:r>
            <a:r>
              <a:rPr lang="en-US" sz="2400" dirty="0" err="1" smtClean="0"/>
              <a:t>dBm</a:t>
            </a:r>
            <a:r>
              <a:rPr lang="en-US" sz="2400" dirty="0" smtClean="0"/>
              <a:t>) unit. 1 </a:t>
            </a:r>
            <a:r>
              <a:rPr lang="en-US" sz="2400" dirty="0" err="1" smtClean="0"/>
              <a:t>mW</a:t>
            </a:r>
            <a:r>
              <a:rPr lang="en-US" sz="2400" dirty="0" smtClean="0"/>
              <a:t> = 0.001 W.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Higher the TX power , Longer the signal strength.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Lower the TX power , lower battery consumption.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1638" y="4205158"/>
            <a:ext cx="10515600" cy="113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Advertising Interval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5199018"/>
            <a:ext cx="10515600" cy="1130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The frequency rate at which a beacon transmit signal.</a:t>
            </a:r>
          </a:p>
          <a:p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Higher the advertising interval , Higher the battery life.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If advertising interval 100ms means signal emit 10 times a single second.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82" y="2651898"/>
            <a:ext cx="486795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598</Words>
  <Application>Microsoft Office PowerPoint</Application>
  <PresentationFormat>Widescreen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Berlin Sans FB</vt:lpstr>
      <vt:lpstr>Calibri</vt:lpstr>
      <vt:lpstr>Calibri Light</vt:lpstr>
      <vt:lpstr>Times New Roman</vt:lpstr>
      <vt:lpstr>Office Theme</vt:lpstr>
      <vt:lpstr>Beacons </vt:lpstr>
      <vt:lpstr>What is a Beacon?</vt:lpstr>
      <vt:lpstr>PowerPoint Presentation</vt:lpstr>
      <vt:lpstr>How it works?</vt:lpstr>
      <vt:lpstr>Beacon Technology</vt:lpstr>
      <vt:lpstr>Chipset</vt:lpstr>
      <vt:lpstr>Beacon Battery </vt:lpstr>
      <vt:lpstr>Aislelabs Report</vt:lpstr>
      <vt:lpstr>Beacon Firmware</vt:lpstr>
      <vt:lpstr>GATT (Generic Attribute Profile )</vt:lpstr>
      <vt:lpstr>PowerPoint Presentation</vt:lpstr>
      <vt:lpstr>Beacon Protocol</vt:lpstr>
      <vt:lpstr>PowerPoint Presentation</vt:lpstr>
      <vt:lpstr>iBeacon packet format</vt:lpstr>
      <vt:lpstr>PowerPoint Presentation</vt:lpstr>
      <vt:lpstr>Eddystone packet format</vt:lpstr>
      <vt:lpstr>Eddystone URL</vt:lpstr>
      <vt:lpstr>Eddystone TLM (Telemetry)</vt:lpstr>
      <vt:lpstr>PowerPoint Presentation</vt:lpstr>
      <vt:lpstr>Beacon in use</vt:lpstr>
      <vt:lpstr>Beacon Demo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Beacon </dc:title>
  <dc:creator>Deeptiman PC</dc:creator>
  <cp:lastModifiedBy>Deeptiman Pattnaik</cp:lastModifiedBy>
  <cp:revision>272</cp:revision>
  <dcterms:created xsi:type="dcterms:W3CDTF">2016-04-30T12:50:35Z</dcterms:created>
  <dcterms:modified xsi:type="dcterms:W3CDTF">2018-07-14T20:39:41Z</dcterms:modified>
</cp:coreProperties>
</file>