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28"/>
  </p:notesMasterIdLst>
  <p:sldIdLst>
    <p:sldId id="257" r:id="rId2"/>
    <p:sldId id="282" r:id="rId3"/>
    <p:sldId id="287" r:id="rId4"/>
    <p:sldId id="288" r:id="rId5"/>
    <p:sldId id="258" r:id="rId6"/>
    <p:sldId id="259" r:id="rId7"/>
    <p:sldId id="289" r:id="rId8"/>
    <p:sldId id="260" r:id="rId9"/>
    <p:sldId id="284" r:id="rId10"/>
    <p:sldId id="290" r:id="rId11"/>
    <p:sldId id="291" r:id="rId12"/>
    <p:sldId id="292" r:id="rId13"/>
    <p:sldId id="293" r:id="rId14"/>
    <p:sldId id="297" r:id="rId15"/>
    <p:sldId id="295" r:id="rId16"/>
    <p:sldId id="298" r:id="rId17"/>
    <p:sldId id="299" r:id="rId18"/>
    <p:sldId id="301" r:id="rId19"/>
    <p:sldId id="302" r:id="rId20"/>
    <p:sldId id="303" r:id="rId21"/>
    <p:sldId id="305" r:id="rId22"/>
    <p:sldId id="300" r:id="rId23"/>
    <p:sldId id="304" r:id="rId24"/>
    <p:sldId id="296" r:id="rId25"/>
    <p:sldId id="285" r:id="rId26"/>
    <p:sldId id="286"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5">
          <p15:clr>
            <a:srgbClr val="A4A3A4"/>
          </p15:clr>
        </p15:guide>
        <p15:guide id="2" pos="289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8B41C6D-484B-4FA8-90D6-41F5152EEC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68" autoAdjust="0"/>
  </p:normalViewPr>
  <p:slideViewPr>
    <p:cSldViewPr snapToGrid="0">
      <p:cViewPr varScale="1">
        <p:scale>
          <a:sx n="88" d="100"/>
          <a:sy n="88" d="100"/>
        </p:scale>
        <p:origin x="1306" y="62"/>
      </p:cViewPr>
      <p:guideLst>
        <p:guide orient="horz" pos="625"/>
        <p:guide pos="28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db820d45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db820d45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94955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05337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ec6a4ae5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ec6a4ae5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227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ec6a4ae5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ec6a4ae5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96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db820d45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db820d45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36926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5db820d45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5db820d45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5db820d45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5db820d45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357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e1a026d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e1a026d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ec6a4ae5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ec6a4ae5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51539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C4209-03DA-4BE1-AD3C-D7A3FB801CE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A07DD-F804-4744-A698-FBC7847F7A2D}"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6590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C4209-03DA-4BE1-AD3C-D7A3FB801CE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A07DD-F804-4744-A698-FBC7847F7A2D}" type="slidenum">
              <a:rPr lang="en-IN" smtClean="0"/>
              <a:t>‹#›</a:t>
            </a:fld>
            <a:endParaRPr lang="en-IN"/>
          </a:p>
        </p:txBody>
      </p:sp>
    </p:spTree>
    <p:extLst>
      <p:ext uri="{BB962C8B-B14F-4D97-AF65-F5344CB8AC3E}">
        <p14:creationId xmlns:p14="http://schemas.microsoft.com/office/powerpoint/2010/main" val="40330940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C4209-03DA-4BE1-AD3C-D7A3FB801CE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A07DD-F804-4744-A698-FBC7847F7A2D}" type="slidenum">
              <a:rPr lang="en-IN" smtClean="0"/>
              <a:t>‹#›</a:t>
            </a:fld>
            <a:endParaRPr lang="en-IN"/>
          </a:p>
        </p:txBody>
      </p:sp>
    </p:spTree>
    <p:extLst>
      <p:ext uri="{BB962C8B-B14F-4D97-AF65-F5344CB8AC3E}">
        <p14:creationId xmlns:p14="http://schemas.microsoft.com/office/powerpoint/2010/main" val="4855178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C4209-03DA-4BE1-AD3C-D7A3FB801CE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A07DD-F804-4744-A698-FBC7847F7A2D}" type="slidenum">
              <a:rPr lang="en-IN" smtClean="0"/>
              <a:t>‹#›</a:t>
            </a:fld>
            <a:endParaRPr lang="en-IN"/>
          </a:p>
        </p:txBody>
      </p:sp>
    </p:spTree>
    <p:extLst>
      <p:ext uri="{BB962C8B-B14F-4D97-AF65-F5344CB8AC3E}">
        <p14:creationId xmlns:p14="http://schemas.microsoft.com/office/powerpoint/2010/main" val="20902388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C4209-03DA-4BE1-AD3C-D7A3FB801CE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A07DD-F804-4744-A698-FBC7847F7A2D}"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6434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2C4209-03DA-4BE1-AD3C-D7A3FB801CED}"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A07DD-F804-4744-A698-FBC7847F7A2D}" type="slidenum">
              <a:rPr lang="en-IN" smtClean="0"/>
              <a:t>‹#›</a:t>
            </a:fld>
            <a:endParaRPr lang="en-IN"/>
          </a:p>
        </p:txBody>
      </p:sp>
    </p:spTree>
    <p:extLst>
      <p:ext uri="{BB962C8B-B14F-4D97-AF65-F5344CB8AC3E}">
        <p14:creationId xmlns:p14="http://schemas.microsoft.com/office/powerpoint/2010/main" val="41838683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2C4209-03DA-4BE1-AD3C-D7A3FB801CED}" type="datetimeFigureOut">
              <a:rPr lang="en-IN" smtClean="0"/>
              <a:t>09-02-2024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6A07DD-F804-4744-A698-FBC7847F7A2D}" type="slidenum">
              <a:rPr lang="en-IN" smtClean="0"/>
              <a:t>‹#›</a:t>
            </a:fld>
            <a:endParaRPr lang="en-IN"/>
          </a:p>
        </p:txBody>
      </p:sp>
    </p:spTree>
    <p:extLst>
      <p:ext uri="{BB962C8B-B14F-4D97-AF65-F5344CB8AC3E}">
        <p14:creationId xmlns:p14="http://schemas.microsoft.com/office/powerpoint/2010/main" val="15548248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2C4209-03DA-4BE1-AD3C-D7A3FB801CED}"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6A07DD-F804-4744-A698-FBC7847F7A2D}" type="slidenum">
              <a:rPr lang="en-IN" smtClean="0"/>
              <a:t>‹#›</a:t>
            </a:fld>
            <a:endParaRPr lang="en-IN"/>
          </a:p>
        </p:txBody>
      </p:sp>
    </p:spTree>
    <p:extLst>
      <p:ext uri="{BB962C8B-B14F-4D97-AF65-F5344CB8AC3E}">
        <p14:creationId xmlns:p14="http://schemas.microsoft.com/office/powerpoint/2010/main" val="33912832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2C4209-03DA-4BE1-AD3C-D7A3FB801CED}" type="datetimeFigureOut">
              <a:rPr lang="en-IN" smtClean="0"/>
              <a:t>09-02-2024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46A07DD-F804-4744-A698-FBC7847F7A2D}" type="slidenum">
              <a:rPr lang="en-IN" smtClean="0"/>
              <a:t>‹#›</a:t>
            </a:fld>
            <a:endParaRPr lang="en-IN"/>
          </a:p>
        </p:txBody>
      </p:sp>
    </p:spTree>
    <p:extLst>
      <p:ext uri="{BB962C8B-B14F-4D97-AF65-F5344CB8AC3E}">
        <p14:creationId xmlns:p14="http://schemas.microsoft.com/office/powerpoint/2010/main" val="286077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42C4209-03DA-4BE1-AD3C-D7A3FB801CED}" type="datetimeFigureOut">
              <a:rPr lang="en-IN" smtClean="0"/>
              <a:t>09-02-2024</a:t>
            </a:fld>
            <a:endParaRPr lang="en-IN"/>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6A07DD-F804-4744-A698-FBC7847F7A2D}" type="slidenum">
              <a:rPr lang="en-IN" smtClean="0"/>
              <a:t>‹#›</a:t>
            </a:fld>
            <a:endParaRPr lang="en-IN"/>
          </a:p>
        </p:txBody>
      </p:sp>
    </p:spTree>
    <p:extLst>
      <p:ext uri="{BB962C8B-B14F-4D97-AF65-F5344CB8AC3E}">
        <p14:creationId xmlns:p14="http://schemas.microsoft.com/office/powerpoint/2010/main" val="22638040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42C4209-03DA-4BE1-AD3C-D7A3FB801CED}"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A07DD-F804-4744-A698-FBC7847F7A2D}" type="slidenum">
              <a:rPr lang="en-IN" smtClean="0"/>
              <a:t>‹#›</a:t>
            </a:fld>
            <a:endParaRPr lang="en-IN"/>
          </a:p>
        </p:txBody>
      </p:sp>
    </p:spTree>
    <p:extLst>
      <p:ext uri="{BB962C8B-B14F-4D97-AF65-F5344CB8AC3E}">
        <p14:creationId xmlns:p14="http://schemas.microsoft.com/office/powerpoint/2010/main" val="8159365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42C4209-03DA-4BE1-AD3C-D7A3FB801CED}" type="datetimeFigureOut">
              <a:rPr lang="en-IN" smtClean="0"/>
              <a:t>09-02-2024</a:t>
            </a:fld>
            <a:endParaRPr lang="en-IN"/>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746A07DD-F804-4744-A698-FBC7847F7A2D}" type="slidenum">
              <a:rPr lang="en-IN" smtClean="0"/>
              <a:t>‹#›</a:t>
            </a:fld>
            <a:endParaRPr lang="en-I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3976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4.jfif"/><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09133" y="442816"/>
            <a:ext cx="8753229" cy="11430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en-US" sz="1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Marathwada Mitra Mandal’s College of Engineering</a:t>
            </a:r>
            <a:br>
              <a:rPr lang="en-US" sz="105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1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Permanently Affiliated to SPPU\Accredited with “A++” Grade by NAAC\Recipient of ‘Best college’ award by SPPU</a:t>
            </a:r>
            <a:br>
              <a:rPr lang="en-US" sz="1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1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Accredited by NBA (Electrical and Mechanical Eng)\Recognized under 2(f) and 12(b) of UGC act 1956 \ ISO 9001:2015</a:t>
            </a:r>
            <a:br>
              <a:rPr lang="en-US"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IN" sz="1200" b="1" i="0" u="none" strike="noStrike" dirty="0">
                <a:solidFill>
                  <a:srgbClr val="00000A"/>
                </a:solidFill>
                <a:effectLst/>
                <a:latin typeface="Times New Roman" panose="02020603050405020304" pitchFamily="18" charset="0"/>
              </a:rPr>
              <a:t>Department of Computer Engineering</a:t>
            </a:r>
            <a:br>
              <a:rPr lang="en-IN" sz="800" b="0" dirty="0">
                <a:effectLst/>
              </a:rPr>
            </a:br>
            <a:br>
              <a:rPr lang="en-IN" sz="800" dirty="0"/>
            </a:br>
            <a:endParaRPr lang="en-US"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3" name="Google Shape;63;p14"/>
          <p:cNvPicPr preferRelativeResize="0"/>
          <p:nvPr/>
        </p:nvPicPr>
        <p:blipFill>
          <a:blip r:embed="rId3"/>
          <a:stretch>
            <a:fillRect/>
          </a:stretch>
        </p:blipFill>
        <p:spPr>
          <a:xfrm>
            <a:off x="7904475" y="148123"/>
            <a:ext cx="1185875" cy="752725"/>
          </a:xfrm>
          <a:prstGeom prst="rect">
            <a:avLst/>
          </a:prstGeom>
          <a:noFill/>
          <a:ln>
            <a:noFill/>
          </a:ln>
        </p:spPr>
      </p:pic>
      <p:sp>
        <p:nvSpPr>
          <p:cNvPr id="64" name="Google Shape;64;p14"/>
          <p:cNvSpPr txBox="1"/>
          <p:nvPr/>
        </p:nvSpPr>
        <p:spPr>
          <a:xfrm>
            <a:off x="822950" y="1371600"/>
            <a:ext cx="7525596" cy="369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b="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Group ID : P-22</a:t>
            </a:r>
          </a:p>
          <a:p>
            <a:pPr marL="0" lvl="0" indent="0" algn="l" rtl="0">
              <a:lnSpc>
                <a:spcPct val="115000"/>
              </a:lnSpc>
              <a:spcBef>
                <a:spcPts val="0"/>
              </a:spcBef>
              <a:spcAft>
                <a:spcPts val="0"/>
              </a:spcAft>
              <a:buNone/>
            </a:pPr>
            <a:r>
              <a:rPr lang="en-US" sz="1600" b="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Name of Guide : Reshma </a:t>
            </a:r>
            <a:r>
              <a:rPr lang="en-US" sz="1600" b="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Kapadi</a:t>
            </a:r>
            <a:endParaRPr lang="en-US" sz="1600" b="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US" sz="1600" b="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Title of BE-Project :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Web based crawling to categorize website according to 'n' categories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sz="1600" b="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Domain of Project : Machine Learning </a:t>
            </a:r>
          </a:p>
          <a:p>
            <a:pPr marL="0" lvl="0" indent="0" algn="l" rtl="0">
              <a:lnSpc>
                <a:spcPct val="115000"/>
              </a:lnSpc>
              <a:spcBef>
                <a:spcPts val="0"/>
              </a:spcBef>
              <a:spcAft>
                <a:spcPts val="0"/>
              </a:spcAft>
              <a:buNone/>
            </a:pP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IN"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Group Members :    </a:t>
            </a:r>
          </a:p>
          <a:p>
            <a:pPr lvl="0" algn="l" rtl="0">
              <a:lnSpc>
                <a:spcPct val="115000"/>
              </a:lnSpc>
              <a:spcBef>
                <a:spcPts val="0"/>
              </a:spcBef>
              <a:spcAft>
                <a:spcPts val="0"/>
              </a:spcAft>
            </a:pPr>
            <a:r>
              <a:rPr lang="en-IN"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1.Anish </a:t>
            </a:r>
            <a:r>
              <a:rPr lang="en-IN" sz="16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Harsule</a:t>
            </a:r>
            <a:r>
              <a:rPr lang="en-IN"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BC127</a:t>
            </a:r>
          </a:p>
          <a:p>
            <a:pPr lvl="0" algn="l" rtl="0">
              <a:lnSpc>
                <a:spcPct val="115000"/>
              </a:lnSpc>
              <a:spcBef>
                <a:spcPts val="0"/>
              </a:spcBef>
              <a:spcAft>
                <a:spcPts val="0"/>
              </a:spcAft>
            </a:pPr>
            <a:r>
              <a:rPr lang="en-IN" sz="1600" dirty="0">
                <a:latin typeface="Times New Roman" panose="02020603050405020304"/>
                <a:ea typeface="Times New Roman" panose="02020603050405020304"/>
                <a:cs typeface="Times New Roman" panose="02020603050405020304"/>
                <a:sym typeface="Times New Roman" panose="02020603050405020304"/>
              </a:rPr>
              <a:t>2.Deepti Pujari BC256</a:t>
            </a:r>
          </a:p>
          <a:p>
            <a:pPr marL="0" lvl="0" indent="0" algn="l" rtl="0">
              <a:spcBef>
                <a:spcPts val="0"/>
              </a:spcBef>
              <a:spcAft>
                <a:spcPts val="0"/>
              </a:spcAft>
              <a:buNone/>
            </a:pPr>
            <a:r>
              <a:rPr lang="en-IN" sz="1600" dirty="0">
                <a:latin typeface="Times New Roman" panose="02020603050405020304"/>
                <a:ea typeface="Times New Roman" panose="02020603050405020304"/>
                <a:cs typeface="Times New Roman" panose="02020603050405020304"/>
                <a:sym typeface="Times New Roman" panose="02020603050405020304"/>
              </a:rPr>
              <a:t>3.Yash Mahajan BC269</a:t>
            </a:r>
            <a:endParaRPr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Google Shape;55;p13"/>
          <p:cNvPicPr preferRelativeResize="0"/>
          <p:nvPr/>
        </p:nvPicPr>
        <p:blipFill rotWithShape="1">
          <a:blip r:embed="rId4"/>
          <a:srcRect/>
          <a:stretch>
            <a:fillRect/>
          </a:stretch>
        </p:blipFill>
        <p:spPr>
          <a:xfrm>
            <a:off x="332225" y="99916"/>
            <a:ext cx="7620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8FE0-06BA-9CF6-F17B-D111C8975E78}"/>
              </a:ext>
            </a:extLst>
          </p:cNvPr>
          <p:cNvSpPr>
            <a:spLocks noGrp="1"/>
          </p:cNvSpPr>
          <p:nvPr>
            <p:ph type="title"/>
          </p:nvPr>
        </p:nvSpPr>
        <p:spPr>
          <a:xfrm>
            <a:off x="859917" y="99450"/>
            <a:ext cx="4790606" cy="844643"/>
          </a:xfrm>
        </p:spPr>
        <p:txBody>
          <a:bodyPr anchor="b">
            <a:normAutofit/>
          </a:bodyPr>
          <a:lstStyle/>
          <a:p>
            <a:r>
              <a:rPr lang="en-IN" sz="3800" dirty="0">
                <a:latin typeface="Times New Roman" panose="02020603050405020304" pitchFamily="18" charset="0"/>
                <a:cs typeface="Times New Roman" panose="02020603050405020304" pitchFamily="18" charset="0"/>
              </a:rPr>
              <a:t>Environmental tools</a:t>
            </a:r>
          </a:p>
        </p:txBody>
      </p:sp>
      <p:sp>
        <p:nvSpPr>
          <p:cNvPr id="3" name="Content Placeholder 2">
            <a:extLst>
              <a:ext uri="{FF2B5EF4-FFF2-40B4-BE49-F238E27FC236}">
                <a16:creationId xmlns:a16="http://schemas.microsoft.com/office/drawing/2014/main" id="{4EC740DE-5C9E-419F-EF26-32BB731042BE}"/>
              </a:ext>
            </a:extLst>
          </p:cNvPr>
          <p:cNvSpPr>
            <a:spLocks noGrp="1"/>
          </p:cNvSpPr>
          <p:nvPr>
            <p:ph idx="1"/>
          </p:nvPr>
        </p:nvSpPr>
        <p:spPr>
          <a:xfrm>
            <a:off x="768783" y="1495775"/>
            <a:ext cx="3669909" cy="3415323"/>
          </a:xfrm>
        </p:spPr>
        <p:txBody>
          <a:bodyPr>
            <a:normAutofit/>
          </a:bodyPr>
          <a:lstStyle/>
          <a:p>
            <a:pPr marL="457200" lvl="0" indent="-355600" rtl="0">
              <a:spcBef>
                <a:spcPts val="1000"/>
              </a:spcBef>
              <a:spcAft>
                <a:spcPts val="0"/>
              </a:spcAft>
              <a:buSzPts val="2000"/>
              <a:buChar char="●"/>
            </a:pPr>
            <a:r>
              <a:rPr lang="en-US" sz="1700" dirty="0">
                <a:solidFill>
                  <a:schemeClr val="tx1"/>
                </a:solidFill>
                <a:latin typeface="Times New Roman" panose="02020603050405020304" pitchFamily="18" charset="0"/>
                <a:cs typeface="Times New Roman" panose="02020603050405020304" pitchFamily="18" charset="0"/>
              </a:rPr>
              <a:t>Linux</a:t>
            </a:r>
          </a:p>
          <a:p>
            <a:pPr marL="457200" lvl="0" indent="-355600" rtl="0">
              <a:spcBef>
                <a:spcPts val="0"/>
              </a:spcBef>
              <a:spcAft>
                <a:spcPts val="0"/>
              </a:spcAft>
              <a:buSzPts val="2000"/>
              <a:buChar char="●"/>
            </a:pPr>
            <a:r>
              <a:rPr lang="en-US" sz="1700" dirty="0">
                <a:solidFill>
                  <a:schemeClr val="tx1"/>
                </a:solidFill>
                <a:latin typeface="Times New Roman" panose="02020603050405020304" pitchFamily="18" charset="0"/>
                <a:cs typeface="Times New Roman" panose="02020603050405020304" pitchFamily="18" charset="0"/>
              </a:rPr>
              <a:t>Visual Studio Code</a:t>
            </a:r>
          </a:p>
          <a:p>
            <a:pPr marL="457200" lvl="0" indent="-355600" rtl="0">
              <a:spcBef>
                <a:spcPts val="0"/>
              </a:spcBef>
              <a:spcAft>
                <a:spcPts val="0"/>
              </a:spcAft>
              <a:buSzPts val="2000"/>
              <a:buChar char="●"/>
            </a:pPr>
            <a:r>
              <a:rPr lang="en-US" sz="1700" dirty="0">
                <a:solidFill>
                  <a:schemeClr val="tx1"/>
                </a:solidFill>
                <a:latin typeface="Times New Roman" panose="02020603050405020304" pitchFamily="18" charset="0"/>
                <a:cs typeface="Times New Roman" panose="02020603050405020304" pitchFamily="18" charset="0"/>
              </a:rPr>
              <a:t>MySQL Workbench</a:t>
            </a:r>
          </a:p>
          <a:p>
            <a:pPr marL="457200" lvl="0" indent="-355600" rtl="0">
              <a:spcBef>
                <a:spcPts val="0"/>
              </a:spcBef>
              <a:spcAft>
                <a:spcPts val="0"/>
              </a:spcAft>
              <a:buSzPts val="2000"/>
              <a:buChar char="●"/>
            </a:pPr>
            <a:r>
              <a:rPr lang="en-US" sz="1700" dirty="0" err="1">
                <a:solidFill>
                  <a:schemeClr val="tx1"/>
                </a:solidFill>
                <a:latin typeface="Times New Roman" panose="02020603050405020304" pitchFamily="18" charset="0"/>
                <a:cs typeface="Times New Roman" panose="02020603050405020304" pitchFamily="18" charset="0"/>
              </a:rPr>
              <a:t>Jupyter</a:t>
            </a:r>
            <a:r>
              <a:rPr lang="en-US" sz="1700" dirty="0">
                <a:solidFill>
                  <a:schemeClr val="tx1"/>
                </a:solidFill>
                <a:latin typeface="Times New Roman" panose="02020603050405020304" pitchFamily="18" charset="0"/>
                <a:cs typeface="Times New Roman" panose="02020603050405020304" pitchFamily="18" charset="0"/>
              </a:rPr>
              <a:t> Notebook</a:t>
            </a:r>
          </a:p>
          <a:p>
            <a:endParaRPr lang="en-IN" sz="1700" dirty="0"/>
          </a:p>
        </p:txBody>
      </p:sp>
      <p:pic>
        <p:nvPicPr>
          <p:cNvPr id="7" name="Picture 6" descr="A person sitting at a desk with a computer&#10;&#10;Description automatically generated">
            <a:extLst>
              <a:ext uri="{FF2B5EF4-FFF2-40B4-BE49-F238E27FC236}">
                <a16:creationId xmlns:a16="http://schemas.microsoft.com/office/drawing/2014/main" id="{F16D0C75-21BA-3B9C-23A5-54D454FAB5E0}"/>
              </a:ext>
            </a:extLst>
          </p:cNvPr>
          <p:cNvPicPr>
            <a:picLocks noChangeAspect="1"/>
          </p:cNvPicPr>
          <p:nvPr/>
        </p:nvPicPr>
        <p:blipFill rotWithShape="1">
          <a:blip r:embed="rId3"/>
          <a:srcRect l="11154" r="9821" b="1"/>
          <a:stretch/>
        </p:blipFill>
        <p:spPr>
          <a:xfrm>
            <a:off x="5158156" y="1"/>
            <a:ext cx="3984700" cy="4728308"/>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 name="Google Shape;55;p13">
            <a:extLst>
              <a:ext uri="{FF2B5EF4-FFF2-40B4-BE49-F238E27FC236}">
                <a16:creationId xmlns:a16="http://schemas.microsoft.com/office/drawing/2014/main" id="{D1019EF0-F721-676E-690F-119D0A0BA45E}"/>
              </a:ext>
            </a:extLst>
          </p:cNvPr>
          <p:cNvPicPr preferRelativeResize="0"/>
          <p:nvPr/>
        </p:nvPicPr>
        <p:blipFill rotWithShape="1">
          <a:blip r:embed="rId4"/>
          <a:srcRect/>
          <a:stretch>
            <a:fillRect/>
          </a:stretch>
        </p:blipFill>
        <p:spPr>
          <a:xfrm>
            <a:off x="97917" y="43313"/>
            <a:ext cx="762000" cy="914400"/>
          </a:xfrm>
          <a:prstGeom prst="rect">
            <a:avLst/>
          </a:prstGeom>
          <a:noFill/>
          <a:ln>
            <a:noFill/>
          </a:ln>
        </p:spPr>
      </p:pic>
      <p:pic>
        <p:nvPicPr>
          <p:cNvPr id="5" name="Google Shape;189;p32">
            <a:extLst>
              <a:ext uri="{FF2B5EF4-FFF2-40B4-BE49-F238E27FC236}">
                <a16:creationId xmlns:a16="http://schemas.microsoft.com/office/drawing/2014/main" id="{993CB953-BAFA-26C2-678B-2373881121A0}"/>
              </a:ext>
            </a:extLst>
          </p:cNvPr>
          <p:cNvPicPr preferRelativeResize="0"/>
          <p:nvPr/>
        </p:nvPicPr>
        <p:blipFill>
          <a:blip r:embed="rId5"/>
          <a:stretch>
            <a:fillRect/>
          </a:stretch>
        </p:blipFill>
        <p:spPr>
          <a:xfrm>
            <a:off x="7904475" y="71923"/>
            <a:ext cx="1185875" cy="752725"/>
          </a:xfrm>
          <a:prstGeom prst="rect">
            <a:avLst/>
          </a:prstGeom>
          <a:noFill/>
          <a:ln>
            <a:noFill/>
          </a:ln>
        </p:spPr>
      </p:pic>
    </p:spTree>
    <p:extLst>
      <p:ext uri="{BB962C8B-B14F-4D97-AF65-F5344CB8AC3E}">
        <p14:creationId xmlns:p14="http://schemas.microsoft.com/office/powerpoint/2010/main" val="104903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diagram of a software development process&#10;&#10;Description automatically generated">
            <a:extLst>
              <a:ext uri="{FF2B5EF4-FFF2-40B4-BE49-F238E27FC236}">
                <a16:creationId xmlns:a16="http://schemas.microsoft.com/office/drawing/2014/main" id="{52446376-8D2C-E51B-C5CB-697477FE5745}"/>
              </a:ext>
            </a:extLst>
          </p:cNvPr>
          <p:cNvPicPr>
            <a:picLocks noGrp="1" noChangeAspect="1"/>
          </p:cNvPicPr>
          <p:nvPr>
            <p:ph idx="1"/>
          </p:nvPr>
        </p:nvPicPr>
        <p:blipFill>
          <a:blip r:embed="rId3"/>
          <a:stretch>
            <a:fillRect/>
          </a:stretch>
        </p:blipFill>
        <p:spPr>
          <a:xfrm>
            <a:off x="859917" y="1071155"/>
            <a:ext cx="7482894" cy="3493082"/>
          </a:xfrm>
          <a:prstGeom prst="rect">
            <a:avLst/>
          </a:prstGeom>
        </p:spPr>
      </p:pic>
      <p:pic>
        <p:nvPicPr>
          <p:cNvPr id="4" name="Google Shape;55;p13">
            <a:extLst>
              <a:ext uri="{FF2B5EF4-FFF2-40B4-BE49-F238E27FC236}">
                <a16:creationId xmlns:a16="http://schemas.microsoft.com/office/drawing/2014/main" id="{BD53C7DF-5C4C-670C-6FDD-E2B2B31577A5}"/>
              </a:ext>
            </a:extLst>
          </p:cNvPr>
          <p:cNvPicPr preferRelativeResize="0"/>
          <p:nvPr/>
        </p:nvPicPr>
        <p:blipFill rotWithShape="1">
          <a:blip r:embed="rId4"/>
          <a:srcRect/>
          <a:stretch>
            <a:fillRect/>
          </a:stretch>
        </p:blipFill>
        <p:spPr>
          <a:xfrm>
            <a:off x="97917" y="43313"/>
            <a:ext cx="762000" cy="914400"/>
          </a:xfrm>
          <a:prstGeom prst="rect">
            <a:avLst/>
          </a:prstGeom>
          <a:noFill/>
          <a:ln>
            <a:noFill/>
          </a:ln>
        </p:spPr>
      </p:pic>
      <p:pic>
        <p:nvPicPr>
          <p:cNvPr id="5" name="Google Shape;189;p32">
            <a:extLst>
              <a:ext uri="{FF2B5EF4-FFF2-40B4-BE49-F238E27FC236}">
                <a16:creationId xmlns:a16="http://schemas.microsoft.com/office/drawing/2014/main" id="{D6718D4C-71AB-32B1-F9CA-9992F345FDBD}"/>
              </a:ext>
            </a:extLst>
          </p:cNvPr>
          <p:cNvPicPr preferRelativeResize="0"/>
          <p:nvPr/>
        </p:nvPicPr>
        <p:blipFill>
          <a:blip r:embed="rId5"/>
          <a:stretch>
            <a:fillRect/>
          </a:stretch>
        </p:blipFill>
        <p:spPr>
          <a:xfrm>
            <a:off x="7904475" y="71923"/>
            <a:ext cx="1185875" cy="752725"/>
          </a:xfrm>
          <a:prstGeom prst="rect">
            <a:avLst/>
          </a:prstGeom>
          <a:noFill/>
          <a:ln>
            <a:noFill/>
          </a:ln>
        </p:spPr>
      </p:pic>
      <p:sp>
        <p:nvSpPr>
          <p:cNvPr id="8" name="Title 1">
            <a:extLst>
              <a:ext uri="{FF2B5EF4-FFF2-40B4-BE49-F238E27FC236}">
                <a16:creationId xmlns:a16="http://schemas.microsoft.com/office/drawing/2014/main" id="{74208779-32F5-B81E-6E4A-A1371077DAD7}"/>
              </a:ext>
            </a:extLst>
          </p:cNvPr>
          <p:cNvSpPr txBox="1">
            <a:spLocks/>
          </p:cNvSpPr>
          <p:nvPr/>
        </p:nvSpPr>
        <p:spPr>
          <a:xfrm>
            <a:off x="2427459" y="36859"/>
            <a:ext cx="4790606" cy="844643"/>
          </a:xfrm>
          <a:prstGeom prst="rect">
            <a:avLst/>
          </a:prstGeom>
        </p:spPr>
        <p:txBody>
          <a:bodyPr vert="horz" lIns="91440" tIns="45720" rIns="91440" bIns="45720" rtlCol="0" anchor="b">
            <a:norm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IN" u="sng" dirty="0">
                <a:latin typeface="Times New Roman" panose="02020603050405020304" pitchFamily="18" charset="0"/>
                <a:cs typeface="Times New Roman" panose="02020603050405020304" pitchFamily="18" charset="0"/>
              </a:rPr>
              <a:t>Architecture Diagram</a:t>
            </a:r>
          </a:p>
        </p:txBody>
      </p:sp>
      <p:sp>
        <p:nvSpPr>
          <p:cNvPr id="2" name="Rectangle 1">
            <a:extLst>
              <a:ext uri="{FF2B5EF4-FFF2-40B4-BE49-F238E27FC236}">
                <a16:creationId xmlns:a16="http://schemas.microsoft.com/office/drawing/2014/main" id="{75976955-2782-A6E8-54E0-105B4D47C91E}"/>
              </a:ext>
            </a:extLst>
          </p:cNvPr>
          <p:cNvSpPr/>
          <p:nvPr/>
        </p:nvSpPr>
        <p:spPr>
          <a:xfrm>
            <a:off x="3579223" y="2571750"/>
            <a:ext cx="853440" cy="31078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875064ED-BC47-B60F-247F-10E472115D68}"/>
              </a:ext>
            </a:extLst>
          </p:cNvPr>
          <p:cNvSpPr txBox="1"/>
          <p:nvPr/>
        </p:nvSpPr>
        <p:spPr>
          <a:xfrm>
            <a:off x="3718560" y="2701017"/>
            <a:ext cx="853440" cy="215444"/>
          </a:xfrm>
          <a:prstGeom prst="rect">
            <a:avLst/>
          </a:prstGeom>
          <a:noFill/>
        </p:spPr>
        <p:txBody>
          <a:bodyPr wrap="square" rtlCol="0">
            <a:spAutoFit/>
          </a:bodyPr>
          <a:lstStyle/>
          <a:p>
            <a:r>
              <a:rPr lang="en-US" sz="800" dirty="0">
                <a:solidFill>
                  <a:schemeClr val="tx1">
                    <a:lumMod val="50000"/>
                    <a:lumOff val="50000"/>
                  </a:schemeClr>
                </a:solidFill>
              </a:rPr>
              <a:t>Rest API</a:t>
            </a:r>
            <a:endParaRPr lang="en-IN" sz="800" dirty="0">
              <a:solidFill>
                <a:schemeClr val="tx1">
                  <a:lumMod val="50000"/>
                  <a:lumOff val="50000"/>
                </a:schemeClr>
              </a:solidFill>
            </a:endParaRPr>
          </a:p>
        </p:txBody>
      </p:sp>
      <p:sp>
        <p:nvSpPr>
          <p:cNvPr id="6" name="Rectangle 5">
            <a:extLst>
              <a:ext uri="{FF2B5EF4-FFF2-40B4-BE49-F238E27FC236}">
                <a16:creationId xmlns:a16="http://schemas.microsoft.com/office/drawing/2014/main" id="{9BF4A629-9EC3-DFD1-6DC3-1A4BED10BBBB}"/>
              </a:ext>
            </a:extLst>
          </p:cNvPr>
          <p:cNvSpPr/>
          <p:nvPr/>
        </p:nvSpPr>
        <p:spPr>
          <a:xfrm>
            <a:off x="6496594" y="2571750"/>
            <a:ext cx="853440" cy="31078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8806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diagram of a web modeling system&#10;&#10;Description automatically generated">
            <a:extLst>
              <a:ext uri="{FF2B5EF4-FFF2-40B4-BE49-F238E27FC236}">
                <a16:creationId xmlns:a16="http://schemas.microsoft.com/office/drawing/2014/main" id="{567F2E1B-7874-37B8-241B-24A93FD05137}"/>
              </a:ext>
            </a:extLst>
          </p:cNvPr>
          <p:cNvPicPr>
            <a:picLocks noGrp="1" noChangeAspect="1"/>
          </p:cNvPicPr>
          <p:nvPr>
            <p:ph idx="1"/>
          </p:nvPr>
        </p:nvPicPr>
        <p:blipFill>
          <a:blip r:embed="rId2"/>
          <a:stretch>
            <a:fillRect/>
          </a:stretch>
        </p:blipFill>
        <p:spPr>
          <a:xfrm>
            <a:off x="859917" y="1132114"/>
            <a:ext cx="7622232" cy="3575169"/>
          </a:xfrm>
          <a:prstGeom prst="rect">
            <a:avLst/>
          </a:prstGeom>
        </p:spPr>
      </p:pic>
      <p:pic>
        <p:nvPicPr>
          <p:cNvPr id="4" name="Google Shape;55;p13">
            <a:extLst>
              <a:ext uri="{FF2B5EF4-FFF2-40B4-BE49-F238E27FC236}">
                <a16:creationId xmlns:a16="http://schemas.microsoft.com/office/drawing/2014/main" id="{B43CA9AF-739B-8A31-5E5E-D65C4855B484}"/>
              </a:ext>
            </a:extLst>
          </p:cNvPr>
          <p:cNvPicPr preferRelativeResize="0"/>
          <p:nvPr/>
        </p:nvPicPr>
        <p:blipFill rotWithShape="1">
          <a:blip r:embed="rId3"/>
          <a:srcRect/>
          <a:stretch>
            <a:fillRect/>
          </a:stretch>
        </p:blipFill>
        <p:spPr>
          <a:xfrm>
            <a:off x="97917" y="43313"/>
            <a:ext cx="762000" cy="914400"/>
          </a:xfrm>
          <a:prstGeom prst="rect">
            <a:avLst/>
          </a:prstGeom>
          <a:noFill/>
          <a:ln>
            <a:noFill/>
          </a:ln>
        </p:spPr>
      </p:pic>
      <p:pic>
        <p:nvPicPr>
          <p:cNvPr id="5" name="Google Shape;189;p32">
            <a:extLst>
              <a:ext uri="{FF2B5EF4-FFF2-40B4-BE49-F238E27FC236}">
                <a16:creationId xmlns:a16="http://schemas.microsoft.com/office/drawing/2014/main" id="{0A83F504-0B12-1869-4B0B-EA35DADA7FB8}"/>
              </a:ext>
            </a:extLst>
          </p:cNvPr>
          <p:cNvPicPr preferRelativeResize="0"/>
          <p:nvPr/>
        </p:nvPicPr>
        <p:blipFill>
          <a:blip r:embed="rId4"/>
          <a:stretch>
            <a:fillRect/>
          </a:stretch>
        </p:blipFill>
        <p:spPr>
          <a:xfrm>
            <a:off x="7904475" y="71923"/>
            <a:ext cx="1185875" cy="752725"/>
          </a:xfrm>
          <a:prstGeom prst="rect">
            <a:avLst/>
          </a:prstGeom>
          <a:noFill/>
          <a:ln>
            <a:noFill/>
          </a:ln>
        </p:spPr>
      </p:pic>
      <p:sp>
        <p:nvSpPr>
          <p:cNvPr id="8" name="Title 1">
            <a:extLst>
              <a:ext uri="{FF2B5EF4-FFF2-40B4-BE49-F238E27FC236}">
                <a16:creationId xmlns:a16="http://schemas.microsoft.com/office/drawing/2014/main" id="{8D8FE576-B2D7-ACB5-DF9A-799FEEC55803}"/>
              </a:ext>
            </a:extLst>
          </p:cNvPr>
          <p:cNvSpPr txBox="1">
            <a:spLocks/>
          </p:cNvSpPr>
          <p:nvPr/>
        </p:nvSpPr>
        <p:spPr>
          <a:xfrm>
            <a:off x="2505836" y="113070"/>
            <a:ext cx="4790606" cy="844643"/>
          </a:xfrm>
          <a:prstGeom prst="rect">
            <a:avLst/>
          </a:prstGeom>
        </p:spPr>
        <p:txBody>
          <a:bodyPr vert="horz" lIns="91440" tIns="45720" rIns="91440" bIns="45720" rtlCol="0" anchor="b">
            <a:norm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IN" u="sng" dirty="0">
                <a:latin typeface="Times New Roman" panose="02020603050405020304" pitchFamily="18" charset="0"/>
                <a:cs typeface="Times New Roman" panose="02020603050405020304" pitchFamily="18" charset="0"/>
              </a:rPr>
              <a:t>Data Flow Diagram.1</a:t>
            </a:r>
          </a:p>
        </p:txBody>
      </p:sp>
    </p:spTree>
    <p:extLst>
      <p:ext uri="{BB962C8B-B14F-4D97-AF65-F5344CB8AC3E}">
        <p14:creationId xmlns:p14="http://schemas.microsoft.com/office/powerpoint/2010/main" val="31552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diagram of a diagram of a person&#10;&#10;Description automatically generated">
            <a:extLst>
              <a:ext uri="{FF2B5EF4-FFF2-40B4-BE49-F238E27FC236}">
                <a16:creationId xmlns:a16="http://schemas.microsoft.com/office/drawing/2014/main" id="{A5F1B5D6-080D-8CBD-6B24-E05450CE38A2}"/>
              </a:ext>
            </a:extLst>
          </p:cNvPr>
          <p:cNvPicPr>
            <a:picLocks noGrp="1" noChangeAspect="1"/>
          </p:cNvPicPr>
          <p:nvPr>
            <p:ph idx="1"/>
          </p:nvPr>
        </p:nvPicPr>
        <p:blipFill rotWithShape="1">
          <a:blip r:embed="rId2"/>
          <a:srcRect b="9604"/>
          <a:stretch/>
        </p:blipFill>
        <p:spPr>
          <a:xfrm>
            <a:off x="859917" y="1079863"/>
            <a:ext cx="7526437" cy="3561806"/>
          </a:xfrm>
          <a:prstGeom prst="rect">
            <a:avLst/>
          </a:prstGeom>
        </p:spPr>
      </p:pic>
      <p:pic>
        <p:nvPicPr>
          <p:cNvPr id="4" name="Google Shape;55;p13">
            <a:extLst>
              <a:ext uri="{FF2B5EF4-FFF2-40B4-BE49-F238E27FC236}">
                <a16:creationId xmlns:a16="http://schemas.microsoft.com/office/drawing/2014/main" id="{D16CC8A3-A6FF-B723-930D-21B3180E91F7}"/>
              </a:ext>
            </a:extLst>
          </p:cNvPr>
          <p:cNvPicPr preferRelativeResize="0"/>
          <p:nvPr/>
        </p:nvPicPr>
        <p:blipFill rotWithShape="1">
          <a:blip r:embed="rId3"/>
          <a:srcRect/>
          <a:stretch>
            <a:fillRect/>
          </a:stretch>
        </p:blipFill>
        <p:spPr>
          <a:xfrm>
            <a:off x="97917" y="43313"/>
            <a:ext cx="762000" cy="914400"/>
          </a:xfrm>
          <a:prstGeom prst="rect">
            <a:avLst/>
          </a:prstGeom>
          <a:noFill/>
          <a:ln>
            <a:noFill/>
          </a:ln>
        </p:spPr>
      </p:pic>
      <p:pic>
        <p:nvPicPr>
          <p:cNvPr id="5" name="Google Shape;189;p32">
            <a:extLst>
              <a:ext uri="{FF2B5EF4-FFF2-40B4-BE49-F238E27FC236}">
                <a16:creationId xmlns:a16="http://schemas.microsoft.com/office/drawing/2014/main" id="{E3CA1AFE-30FD-F8EB-4739-F91AB86709B0}"/>
              </a:ext>
            </a:extLst>
          </p:cNvPr>
          <p:cNvPicPr preferRelativeResize="0"/>
          <p:nvPr/>
        </p:nvPicPr>
        <p:blipFill>
          <a:blip r:embed="rId4"/>
          <a:stretch>
            <a:fillRect/>
          </a:stretch>
        </p:blipFill>
        <p:spPr>
          <a:xfrm>
            <a:off x="7904475" y="71923"/>
            <a:ext cx="1185875" cy="752725"/>
          </a:xfrm>
          <a:prstGeom prst="rect">
            <a:avLst/>
          </a:prstGeom>
          <a:noFill/>
          <a:ln>
            <a:noFill/>
          </a:ln>
        </p:spPr>
      </p:pic>
      <p:sp>
        <p:nvSpPr>
          <p:cNvPr id="10" name="Title 1">
            <a:extLst>
              <a:ext uri="{FF2B5EF4-FFF2-40B4-BE49-F238E27FC236}">
                <a16:creationId xmlns:a16="http://schemas.microsoft.com/office/drawing/2014/main" id="{83861F09-8490-89BD-D47F-EE20C052A5A9}"/>
              </a:ext>
            </a:extLst>
          </p:cNvPr>
          <p:cNvSpPr txBox="1">
            <a:spLocks/>
          </p:cNvSpPr>
          <p:nvPr/>
        </p:nvSpPr>
        <p:spPr>
          <a:xfrm>
            <a:off x="2775802" y="113070"/>
            <a:ext cx="4790606" cy="844643"/>
          </a:xfrm>
          <a:prstGeom prst="rect">
            <a:avLst/>
          </a:prstGeom>
        </p:spPr>
        <p:txBody>
          <a:bodyPr vert="horz" lIns="91440" tIns="45720" rIns="91440" bIns="45720" rtlCol="0" anchor="b">
            <a:norm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US" u="sng" dirty="0">
                <a:latin typeface="Times New Roman" panose="02020603050405020304" pitchFamily="18" charset="0"/>
                <a:cs typeface="Times New Roman" panose="02020603050405020304" pitchFamily="18" charset="0"/>
              </a:rPr>
              <a:t>U</a:t>
            </a:r>
            <a:r>
              <a:rPr lang="en-IN" u="sng" dirty="0">
                <a:latin typeface="Times New Roman" panose="02020603050405020304" pitchFamily="18" charset="0"/>
                <a:cs typeface="Times New Roman" panose="02020603050405020304" pitchFamily="18" charset="0"/>
              </a:rPr>
              <a:t>se Case Diagram</a:t>
            </a:r>
          </a:p>
        </p:txBody>
      </p:sp>
    </p:spTree>
    <p:extLst>
      <p:ext uri="{BB962C8B-B14F-4D97-AF65-F5344CB8AC3E}">
        <p14:creationId xmlns:p14="http://schemas.microsoft.com/office/powerpoint/2010/main" val="52678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55;p13">
            <a:extLst>
              <a:ext uri="{FF2B5EF4-FFF2-40B4-BE49-F238E27FC236}">
                <a16:creationId xmlns:a16="http://schemas.microsoft.com/office/drawing/2014/main" id="{D16CC8A3-A6FF-B723-930D-21B3180E91F7}"/>
              </a:ext>
            </a:extLst>
          </p:cNvPr>
          <p:cNvPicPr preferRelativeResize="0"/>
          <p:nvPr/>
        </p:nvPicPr>
        <p:blipFill rotWithShape="1">
          <a:blip r:embed="rId2"/>
          <a:srcRect/>
          <a:stretch>
            <a:fillRect/>
          </a:stretch>
        </p:blipFill>
        <p:spPr>
          <a:xfrm>
            <a:off x="97917" y="43313"/>
            <a:ext cx="762000" cy="914400"/>
          </a:xfrm>
          <a:prstGeom prst="rect">
            <a:avLst/>
          </a:prstGeom>
          <a:noFill/>
          <a:ln>
            <a:noFill/>
          </a:ln>
        </p:spPr>
      </p:pic>
      <p:pic>
        <p:nvPicPr>
          <p:cNvPr id="5" name="Google Shape;189;p32">
            <a:extLst>
              <a:ext uri="{FF2B5EF4-FFF2-40B4-BE49-F238E27FC236}">
                <a16:creationId xmlns:a16="http://schemas.microsoft.com/office/drawing/2014/main" id="{E3CA1AFE-30FD-F8EB-4739-F91AB86709B0}"/>
              </a:ext>
            </a:extLst>
          </p:cNvPr>
          <p:cNvPicPr preferRelativeResize="0"/>
          <p:nvPr/>
        </p:nvPicPr>
        <p:blipFill>
          <a:blip r:embed="rId3"/>
          <a:stretch>
            <a:fillRect/>
          </a:stretch>
        </p:blipFill>
        <p:spPr>
          <a:xfrm>
            <a:off x="7904475" y="71923"/>
            <a:ext cx="1185875" cy="752725"/>
          </a:xfrm>
          <a:prstGeom prst="rect">
            <a:avLst/>
          </a:prstGeom>
          <a:noFill/>
          <a:ln>
            <a:noFill/>
          </a:ln>
        </p:spPr>
      </p:pic>
      <p:pic>
        <p:nvPicPr>
          <p:cNvPr id="9" name="Content Placeholder 8">
            <a:extLst>
              <a:ext uri="{FF2B5EF4-FFF2-40B4-BE49-F238E27FC236}">
                <a16:creationId xmlns:a16="http://schemas.microsoft.com/office/drawing/2014/main" id="{20BEEA2C-0824-BD0C-5CA7-2E5E47F8935C}"/>
              </a:ext>
            </a:extLst>
          </p:cNvPr>
          <p:cNvPicPr>
            <a:picLocks noGrp="1" noChangeAspect="1"/>
          </p:cNvPicPr>
          <p:nvPr>
            <p:ph idx="1"/>
          </p:nvPr>
        </p:nvPicPr>
        <p:blipFill rotWithShape="1">
          <a:blip r:embed="rId4"/>
          <a:srcRect l="1311" t="5665" b="3448"/>
          <a:stretch/>
        </p:blipFill>
        <p:spPr>
          <a:xfrm>
            <a:off x="1599469" y="824647"/>
            <a:ext cx="6305006" cy="3579223"/>
          </a:xfrm>
        </p:spPr>
      </p:pic>
      <p:sp>
        <p:nvSpPr>
          <p:cNvPr id="10" name="Title 1">
            <a:extLst>
              <a:ext uri="{FF2B5EF4-FFF2-40B4-BE49-F238E27FC236}">
                <a16:creationId xmlns:a16="http://schemas.microsoft.com/office/drawing/2014/main" id="{AFD801F7-1D2E-46E4-1D26-8E3CB0A71437}"/>
              </a:ext>
            </a:extLst>
          </p:cNvPr>
          <p:cNvSpPr txBox="1">
            <a:spLocks/>
          </p:cNvSpPr>
          <p:nvPr/>
        </p:nvSpPr>
        <p:spPr>
          <a:xfrm>
            <a:off x="3113869" y="220344"/>
            <a:ext cx="4790606" cy="455882"/>
          </a:xfrm>
          <a:prstGeom prst="rect">
            <a:avLst/>
          </a:prstGeom>
        </p:spPr>
        <p:txBody>
          <a:bodyPr vert="horz" lIns="91440" tIns="45720" rIns="91440" bIns="45720" rtlCol="0" anchor="b">
            <a:normAutofit fontScale="92500" lnSpcReduction="20000"/>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US" u="sng" dirty="0">
                <a:latin typeface="Times New Roman" panose="02020603050405020304" pitchFamily="18" charset="0"/>
                <a:cs typeface="Times New Roman" panose="02020603050405020304" pitchFamily="18" charset="0"/>
              </a:rPr>
              <a:t>Class</a:t>
            </a:r>
            <a:r>
              <a:rPr lang="en-IN" u="sng" dirty="0">
                <a:latin typeface="Times New Roman" panose="02020603050405020304" pitchFamily="18" charset="0"/>
                <a:cs typeface="Times New Roman" panose="02020603050405020304" pitchFamily="18" charset="0"/>
              </a:rPr>
              <a:t> Diagram</a:t>
            </a:r>
          </a:p>
        </p:txBody>
      </p:sp>
      <p:sp>
        <p:nvSpPr>
          <p:cNvPr id="11" name="Rectangle 10">
            <a:extLst>
              <a:ext uri="{FF2B5EF4-FFF2-40B4-BE49-F238E27FC236}">
                <a16:creationId xmlns:a16="http://schemas.microsoft.com/office/drawing/2014/main" id="{E8788359-771F-0F0C-9948-5A7236709C49}"/>
              </a:ext>
            </a:extLst>
          </p:cNvPr>
          <p:cNvSpPr/>
          <p:nvPr/>
        </p:nvSpPr>
        <p:spPr>
          <a:xfrm>
            <a:off x="400594" y="1166949"/>
            <a:ext cx="1314995" cy="4005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581C7992-F779-162B-9540-1914E31A623D}"/>
              </a:ext>
            </a:extLst>
          </p:cNvPr>
          <p:cNvSpPr/>
          <p:nvPr/>
        </p:nvSpPr>
        <p:spPr>
          <a:xfrm>
            <a:off x="7653435" y="1166949"/>
            <a:ext cx="1314995" cy="4005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4384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diagram of a software development process&#10;&#10;Description automatically generated">
            <a:extLst>
              <a:ext uri="{FF2B5EF4-FFF2-40B4-BE49-F238E27FC236}">
                <a16:creationId xmlns:a16="http://schemas.microsoft.com/office/drawing/2014/main" id="{6390A7B8-429A-D6A3-7497-747C54C80A83}"/>
              </a:ext>
            </a:extLst>
          </p:cNvPr>
          <p:cNvPicPr>
            <a:picLocks noGrp="1" noChangeAspect="1"/>
          </p:cNvPicPr>
          <p:nvPr>
            <p:ph idx="1"/>
          </p:nvPr>
        </p:nvPicPr>
        <p:blipFill rotWithShape="1">
          <a:blip r:embed="rId2"/>
          <a:srcRect t="4196" b="4599"/>
          <a:stretch/>
        </p:blipFill>
        <p:spPr>
          <a:xfrm>
            <a:off x="783771" y="957712"/>
            <a:ext cx="7741919" cy="3675247"/>
          </a:xfrm>
          <a:prstGeom prst="rect">
            <a:avLst/>
          </a:prstGeom>
        </p:spPr>
      </p:pic>
      <p:pic>
        <p:nvPicPr>
          <p:cNvPr id="4" name="Google Shape;55;p13">
            <a:extLst>
              <a:ext uri="{FF2B5EF4-FFF2-40B4-BE49-F238E27FC236}">
                <a16:creationId xmlns:a16="http://schemas.microsoft.com/office/drawing/2014/main" id="{605DD3E2-8F25-08E1-ACE0-19EAFDB951BE}"/>
              </a:ext>
            </a:extLst>
          </p:cNvPr>
          <p:cNvPicPr preferRelativeResize="0"/>
          <p:nvPr/>
        </p:nvPicPr>
        <p:blipFill rotWithShape="1">
          <a:blip r:embed="rId3"/>
          <a:srcRect/>
          <a:stretch>
            <a:fillRect/>
          </a:stretch>
        </p:blipFill>
        <p:spPr>
          <a:xfrm>
            <a:off x="97917" y="43313"/>
            <a:ext cx="762000" cy="914400"/>
          </a:xfrm>
          <a:prstGeom prst="rect">
            <a:avLst/>
          </a:prstGeom>
          <a:noFill/>
          <a:ln>
            <a:noFill/>
          </a:ln>
        </p:spPr>
      </p:pic>
      <p:pic>
        <p:nvPicPr>
          <p:cNvPr id="5" name="Google Shape;189;p32">
            <a:extLst>
              <a:ext uri="{FF2B5EF4-FFF2-40B4-BE49-F238E27FC236}">
                <a16:creationId xmlns:a16="http://schemas.microsoft.com/office/drawing/2014/main" id="{31FEC857-EE4A-3E40-1BBB-142DF2733CFD}"/>
              </a:ext>
            </a:extLst>
          </p:cNvPr>
          <p:cNvPicPr preferRelativeResize="0"/>
          <p:nvPr/>
        </p:nvPicPr>
        <p:blipFill>
          <a:blip r:embed="rId4"/>
          <a:stretch>
            <a:fillRect/>
          </a:stretch>
        </p:blipFill>
        <p:spPr>
          <a:xfrm>
            <a:off x="7904475" y="71923"/>
            <a:ext cx="1185875" cy="752725"/>
          </a:xfrm>
          <a:prstGeom prst="rect">
            <a:avLst/>
          </a:prstGeom>
          <a:noFill/>
          <a:ln>
            <a:noFill/>
          </a:ln>
        </p:spPr>
      </p:pic>
      <p:sp>
        <p:nvSpPr>
          <p:cNvPr id="8" name="Title 1">
            <a:extLst>
              <a:ext uri="{FF2B5EF4-FFF2-40B4-BE49-F238E27FC236}">
                <a16:creationId xmlns:a16="http://schemas.microsoft.com/office/drawing/2014/main" id="{EB3F2E10-F45E-EDF2-9155-80625F189F0E}"/>
              </a:ext>
            </a:extLst>
          </p:cNvPr>
          <p:cNvSpPr txBox="1">
            <a:spLocks/>
          </p:cNvSpPr>
          <p:nvPr/>
        </p:nvSpPr>
        <p:spPr>
          <a:xfrm>
            <a:off x="2781608" y="435299"/>
            <a:ext cx="4790606" cy="455882"/>
          </a:xfrm>
          <a:prstGeom prst="rect">
            <a:avLst/>
          </a:prstGeom>
        </p:spPr>
        <p:txBody>
          <a:bodyPr vert="horz" lIns="91440" tIns="45720" rIns="91440" bIns="45720" rtlCol="0" anchor="b">
            <a:normAutofit fontScale="92500" lnSpcReduction="20000"/>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US" u="sng" dirty="0">
                <a:latin typeface="Times New Roman" panose="02020603050405020304" pitchFamily="18" charset="0"/>
                <a:cs typeface="Times New Roman" panose="02020603050405020304" pitchFamily="18" charset="0"/>
              </a:rPr>
              <a:t>Sequence</a:t>
            </a:r>
            <a:r>
              <a:rPr lang="en-IN" u="sng" dirty="0">
                <a:latin typeface="Times New Roman" panose="02020603050405020304" pitchFamily="18" charset="0"/>
                <a:cs typeface="Times New Roman" panose="02020603050405020304" pitchFamily="18" charset="0"/>
              </a:rPr>
              <a:t> Diagram</a:t>
            </a:r>
          </a:p>
        </p:txBody>
      </p:sp>
    </p:spTree>
    <p:extLst>
      <p:ext uri="{BB962C8B-B14F-4D97-AF65-F5344CB8AC3E}">
        <p14:creationId xmlns:p14="http://schemas.microsoft.com/office/powerpoint/2010/main" val="414365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591A-0C0D-BE10-0820-88FDFA922034}"/>
              </a:ext>
            </a:extLst>
          </p:cNvPr>
          <p:cNvSpPr>
            <a:spLocks noGrp="1"/>
          </p:cNvSpPr>
          <p:nvPr>
            <p:ph type="title"/>
          </p:nvPr>
        </p:nvSpPr>
        <p:spPr/>
        <p:txBody>
          <a:bodyPr>
            <a:normAutofit/>
          </a:bodyPr>
          <a:lstStyle/>
          <a:p>
            <a:r>
              <a:rPr lang="en-US" sz="3300" dirty="0">
                <a:solidFill>
                  <a:schemeClr val="tx1"/>
                </a:solidFill>
                <a:latin typeface="Times New Roman" panose="02020603050405020304" pitchFamily="18" charset="0"/>
                <a:cs typeface="Times New Roman" panose="02020603050405020304" pitchFamily="18" charset="0"/>
              </a:rPr>
              <a:t>DATABASE CREATION</a:t>
            </a:r>
            <a:endParaRPr lang="en-IN" sz="3300" dirty="0">
              <a:solidFill>
                <a:schemeClr val="tx1"/>
              </a:solidFill>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A1A79D51-ED45-6AC5-C88F-70C46892E3F7}"/>
              </a:ext>
            </a:extLst>
          </p:cNvPr>
          <p:cNvPicPr>
            <a:picLocks noGrp="1" noChangeAspect="1"/>
          </p:cNvPicPr>
          <p:nvPr>
            <p:ph idx="1"/>
          </p:nvPr>
        </p:nvPicPr>
        <p:blipFill rotWithShape="1">
          <a:blip r:embed="rId2"/>
          <a:srcRect l="4960" t="7515" r="36786"/>
          <a:stretch/>
        </p:blipFill>
        <p:spPr>
          <a:xfrm>
            <a:off x="822960" y="1515291"/>
            <a:ext cx="2812868" cy="2791053"/>
          </a:xfrm>
        </p:spPr>
      </p:pic>
      <p:pic>
        <p:nvPicPr>
          <p:cNvPr id="19" name="Picture 18">
            <a:extLst>
              <a:ext uri="{FF2B5EF4-FFF2-40B4-BE49-F238E27FC236}">
                <a16:creationId xmlns:a16="http://schemas.microsoft.com/office/drawing/2014/main" id="{92CF9035-2F67-EC73-84E3-61DCB92E1258}"/>
              </a:ext>
            </a:extLst>
          </p:cNvPr>
          <p:cNvPicPr>
            <a:picLocks noChangeAspect="1"/>
          </p:cNvPicPr>
          <p:nvPr/>
        </p:nvPicPr>
        <p:blipFill rotWithShape="1">
          <a:blip r:embed="rId3"/>
          <a:srcRect l="5344" t="8973" r="44074"/>
          <a:stretch/>
        </p:blipFill>
        <p:spPr>
          <a:xfrm>
            <a:off x="3779520" y="1514808"/>
            <a:ext cx="2481943" cy="2791536"/>
          </a:xfrm>
          <a:prstGeom prst="rect">
            <a:avLst/>
          </a:prstGeom>
        </p:spPr>
      </p:pic>
      <p:pic>
        <p:nvPicPr>
          <p:cNvPr id="21" name="Picture 20">
            <a:extLst>
              <a:ext uri="{FF2B5EF4-FFF2-40B4-BE49-F238E27FC236}">
                <a16:creationId xmlns:a16="http://schemas.microsoft.com/office/drawing/2014/main" id="{20D1E4E9-E3C0-EBD3-AFCB-A1BAB3888AFD}"/>
              </a:ext>
            </a:extLst>
          </p:cNvPr>
          <p:cNvPicPr>
            <a:picLocks noChangeAspect="1"/>
          </p:cNvPicPr>
          <p:nvPr/>
        </p:nvPicPr>
        <p:blipFill rotWithShape="1">
          <a:blip r:embed="rId4"/>
          <a:srcRect l="5344" t="7450" r="55609"/>
          <a:stretch/>
        </p:blipFill>
        <p:spPr>
          <a:xfrm>
            <a:off x="6541989" y="1514808"/>
            <a:ext cx="1884431" cy="2791536"/>
          </a:xfrm>
          <a:prstGeom prst="rect">
            <a:avLst/>
          </a:prstGeom>
        </p:spPr>
      </p:pic>
    </p:spTree>
    <p:extLst>
      <p:ext uri="{BB962C8B-B14F-4D97-AF65-F5344CB8AC3E}">
        <p14:creationId xmlns:p14="http://schemas.microsoft.com/office/powerpoint/2010/main" val="3947431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62A7-0594-8EF5-7C7A-9B192BE3064A}"/>
              </a:ext>
            </a:extLst>
          </p:cNvPr>
          <p:cNvSpPr>
            <a:spLocks noGrp="1"/>
          </p:cNvSpPr>
          <p:nvPr>
            <p:ph type="title"/>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DATABASE CREATION</a:t>
            </a:r>
            <a:endParaRPr lang="en-IN" dirty="0"/>
          </a:p>
        </p:txBody>
      </p:sp>
      <p:pic>
        <p:nvPicPr>
          <p:cNvPr id="39" name="Content Placeholder 38">
            <a:extLst>
              <a:ext uri="{FF2B5EF4-FFF2-40B4-BE49-F238E27FC236}">
                <a16:creationId xmlns:a16="http://schemas.microsoft.com/office/drawing/2014/main" id="{2671F32A-9A67-71C7-7E3D-DE464DA60D88}"/>
              </a:ext>
            </a:extLst>
          </p:cNvPr>
          <p:cNvPicPr>
            <a:picLocks noGrp="1" noChangeAspect="1"/>
          </p:cNvPicPr>
          <p:nvPr>
            <p:ph idx="1"/>
          </p:nvPr>
        </p:nvPicPr>
        <p:blipFill rotWithShape="1">
          <a:blip r:embed="rId2"/>
          <a:srcRect l="4992" t="7804" r="54067"/>
          <a:stretch/>
        </p:blipFill>
        <p:spPr>
          <a:xfrm>
            <a:off x="822959" y="1480457"/>
            <a:ext cx="2301241" cy="3095724"/>
          </a:xfrm>
        </p:spPr>
      </p:pic>
      <p:pic>
        <p:nvPicPr>
          <p:cNvPr id="41" name="Picture 40">
            <a:extLst>
              <a:ext uri="{FF2B5EF4-FFF2-40B4-BE49-F238E27FC236}">
                <a16:creationId xmlns:a16="http://schemas.microsoft.com/office/drawing/2014/main" id="{30765FE7-3587-7751-0BEE-8DFE7F6C56E1}"/>
              </a:ext>
            </a:extLst>
          </p:cNvPr>
          <p:cNvPicPr>
            <a:picLocks noChangeAspect="1"/>
          </p:cNvPicPr>
          <p:nvPr/>
        </p:nvPicPr>
        <p:blipFill rotWithShape="1">
          <a:blip r:embed="rId3"/>
          <a:srcRect l="5345" t="8127" r="54003"/>
          <a:stretch/>
        </p:blipFill>
        <p:spPr>
          <a:xfrm>
            <a:off x="3359330" y="1480457"/>
            <a:ext cx="2301242" cy="3101027"/>
          </a:xfrm>
          <a:prstGeom prst="rect">
            <a:avLst/>
          </a:prstGeom>
        </p:spPr>
      </p:pic>
      <p:pic>
        <p:nvPicPr>
          <p:cNvPr id="43" name="Picture 42">
            <a:extLst>
              <a:ext uri="{FF2B5EF4-FFF2-40B4-BE49-F238E27FC236}">
                <a16:creationId xmlns:a16="http://schemas.microsoft.com/office/drawing/2014/main" id="{7407A3BB-9F78-F878-5A37-C649FC0F6C10}"/>
              </a:ext>
            </a:extLst>
          </p:cNvPr>
          <p:cNvPicPr>
            <a:picLocks noChangeAspect="1"/>
          </p:cNvPicPr>
          <p:nvPr/>
        </p:nvPicPr>
        <p:blipFill rotWithShape="1">
          <a:blip r:embed="rId4"/>
          <a:srcRect l="4445" t="9312" r="53174" b="4179"/>
          <a:stretch/>
        </p:blipFill>
        <p:spPr>
          <a:xfrm>
            <a:off x="5895703" y="1480457"/>
            <a:ext cx="2301242" cy="3095725"/>
          </a:xfrm>
          <a:prstGeom prst="rect">
            <a:avLst/>
          </a:prstGeom>
        </p:spPr>
      </p:pic>
    </p:spTree>
    <p:extLst>
      <p:ext uri="{BB962C8B-B14F-4D97-AF65-F5344CB8AC3E}">
        <p14:creationId xmlns:p14="http://schemas.microsoft.com/office/powerpoint/2010/main" val="3309563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59256-A67D-8841-28BD-3681A6C3CB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23761-8F77-342A-A717-BB42F7F41C34}"/>
              </a:ext>
            </a:extLst>
          </p:cNvPr>
          <p:cNvSpPr>
            <a:spLocks noGrp="1"/>
          </p:cNvSpPr>
          <p:nvPr>
            <p:ph type="title"/>
          </p:nvPr>
        </p:nvSpPr>
        <p:spPr/>
        <p:txBody>
          <a:bodyPr>
            <a:normAutofit/>
          </a:bodyPr>
          <a:lstStyle/>
          <a:p>
            <a:r>
              <a:rPr lang="en-US" sz="3300" dirty="0">
                <a:solidFill>
                  <a:schemeClr val="tx1"/>
                </a:solidFill>
                <a:latin typeface="Times New Roman" panose="02020603050405020304" pitchFamily="18" charset="0"/>
                <a:cs typeface="Times New Roman" panose="02020603050405020304" pitchFamily="18" charset="0"/>
              </a:rPr>
              <a:t>DATABASE CONNECTIVITY</a:t>
            </a:r>
            <a:endParaRPr lang="en-IN" sz="3300" dirty="0"/>
          </a:p>
        </p:txBody>
      </p:sp>
      <p:pic>
        <p:nvPicPr>
          <p:cNvPr id="8" name="Content Placeholder 7">
            <a:extLst>
              <a:ext uri="{FF2B5EF4-FFF2-40B4-BE49-F238E27FC236}">
                <a16:creationId xmlns:a16="http://schemas.microsoft.com/office/drawing/2014/main" id="{652B4C9B-91B1-723E-D1E3-C45249B1EDD8}"/>
              </a:ext>
            </a:extLst>
          </p:cNvPr>
          <p:cNvPicPr>
            <a:picLocks noGrp="1" noChangeAspect="1"/>
          </p:cNvPicPr>
          <p:nvPr>
            <p:ph idx="1"/>
          </p:nvPr>
        </p:nvPicPr>
        <p:blipFill rotWithShape="1">
          <a:blip r:embed="rId2"/>
          <a:srcRect l="5353" t="9139" r="39819" b="18611"/>
          <a:stretch/>
        </p:blipFill>
        <p:spPr>
          <a:xfrm>
            <a:off x="822960" y="1515290"/>
            <a:ext cx="3287486" cy="2707530"/>
          </a:xfrm>
        </p:spPr>
      </p:pic>
      <p:pic>
        <p:nvPicPr>
          <p:cNvPr id="10" name="Picture 9">
            <a:extLst>
              <a:ext uri="{FF2B5EF4-FFF2-40B4-BE49-F238E27FC236}">
                <a16:creationId xmlns:a16="http://schemas.microsoft.com/office/drawing/2014/main" id="{AC420D62-FDB5-4693-0C9D-1DFD18F52DA8}"/>
              </a:ext>
            </a:extLst>
          </p:cNvPr>
          <p:cNvPicPr>
            <a:picLocks noChangeAspect="1"/>
          </p:cNvPicPr>
          <p:nvPr/>
        </p:nvPicPr>
        <p:blipFill rotWithShape="1">
          <a:blip r:embed="rId3"/>
          <a:srcRect l="5555" t="11683" r="9577" b="4179"/>
          <a:stretch/>
        </p:blipFill>
        <p:spPr>
          <a:xfrm>
            <a:off x="4737463" y="1450546"/>
            <a:ext cx="4369601" cy="2707530"/>
          </a:xfrm>
          <a:prstGeom prst="rect">
            <a:avLst/>
          </a:prstGeom>
        </p:spPr>
      </p:pic>
    </p:spTree>
    <p:extLst>
      <p:ext uri="{BB962C8B-B14F-4D97-AF65-F5344CB8AC3E}">
        <p14:creationId xmlns:p14="http://schemas.microsoft.com/office/powerpoint/2010/main" val="414667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0940D-07EF-101E-0BB0-13667D4CB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97FD22-CD86-607A-DACC-3F92F3D43B68}"/>
              </a:ext>
            </a:extLst>
          </p:cNvPr>
          <p:cNvSpPr>
            <a:spLocks noGrp="1"/>
          </p:cNvSpPr>
          <p:nvPr>
            <p:ph type="title"/>
          </p:nvPr>
        </p:nvSpPr>
        <p:spPr/>
        <p:txBody>
          <a:bodyPr>
            <a:normAutofit/>
          </a:bodyPr>
          <a:lstStyle/>
          <a:p>
            <a:r>
              <a:rPr lang="en-US" sz="3300" dirty="0">
                <a:solidFill>
                  <a:schemeClr val="tx1"/>
                </a:solidFill>
                <a:latin typeface="Times New Roman" panose="02020603050405020304" pitchFamily="18" charset="0"/>
                <a:cs typeface="Times New Roman" panose="02020603050405020304" pitchFamily="18" charset="0"/>
              </a:rPr>
              <a:t>DATABASE CONNECTIVITY</a:t>
            </a:r>
            <a:endParaRPr lang="en-IN" sz="3300" dirty="0"/>
          </a:p>
        </p:txBody>
      </p:sp>
      <p:pic>
        <p:nvPicPr>
          <p:cNvPr id="6" name="Content Placeholder 5">
            <a:extLst>
              <a:ext uri="{FF2B5EF4-FFF2-40B4-BE49-F238E27FC236}">
                <a16:creationId xmlns:a16="http://schemas.microsoft.com/office/drawing/2014/main" id="{3BF63EDD-EB9C-60DB-0A29-0E9E5F958D14}"/>
              </a:ext>
            </a:extLst>
          </p:cNvPr>
          <p:cNvPicPr>
            <a:picLocks noGrp="1" noChangeAspect="1"/>
          </p:cNvPicPr>
          <p:nvPr>
            <p:ph idx="1"/>
          </p:nvPr>
        </p:nvPicPr>
        <p:blipFill rotWithShape="1">
          <a:blip r:embed="rId2"/>
          <a:srcRect l="5893" t="9535" r="2846" b="12552"/>
          <a:stretch/>
        </p:blipFill>
        <p:spPr>
          <a:xfrm>
            <a:off x="822960" y="1489166"/>
            <a:ext cx="4406538" cy="2351314"/>
          </a:xfrm>
        </p:spPr>
      </p:pic>
      <p:pic>
        <p:nvPicPr>
          <p:cNvPr id="10" name="Picture 9">
            <a:extLst>
              <a:ext uri="{FF2B5EF4-FFF2-40B4-BE49-F238E27FC236}">
                <a16:creationId xmlns:a16="http://schemas.microsoft.com/office/drawing/2014/main" id="{66B9A2C3-21B5-0E6E-6CCB-5598AC99E268}"/>
              </a:ext>
            </a:extLst>
          </p:cNvPr>
          <p:cNvPicPr>
            <a:picLocks noChangeAspect="1"/>
          </p:cNvPicPr>
          <p:nvPr/>
        </p:nvPicPr>
        <p:blipFill rotWithShape="1">
          <a:blip r:embed="rId3"/>
          <a:srcRect l="5767" t="9408" r="22487" b="6371"/>
          <a:stretch/>
        </p:blipFill>
        <p:spPr>
          <a:xfrm>
            <a:off x="5617029" y="1393370"/>
            <a:ext cx="3335384" cy="2447109"/>
          </a:xfrm>
          <a:prstGeom prst="rect">
            <a:avLst/>
          </a:prstGeom>
        </p:spPr>
      </p:pic>
    </p:spTree>
    <p:extLst>
      <p:ext uri="{BB962C8B-B14F-4D97-AF65-F5344CB8AC3E}">
        <p14:creationId xmlns:p14="http://schemas.microsoft.com/office/powerpoint/2010/main" val="187342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00100" y="470282"/>
            <a:ext cx="7543800" cy="10880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Index</a:t>
            </a:r>
            <a:endParaRPr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3" name="Google Shape;63;p14"/>
          <p:cNvPicPr preferRelativeResize="0"/>
          <p:nvPr/>
        </p:nvPicPr>
        <p:blipFill>
          <a:blip r:embed="rId3"/>
          <a:stretch>
            <a:fillRect/>
          </a:stretch>
        </p:blipFill>
        <p:spPr>
          <a:xfrm>
            <a:off x="7904475" y="148123"/>
            <a:ext cx="1185875" cy="752725"/>
          </a:xfrm>
          <a:prstGeom prst="rect">
            <a:avLst/>
          </a:prstGeom>
          <a:noFill/>
          <a:ln>
            <a:noFill/>
          </a:ln>
        </p:spPr>
      </p:pic>
      <p:sp>
        <p:nvSpPr>
          <p:cNvPr id="64" name="Google Shape;64;p14"/>
          <p:cNvSpPr txBox="1"/>
          <p:nvPr/>
        </p:nvSpPr>
        <p:spPr>
          <a:xfrm>
            <a:off x="713225" y="1369851"/>
            <a:ext cx="2844409" cy="3172415"/>
          </a:xfrm>
          <a:prstGeom prst="rect">
            <a:avLst/>
          </a:prstGeom>
          <a:noFill/>
          <a:ln>
            <a:noFill/>
          </a:ln>
        </p:spPr>
        <p:txBody>
          <a:bodyPr spcFirstLastPara="1" wrap="square" lIns="91425" tIns="91425" rIns="91425" bIns="91425" anchor="t" anchorCtr="0">
            <a:noAutofit/>
          </a:bodyPr>
          <a:lstStyle/>
          <a:p>
            <a:pPr marL="400050" lvl="0" indent="-285750" algn="l" rtl="0">
              <a:lnSpc>
                <a:spcPct val="115000"/>
              </a:lnSpc>
              <a:spcBef>
                <a:spcPts val="0"/>
              </a:spcBef>
              <a:spcAft>
                <a:spcPts val="0"/>
              </a:spcAft>
              <a:buSzPts val="1800"/>
              <a:buFont typeface="Arial" panose="020B0604020202020204" pitchFamily="34" charset="0"/>
              <a:buChar char="•"/>
            </a:pPr>
            <a:r>
              <a:rPr lang="en-GB"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Problem Statement</a:t>
            </a: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latin typeface="Times New Roman" panose="02020603050405020304"/>
                <a:ea typeface="Times New Roman" panose="02020603050405020304"/>
                <a:cs typeface="Times New Roman" panose="02020603050405020304"/>
                <a:sym typeface="Times New Roman" panose="02020603050405020304"/>
              </a:rPr>
              <a:t>Introduction</a:t>
            </a:r>
            <a:r>
              <a:rPr lang="en-GB"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latin typeface="Times New Roman" panose="02020603050405020304"/>
                <a:ea typeface="Times New Roman" panose="02020603050405020304"/>
                <a:cs typeface="Times New Roman" panose="02020603050405020304"/>
                <a:sym typeface="Times New Roman" panose="02020603050405020304"/>
              </a:rPr>
              <a:t>Motivation                                                     </a:t>
            </a: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Objectives                                                          </a:t>
            </a: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latin typeface="Times New Roman" panose="02020603050405020304"/>
                <a:ea typeface="Times New Roman" panose="02020603050405020304"/>
                <a:cs typeface="Times New Roman" panose="02020603050405020304"/>
                <a:sym typeface="Times New Roman" panose="02020603050405020304"/>
              </a:rPr>
              <a:t>Scope                                                                 </a:t>
            </a:r>
            <a:endParaRPr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Literature Survey                                               </a:t>
            </a: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System Architecture                                           </a:t>
            </a:r>
            <a:endParaRPr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System  Requirements</a:t>
            </a:r>
            <a:endParaRPr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Diagrams</a:t>
            </a:r>
            <a:endParaRPr lang="en-GB" sz="1400" dirty="0">
              <a:latin typeface="Times New Roman" panose="02020603050405020304"/>
              <a:ea typeface="Times New Roman" panose="02020603050405020304"/>
              <a:cs typeface="Times New Roman" panose="02020603050405020304"/>
              <a:sym typeface="Times New Roman" panose="02020603050405020304"/>
            </a:endParaRP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Implementation </a:t>
            </a: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latin typeface="Times New Roman" panose="02020603050405020304"/>
                <a:ea typeface="Times New Roman" panose="02020603050405020304"/>
                <a:cs typeface="Times New Roman" panose="02020603050405020304"/>
                <a:sym typeface="Times New Roman" panose="02020603050405020304"/>
              </a:rPr>
              <a:t>Conclusion</a:t>
            </a:r>
          </a:p>
          <a:p>
            <a:pPr marL="400050" lvl="0" indent="-285750" algn="l" rtl="0">
              <a:lnSpc>
                <a:spcPct val="115000"/>
              </a:lnSpc>
              <a:spcBef>
                <a:spcPts val="0"/>
              </a:spcBef>
              <a:spcAft>
                <a:spcPts val="0"/>
              </a:spcAft>
              <a:buSzPts val="1800"/>
              <a:buFont typeface="Arial" panose="020B0604020202020204" pitchFamily="34" charset="0"/>
              <a:buChar char="•"/>
            </a:pPr>
            <a:r>
              <a:rPr lang="en-GB"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References</a:t>
            </a:r>
            <a:endParaRPr sz="1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Google Shape;55;p13">
            <a:extLst>
              <a:ext uri="{FF2B5EF4-FFF2-40B4-BE49-F238E27FC236}">
                <a16:creationId xmlns:a16="http://schemas.microsoft.com/office/drawing/2014/main" id="{77D3E2E5-F689-966B-4123-D334A2B54922}"/>
              </a:ext>
            </a:extLst>
          </p:cNvPr>
          <p:cNvPicPr preferRelativeResize="0"/>
          <p:nvPr/>
        </p:nvPicPr>
        <p:blipFill rotWithShape="1">
          <a:blip r:embed="rId4"/>
          <a:srcRect/>
          <a:stretch>
            <a:fillRect/>
          </a:stretch>
        </p:blipFill>
        <p:spPr>
          <a:xfrm>
            <a:off x="332225" y="99916"/>
            <a:ext cx="762000" cy="91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1C3B3-E7CA-4538-D80B-4CFD186F0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A80CBC-E8BC-09FA-ED99-30162DDF965C}"/>
              </a:ext>
            </a:extLst>
          </p:cNvPr>
          <p:cNvSpPr>
            <a:spLocks noGrp="1"/>
          </p:cNvSpPr>
          <p:nvPr>
            <p:ph type="title"/>
          </p:nvPr>
        </p:nvSpPr>
        <p:spPr/>
        <p:txBody>
          <a:bodyPr>
            <a:normAutofit/>
          </a:bodyPr>
          <a:lstStyle/>
          <a:p>
            <a:r>
              <a:rPr lang="en-US" sz="3300" dirty="0">
                <a:solidFill>
                  <a:schemeClr val="tx1"/>
                </a:solidFill>
                <a:latin typeface="Times New Roman" panose="02020603050405020304" pitchFamily="18" charset="0"/>
                <a:cs typeface="Times New Roman" panose="02020603050405020304" pitchFamily="18" charset="0"/>
              </a:rPr>
              <a:t>DATABASE CONNECTIVITY</a:t>
            </a:r>
            <a:endParaRPr lang="en-IN" sz="3300" dirty="0"/>
          </a:p>
        </p:txBody>
      </p:sp>
      <p:pic>
        <p:nvPicPr>
          <p:cNvPr id="9" name="Content Placeholder 8">
            <a:extLst>
              <a:ext uri="{FF2B5EF4-FFF2-40B4-BE49-F238E27FC236}">
                <a16:creationId xmlns:a16="http://schemas.microsoft.com/office/drawing/2014/main" id="{995E4B42-22DD-5D62-0DF0-E44E77507A7D}"/>
              </a:ext>
            </a:extLst>
          </p:cNvPr>
          <p:cNvPicPr>
            <a:picLocks noGrp="1" noChangeAspect="1"/>
          </p:cNvPicPr>
          <p:nvPr>
            <p:ph idx="1"/>
          </p:nvPr>
        </p:nvPicPr>
        <p:blipFill rotWithShape="1">
          <a:blip r:embed="rId2"/>
          <a:srcRect l="5353" t="14152" r="24488" b="30732"/>
          <a:stretch/>
        </p:blipFill>
        <p:spPr>
          <a:xfrm>
            <a:off x="274320" y="1567543"/>
            <a:ext cx="4629174" cy="2534194"/>
          </a:xfrm>
        </p:spPr>
      </p:pic>
      <p:pic>
        <p:nvPicPr>
          <p:cNvPr id="12" name="Picture 11">
            <a:extLst>
              <a:ext uri="{FF2B5EF4-FFF2-40B4-BE49-F238E27FC236}">
                <a16:creationId xmlns:a16="http://schemas.microsoft.com/office/drawing/2014/main" id="{57570FEA-A9E5-3965-19C0-8ED45FEF216F}"/>
              </a:ext>
            </a:extLst>
          </p:cNvPr>
          <p:cNvPicPr>
            <a:picLocks noChangeAspect="1"/>
          </p:cNvPicPr>
          <p:nvPr/>
        </p:nvPicPr>
        <p:blipFill rotWithShape="1">
          <a:blip r:embed="rId3"/>
          <a:srcRect l="5450" t="45632" r="24709" b="2984"/>
          <a:stretch/>
        </p:blipFill>
        <p:spPr>
          <a:xfrm>
            <a:off x="4753126" y="1567543"/>
            <a:ext cx="4390874" cy="2534194"/>
          </a:xfrm>
          <a:prstGeom prst="rect">
            <a:avLst/>
          </a:prstGeom>
        </p:spPr>
      </p:pic>
    </p:spTree>
    <p:extLst>
      <p:ext uri="{BB962C8B-B14F-4D97-AF65-F5344CB8AC3E}">
        <p14:creationId xmlns:p14="http://schemas.microsoft.com/office/powerpoint/2010/main" val="420108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48E3-B58C-1343-F44B-8D3B680938FB}"/>
              </a:ext>
            </a:extLst>
          </p:cNvPr>
          <p:cNvSpPr>
            <a:spLocks noGrp="1"/>
          </p:cNvSpPr>
          <p:nvPr>
            <p:ph type="title"/>
          </p:nvPr>
        </p:nvSpPr>
        <p:spPr/>
        <p:txBody>
          <a:bodyPr>
            <a:normAutofit/>
          </a:bodyPr>
          <a:lstStyle/>
          <a:p>
            <a:r>
              <a:rPr lang="en-US" sz="3300" dirty="0">
                <a:latin typeface="Times New Roman" panose="02020603050405020304" pitchFamily="18" charset="0"/>
                <a:cs typeface="Times New Roman" panose="02020603050405020304" pitchFamily="18" charset="0"/>
              </a:rPr>
              <a:t>STREAMLIT CODE</a:t>
            </a:r>
            <a:endParaRPr lang="en-IN" sz="33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7C8D49E-FC9F-C6A7-34FF-328CD639FAD6}"/>
              </a:ext>
            </a:extLst>
          </p:cNvPr>
          <p:cNvPicPr>
            <a:picLocks noGrp="1" noChangeAspect="1"/>
          </p:cNvPicPr>
          <p:nvPr>
            <p:ph idx="1"/>
          </p:nvPr>
        </p:nvPicPr>
        <p:blipFill rotWithShape="1">
          <a:blip r:embed="rId2"/>
          <a:srcRect l="5532" t="9038" r="40541" b="25538"/>
          <a:stretch/>
        </p:blipFill>
        <p:spPr>
          <a:xfrm>
            <a:off x="910045" y="1436914"/>
            <a:ext cx="3600994" cy="2730471"/>
          </a:xfrm>
        </p:spPr>
      </p:pic>
      <p:pic>
        <p:nvPicPr>
          <p:cNvPr id="13" name="Picture 12">
            <a:extLst>
              <a:ext uri="{FF2B5EF4-FFF2-40B4-BE49-F238E27FC236}">
                <a16:creationId xmlns:a16="http://schemas.microsoft.com/office/drawing/2014/main" id="{F6C5AE74-418C-0025-404B-95AFC788F660}"/>
              </a:ext>
            </a:extLst>
          </p:cNvPr>
          <p:cNvPicPr>
            <a:picLocks noChangeAspect="1"/>
          </p:cNvPicPr>
          <p:nvPr/>
        </p:nvPicPr>
        <p:blipFill rotWithShape="1">
          <a:blip r:embed="rId3"/>
          <a:srcRect l="5450" t="50000" r="30740" b="3111"/>
          <a:stretch/>
        </p:blipFill>
        <p:spPr>
          <a:xfrm>
            <a:off x="5190311" y="1436914"/>
            <a:ext cx="3600994" cy="1889760"/>
          </a:xfrm>
          <a:prstGeom prst="rect">
            <a:avLst/>
          </a:prstGeom>
        </p:spPr>
      </p:pic>
    </p:spTree>
    <p:extLst>
      <p:ext uri="{BB962C8B-B14F-4D97-AF65-F5344CB8AC3E}">
        <p14:creationId xmlns:p14="http://schemas.microsoft.com/office/powerpoint/2010/main" val="236002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D9BA-3FC9-7881-A9D0-CC0B68E78CA1}"/>
              </a:ext>
            </a:extLst>
          </p:cNvPr>
          <p:cNvSpPr>
            <a:spLocks noGrp="1"/>
          </p:cNvSpPr>
          <p:nvPr>
            <p:ph type="title"/>
          </p:nvPr>
        </p:nvSpPr>
        <p:spPr/>
        <p:txBody>
          <a:bodyPr>
            <a:normAutofit/>
          </a:bodyPr>
          <a:lstStyle/>
          <a:p>
            <a:r>
              <a:rPr lang="en-US" sz="3300" dirty="0">
                <a:solidFill>
                  <a:schemeClr val="tx1"/>
                </a:solidFill>
                <a:latin typeface="Times New Roman" panose="02020603050405020304" pitchFamily="18" charset="0"/>
                <a:cs typeface="Times New Roman" panose="02020603050405020304" pitchFamily="18" charset="0"/>
              </a:rPr>
              <a:t>GUI</a:t>
            </a:r>
            <a:endParaRPr lang="en-IN" sz="33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5C61D7-BE5A-AF85-4526-3D20C1228BB9}"/>
              </a:ext>
            </a:extLst>
          </p:cNvPr>
          <p:cNvPicPr>
            <a:picLocks noGrp="1" noChangeAspect="1"/>
          </p:cNvPicPr>
          <p:nvPr>
            <p:ph idx="1"/>
          </p:nvPr>
        </p:nvPicPr>
        <p:blipFill rotWithShape="1">
          <a:blip r:embed="rId2"/>
          <a:srcRect l="4992" t="8382" r="45230" b="72573"/>
          <a:stretch/>
        </p:blipFill>
        <p:spPr>
          <a:xfrm>
            <a:off x="727166" y="1555568"/>
            <a:ext cx="3204756" cy="1016182"/>
          </a:xfrm>
        </p:spPr>
      </p:pic>
      <p:pic>
        <p:nvPicPr>
          <p:cNvPr id="7" name="Picture 6">
            <a:extLst>
              <a:ext uri="{FF2B5EF4-FFF2-40B4-BE49-F238E27FC236}">
                <a16:creationId xmlns:a16="http://schemas.microsoft.com/office/drawing/2014/main" id="{A0A69320-D931-FB5C-8E84-47A8A5A5D519}"/>
              </a:ext>
            </a:extLst>
          </p:cNvPr>
          <p:cNvPicPr>
            <a:picLocks noChangeAspect="1"/>
          </p:cNvPicPr>
          <p:nvPr/>
        </p:nvPicPr>
        <p:blipFill rotWithShape="1">
          <a:blip r:embed="rId3"/>
          <a:srcRect l="5344" t="7959" r="-159" b="40126"/>
          <a:stretch/>
        </p:blipFill>
        <p:spPr>
          <a:xfrm>
            <a:off x="727166" y="3107247"/>
            <a:ext cx="3213464" cy="1185575"/>
          </a:xfrm>
          <a:prstGeom prst="rect">
            <a:avLst/>
          </a:prstGeom>
        </p:spPr>
      </p:pic>
      <p:pic>
        <p:nvPicPr>
          <p:cNvPr id="11" name="Picture 10">
            <a:extLst>
              <a:ext uri="{FF2B5EF4-FFF2-40B4-BE49-F238E27FC236}">
                <a16:creationId xmlns:a16="http://schemas.microsoft.com/office/drawing/2014/main" id="{E787C6FF-C7B5-0111-7F56-65620CEB5145}"/>
              </a:ext>
            </a:extLst>
          </p:cNvPr>
          <p:cNvPicPr>
            <a:picLocks noChangeAspect="1"/>
          </p:cNvPicPr>
          <p:nvPr/>
        </p:nvPicPr>
        <p:blipFill rotWithShape="1">
          <a:blip r:embed="rId4"/>
          <a:srcRect l="6508" t="8296"/>
          <a:stretch/>
        </p:blipFill>
        <p:spPr>
          <a:xfrm>
            <a:off x="4145279" y="1555568"/>
            <a:ext cx="4563030" cy="2797341"/>
          </a:xfrm>
          <a:prstGeom prst="rect">
            <a:avLst/>
          </a:prstGeom>
        </p:spPr>
      </p:pic>
    </p:spTree>
    <p:extLst>
      <p:ext uri="{BB962C8B-B14F-4D97-AF65-F5344CB8AC3E}">
        <p14:creationId xmlns:p14="http://schemas.microsoft.com/office/powerpoint/2010/main" val="3933646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CDDBF-4431-DE03-A522-4FE27AA0D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6C82F6-7D25-46D9-1196-C4E43328A9C6}"/>
              </a:ext>
            </a:extLst>
          </p:cNvPr>
          <p:cNvSpPr>
            <a:spLocks noGrp="1"/>
          </p:cNvSpPr>
          <p:nvPr>
            <p:ph type="title"/>
          </p:nvPr>
        </p:nvSpPr>
        <p:spPr/>
        <p:txBody>
          <a:bodyPr>
            <a:normAutofit/>
          </a:bodyPr>
          <a:lstStyle/>
          <a:p>
            <a:r>
              <a:rPr lang="en-US" sz="3300" dirty="0">
                <a:solidFill>
                  <a:schemeClr val="tx1"/>
                </a:solidFill>
                <a:latin typeface="Times New Roman" panose="02020603050405020304" pitchFamily="18" charset="0"/>
                <a:cs typeface="Times New Roman" panose="02020603050405020304" pitchFamily="18" charset="0"/>
              </a:rPr>
              <a:t>GUI</a:t>
            </a:r>
            <a:endParaRPr lang="en-IN" sz="3300"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086869C-E88A-6468-C74E-17799B912634}"/>
              </a:ext>
            </a:extLst>
          </p:cNvPr>
          <p:cNvPicPr>
            <a:picLocks noGrp="1" noChangeAspect="1"/>
          </p:cNvPicPr>
          <p:nvPr>
            <p:ph idx="1"/>
          </p:nvPr>
        </p:nvPicPr>
        <p:blipFill rotWithShape="1">
          <a:blip r:embed="rId2"/>
          <a:srcRect l="19872" t="8092" b="2451"/>
          <a:stretch/>
        </p:blipFill>
        <p:spPr>
          <a:xfrm>
            <a:off x="896983" y="1506582"/>
            <a:ext cx="3869054" cy="2699658"/>
          </a:xfrm>
        </p:spPr>
      </p:pic>
      <p:pic>
        <p:nvPicPr>
          <p:cNvPr id="10" name="Picture 9">
            <a:extLst>
              <a:ext uri="{FF2B5EF4-FFF2-40B4-BE49-F238E27FC236}">
                <a16:creationId xmlns:a16="http://schemas.microsoft.com/office/drawing/2014/main" id="{2E69AFA7-2B4C-9902-5790-97AE65C9EE00}"/>
              </a:ext>
            </a:extLst>
          </p:cNvPr>
          <p:cNvPicPr>
            <a:picLocks noChangeAspect="1"/>
          </p:cNvPicPr>
          <p:nvPr/>
        </p:nvPicPr>
        <p:blipFill rotWithShape="1">
          <a:blip r:embed="rId3"/>
          <a:srcRect l="19417" t="8974" r="-1" b="2161"/>
          <a:stretch/>
        </p:blipFill>
        <p:spPr>
          <a:xfrm>
            <a:off x="4870540" y="1506582"/>
            <a:ext cx="3916953" cy="2699658"/>
          </a:xfrm>
          <a:prstGeom prst="rect">
            <a:avLst/>
          </a:prstGeom>
        </p:spPr>
      </p:pic>
    </p:spTree>
    <p:extLst>
      <p:ext uri="{BB962C8B-B14F-4D97-AF65-F5344CB8AC3E}">
        <p14:creationId xmlns:p14="http://schemas.microsoft.com/office/powerpoint/2010/main" val="518527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882-938E-220D-ABB7-9F8D59299DFF}"/>
              </a:ext>
            </a:extLst>
          </p:cNvPr>
          <p:cNvSpPr>
            <a:spLocks noGrp="1"/>
          </p:cNvSpPr>
          <p:nvPr>
            <p:ph type="title"/>
          </p:nvPr>
        </p:nvSpPr>
        <p:spPr>
          <a:xfrm>
            <a:off x="800100" y="372555"/>
            <a:ext cx="7543800" cy="742760"/>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16CFE51-EBE7-1AD6-F7DC-79F11AF81A77}"/>
              </a:ext>
            </a:extLst>
          </p:cNvPr>
          <p:cNvSpPr>
            <a:spLocks noGrp="1"/>
          </p:cNvSpPr>
          <p:nvPr>
            <p:ph idx="1"/>
          </p:nvPr>
        </p:nvSpPr>
        <p:spPr>
          <a:xfrm>
            <a:off x="859917" y="1531390"/>
            <a:ext cx="7506843" cy="3195782"/>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Our project provides a comprehensive solution for internet usage management, integrating web crawling, machine learning, and network control for dynamic website categorization. </a:t>
            </a:r>
          </a:p>
          <a:p>
            <a:pPr marL="0" indent="0" algn="just">
              <a:buNone/>
            </a:pPr>
            <a:r>
              <a:rPr lang="en-US" sz="1400" dirty="0">
                <a:latin typeface="Times New Roman" panose="02020603050405020304" pitchFamily="18" charset="0"/>
                <a:cs typeface="Times New Roman" panose="02020603050405020304" pitchFamily="18" charset="0"/>
              </a:rPr>
              <a:t>The daily updated MySQL database ensures responsiveness, while the user-friendly GUI and adaptive network control enhance security and offer real-time flexibility for administrators.</a:t>
            </a:r>
            <a:endParaRPr lang="en-IN" sz="1400" dirty="0">
              <a:latin typeface="Times New Roman" panose="02020603050405020304" pitchFamily="18" charset="0"/>
              <a:cs typeface="Times New Roman" panose="02020603050405020304" pitchFamily="18" charset="0"/>
            </a:endParaRPr>
          </a:p>
        </p:txBody>
      </p:sp>
      <p:pic>
        <p:nvPicPr>
          <p:cNvPr id="4" name="Google Shape;55;p13">
            <a:extLst>
              <a:ext uri="{FF2B5EF4-FFF2-40B4-BE49-F238E27FC236}">
                <a16:creationId xmlns:a16="http://schemas.microsoft.com/office/drawing/2014/main" id="{BB743F4D-0DAC-88C6-1227-B51D01F19A41}"/>
              </a:ext>
            </a:extLst>
          </p:cNvPr>
          <p:cNvPicPr preferRelativeResize="0"/>
          <p:nvPr/>
        </p:nvPicPr>
        <p:blipFill rotWithShape="1">
          <a:blip r:embed="rId3"/>
          <a:srcRect/>
          <a:stretch>
            <a:fillRect/>
          </a:stretch>
        </p:blipFill>
        <p:spPr>
          <a:xfrm>
            <a:off x="97917" y="43313"/>
            <a:ext cx="762000" cy="914400"/>
          </a:xfrm>
          <a:prstGeom prst="rect">
            <a:avLst/>
          </a:prstGeom>
          <a:noFill/>
          <a:ln>
            <a:noFill/>
          </a:ln>
        </p:spPr>
      </p:pic>
      <p:pic>
        <p:nvPicPr>
          <p:cNvPr id="5" name="Google Shape;189;p32">
            <a:extLst>
              <a:ext uri="{FF2B5EF4-FFF2-40B4-BE49-F238E27FC236}">
                <a16:creationId xmlns:a16="http://schemas.microsoft.com/office/drawing/2014/main" id="{C5616E65-559D-DE7B-9B8B-A2147DFA1258}"/>
              </a:ext>
            </a:extLst>
          </p:cNvPr>
          <p:cNvPicPr preferRelativeResize="0"/>
          <p:nvPr/>
        </p:nvPicPr>
        <p:blipFill>
          <a:blip r:embed="rId4"/>
          <a:stretch>
            <a:fillRect/>
          </a:stretch>
        </p:blipFill>
        <p:spPr>
          <a:xfrm>
            <a:off x="7904475" y="71923"/>
            <a:ext cx="1185875" cy="752725"/>
          </a:xfrm>
          <a:prstGeom prst="rect">
            <a:avLst/>
          </a:prstGeom>
          <a:noFill/>
          <a:ln>
            <a:noFill/>
          </a:ln>
        </p:spPr>
      </p:pic>
    </p:spTree>
    <p:extLst>
      <p:ext uri="{BB962C8B-B14F-4D97-AF65-F5344CB8AC3E}">
        <p14:creationId xmlns:p14="http://schemas.microsoft.com/office/powerpoint/2010/main" val="1777935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713225" y="2989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a:latin typeface="Times New Roman" panose="02020603050405020304"/>
                <a:ea typeface="Times New Roman" panose="02020603050405020304"/>
                <a:cs typeface="Times New Roman" panose="02020603050405020304"/>
                <a:sym typeface="Times New Roman" panose="02020603050405020304"/>
              </a:rPr>
              <a:t>References</a:t>
            </a:r>
            <a:endParaRPr sz="40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89" name="Google Shape;189;p32"/>
          <p:cNvPicPr preferRelativeResize="0"/>
          <p:nvPr/>
        </p:nvPicPr>
        <p:blipFill>
          <a:blip r:embed="rId3"/>
          <a:stretch>
            <a:fillRect/>
          </a:stretch>
        </p:blipFill>
        <p:spPr>
          <a:xfrm>
            <a:off x="7904475" y="71923"/>
            <a:ext cx="1185875" cy="752725"/>
          </a:xfrm>
          <a:prstGeom prst="rect">
            <a:avLst/>
          </a:prstGeom>
          <a:noFill/>
          <a:ln>
            <a:noFill/>
          </a:ln>
        </p:spPr>
      </p:pic>
      <p:sp>
        <p:nvSpPr>
          <p:cNvPr id="2" name="Google Shape;188;p32"/>
          <p:cNvSpPr txBox="1"/>
          <p:nvPr/>
        </p:nvSpPr>
        <p:spPr>
          <a:xfrm>
            <a:off x="777250" y="1301699"/>
            <a:ext cx="7704000" cy="674433"/>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1050" dirty="0">
                <a:latin typeface="Times New Roman" panose="02020603050405020304"/>
                <a:ea typeface="Times New Roman" panose="02020603050405020304"/>
                <a:cs typeface="Times New Roman" panose="02020603050405020304"/>
                <a:sym typeface="Times New Roman" panose="02020603050405020304"/>
              </a:rPr>
              <a:t>[1] </a:t>
            </a:r>
            <a:r>
              <a:rPr lang="en-IN" sz="1050" dirty="0" err="1">
                <a:latin typeface="Times New Roman" panose="02020603050405020304" pitchFamily="18" charset="0"/>
                <a:cs typeface="Times New Roman" panose="02020603050405020304" pitchFamily="18" charset="0"/>
              </a:rPr>
              <a:t>Vassiliki</a:t>
            </a: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Hatzi</a:t>
            </a:r>
            <a:r>
              <a:rPr lang="en-IN" sz="1050" dirty="0">
                <a:latin typeface="Times New Roman" panose="02020603050405020304" pitchFamily="18" charset="0"/>
                <a:cs typeface="Times New Roman" panose="02020603050405020304" pitchFamily="18" charset="0"/>
              </a:rPr>
              <a:t>, B. </a:t>
            </a:r>
            <a:r>
              <a:rPr lang="en-IN" sz="1050" dirty="0" err="1">
                <a:latin typeface="Times New Roman" panose="02020603050405020304" pitchFamily="18" charset="0"/>
                <a:cs typeface="Times New Roman" panose="02020603050405020304" pitchFamily="18" charset="0"/>
              </a:rPr>
              <a:t>Barla</a:t>
            </a: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Cambazoglu</a:t>
            </a:r>
            <a:r>
              <a:rPr lang="en-IN" sz="1050" dirty="0">
                <a:latin typeface="Times New Roman" panose="02020603050405020304" pitchFamily="18" charset="0"/>
                <a:cs typeface="Times New Roman" panose="02020603050405020304" pitchFamily="18" charset="0"/>
              </a:rPr>
              <a:t>, and </a:t>
            </a:r>
            <a:r>
              <a:rPr lang="en-IN" sz="1050" dirty="0" err="1">
                <a:latin typeface="Times New Roman" panose="02020603050405020304" pitchFamily="18" charset="0"/>
                <a:cs typeface="Times New Roman" panose="02020603050405020304" pitchFamily="18" charset="0"/>
              </a:rPr>
              <a:t>Iordanis</a:t>
            </a: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Koutsopoulos</a:t>
            </a:r>
            <a:r>
              <a:rPr lang="en-IN" sz="1050" dirty="0">
                <a:latin typeface="Times New Roman" panose="02020603050405020304" pitchFamily="18" charset="0"/>
                <a:cs typeface="Times New Roman" panose="02020603050405020304" pitchFamily="18" charset="0"/>
              </a:rPr>
              <a:t> “</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Green Web Crawling: Minimizing Energy Consumption and Carbon Emissions”,</a:t>
            </a:r>
            <a:r>
              <a:rPr lang="en-US" sz="105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IEEE </a:t>
            </a:r>
            <a:r>
              <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journal,2023</a:t>
            </a:r>
          </a:p>
          <a:p>
            <a:pPr>
              <a:spcBef>
                <a:spcPts val="0"/>
              </a:spcBef>
            </a:pPr>
            <a:endParaRPr lang="en-US" altLang="en-GB" sz="1050" dirty="0">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r>
              <a:rPr lang="en-US" sz="1050" dirty="0">
                <a:latin typeface="Times New Roman" panose="02020603050405020304"/>
                <a:ea typeface="Times New Roman" panose="02020603050405020304"/>
                <a:cs typeface="Times New Roman" panose="02020603050405020304"/>
                <a:sym typeface="Times New Roman" panose="02020603050405020304"/>
              </a:rPr>
              <a:t>[2] </a:t>
            </a:r>
            <a:r>
              <a:rPr lang="en-IN" sz="1050" dirty="0">
                <a:latin typeface="Times New Roman" panose="02020603050405020304" pitchFamily="18" charset="0"/>
                <a:cs typeface="Times New Roman" panose="02020603050405020304" pitchFamily="18" charset="0"/>
              </a:rPr>
              <a:t>JESPER BERGMAN AND OLIVER B. POPOV“</a:t>
            </a:r>
            <a:r>
              <a:rPr lang="en-US" sz="1050" dirty="0">
                <a:latin typeface="Times New Roman" panose="02020603050405020304" pitchFamily="18" charset="0"/>
                <a:cs typeface="Times New Roman" panose="02020603050405020304" pitchFamily="18" charset="0"/>
              </a:rPr>
              <a:t>Exploring Dark Web Crawlers: A Systematic Literature Review of Dark Web Crawlers and Their Implementation</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r>
              <a:rPr lang="en-US" sz="105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IEEE </a:t>
            </a:r>
            <a:r>
              <a:rPr lang="en-US" sz="1050" dirty="0">
                <a:latin typeface="Times New Roman" panose="02020603050405020304"/>
                <a:ea typeface="Times New Roman" panose="02020603050405020304"/>
                <a:cs typeface="Times New Roman" panose="02020603050405020304"/>
                <a:sym typeface="Times New Roman" panose="02020603050405020304"/>
              </a:rPr>
              <a:t>Access</a:t>
            </a:r>
            <a:r>
              <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,2023</a:t>
            </a:r>
          </a:p>
          <a:p>
            <a:pPr>
              <a:spcBef>
                <a:spcPts val="0"/>
              </a:spcBef>
            </a:pPr>
            <a:endPar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r>
              <a:rPr lang="en-US" sz="1050" dirty="0">
                <a:latin typeface="Times New Roman" panose="02020603050405020304"/>
                <a:ea typeface="Times New Roman" panose="02020603050405020304"/>
                <a:cs typeface="Times New Roman" panose="02020603050405020304"/>
                <a:sym typeface="Times New Roman" panose="02020603050405020304"/>
              </a:rPr>
              <a:t>[3] </a:t>
            </a:r>
            <a:r>
              <a:rPr lang="en-IN" sz="1050" dirty="0">
                <a:latin typeface="Times New Roman" panose="02020603050405020304" pitchFamily="18" charset="0"/>
                <a:cs typeface="Times New Roman" panose="02020603050405020304" pitchFamily="18" charset="0"/>
              </a:rPr>
              <a:t>BYUNG-WON ON 1 , JUN-YOUNG JO1 , HYUNKWANG SHIN2 , JANGWON GIM 1 , GYU SANG CHOI 2 , AND SOO-MOK JUNG3 “</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Efficient Sentiment-Aware Web Crawling with Hash-Based Methods”,</a:t>
            </a:r>
            <a:r>
              <a:rPr lang="en-US" sz="105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IEEE </a:t>
            </a:r>
            <a:r>
              <a:rPr lang="en-US" sz="1050" dirty="0">
                <a:latin typeface="Times New Roman" panose="02020603050405020304"/>
                <a:ea typeface="Times New Roman" panose="02020603050405020304"/>
                <a:cs typeface="Times New Roman" panose="02020603050405020304"/>
                <a:sym typeface="Times New Roman" panose="02020603050405020304"/>
              </a:rPr>
              <a:t>Access</a:t>
            </a:r>
            <a:r>
              <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,2021</a:t>
            </a:r>
          </a:p>
          <a:p>
            <a:pPr>
              <a:spcBef>
                <a:spcPts val="0"/>
              </a:spcBef>
            </a:pPr>
            <a:endParaRPr lang="en-US" altLang="en-GB" sz="10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r>
              <a:rPr lang="en-US" sz="1050" dirty="0">
                <a:latin typeface="Times New Roman" panose="02020603050405020304"/>
                <a:ea typeface="Times New Roman" panose="02020603050405020304"/>
                <a:cs typeface="Times New Roman" panose="02020603050405020304"/>
                <a:sym typeface="Times New Roman" panose="02020603050405020304"/>
              </a:rPr>
              <a:t>[4] </a:t>
            </a:r>
            <a:r>
              <a:rPr lang="en-IN" sz="1050" dirty="0" err="1">
                <a:latin typeface="Times New Roman" panose="02020603050405020304" pitchFamily="18" charset="0"/>
                <a:cs typeface="Times New Roman" panose="02020603050405020304" pitchFamily="18" charset="0"/>
              </a:rPr>
              <a:t>Moaiad</a:t>
            </a:r>
            <a:r>
              <a:rPr lang="en-IN" sz="1050" dirty="0">
                <a:latin typeface="Times New Roman" panose="02020603050405020304" pitchFamily="18" charset="0"/>
                <a:cs typeface="Times New Roman" panose="02020603050405020304" pitchFamily="18" charset="0"/>
              </a:rPr>
              <a:t> Ahmad </a:t>
            </a:r>
            <a:r>
              <a:rPr lang="en-IN" sz="1050" dirty="0" err="1">
                <a:latin typeface="Times New Roman" panose="02020603050405020304" pitchFamily="18" charset="0"/>
                <a:cs typeface="Times New Roman" panose="02020603050405020304" pitchFamily="18" charset="0"/>
              </a:rPr>
              <a:t>Khder</a:t>
            </a:r>
            <a:r>
              <a:rPr lang="en-IN" sz="1050" dirty="0">
                <a:latin typeface="Times New Roman" panose="02020603050405020304" pitchFamily="18" charset="0"/>
                <a:cs typeface="Times New Roman" panose="02020603050405020304" pitchFamily="18" charset="0"/>
              </a:rPr>
              <a:t>“</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Web Scraping or Web Crawling: State of Art, Techniques, Approaches a</a:t>
            </a:r>
            <a:r>
              <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n</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 Application”,</a:t>
            </a:r>
            <a:r>
              <a:rPr lang="en-US" sz="105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Research Gate</a:t>
            </a:r>
            <a:r>
              <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,2021</a:t>
            </a:r>
          </a:p>
          <a:p>
            <a:pPr>
              <a:spcBef>
                <a:spcPts val="0"/>
              </a:spcBef>
            </a:pPr>
            <a:endPar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r>
              <a:rPr lang="en-US" sz="1050" dirty="0">
                <a:latin typeface="Times New Roman" panose="02020603050405020304"/>
                <a:ea typeface="Times New Roman" panose="02020603050405020304"/>
                <a:cs typeface="Times New Roman" panose="02020603050405020304"/>
                <a:sym typeface="Times New Roman" panose="02020603050405020304"/>
              </a:rPr>
              <a:t>[5] </a:t>
            </a:r>
            <a:r>
              <a:rPr lang="en-IN" sz="1050" dirty="0">
                <a:latin typeface="Times New Roman" panose="02020603050405020304" pitchFamily="18" charset="0"/>
                <a:cs typeface="Times New Roman" panose="02020603050405020304" pitchFamily="18" charset="0"/>
              </a:rPr>
              <a:t>Abdul Hadi M. Alaidi1, </a:t>
            </a:r>
            <a:r>
              <a:rPr lang="en-IN" sz="1050" dirty="0" err="1">
                <a:latin typeface="Times New Roman" panose="02020603050405020304" pitchFamily="18" charset="0"/>
                <a:cs typeface="Times New Roman" panose="02020603050405020304" pitchFamily="18" charset="0"/>
              </a:rPr>
              <a:t>Roa’a</a:t>
            </a:r>
            <a:r>
              <a:rPr lang="en-IN" sz="1050" dirty="0">
                <a:latin typeface="Times New Roman" panose="02020603050405020304" pitchFamily="18" charset="0"/>
                <a:cs typeface="Times New Roman" panose="02020603050405020304" pitchFamily="18" charset="0"/>
              </a:rPr>
              <a:t> M. Al_airaji2 , Haider TH. Salim ALRikabi3 , </a:t>
            </a:r>
            <a:r>
              <a:rPr lang="en-IN" sz="1050" dirty="0" err="1">
                <a:latin typeface="Times New Roman" panose="02020603050405020304" pitchFamily="18" charset="0"/>
                <a:cs typeface="Times New Roman" panose="02020603050405020304" pitchFamily="18" charset="0"/>
              </a:rPr>
              <a:t>Ibtisam</a:t>
            </a:r>
            <a:r>
              <a:rPr lang="en-IN" sz="1050" dirty="0">
                <a:latin typeface="Times New Roman" panose="02020603050405020304" pitchFamily="18" charset="0"/>
                <a:cs typeface="Times New Roman" panose="02020603050405020304" pitchFamily="18" charset="0"/>
              </a:rPr>
              <a:t> A. Aljazaery4 , Saif Hameed </a:t>
            </a:r>
            <a:r>
              <a:rPr lang="en-IN" sz="1050" dirty="0" err="1">
                <a:latin typeface="Times New Roman" panose="02020603050405020304" pitchFamily="18" charset="0"/>
                <a:cs typeface="Times New Roman" panose="02020603050405020304" pitchFamily="18" charset="0"/>
              </a:rPr>
              <a:t>Abbood</a:t>
            </a:r>
            <a:r>
              <a:rPr lang="en-IN" sz="1050" dirty="0">
                <a:latin typeface="Times New Roman" panose="02020603050405020304" pitchFamily="18" charset="0"/>
                <a:cs typeface="Times New Roman" panose="02020603050405020304" pitchFamily="18" charset="0"/>
              </a:rPr>
              <a:t> “</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Dark Web Illegal Activities Crawling and Classifying Using Data Mining Techniques”,</a:t>
            </a:r>
            <a:r>
              <a:rPr lang="en-US" sz="105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GB" sz="1050" dirty="0">
                <a:latin typeface="Times New Roman" panose="02020603050405020304"/>
                <a:ea typeface="Times New Roman" panose="02020603050405020304"/>
                <a:cs typeface="Times New Roman" panose="02020603050405020304"/>
                <a:sym typeface="Times New Roman" panose="02020603050405020304"/>
              </a:rPr>
              <a:t>Research Gate</a:t>
            </a:r>
            <a:r>
              <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,2021</a:t>
            </a:r>
          </a:p>
          <a:p>
            <a:pPr>
              <a:spcBef>
                <a:spcPts val="0"/>
              </a:spcBef>
            </a:pPr>
            <a:endParaRPr lang="en-US" altLang="en-GB" sz="1050" dirty="0">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r>
              <a:rPr lang="en-US" sz="1050" dirty="0">
                <a:latin typeface="Times New Roman" panose="02020603050405020304"/>
                <a:ea typeface="Times New Roman" panose="02020603050405020304"/>
                <a:cs typeface="Times New Roman" panose="02020603050405020304"/>
                <a:sym typeface="Times New Roman" panose="02020603050405020304"/>
              </a:rPr>
              <a:t>[6] </a:t>
            </a:r>
            <a:r>
              <a:rPr lang="en-US" sz="1050" dirty="0">
                <a:latin typeface="Times New Roman" panose="02020603050405020304" pitchFamily="18" charset="0"/>
                <a:cs typeface="Times New Roman" panose="02020603050405020304" pitchFamily="18" charset="0"/>
              </a:rPr>
              <a:t>SAWROOP KAUR AND G. GEETHA</a:t>
            </a:r>
            <a:r>
              <a:rPr lang="en-IN" sz="1050" dirty="0">
                <a:latin typeface="Times New Roman" panose="02020603050405020304" pitchFamily="18" charset="0"/>
                <a:cs typeface="Times New Roman" panose="02020603050405020304" pitchFamily="18" charset="0"/>
              </a:rPr>
              <a:t>“</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Distributed Web Crawler for the Hidden Web”,</a:t>
            </a:r>
            <a:r>
              <a:rPr lang="en-US" sz="105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IEEE </a:t>
            </a:r>
            <a:r>
              <a:rPr lang="en-US" sz="1050" dirty="0">
                <a:latin typeface="Times New Roman" panose="02020603050405020304"/>
                <a:ea typeface="Times New Roman" panose="02020603050405020304"/>
                <a:cs typeface="Times New Roman" panose="02020603050405020304"/>
                <a:sym typeface="Times New Roman" panose="02020603050405020304"/>
              </a:rPr>
              <a:t>Access</a:t>
            </a:r>
            <a:r>
              <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,2020</a:t>
            </a:r>
          </a:p>
          <a:p>
            <a:pPr>
              <a:spcBef>
                <a:spcPts val="0"/>
              </a:spcBef>
            </a:pPr>
            <a:endPar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r>
              <a:rPr lang="en-US" sz="1050" dirty="0">
                <a:latin typeface="Times New Roman" panose="02020603050405020304"/>
                <a:ea typeface="Times New Roman" panose="02020603050405020304"/>
                <a:cs typeface="Times New Roman" panose="02020603050405020304"/>
                <a:sym typeface="Times New Roman" panose="02020603050405020304"/>
              </a:rPr>
              <a:t>[7] </a:t>
            </a:r>
            <a:r>
              <a:rPr lang="en-IN" sz="1050" dirty="0">
                <a:latin typeface="Times New Roman" panose="02020603050405020304" pitchFamily="18" charset="0"/>
                <a:cs typeface="Times New Roman" panose="02020603050405020304" pitchFamily="18" charset="0"/>
              </a:rPr>
              <a:t>MILOS PAVKOVIC AND JELICA PROTIC “</a:t>
            </a:r>
            <a:r>
              <a:rPr lang="en-US"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Structure-driven Incremental Forum Crawler (</a:t>
            </a:r>
            <a:r>
              <a:rPr lang="en-US" sz="105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SInFo</a:t>
            </a:r>
            <a:r>
              <a:rPr lang="en-US"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r>
              <a:rPr lang="en-US" sz="105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IEEE </a:t>
            </a:r>
            <a:r>
              <a:rPr lang="en-US" sz="1050" dirty="0">
                <a:latin typeface="Times New Roman" panose="02020603050405020304"/>
                <a:ea typeface="Times New Roman" panose="02020603050405020304"/>
                <a:cs typeface="Times New Roman" panose="02020603050405020304"/>
                <a:sym typeface="Times New Roman" panose="02020603050405020304"/>
              </a:rPr>
              <a:t>Access</a:t>
            </a:r>
            <a:r>
              <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,2019</a:t>
            </a:r>
          </a:p>
          <a:p>
            <a:pPr>
              <a:spcBef>
                <a:spcPts val="0"/>
              </a:spcBef>
            </a:pPr>
            <a:endParaRPr lang="en-US" altLang="en-GB" sz="10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24000"/>
              </a:lnSpc>
              <a:spcBef>
                <a:spcPts val="0"/>
              </a:spcBef>
              <a:spcAft>
                <a:spcPts val="0"/>
              </a:spcAft>
              <a:buNone/>
            </a:pPr>
            <a:r>
              <a:rPr lang="en-US" sz="1050" dirty="0">
                <a:latin typeface="Times New Roman" panose="02020603050405020304"/>
                <a:ea typeface="Times New Roman" panose="02020603050405020304"/>
                <a:cs typeface="Times New Roman" panose="02020603050405020304"/>
                <a:sym typeface="Times New Roman" panose="02020603050405020304"/>
              </a:rPr>
              <a:t>[8] </a:t>
            </a:r>
            <a:r>
              <a:rPr lang="en-IN" sz="1050" dirty="0" err="1">
                <a:latin typeface="Times New Roman" panose="02020603050405020304" pitchFamily="18" charset="0"/>
                <a:cs typeface="Times New Roman" panose="02020603050405020304" pitchFamily="18" charset="0"/>
              </a:rPr>
              <a:t>Bassel</a:t>
            </a: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AlKhatib</a:t>
            </a:r>
            <a:r>
              <a:rPr lang="en-IN" sz="1050" dirty="0">
                <a:latin typeface="Times New Roman" panose="02020603050405020304" pitchFamily="18" charset="0"/>
                <a:cs typeface="Times New Roman" panose="02020603050405020304" pitchFamily="18" charset="0"/>
              </a:rPr>
              <a:t>, Randa Basheer “</a:t>
            </a:r>
            <a:r>
              <a:rPr lang="en-GB" sz="1050" dirty="0">
                <a:latin typeface="Times New Roman" panose="02020603050405020304"/>
                <a:ea typeface="Times New Roman" panose="02020603050405020304"/>
                <a:cs typeface="Times New Roman" panose="02020603050405020304"/>
                <a:sym typeface="Times New Roman" panose="02020603050405020304"/>
              </a:rPr>
              <a:t>Crawling the Dark Web: A Conceptual Perspective, Challenges and Implementation</a:t>
            </a:r>
            <a:r>
              <a:rPr 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r>
              <a:rPr lang="en-US" sz="105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GB" sz="1050" dirty="0">
                <a:latin typeface="Times New Roman" panose="02020603050405020304"/>
                <a:ea typeface="Times New Roman" panose="02020603050405020304"/>
                <a:cs typeface="Times New Roman" panose="02020603050405020304"/>
                <a:sym typeface="Times New Roman" panose="02020603050405020304"/>
              </a:rPr>
              <a:t>Research Gate</a:t>
            </a:r>
            <a:r>
              <a:rPr lang="en-US" altLang="en-GB" sz="105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,2019</a:t>
            </a:r>
          </a:p>
          <a:p>
            <a:pPr>
              <a:spcBef>
                <a:spcPts val="0"/>
              </a:spcBef>
            </a:pPr>
            <a:endParaRPr lang="en-US" altLang="en-GB" sz="1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endParaRPr lang="en-US" altLang="en-GB" sz="1100" dirty="0">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endParaRPr lang="en-US" altLang="en-GB" sz="1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r>
              <a:rPr lang="en-US" sz="11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lang="en-IN" sz="11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7" name="Google Shape;55;p13">
            <a:extLst>
              <a:ext uri="{FF2B5EF4-FFF2-40B4-BE49-F238E27FC236}">
                <a16:creationId xmlns:a16="http://schemas.microsoft.com/office/drawing/2014/main" id="{63CDA2D8-EF77-4951-5488-8BF235A2D34B}"/>
              </a:ext>
            </a:extLst>
          </p:cNvPr>
          <p:cNvPicPr preferRelativeResize="0"/>
          <p:nvPr/>
        </p:nvPicPr>
        <p:blipFill rotWithShape="1">
          <a:blip r:embed="rId4"/>
          <a:srcRect/>
          <a:stretch>
            <a:fillRect/>
          </a:stretch>
        </p:blipFill>
        <p:spPr>
          <a:xfrm>
            <a:off x="332225" y="99916"/>
            <a:ext cx="762000" cy="914400"/>
          </a:xfrm>
          <a:prstGeom prst="rect">
            <a:avLst/>
          </a:prstGeom>
          <a:noFill/>
          <a:ln>
            <a:noFill/>
          </a:ln>
        </p:spPr>
      </p:pic>
    </p:spTree>
    <p:extLst>
      <p:ext uri="{BB962C8B-B14F-4D97-AF65-F5344CB8AC3E}">
        <p14:creationId xmlns:p14="http://schemas.microsoft.com/office/powerpoint/2010/main" val="65448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844730" y="1999050"/>
            <a:ext cx="7550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a:ea typeface="Times New Roman" panose="02020603050405020304"/>
                <a:cs typeface="Times New Roman" panose="02020603050405020304"/>
                <a:sym typeface="Times New Roman" panose="02020603050405020304"/>
              </a:rPr>
              <a:t>THANK YOU!!!</a:t>
            </a:r>
            <a:endParaRPr sz="40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89" name="Google Shape;189;p32"/>
          <p:cNvPicPr preferRelativeResize="0"/>
          <p:nvPr/>
        </p:nvPicPr>
        <p:blipFill>
          <a:blip r:embed="rId3"/>
          <a:stretch>
            <a:fillRect/>
          </a:stretch>
        </p:blipFill>
        <p:spPr>
          <a:xfrm>
            <a:off x="7904475" y="71923"/>
            <a:ext cx="1185875" cy="752725"/>
          </a:xfrm>
          <a:prstGeom prst="rect">
            <a:avLst/>
          </a:prstGeom>
          <a:noFill/>
          <a:ln>
            <a:noFill/>
          </a:ln>
        </p:spPr>
      </p:pic>
      <p:pic>
        <p:nvPicPr>
          <p:cNvPr id="3" name="Google Shape;55;p13">
            <a:extLst>
              <a:ext uri="{FF2B5EF4-FFF2-40B4-BE49-F238E27FC236}">
                <a16:creationId xmlns:a16="http://schemas.microsoft.com/office/drawing/2014/main" id="{57E824E3-3141-00C2-712C-D628E1407638}"/>
              </a:ext>
            </a:extLst>
          </p:cNvPr>
          <p:cNvPicPr preferRelativeResize="0"/>
          <p:nvPr/>
        </p:nvPicPr>
        <p:blipFill rotWithShape="1">
          <a:blip r:embed="rId4"/>
          <a:srcRect/>
          <a:stretch>
            <a:fillRect/>
          </a:stretch>
        </p:blipFill>
        <p:spPr>
          <a:xfrm>
            <a:off x="332225" y="129652"/>
            <a:ext cx="762000" cy="914400"/>
          </a:xfrm>
          <a:prstGeom prst="rect">
            <a:avLst/>
          </a:prstGeom>
          <a:noFill/>
          <a:ln>
            <a:noFill/>
          </a:ln>
        </p:spPr>
      </p:pic>
    </p:spTree>
    <p:extLst>
      <p:ext uri="{BB962C8B-B14F-4D97-AF65-F5344CB8AC3E}">
        <p14:creationId xmlns:p14="http://schemas.microsoft.com/office/powerpoint/2010/main" val="172544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C8EC-1A36-C37A-FA99-B061FE454A85}"/>
              </a:ext>
            </a:extLst>
          </p:cNvPr>
          <p:cNvSpPr>
            <a:spLocks noGrp="1"/>
          </p:cNvSpPr>
          <p:nvPr>
            <p:ph type="title"/>
          </p:nvPr>
        </p:nvSpPr>
        <p:spPr>
          <a:xfrm>
            <a:off x="822960" y="214953"/>
            <a:ext cx="7543800" cy="799363"/>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20702B7-C507-0747-8BDF-792E2909E408}"/>
              </a:ext>
            </a:extLst>
          </p:cNvPr>
          <p:cNvSpPr>
            <a:spLocks noGrp="1"/>
          </p:cNvSpPr>
          <p:nvPr>
            <p:ph idx="1"/>
          </p:nvPr>
        </p:nvSpPr>
        <p:spPr>
          <a:xfrm>
            <a:off x="913523" y="1424506"/>
            <a:ext cx="7453237" cy="4007369"/>
          </a:xfrm>
        </p:spPr>
        <p:txBody>
          <a:bodyPr>
            <a:normAutofit/>
          </a:bodyPr>
          <a:lstStyle/>
          <a:p>
            <a:pPr marL="0" indent="0" algn="just">
              <a:buNone/>
              <a:tabLst>
                <a:tab pos="476885" algn="l"/>
              </a:tabLst>
            </a:pPr>
            <a:r>
              <a:rPr lang="en-US" sz="1400" b="0" dirty="0">
                <a:solidFill>
                  <a:schemeClr val="tx1"/>
                </a:solidFill>
                <a:effectLst/>
                <a:latin typeface="Times New Roman" panose="02020603050405020304" pitchFamily="18" charset="0"/>
                <a:ea typeface="Times New Roman" panose="02020603050405020304" pitchFamily="18" charset="0"/>
              </a:rPr>
              <a:t>“Web-based Crawling for Dynamic Website Categorization using ML," integrates web crawling and ML algorithms to categorize websites in real-time, enhancing user security. </a:t>
            </a:r>
          </a:p>
          <a:p>
            <a:pPr marL="0" indent="0" algn="just">
              <a:buNone/>
              <a:tabLst>
                <a:tab pos="476885" algn="l"/>
              </a:tabLst>
            </a:pPr>
            <a:r>
              <a:rPr lang="en-US" sz="1400" b="0" dirty="0">
                <a:solidFill>
                  <a:schemeClr val="tx1"/>
                </a:solidFill>
                <a:effectLst/>
                <a:latin typeface="Times New Roman" panose="02020603050405020304" pitchFamily="18" charset="0"/>
                <a:ea typeface="Times New Roman" panose="02020603050405020304" pitchFamily="18" charset="0"/>
              </a:rPr>
              <a:t>With a daily updated top-million website database, our system adapts to dynamic online changes, providing accurate categorization for effective network control policies. </a:t>
            </a:r>
          </a:p>
          <a:p>
            <a:pPr marL="0" indent="0" algn="just">
              <a:buNone/>
              <a:tabLst>
                <a:tab pos="476885" algn="l"/>
              </a:tabLst>
            </a:pPr>
            <a:r>
              <a:rPr lang="en-US" sz="1400" b="0" dirty="0">
                <a:solidFill>
                  <a:schemeClr val="tx1"/>
                </a:solidFill>
                <a:effectLst/>
                <a:latin typeface="Times New Roman" panose="02020603050405020304" pitchFamily="18" charset="0"/>
                <a:ea typeface="Times New Roman" panose="02020603050405020304" pitchFamily="18" charset="0"/>
              </a:rPr>
              <a:t>This pioneering solution ensures a secure online environment by seamlessly combining crawling, ML, and network control mechanisms.</a:t>
            </a:r>
            <a:endParaRPr lang="en-IN" dirty="0">
              <a:solidFill>
                <a:schemeClr val="tx1"/>
              </a:solidFill>
            </a:endParaRPr>
          </a:p>
        </p:txBody>
      </p:sp>
      <p:pic>
        <p:nvPicPr>
          <p:cNvPr id="4" name="Google Shape;55;p13">
            <a:extLst>
              <a:ext uri="{FF2B5EF4-FFF2-40B4-BE49-F238E27FC236}">
                <a16:creationId xmlns:a16="http://schemas.microsoft.com/office/drawing/2014/main" id="{3766A03F-0564-631C-AEDD-6FD5F0158E39}"/>
              </a:ext>
            </a:extLst>
          </p:cNvPr>
          <p:cNvPicPr preferRelativeResize="0"/>
          <p:nvPr/>
        </p:nvPicPr>
        <p:blipFill rotWithShape="1">
          <a:blip r:embed="rId3"/>
          <a:srcRect/>
          <a:stretch>
            <a:fillRect/>
          </a:stretch>
        </p:blipFill>
        <p:spPr>
          <a:xfrm>
            <a:off x="332225" y="99916"/>
            <a:ext cx="762000" cy="914400"/>
          </a:xfrm>
          <a:prstGeom prst="rect">
            <a:avLst/>
          </a:prstGeom>
          <a:noFill/>
          <a:ln>
            <a:noFill/>
          </a:ln>
        </p:spPr>
      </p:pic>
      <p:pic>
        <p:nvPicPr>
          <p:cNvPr id="5" name="Google Shape;63;p14">
            <a:extLst>
              <a:ext uri="{FF2B5EF4-FFF2-40B4-BE49-F238E27FC236}">
                <a16:creationId xmlns:a16="http://schemas.microsoft.com/office/drawing/2014/main" id="{C71914AF-59F6-7B2F-ABA2-5675D6548616}"/>
              </a:ext>
            </a:extLst>
          </p:cNvPr>
          <p:cNvPicPr preferRelativeResize="0"/>
          <p:nvPr/>
        </p:nvPicPr>
        <p:blipFill>
          <a:blip r:embed="rId4"/>
          <a:stretch>
            <a:fillRect/>
          </a:stretch>
        </p:blipFill>
        <p:spPr>
          <a:xfrm>
            <a:off x="7904475" y="148123"/>
            <a:ext cx="1185875" cy="752725"/>
          </a:xfrm>
          <a:prstGeom prst="rect">
            <a:avLst/>
          </a:prstGeom>
          <a:noFill/>
          <a:ln>
            <a:noFill/>
          </a:ln>
        </p:spPr>
      </p:pic>
    </p:spTree>
    <p:extLst>
      <p:ext uri="{BB962C8B-B14F-4D97-AF65-F5344CB8AC3E}">
        <p14:creationId xmlns:p14="http://schemas.microsoft.com/office/powerpoint/2010/main" val="78998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974A-428A-4ECC-251C-DD65273673A5}"/>
              </a:ext>
            </a:extLst>
          </p:cNvPr>
          <p:cNvSpPr>
            <a:spLocks noGrp="1"/>
          </p:cNvSpPr>
          <p:nvPr>
            <p:ph type="title"/>
          </p:nvPr>
        </p:nvSpPr>
        <p:spPr>
          <a:xfrm>
            <a:off x="822960" y="214953"/>
            <a:ext cx="7543800" cy="799363"/>
          </a:xfrm>
        </p:spPr>
        <p:txBody>
          <a:bodyPr/>
          <a:lstStyle/>
          <a:p>
            <a:pPr algn="ctr"/>
            <a:r>
              <a:rPr lang="en-IN"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22C59372-1C47-3E10-87C4-B48E9EED77DB}"/>
              </a:ext>
            </a:extLst>
          </p:cNvPr>
          <p:cNvSpPr>
            <a:spLocks noGrp="1"/>
          </p:cNvSpPr>
          <p:nvPr>
            <p:ph idx="1"/>
          </p:nvPr>
        </p:nvSpPr>
        <p:spPr>
          <a:xfrm>
            <a:off x="905691" y="1427844"/>
            <a:ext cx="7461069" cy="3017520"/>
          </a:xfrm>
        </p:spPr>
        <p:txBody>
          <a:bodyPr>
            <a:normAutofit/>
          </a:bodyPr>
          <a:lstStyle/>
          <a:p>
            <a:pPr marL="0" marR="0" lvl="0" indent="0" algn="just" defTabSz="685800" rtl="0" eaLnBrk="1" fontAlgn="auto" latinLnBrk="0" hangingPunct="1">
              <a:lnSpc>
                <a:spcPct val="90000"/>
              </a:lnSpc>
              <a:spcBef>
                <a:spcPts val="900"/>
              </a:spcBef>
              <a:spcAft>
                <a:spcPts val="150"/>
              </a:spcAft>
              <a:buClr>
                <a:srgbClr val="E48312"/>
              </a:buClr>
              <a:buSzPct val="100000"/>
              <a:buFont typeface="Calibri" panose="020F0502020204030204" pitchFamily="34" charset="0"/>
              <a:buNone/>
              <a:tabLst>
                <a:tab pos="476885" algn="l"/>
              </a:tabLst>
              <a:defRPr/>
            </a:pP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Our project is motivated by the inadequacy of static categorization systems in coping with the dynamic internet landscape. </a:t>
            </a:r>
          </a:p>
          <a:p>
            <a:pPr marL="0" marR="0" lvl="0" indent="0" algn="just" defTabSz="685800" rtl="0" eaLnBrk="1" fontAlgn="auto" latinLnBrk="0" hangingPunct="1">
              <a:lnSpc>
                <a:spcPct val="90000"/>
              </a:lnSpc>
              <a:spcBef>
                <a:spcPts val="900"/>
              </a:spcBef>
              <a:spcAft>
                <a:spcPts val="150"/>
              </a:spcAft>
              <a:buClr>
                <a:srgbClr val="E48312"/>
              </a:buClr>
              <a:buSzPct val="100000"/>
              <a:buFont typeface="Calibri" panose="020F0502020204030204" pitchFamily="34" charset="0"/>
              <a:buNone/>
              <a:tabLst>
                <a:tab pos="476885" algn="l"/>
              </a:tabLst>
              <a:defRPr/>
            </a:pP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Through web-based crawling and machine learning, we offer real-time website categorization with a daily updated top million sites database, ensuring accuracy. </a:t>
            </a:r>
          </a:p>
          <a:p>
            <a:pPr marL="0" marR="0" lvl="0" indent="0" algn="just" defTabSz="685800" rtl="0" eaLnBrk="1" fontAlgn="auto" latinLnBrk="0" hangingPunct="1">
              <a:lnSpc>
                <a:spcPct val="90000"/>
              </a:lnSpc>
              <a:spcBef>
                <a:spcPts val="900"/>
              </a:spcBef>
              <a:spcAft>
                <a:spcPts val="150"/>
              </a:spcAft>
              <a:buClr>
                <a:srgbClr val="E48312"/>
              </a:buClr>
              <a:buSzPct val="100000"/>
              <a:buFont typeface="Calibri" panose="020F0502020204030204" pitchFamily="34" charset="0"/>
              <a:buNone/>
              <a:tabLst>
                <a:tab pos="476885" algn="l"/>
              </a:tabLst>
              <a:defRPr/>
            </a:pP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Additionally, our user-friendly GUI empowers users to input URLs, enhancing the overall user experience.</a:t>
            </a:r>
            <a:endParaRPr lang="en-IN" dirty="0">
              <a:solidFill>
                <a:schemeClr val="tx1"/>
              </a:solidFill>
            </a:endParaRPr>
          </a:p>
        </p:txBody>
      </p:sp>
      <p:pic>
        <p:nvPicPr>
          <p:cNvPr id="4" name="Google Shape;55;p13">
            <a:extLst>
              <a:ext uri="{FF2B5EF4-FFF2-40B4-BE49-F238E27FC236}">
                <a16:creationId xmlns:a16="http://schemas.microsoft.com/office/drawing/2014/main" id="{866337EB-3293-2824-52DC-68F6C4117164}"/>
              </a:ext>
            </a:extLst>
          </p:cNvPr>
          <p:cNvPicPr preferRelativeResize="0"/>
          <p:nvPr/>
        </p:nvPicPr>
        <p:blipFill rotWithShape="1">
          <a:blip r:embed="rId2"/>
          <a:srcRect/>
          <a:stretch>
            <a:fillRect/>
          </a:stretch>
        </p:blipFill>
        <p:spPr>
          <a:xfrm>
            <a:off x="332225" y="99916"/>
            <a:ext cx="762000" cy="914400"/>
          </a:xfrm>
          <a:prstGeom prst="rect">
            <a:avLst/>
          </a:prstGeom>
          <a:noFill/>
          <a:ln>
            <a:noFill/>
          </a:ln>
        </p:spPr>
      </p:pic>
      <p:pic>
        <p:nvPicPr>
          <p:cNvPr id="5" name="Google Shape;63;p14">
            <a:extLst>
              <a:ext uri="{FF2B5EF4-FFF2-40B4-BE49-F238E27FC236}">
                <a16:creationId xmlns:a16="http://schemas.microsoft.com/office/drawing/2014/main" id="{7470F7B8-1733-2DB4-95B1-032776A08A52}"/>
              </a:ext>
            </a:extLst>
          </p:cNvPr>
          <p:cNvPicPr preferRelativeResize="0"/>
          <p:nvPr/>
        </p:nvPicPr>
        <p:blipFill>
          <a:blip r:embed="rId3"/>
          <a:stretch>
            <a:fillRect/>
          </a:stretch>
        </p:blipFill>
        <p:spPr>
          <a:xfrm>
            <a:off x="7904475" y="148123"/>
            <a:ext cx="1185875" cy="752725"/>
          </a:xfrm>
          <a:prstGeom prst="rect">
            <a:avLst/>
          </a:prstGeom>
          <a:noFill/>
          <a:ln>
            <a:noFill/>
          </a:ln>
        </p:spPr>
      </p:pic>
    </p:spTree>
    <p:extLst>
      <p:ext uri="{BB962C8B-B14F-4D97-AF65-F5344CB8AC3E}">
        <p14:creationId xmlns:p14="http://schemas.microsoft.com/office/powerpoint/2010/main" val="366270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504965" y="4416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Problem Statement</a:t>
            </a:r>
            <a:endParaRPr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0" name="Google Shape;70;p15"/>
          <p:cNvPicPr preferRelativeResize="0"/>
          <p:nvPr/>
        </p:nvPicPr>
        <p:blipFill>
          <a:blip r:embed="rId3"/>
          <a:stretch>
            <a:fillRect/>
          </a:stretch>
        </p:blipFill>
        <p:spPr>
          <a:xfrm>
            <a:off x="7904475" y="148123"/>
            <a:ext cx="1185875" cy="752725"/>
          </a:xfrm>
          <a:prstGeom prst="rect">
            <a:avLst/>
          </a:prstGeom>
          <a:noFill/>
          <a:ln>
            <a:noFill/>
          </a:ln>
        </p:spPr>
      </p:pic>
      <p:sp>
        <p:nvSpPr>
          <p:cNvPr id="71" name="Google Shape;71;p15"/>
          <p:cNvSpPr txBox="1"/>
          <p:nvPr/>
        </p:nvSpPr>
        <p:spPr>
          <a:xfrm>
            <a:off x="766354" y="1333373"/>
            <a:ext cx="7585166" cy="2985477"/>
          </a:xfrm>
          <a:prstGeom prst="rect">
            <a:avLst/>
          </a:prstGeom>
          <a:noFill/>
          <a:ln>
            <a:noFill/>
          </a:ln>
        </p:spPr>
        <p:txBody>
          <a:bodyPr spcFirstLastPara="1" wrap="square" lIns="91425" tIns="91425" rIns="91425" bIns="91425" anchor="t" anchorCtr="0">
            <a:noAutofit/>
          </a:bodyPr>
          <a:lstStyle/>
          <a:p>
            <a:pPr>
              <a:lnSpc>
                <a:spcPct val="130000"/>
              </a:lnSpc>
            </a:pPr>
            <a:r>
              <a:rPr lang="en-US" sz="18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nSpc>
                <a:spcPct val="130000"/>
              </a:lnSpc>
            </a:pPr>
            <a:r>
              <a:rPr lang="en-US" sz="1800" u="sng" dirty="0">
                <a:effectLst/>
                <a:latin typeface="Times New Roman" panose="02020603050405020304" pitchFamily="18" charset="0"/>
                <a:ea typeface="Times New Roman" panose="02020603050405020304" pitchFamily="18" charset="0"/>
              </a:rPr>
              <a:t>Web based crawling to categorize website according to 'n' categories</a:t>
            </a:r>
            <a:endParaRPr lang="en-IN" sz="1800" u="sng" dirty="0">
              <a:effectLst/>
              <a:latin typeface="Times New Roman" panose="02020603050405020304" pitchFamily="18" charset="0"/>
              <a:ea typeface="Times New Roman" panose="02020603050405020304" pitchFamily="18" charset="0"/>
            </a:endParaRPr>
          </a:p>
          <a:p>
            <a:pPr lvl="0">
              <a:lnSpc>
                <a:spcPct val="130000"/>
              </a:lnSpc>
            </a:pPr>
            <a:r>
              <a:rPr lang="en-US" sz="1400" dirty="0">
                <a:effectLst/>
                <a:latin typeface="Times New Roman" panose="02020603050405020304" pitchFamily="18" charset="0"/>
                <a:ea typeface="Times New Roman" panose="02020603050405020304" pitchFamily="18" charset="0"/>
              </a:rPr>
              <a:t>The problem addressed by this project is the lack of a real-time, web-based crawling system that</a:t>
            </a:r>
          </a:p>
          <a:p>
            <a:pPr lvl="0">
              <a:lnSpc>
                <a:spcPct val="130000"/>
              </a:lnSpc>
            </a:pPr>
            <a:r>
              <a:rPr lang="en-US" sz="1400" dirty="0">
                <a:effectLst/>
                <a:latin typeface="Times New Roman" panose="02020603050405020304" pitchFamily="18" charset="0"/>
                <a:ea typeface="Times New Roman" panose="02020603050405020304" pitchFamily="18" charset="0"/>
              </a:rPr>
              <a:t>utilizes daily updated data of the top million sites and employs machine learning (ML) algorithms to categorize user-entered URLs into 'n' predefined categories.</a:t>
            </a:r>
            <a:endParaRPr lang="en-IN" sz="14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sz="1500" dirty="0">
              <a:highlight>
                <a:srgbClr val="073763"/>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Google Shape;55;p13">
            <a:extLst>
              <a:ext uri="{FF2B5EF4-FFF2-40B4-BE49-F238E27FC236}">
                <a16:creationId xmlns:a16="http://schemas.microsoft.com/office/drawing/2014/main" id="{B54EDEC6-FB80-D5B3-3B9D-2888FAAB330C}"/>
              </a:ext>
            </a:extLst>
          </p:cNvPr>
          <p:cNvPicPr preferRelativeResize="0"/>
          <p:nvPr/>
        </p:nvPicPr>
        <p:blipFill rotWithShape="1">
          <a:blip r:embed="rId4"/>
          <a:srcRect/>
          <a:stretch>
            <a:fillRect/>
          </a:stretch>
        </p:blipFill>
        <p:spPr>
          <a:xfrm>
            <a:off x="332225" y="99916"/>
            <a:ext cx="762000"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00100" y="470282"/>
            <a:ext cx="7543800" cy="1088068"/>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a:ea typeface="Times New Roman" panose="02020603050405020304"/>
                <a:cs typeface="Times New Roman" panose="02020603050405020304"/>
                <a:sym typeface="Times New Roman" panose="02020603050405020304"/>
              </a:rPr>
              <a:t> </a:t>
            </a:r>
            <a:r>
              <a:rPr lang="en-GB"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Objective</a:t>
            </a:r>
            <a:endParaRPr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7" name="Google Shape;77;p16"/>
          <p:cNvPicPr preferRelativeResize="0"/>
          <p:nvPr/>
        </p:nvPicPr>
        <p:blipFill>
          <a:blip r:embed="rId3"/>
          <a:stretch>
            <a:fillRect/>
          </a:stretch>
        </p:blipFill>
        <p:spPr>
          <a:xfrm>
            <a:off x="7904475" y="148123"/>
            <a:ext cx="1185875" cy="752725"/>
          </a:xfrm>
          <a:prstGeom prst="rect">
            <a:avLst/>
          </a:prstGeom>
          <a:noFill/>
          <a:ln>
            <a:noFill/>
          </a:ln>
        </p:spPr>
      </p:pic>
      <p:sp>
        <p:nvSpPr>
          <p:cNvPr id="78" name="Google Shape;78;p16"/>
          <p:cNvSpPr txBox="1"/>
          <p:nvPr/>
        </p:nvSpPr>
        <p:spPr>
          <a:xfrm>
            <a:off x="818100" y="1384682"/>
            <a:ext cx="7525800" cy="3435928"/>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0"/>
              </a:spcAft>
              <a:buFont typeface="Arial" panose="020B0604020202020204" pitchFamily="34" charset="0"/>
              <a:buChar char="•"/>
            </a:pPr>
            <a:r>
              <a:rPr lang="en-US" sz="1400" dirty="0">
                <a:latin typeface="Times New Roman" panose="02020603050405020304"/>
                <a:ea typeface="Times New Roman" panose="02020603050405020304"/>
                <a:cs typeface="Times New Roman" panose="02020603050405020304"/>
                <a:sym typeface="Times New Roman" panose="02020603050405020304"/>
              </a:rPr>
              <a:t>To Enhance Intelligent Website Categorization</a:t>
            </a:r>
            <a:endParaRPr lang="en-US" sz="1400" i="0" dirty="0">
              <a:solidFill>
                <a:srgbClr val="ECECF1"/>
              </a:solidFill>
              <a:effectLst/>
              <a:latin typeface="Times New Roman" panose="02020603050405020304" pitchFamily="18" charset="0"/>
              <a:cs typeface="Times New Roman" panose="02020603050405020304" pitchFamily="18" charset="0"/>
            </a:endParaRPr>
          </a:p>
          <a:p>
            <a:pPr marL="285750" lvl="0" indent="-285750" algn="just" rtl="0">
              <a:lnSpc>
                <a:spcPct val="115000"/>
              </a:lnSpc>
              <a:spcBef>
                <a:spcPts val="0"/>
              </a:spcBef>
              <a:spcAft>
                <a:spcPts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Improve Management of Dynamic Databases </a:t>
            </a:r>
          </a:p>
          <a:p>
            <a:pPr marL="285750" lvl="0" indent="-285750" algn="just" rtl="0">
              <a:lnSpc>
                <a:spcPct val="115000"/>
              </a:lnSpc>
              <a:spcBef>
                <a:spcPts val="0"/>
              </a:spcBef>
              <a:spcAft>
                <a:spcPts val="0"/>
              </a:spcAft>
              <a:buFont typeface="Arial" panose="020B0604020202020204" pitchFamily="34" charset="0"/>
              <a:buChar char="•"/>
            </a:pPr>
            <a:r>
              <a:rPr lang="en-US" sz="1400" dirty="0">
                <a:latin typeface="Times New Roman" panose="02020603050405020304"/>
                <a:ea typeface="Times New Roman" panose="02020603050405020304"/>
                <a:cs typeface="Times New Roman" panose="02020603050405020304"/>
                <a:sym typeface="Times New Roman" panose="02020603050405020304"/>
              </a:rPr>
              <a:t>To Promote User-Friendly Communication</a:t>
            </a:r>
          </a:p>
          <a:p>
            <a:pPr marL="285750" lvl="0" indent="-285750" algn="just" rtl="0">
              <a:lnSpc>
                <a:spcPct val="115000"/>
              </a:lnSpc>
              <a:spcBef>
                <a:spcPts val="0"/>
              </a:spcBef>
              <a:spcAft>
                <a:spcPts val="0"/>
              </a:spcAft>
              <a:buFont typeface="Arial" panose="020B0604020202020204" pitchFamily="34" charset="0"/>
              <a:buChar char="•"/>
            </a:pPr>
            <a:r>
              <a:rPr lang="en-US" sz="1400" dirty="0">
                <a:latin typeface="Times New Roman" panose="02020603050405020304"/>
                <a:ea typeface="Times New Roman" panose="02020603050405020304"/>
                <a:cs typeface="Times New Roman" panose="02020603050405020304"/>
                <a:sym typeface="Times New Roman" panose="02020603050405020304"/>
              </a:rPr>
              <a:t>To Improve MySQL Database Anchoring</a:t>
            </a:r>
          </a:p>
        </p:txBody>
      </p:sp>
      <p:pic>
        <p:nvPicPr>
          <p:cNvPr id="2" name="Google Shape;55;p13">
            <a:extLst>
              <a:ext uri="{FF2B5EF4-FFF2-40B4-BE49-F238E27FC236}">
                <a16:creationId xmlns:a16="http://schemas.microsoft.com/office/drawing/2014/main" id="{CF84A8CC-5D52-B01F-ABB3-53E56452ED37}"/>
              </a:ext>
            </a:extLst>
          </p:cNvPr>
          <p:cNvPicPr preferRelativeResize="0"/>
          <p:nvPr/>
        </p:nvPicPr>
        <p:blipFill rotWithShape="1">
          <a:blip r:embed="rId4"/>
          <a:srcRect/>
          <a:stretch>
            <a:fillRect/>
          </a:stretch>
        </p:blipFill>
        <p:spPr>
          <a:xfrm>
            <a:off x="332225" y="99916"/>
            <a:ext cx="762000"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3942-7A01-359A-3C45-4E18344173F4}"/>
              </a:ext>
            </a:extLst>
          </p:cNvPr>
          <p:cNvSpPr>
            <a:spLocks noGrp="1"/>
          </p:cNvSpPr>
          <p:nvPr>
            <p:ph type="title"/>
          </p:nvPr>
        </p:nvSpPr>
        <p:spPr>
          <a:xfrm>
            <a:off x="822960" y="214953"/>
            <a:ext cx="7543800" cy="799363"/>
          </a:xfrm>
        </p:spPr>
        <p:txBody>
          <a:bodyPr/>
          <a:lstStyle/>
          <a:p>
            <a:pPr algn="ctr"/>
            <a:r>
              <a:rPr lang="en-IN"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8DC981B8-7E3E-0FC8-1D05-8FD8D13574C7}"/>
              </a:ext>
            </a:extLst>
          </p:cNvPr>
          <p:cNvSpPr>
            <a:spLocks noGrp="1"/>
          </p:cNvSpPr>
          <p:nvPr>
            <p:ph idx="1"/>
          </p:nvPr>
        </p:nvSpPr>
        <p:spPr>
          <a:xfrm>
            <a:off x="896983" y="1541056"/>
            <a:ext cx="7469777" cy="3017520"/>
          </a:xfrm>
        </p:spPr>
        <p:txBody>
          <a:bodyPr>
            <a:normAutofit/>
          </a:bodyPr>
          <a:lstStyle/>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Our project focuses on developing a robust web-based crawling system for dynamic website categorization. </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Leveraging a daily updated top million sites database and machine learning algorithms, users can interact via a user-friendly GUI for real-time, accurate categorization. </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The project's scope includes addressing the dynamic online landscape and empowering users with an efficient categorization tool.</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4" name="Google Shape;55;p13">
            <a:extLst>
              <a:ext uri="{FF2B5EF4-FFF2-40B4-BE49-F238E27FC236}">
                <a16:creationId xmlns:a16="http://schemas.microsoft.com/office/drawing/2014/main" id="{D67A310C-3831-4883-6BE0-E14F06B8E11F}"/>
              </a:ext>
            </a:extLst>
          </p:cNvPr>
          <p:cNvPicPr preferRelativeResize="0"/>
          <p:nvPr/>
        </p:nvPicPr>
        <p:blipFill rotWithShape="1">
          <a:blip r:embed="rId3"/>
          <a:srcRect/>
          <a:stretch>
            <a:fillRect/>
          </a:stretch>
        </p:blipFill>
        <p:spPr>
          <a:xfrm>
            <a:off x="332225" y="99916"/>
            <a:ext cx="762000" cy="914400"/>
          </a:xfrm>
          <a:prstGeom prst="rect">
            <a:avLst/>
          </a:prstGeom>
          <a:noFill/>
          <a:ln>
            <a:noFill/>
          </a:ln>
        </p:spPr>
      </p:pic>
      <p:pic>
        <p:nvPicPr>
          <p:cNvPr id="5" name="Google Shape;77;p16">
            <a:extLst>
              <a:ext uri="{FF2B5EF4-FFF2-40B4-BE49-F238E27FC236}">
                <a16:creationId xmlns:a16="http://schemas.microsoft.com/office/drawing/2014/main" id="{0B9B31BD-4A2D-A1A3-D3C2-F072B85728C0}"/>
              </a:ext>
            </a:extLst>
          </p:cNvPr>
          <p:cNvPicPr preferRelativeResize="0"/>
          <p:nvPr/>
        </p:nvPicPr>
        <p:blipFill>
          <a:blip r:embed="rId4"/>
          <a:stretch>
            <a:fillRect/>
          </a:stretch>
        </p:blipFill>
        <p:spPr>
          <a:xfrm>
            <a:off x="7904475" y="148123"/>
            <a:ext cx="1185875" cy="752725"/>
          </a:xfrm>
          <a:prstGeom prst="rect">
            <a:avLst/>
          </a:prstGeom>
          <a:noFill/>
          <a:ln>
            <a:noFill/>
          </a:ln>
        </p:spPr>
      </p:pic>
    </p:spTree>
    <p:extLst>
      <p:ext uri="{BB962C8B-B14F-4D97-AF65-F5344CB8AC3E}">
        <p14:creationId xmlns:p14="http://schemas.microsoft.com/office/powerpoint/2010/main" val="239065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54513" y="142658"/>
            <a:ext cx="7704000" cy="6802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603050405020304"/>
                <a:ea typeface="Times New Roman" panose="02020603050405020304"/>
                <a:cs typeface="Times New Roman" panose="02020603050405020304"/>
                <a:sym typeface="Times New Roman" panose="02020603050405020304"/>
              </a:rPr>
              <a:t>                        </a:t>
            </a:r>
            <a:r>
              <a:rPr lang="en-GB" dirty="0">
                <a:solidFill>
                  <a:schemeClr val="tx1"/>
                </a:solidFill>
                <a:latin typeface="Times New Roman" panose="02020603050405020304"/>
                <a:ea typeface="Times New Roman" panose="02020603050405020304"/>
                <a:cs typeface="Times New Roman" panose="02020603050405020304"/>
                <a:sym typeface="Times New Roman" panose="02020603050405020304"/>
              </a:rPr>
              <a:t>Literature Survey</a:t>
            </a:r>
            <a:endParaRPr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84" name="Google Shape;84;p17"/>
          <p:cNvGraphicFramePr/>
          <p:nvPr>
            <p:extLst>
              <p:ext uri="{D42A27DB-BD31-4B8C-83A1-F6EECF244321}">
                <p14:modId xmlns:p14="http://schemas.microsoft.com/office/powerpoint/2010/main" val="4222408290"/>
              </p:ext>
            </p:extLst>
          </p:nvPr>
        </p:nvGraphicFramePr>
        <p:xfrm>
          <a:off x="171938" y="855294"/>
          <a:ext cx="8761047" cy="3812500"/>
        </p:xfrm>
        <a:graphic>
          <a:graphicData uri="http://schemas.openxmlformats.org/drawingml/2006/table">
            <a:tbl>
              <a:tblPr>
                <a:noFill/>
                <a:tableStyleId>{88B41C6D-484B-4FA8-90D6-41F5152EEC1A}</a:tableStyleId>
              </a:tblPr>
              <a:tblGrid>
                <a:gridCol w="1008002">
                  <a:extLst>
                    <a:ext uri="{9D8B030D-6E8A-4147-A177-3AD203B41FA5}">
                      <a16:colId xmlns:a16="http://schemas.microsoft.com/office/drawing/2014/main" val="20000"/>
                    </a:ext>
                  </a:extLst>
                </a:gridCol>
                <a:gridCol w="986572">
                  <a:extLst>
                    <a:ext uri="{9D8B030D-6E8A-4147-A177-3AD203B41FA5}">
                      <a16:colId xmlns:a16="http://schemas.microsoft.com/office/drawing/2014/main" val="20001"/>
                    </a:ext>
                  </a:extLst>
                </a:gridCol>
                <a:gridCol w="865273">
                  <a:extLst>
                    <a:ext uri="{9D8B030D-6E8A-4147-A177-3AD203B41FA5}">
                      <a16:colId xmlns:a16="http://schemas.microsoft.com/office/drawing/2014/main" val="20002"/>
                    </a:ext>
                  </a:extLst>
                </a:gridCol>
                <a:gridCol w="2521885">
                  <a:extLst>
                    <a:ext uri="{9D8B030D-6E8A-4147-A177-3AD203B41FA5}">
                      <a16:colId xmlns:a16="http://schemas.microsoft.com/office/drawing/2014/main" val="20003"/>
                    </a:ext>
                  </a:extLst>
                </a:gridCol>
                <a:gridCol w="1732322">
                  <a:extLst>
                    <a:ext uri="{9D8B030D-6E8A-4147-A177-3AD203B41FA5}">
                      <a16:colId xmlns:a16="http://schemas.microsoft.com/office/drawing/2014/main" val="20004"/>
                    </a:ext>
                  </a:extLst>
                </a:gridCol>
                <a:gridCol w="1646993">
                  <a:extLst>
                    <a:ext uri="{9D8B030D-6E8A-4147-A177-3AD203B41FA5}">
                      <a16:colId xmlns:a16="http://schemas.microsoft.com/office/drawing/2014/main" val="20005"/>
                    </a:ext>
                  </a:extLst>
                </a:gridCol>
              </a:tblGrid>
              <a:tr h="514965">
                <a:tc>
                  <a:txBody>
                    <a:bodyPr/>
                    <a:lstStyle/>
                    <a:p>
                      <a:pPr marL="0" lvl="0" indent="0" algn="ctr" rtl="0">
                        <a:spcBef>
                          <a:spcPts val="0"/>
                        </a:spcBef>
                        <a:spcAft>
                          <a:spcPts val="0"/>
                        </a:spcAft>
                        <a:buNone/>
                      </a:pPr>
                      <a:r>
                        <a:rPr lang="en-GB" sz="10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Paper</a:t>
                      </a:r>
                      <a:endParaRPr sz="10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GB" sz="10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Year Of Publication</a:t>
                      </a:r>
                      <a:endParaRPr sz="10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GB" sz="1000" b="1">
                          <a:solidFill>
                            <a:schemeClr val="tx1"/>
                          </a:solidFill>
                          <a:latin typeface="Times New Roman" panose="02020603050405020304"/>
                          <a:ea typeface="Times New Roman" panose="02020603050405020304"/>
                          <a:cs typeface="Times New Roman" panose="02020603050405020304"/>
                          <a:sym typeface="Times New Roman" panose="02020603050405020304"/>
                        </a:rPr>
                        <a:t>Published by</a:t>
                      </a:r>
                      <a:endParaRPr sz="10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GB" sz="10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Abstract</a:t>
                      </a:r>
                      <a:endParaRPr sz="10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GB" sz="10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Pros</a:t>
                      </a:r>
                      <a:endParaRPr sz="10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GB" sz="1000" b="1">
                          <a:solidFill>
                            <a:schemeClr val="tx1"/>
                          </a:solidFill>
                          <a:latin typeface="Times New Roman" panose="02020603050405020304"/>
                          <a:ea typeface="Times New Roman" panose="02020603050405020304"/>
                          <a:cs typeface="Times New Roman" panose="02020603050405020304"/>
                          <a:sym typeface="Times New Roman" panose="02020603050405020304"/>
                        </a:rPr>
                        <a:t>Cons</a:t>
                      </a:r>
                      <a:endParaRPr sz="10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0"/>
                  </a:ext>
                </a:extLst>
              </a:tr>
              <a:tr h="3297535">
                <a:tc>
                  <a:txBody>
                    <a:bodyPr/>
                    <a:lstStyle/>
                    <a:p>
                      <a:pPr marL="0" lvl="0" indent="0" algn="just" rtl="0">
                        <a:lnSpc>
                          <a:spcPct val="115000"/>
                        </a:lnSpc>
                        <a:spcBef>
                          <a:spcPts val="0"/>
                        </a:spcBef>
                        <a:spcAft>
                          <a:spcPts val="0"/>
                        </a:spcAft>
                        <a:buNone/>
                      </a:pPr>
                      <a:r>
                        <a:rPr lang="en-US" sz="1050" dirty="0">
                          <a:latin typeface="Times New Roman" panose="02020603050405020304" pitchFamily="18" charset="0"/>
                          <a:cs typeface="Times New Roman" panose="02020603050405020304" pitchFamily="18" charset="0"/>
                        </a:rPr>
                        <a:t>Exploring Dark Web Crawlers: A Systematic Literature Review of Dark Web Crawlers and Their Implementation</a:t>
                      </a:r>
                      <a:endParaRPr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just" rtl="0">
                        <a:lnSpc>
                          <a:spcPct val="115000"/>
                        </a:lnSpc>
                        <a:spcBef>
                          <a:spcPts val="0"/>
                        </a:spcBef>
                        <a:spcAft>
                          <a:spcPts val="0"/>
                        </a:spcAft>
                        <a:buNone/>
                      </a:pPr>
                      <a:endParaRPr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just" rtl="0">
                        <a:spcBef>
                          <a:spcPts val="0"/>
                        </a:spcBef>
                        <a:spcAft>
                          <a:spcPts val="0"/>
                        </a:spcAft>
                        <a:buNone/>
                      </a:pPr>
                      <a:r>
                        <a:rPr lang="en-GB"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2023</a:t>
                      </a:r>
                      <a:endParaRPr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just" rtl="0">
                        <a:spcBef>
                          <a:spcPts val="0"/>
                        </a:spcBef>
                        <a:spcAft>
                          <a:spcPts val="0"/>
                        </a:spcAft>
                        <a:buNone/>
                      </a:pPr>
                      <a:r>
                        <a:rPr lang="en-GB"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IEEE Access</a:t>
                      </a:r>
                      <a:endParaRPr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just" rtl="0">
                        <a:spcBef>
                          <a:spcPts val="0"/>
                        </a:spcBef>
                        <a:spcAft>
                          <a:spcPts val="0"/>
                        </a:spcAft>
                        <a:buNone/>
                      </a:pPr>
                      <a:r>
                        <a:rPr lang="en-US" sz="1050" dirty="0">
                          <a:latin typeface="Times New Roman" panose="02020603050405020304" pitchFamily="18" charset="0"/>
                          <a:cs typeface="Times New Roman" panose="02020603050405020304" pitchFamily="18" charset="0"/>
                        </a:rPr>
                        <a:t>Strong encryption algorithms and reliable anonymity routing have made cybercrime investigation more challenging. Hence, one option for law enforcement agencies (LEAs) is to search through unencrypted content on the Internet or anonymous communication networks (ACNs). The capability of automatically harvesting web content from web servers enables LEAs to collect and preserve data prone to serve as potential leads, clues, or evidence in an investigation. </a:t>
                      </a:r>
                      <a:endParaRPr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228600" lvl="0" indent="-228600" algn="just" rtl="0">
                        <a:spcBef>
                          <a:spcPts val="0"/>
                        </a:spcBef>
                        <a:spcAft>
                          <a:spcPts val="0"/>
                        </a:spcAft>
                        <a:buAutoNum type="arabicPeriod"/>
                      </a:pPr>
                      <a:r>
                        <a:rPr lang="en-US" sz="1050" dirty="0">
                          <a:latin typeface="Times New Roman" panose="02020603050405020304" pitchFamily="18" charset="0"/>
                          <a:cs typeface="Times New Roman" panose="02020603050405020304" pitchFamily="18" charset="0"/>
                        </a:rPr>
                        <a:t>It allows user interaction</a:t>
                      </a:r>
                    </a:p>
                    <a:p>
                      <a:pPr marL="0" lvl="0" indent="0" algn="just" rtl="0">
                        <a:spcBef>
                          <a:spcPts val="0"/>
                        </a:spcBef>
                        <a:spcAft>
                          <a:spcPts val="0"/>
                        </a:spcAft>
                        <a:buNone/>
                      </a:pPr>
                      <a:endParaRPr lang="en-US" sz="105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050" dirty="0">
                          <a:latin typeface="Times New Roman" panose="02020603050405020304" pitchFamily="18" charset="0"/>
                          <a:cs typeface="Times New Roman" panose="02020603050405020304" pitchFamily="18" charset="0"/>
                        </a:rPr>
                        <a:t>2. It mimics human behavior well</a:t>
                      </a:r>
                    </a:p>
                    <a:p>
                      <a:pPr marL="0" lvl="0" indent="0" algn="just" rtl="0">
                        <a:spcBef>
                          <a:spcPts val="0"/>
                        </a:spcBef>
                        <a:spcAft>
                          <a:spcPts val="0"/>
                        </a:spcAft>
                        <a:buNone/>
                      </a:pPr>
                      <a:endParaRPr lang="en-US" sz="105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050" dirty="0">
                          <a:latin typeface="Times New Roman" panose="02020603050405020304" pitchFamily="18" charset="0"/>
                          <a:cs typeface="Times New Roman" panose="02020603050405020304" pitchFamily="18" charset="0"/>
                        </a:rPr>
                        <a:t>3. It works visually and hence gives an investigator the option to watch as the crawler fetches each page; in this way, the process is ‘‘invigilated’’.</a:t>
                      </a:r>
                      <a:endParaRPr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just" rtl="0">
                        <a:spcBef>
                          <a:spcPts val="0"/>
                        </a:spcBef>
                        <a:spcAft>
                          <a:spcPts val="0"/>
                        </a:spcAft>
                        <a:buNone/>
                      </a:pPr>
                      <a:endParaRPr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just" rtl="0">
                        <a:spcBef>
                          <a:spcPts val="0"/>
                        </a:spcBef>
                        <a:spcAft>
                          <a:spcPts val="0"/>
                        </a:spcAft>
                        <a:buNone/>
                      </a:pPr>
                      <a:r>
                        <a:rPr lang="en-GB"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a:t>
                      </a:r>
                      <a:r>
                        <a:rPr lang="en-US"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The Dark Web is notorious for hosting illegal and harmful activities, including the sale of drugs, weapons, stolen data, etc.</a:t>
                      </a:r>
                    </a:p>
                    <a:p>
                      <a:pPr marL="0" lvl="0" indent="0" algn="just" rtl="0">
                        <a:spcBef>
                          <a:spcPts val="0"/>
                        </a:spcBef>
                        <a:spcAft>
                          <a:spcPts val="0"/>
                        </a:spcAft>
                        <a:buNone/>
                      </a:pPr>
                      <a:r>
                        <a:rPr lang="en-GB"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just" rtl="0">
                        <a:spcBef>
                          <a:spcPts val="0"/>
                        </a:spcBef>
                        <a:spcAft>
                          <a:spcPts val="0"/>
                        </a:spcAft>
                        <a:buNone/>
                      </a:pPr>
                      <a:r>
                        <a:rPr lang="en-GB"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2.</a:t>
                      </a:r>
                      <a:r>
                        <a:rPr lang="en-US"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Accessing and crawling the Dark Web may violate laws and regulations in certain jurisdictions.</a:t>
                      </a:r>
                    </a:p>
                    <a:p>
                      <a:pPr marL="0" lvl="0" indent="0" algn="just" rtl="0">
                        <a:spcBef>
                          <a:spcPts val="0"/>
                        </a:spcBef>
                        <a:spcAft>
                          <a:spcPts val="0"/>
                        </a:spcAft>
                        <a:buNone/>
                      </a:pPr>
                      <a:endParaRPr sz="105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1"/>
                  </a:ext>
                </a:extLst>
              </a:tr>
            </a:tbl>
          </a:graphicData>
        </a:graphic>
      </p:graphicFrame>
      <p:pic>
        <p:nvPicPr>
          <p:cNvPr id="85" name="Google Shape;85;p17"/>
          <p:cNvPicPr preferRelativeResize="0"/>
          <p:nvPr/>
        </p:nvPicPr>
        <p:blipFill>
          <a:blip r:embed="rId3"/>
          <a:stretch>
            <a:fillRect/>
          </a:stretch>
        </p:blipFill>
        <p:spPr>
          <a:xfrm>
            <a:off x="7981083" y="70179"/>
            <a:ext cx="1185875" cy="752725"/>
          </a:xfrm>
          <a:prstGeom prst="rect">
            <a:avLst/>
          </a:prstGeom>
          <a:noFill/>
          <a:ln>
            <a:noFill/>
          </a:ln>
        </p:spPr>
      </p:pic>
      <p:pic>
        <p:nvPicPr>
          <p:cNvPr id="2" name="Google Shape;55;p13">
            <a:extLst>
              <a:ext uri="{FF2B5EF4-FFF2-40B4-BE49-F238E27FC236}">
                <a16:creationId xmlns:a16="http://schemas.microsoft.com/office/drawing/2014/main" id="{CEA1D7CD-32D8-B859-0156-724B179B6C39}"/>
              </a:ext>
            </a:extLst>
          </p:cNvPr>
          <p:cNvPicPr preferRelativeResize="0"/>
          <p:nvPr/>
        </p:nvPicPr>
        <p:blipFill rotWithShape="1">
          <a:blip r:embed="rId4"/>
          <a:srcRect/>
          <a:stretch>
            <a:fillRect/>
          </a:stretch>
        </p:blipFill>
        <p:spPr>
          <a:xfrm>
            <a:off x="173907" y="70178"/>
            <a:ext cx="715990" cy="75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792040" y="31440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a:ea typeface="Times New Roman" panose="02020603050405020304"/>
                <a:cs typeface="Times New Roman" panose="02020603050405020304"/>
                <a:sym typeface="Times New Roman" panose="02020603050405020304"/>
              </a:rPr>
              <a:t>System Requirements</a:t>
            </a:r>
            <a:endParaRPr lang="en-GB" sz="40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89" name="Google Shape;189;p32"/>
          <p:cNvPicPr preferRelativeResize="0"/>
          <p:nvPr/>
        </p:nvPicPr>
        <p:blipFill>
          <a:blip r:embed="rId3"/>
          <a:stretch>
            <a:fillRect/>
          </a:stretch>
        </p:blipFill>
        <p:spPr>
          <a:xfrm>
            <a:off x="7904475" y="71923"/>
            <a:ext cx="1185875" cy="752725"/>
          </a:xfrm>
          <a:prstGeom prst="rect">
            <a:avLst/>
          </a:prstGeom>
          <a:noFill/>
          <a:ln>
            <a:noFill/>
          </a:ln>
        </p:spPr>
      </p:pic>
      <p:sp>
        <p:nvSpPr>
          <p:cNvPr id="2" name="Google Shape;188;p32"/>
          <p:cNvSpPr txBox="1"/>
          <p:nvPr/>
        </p:nvSpPr>
        <p:spPr>
          <a:xfrm>
            <a:off x="798816" y="1370735"/>
            <a:ext cx="7546367" cy="3632073"/>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IN" sz="1400" b="1" dirty="0">
                <a:latin typeface="Times New Roman" panose="02020603050405020304"/>
                <a:ea typeface="Times New Roman" panose="02020603050405020304"/>
                <a:cs typeface="Times New Roman" panose="02020603050405020304"/>
                <a:sym typeface="Times New Roman" panose="02020603050405020304"/>
              </a:rPr>
              <a:t>SOFTWARE REQUIREMENTS</a:t>
            </a:r>
          </a:p>
          <a:p>
            <a:pPr marL="228600" indent="-228600">
              <a:spcBef>
                <a:spcPts val="0"/>
              </a:spcBef>
              <a:buAutoNum type="arabicPeriod"/>
            </a:pPr>
            <a:endParaRPr lang="en-IN" sz="1400"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spcBef>
                <a:spcPts val="0"/>
              </a:spcBef>
              <a:buFont typeface="Arial" panose="020B0604020202020204" pitchFamily="34" charset="0"/>
              <a:buChar char="•"/>
            </a:pPr>
            <a:r>
              <a:rPr lang="en-IN" sz="1400" dirty="0">
                <a:latin typeface="Times New Roman" panose="02020603050405020304"/>
                <a:ea typeface="Times New Roman" panose="02020603050405020304"/>
                <a:cs typeface="Times New Roman" panose="02020603050405020304"/>
                <a:sym typeface="Times New Roman" panose="02020603050405020304"/>
              </a:rPr>
              <a:t>Python (programming language) </a:t>
            </a:r>
          </a:p>
          <a:p>
            <a:pPr marL="285750" indent="-285750">
              <a:spcBef>
                <a:spcPts val="0"/>
              </a:spcBef>
              <a:buFont typeface="Arial" panose="020B0604020202020204" pitchFamily="34" charset="0"/>
              <a:buChar char="•"/>
            </a:pPr>
            <a:r>
              <a:rPr lang="en-IN" sz="1400" dirty="0">
                <a:latin typeface="Times New Roman" panose="02020603050405020304"/>
                <a:ea typeface="Times New Roman" panose="02020603050405020304"/>
                <a:cs typeface="Times New Roman" panose="02020603050405020304"/>
                <a:sym typeface="Times New Roman" panose="02020603050405020304"/>
              </a:rPr>
              <a:t>OSIRT (web browser)</a:t>
            </a:r>
          </a:p>
          <a:p>
            <a:pPr marL="285750" indent="-285750">
              <a:spcBef>
                <a:spcPts val="0"/>
              </a:spcBef>
              <a:buFont typeface="Arial" panose="020B0604020202020204" pitchFamily="34" charset="0"/>
              <a:buChar char="•"/>
            </a:pPr>
            <a:r>
              <a:rPr lang="en-IN" sz="1400" dirty="0">
                <a:latin typeface="Times New Roman" panose="02020603050405020304"/>
                <a:ea typeface="Times New Roman" panose="02020603050405020304"/>
                <a:cs typeface="Times New Roman" panose="02020603050405020304"/>
                <a:sym typeface="Times New Roman" panose="02020603050405020304"/>
              </a:rPr>
              <a:t>FAW (web crawler)</a:t>
            </a:r>
          </a:p>
          <a:p>
            <a:pPr marL="285750" indent="-285750">
              <a:spcBef>
                <a:spcPts val="0"/>
              </a:spcBef>
              <a:buFont typeface="Arial" panose="020B0604020202020204" pitchFamily="34" charset="0"/>
              <a:buChar char="•"/>
            </a:pPr>
            <a:r>
              <a:rPr lang="en-IN" sz="1400" dirty="0" err="1">
                <a:latin typeface="Times New Roman" panose="02020603050405020304"/>
                <a:ea typeface="Times New Roman" panose="02020603050405020304"/>
                <a:cs typeface="Times New Roman" panose="02020603050405020304"/>
                <a:sym typeface="Times New Roman" panose="02020603050405020304"/>
              </a:rPr>
              <a:t>BeautifulSoup</a:t>
            </a:r>
            <a:endParaRPr lang="en-IN" sz="1400"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spcBef>
                <a:spcPts val="0"/>
              </a:spcBef>
              <a:buFont typeface="Arial" panose="020B0604020202020204" pitchFamily="34" charset="0"/>
              <a:buChar char="•"/>
            </a:pPr>
            <a:endParaRPr lang="en-IN" sz="1400"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spcBef>
                <a:spcPts val="0"/>
              </a:spcBef>
              <a:buFont typeface="Arial" panose="020B0604020202020204" pitchFamily="34" charset="0"/>
              <a:buChar char="•"/>
            </a:pPr>
            <a:endParaRPr lang="en-IN" sz="1400" dirty="0">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r>
              <a:rPr lang="en-IN" sz="1400" b="1" dirty="0">
                <a:latin typeface="Times New Roman" panose="02020603050405020304"/>
                <a:ea typeface="Times New Roman" panose="02020603050405020304"/>
                <a:cs typeface="Times New Roman" panose="02020603050405020304"/>
                <a:sym typeface="Times New Roman" panose="02020603050405020304"/>
              </a:rPr>
              <a:t>HARDWARE REQUIREMENTS</a:t>
            </a:r>
          </a:p>
          <a:p>
            <a:pPr>
              <a:spcBef>
                <a:spcPts val="0"/>
              </a:spcBef>
            </a:pPr>
            <a:endParaRPr lang="en-IN" sz="14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spcBef>
                <a:spcPts val="0"/>
              </a:spcBef>
              <a:buFont typeface="Arial" panose="020B0604020202020204" pitchFamily="34" charset="0"/>
              <a:buChar char="•"/>
            </a:pPr>
            <a:r>
              <a:rPr lang="en-IN" sz="1400" b="1" dirty="0">
                <a:latin typeface="Times New Roman" panose="02020603050405020304"/>
                <a:ea typeface="Times New Roman" panose="02020603050405020304"/>
                <a:cs typeface="Times New Roman" panose="02020603050405020304"/>
                <a:sym typeface="Times New Roman" panose="02020603050405020304"/>
              </a:rPr>
              <a:t>Laptop</a:t>
            </a:r>
          </a:p>
          <a:p>
            <a:pPr marL="285750" indent="-285750">
              <a:spcBef>
                <a:spcPts val="0"/>
              </a:spcBef>
              <a:buFont typeface="Arial" panose="020B0604020202020204" pitchFamily="34" charset="0"/>
              <a:buChar char="•"/>
            </a:pPr>
            <a:r>
              <a:rPr lang="en-IN" sz="1400" dirty="0">
                <a:latin typeface="Times New Roman" panose="02020603050405020304"/>
                <a:ea typeface="Times New Roman" panose="02020603050405020304"/>
                <a:cs typeface="Times New Roman" panose="02020603050405020304"/>
                <a:sym typeface="Times New Roman" panose="02020603050405020304"/>
              </a:rPr>
              <a:t>Processor : Intel Core I4 and above</a:t>
            </a:r>
          </a:p>
          <a:p>
            <a:pPr marL="285750" indent="-285750">
              <a:spcBef>
                <a:spcPts val="0"/>
              </a:spcBef>
              <a:buFont typeface="Arial" panose="020B0604020202020204" pitchFamily="34" charset="0"/>
              <a:buChar char="•"/>
            </a:pPr>
            <a:r>
              <a:rPr lang="en-IN" sz="1400" dirty="0">
                <a:latin typeface="Times New Roman" panose="02020603050405020304"/>
                <a:ea typeface="Times New Roman" panose="02020603050405020304"/>
                <a:cs typeface="Times New Roman" panose="02020603050405020304"/>
                <a:sym typeface="Times New Roman" panose="02020603050405020304"/>
              </a:rPr>
              <a:t>RAM : 4GB and above</a:t>
            </a:r>
          </a:p>
          <a:p>
            <a:pPr marL="285750" indent="-285750">
              <a:spcBef>
                <a:spcPts val="0"/>
              </a:spcBef>
              <a:buFont typeface="Arial" panose="020B0604020202020204" pitchFamily="34" charset="0"/>
              <a:buChar char="•"/>
            </a:pPr>
            <a:r>
              <a:rPr lang="en-IN" sz="1400" dirty="0">
                <a:latin typeface="Times New Roman" panose="02020603050405020304"/>
                <a:ea typeface="Times New Roman" panose="02020603050405020304"/>
                <a:cs typeface="Times New Roman" panose="02020603050405020304"/>
                <a:sym typeface="Times New Roman" panose="02020603050405020304"/>
              </a:rPr>
              <a:t>Storage : 20 GB and above</a:t>
            </a:r>
          </a:p>
        </p:txBody>
      </p:sp>
      <p:pic>
        <p:nvPicPr>
          <p:cNvPr id="3" name="Google Shape;55;p13">
            <a:extLst>
              <a:ext uri="{FF2B5EF4-FFF2-40B4-BE49-F238E27FC236}">
                <a16:creationId xmlns:a16="http://schemas.microsoft.com/office/drawing/2014/main" id="{2666E724-F5F3-4A25-E279-A49C7AC630E6}"/>
              </a:ext>
            </a:extLst>
          </p:cNvPr>
          <p:cNvPicPr preferRelativeResize="0"/>
          <p:nvPr/>
        </p:nvPicPr>
        <p:blipFill rotWithShape="1">
          <a:blip r:embed="rId4"/>
          <a:srcRect/>
          <a:stretch>
            <a:fillRect/>
          </a:stretch>
        </p:blipFill>
        <p:spPr>
          <a:xfrm>
            <a:off x="332225" y="99916"/>
            <a:ext cx="762000" cy="914400"/>
          </a:xfrm>
          <a:prstGeom prst="rect">
            <a:avLst/>
          </a:prstGeom>
          <a:noFill/>
          <a:ln>
            <a:noFill/>
          </a:ln>
        </p:spPr>
      </p:pic>
      <p:pic>
        <p:nvPicPr>
          <p:cNvPr id="5" name="Picture 4" descr="A computer on a table&#10;&#10;Description automatically generated">
            <a:extLst>
              <a:ext uri="{FF2B5EF4-FFF2-40B4-BE49-F238E27FC236}">
                <a16:creationId xmlns:a16="http://schemas.microsoft.com/office/drawing/2014/main" id="{E0811EB9-651B-ABFC-8B0E-C3B4BA1847EE}"/>
              </a:ext>
            </a:extLst>
          </p:cNvPr>
          <p:cNvPicPr>
            <a:picLocks noChangeAspect="1"/>
          </p:cNvPicPr>
          <p:nvPr/>
        </p:nvPicPr>
        <p:blipFill>
          <a:blip r:embed="rId5"/>
          <a:stretch>
            <a:fillRect/>
          </a:stretch>
        </p:blipFill>
        <p:spPr>
          <a:xfrm>
            <a:off x="5257800" y="2000616"/>
            <a:ext cx="2487246" cy="1399076"/>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2217</TotalTime>
  <Words>980</Words>
  <Application>Microsoft Office PowerPoint</Application>
  <PresentationFormat>On-screen Show (16:9)</PresentationFormat>
  <Paragraphs>124</Paragraphs>
  <Slides>26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Arial</vt:lpstr>
      <vt:lpstr>Calibri Light</vt:lpstr>
      <vt:lpstr>Times New Roman</vt:lpstr>
      <vt:lpstr>Retrospect</vt:lpstr>
      <vt:lpstr>Marathwada Mitra Mandal’s College of Engineering Permanently Affiliated to SPPU\Accredited with “A++” Grade by NAAC\Recipient of ‘Best college’ award by SPPU Accredited by NBA (Electrical and Mechanical Eng)\Recognized under 2(f) and 12(b) of UGC act 1956 \ ISO 9001:2015 Department of Computer Engineering  </vt:lpstr>
      <vt:lpstr>Index</vt:lpstr>
      <vt:lpstr>Introduction</vt:lpstr>
      <vt:lpstr>Motivation</vt:lpstr>
      <vt:lpstr>Problem Statement</vt:lpstr>
      <vt:lpstr> Objective</vt:lpstr>
      <vt:lpstr>Scope</vt:lpstr>
      <vt:lpstr>                        Literature Survey</vt:lpstr>
      <vt:lpstr>System Requirements</vt:lpstr>
      <vt:lpstr>Environmental tools</vt:lpstr>
      <vt:lpstr>PowerPoint Presentation</vt:lpstr>
      <vt:lpstr>PowerPoint Presentation</vt:lpstr>
      <vt:lpstr>PowerPoint Presentation</vt:lpstr>
      <vt:lpstr>PowerPoint Presentation</vt:lpstr>
      <vt:lpstr>PowerPoint Presentation</vt:lpstr>
      <vt:lpstr>DATABASE CREATION</vt:lpstr>
      <vt:lpstr>DATABASE CREATION</vt:lpstr>
      <vt:lpstr>DATABASE CONNECTIVITY</vt:lpstr>
      <vt:lpstr>DATABASE CONNECTIVITY</vt:lpstr>
      <vt:lpstr>DATABASE CONNECTIVITY</vt:lpstr>
      <vt:lpstr>STREAMLIT CODE</vt:lpstr>
      <vt:lpstr>GUI</vt:lpstr>
      <vt:lpstr>GUI</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Marathwada Mitra Mandal’s College of Engineering Permanently Affiliated to SPPU\Accredited with “A++” Grade by NAAC\Recipient of ‘Best college’ award by SPPU Accredited by NBA (Electrical and Mechanical Engg)\Recognized under 2(f) and 12(b) of UGC act 1956 \ ISO 9001:2015 Department of Computer Engineering</dc:title>
  <dc:creator>hp</dc:creator>
  <cp:lastModifiedBy>Deepti Pujari</cp:lastModifiedBy>
  <cp:revision>25</cp:revision>
  <dcterms:created xsi:type="dcterms:W3CDTF">2023-08-05T08:47:11Z</dcterms:created>
  <dcterms:modified xsi:type="dcterms:W3CDTF">2024-02-09T17:41:17Z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8F229CFFB749403F81693CEF28FEC177</vt:lpwstr>
  </property>
  <property fmtid="{D5CDD505-2E9C-101B-9397-08002B2CF9AE}" pid="3" name="KSOProductBuildVer">
    <vt:lpwstr>1033-11.2.0.11537</vt:lpwstr>
  </property>
</Properties>
</file>