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9" r:id="rId2"/>
    <p:sldId id="264" r:id="rId3"/>
    <p:sldId id="288" r:id="rId4"/>
    <p:sldId id="270" r:id="rId5"/>
    <p:sldId id="294" r:id="rId6"/>
    <p:sldId id="297" r:id="rId7"/>
    <p:sldId id="296" r:id="rId8"/>
    <p:sldId id="267" r:id="rId9"/>
    <p:sldId id="278" r:id="rId10"/>
    <p:sldId id="312" r:id="rId11"/>
    <p:sldId id="311" r:id="rId12"/>
    <p:sldId id="30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296"/>
    <a:srgbClr val="77CEEF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793-7FC1-482D-98C1-3B1A7F737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23A12-59D5-4060-AEB4-6C02F516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23A12-59D5-4060-AEB4-6C02F516F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7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lide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DAABB-B772-4C1F-B0E6-6C407BA1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994264" cy="680696"/>
          </a:xfrm>
        </p:spPr>
        <p:txBody>
          <a:bodyPr>
            <a:normAutofit/>
          </a:bodyPr>
          <a:lstStyle>
            <a:lvl1pPr algn="ctr">
              <a:defRPr sz="4000" b="0" u="sng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4091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460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31" y="344905"/>
            <a:ext cx="3200400" cy="2535454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39" y="344905"/>
            <a:ext cx="7795501" cy="5960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3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97339" y="644139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82774" y="6446581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52BFC3-A60B-49B8-AD96-30F1A560E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2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71338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4693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31" y="344905"/>
            <a:ext cx="2492252" cy="2535454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1615" y="344905"/>
            <a:ext cx="4066324" cy="59602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31" y="2926080"/>
            <a:ext cx="2492252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232" y="6459785"/>
            <a:ext cx="2492252" cy="365125"/>
          </a:xfrm>
        </p:spPr>
        <p:txBody>
          <a:bodyPr/>
          <a:lstStyle>
            <a:lvl1pPr algn="l">
              <a:defRPr/>
            </a:lvl1pPr>
          </a:lstStyle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97339" y="644139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82774" y="6446581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52BFC3-A60B-49B8-AD96-30F1A560E9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D8EFD0-D206-4D14-B900-6EF9834BBA7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35346" y="344904"/>
            <a:ext cx="4066324" cy="59602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15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7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1675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69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osn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FC07D4B-D114-4894-B421-FAAEB514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6753"/>
            <a:ext cx="10058400" cy="856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B63D4D8-F801-4542-A359-A926E848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21740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A9CE9CE-239D-4B71-AFB1-F28696A26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53684"/>
            <a:ext cx="4937760" cy="42883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90AE78-7364-42C1-BF1D-529884472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21740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8C10E64-5A9B-4723-B13C-0E512CD24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953683"/>
            <a:ext cx="4937760" cy="428836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66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95B2DF-BB62-4A5B-B16D-D7F752DD5FA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52BFC3-A60B-49B8-AD96-30F1A560E9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9" r:id="rId9"/>
    <p:sldLayoutId id="2147483698" r:id="rId10"/>
    <p:sldLayoutId id="2147483692" r:id="rId11"/>
    <p:sldLayoutId id="2147483696" r:id="rId12"/>
    <p:sldLayoutId id="2147483693" r:id="rId13"/>
    <p:sldLayoutId id="2147483694" r:id="rId14"/>
    <p:sldLayoutId id="2147483695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othyyu/gdax-orderbook-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2.0514.pdf" TargetMode="External"/><Relationship Id="rId7" Type="http://schemas.openxmlformats.org/officeDocument/2006/relationships/hyperlink" Target="https://www.cis.upenn.edu/~mkearns/papers/KearnsNevmyvakaHFTRiskBook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601.01987.pdf" TargetMode="External"/><Relationship Id="rId5" Type="http://schemas.openxmlformats.org/officeDocument/2006/relationships/hyperlink" Target="https://papers.ssrn.com/sol3/papers.cfm?abstract_id=741346" TargetMode="External"/><Relationship Id="rId4" Type="http://schemas.openxmlformats.org/officeDocument/2006/relationships/hyperlink" Target="https://www.jbs.cam.ac.uk/fileadmin/user_upload/research/centres/risk/downloads/160914_slides_biondo.pdf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03.05118" TargetMode="External"/><Relationship Id="rId3" Type="http://schemas.openxmlformats.org/officeDocument/2006/relationships/hyperlink" Target="https://arxiv.org/abs/1312.6026" TargetMode="External"/><Relationship Id="rId7" Type="http://schemas.openxmlformats.org/officeDocument/2006/relationships/hyperlink" Target="https://arxiv.org/abs/1303.577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312.4569.pdf" TargetMode="External"/><Relationship Id="rId5" Type="http://schemas.openxmlformats.org/officeDocument/2006/relationships/hyperlink" Target="https://pdfs.semanticscholar.org/3061/db5aab0b3f6070ea0f19f8e76470e44aefa5.pdf" TargetMode="External"/><Relationship Id="rId4" Type="http://schemas.openxmlformats.org/officeDocument/2006/relationships/hyperlink" Target="https://papers.nips.cc/paper/5166-training-and-analysing-deep-recurrent-neural-networ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AD08-7A64-4110-B7C3-EA8866CC3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1665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1CADE4"/>
                </a:solidFill>
              </a:rPr>
              <a:t>gdax-orderbook-ml:</a:t>
            </a:r>
            <a:br>
              <a:rPr lang="en-US" dirty="0"/>
            </a:br>
            <a:r>
              <a:rPr lang="en-US" sz="4400" dirty="0"/>
              <a:t>Application of machine learning to GDAX orderbook</a:t>
            </a:r>
            <a:br>
              <a:rPr lang="en-US" sz="4400" dirty="0"/>
            </a:br>
            <a:r>
              <a:rPr lang="en-US" sz="2000" dirty="0">
                <a:hlinkClick r:id="rId3"/>
              </a:rPr>
              <a:t>https://github.com/timothyyu/gdax-orderbook-ml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3EA0-851D-4228-9C5D-347035753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318162"/>
          </a:xfrm>
        </p:spPr>
        <p:txBody>
          <a:bodyPr>
            <a:normAutofit fontScale="40000" lnSpcReduction="20000"/>
          </a:bodyPr>
          <a:lstStyle/>
          <a:p>
            <a:r>
              <a:rPr lang="en-US" sz="3400" cap="none" dirty="0"/>
              <a:t>Timothy Yu</a:t>
            </a:r>
          </a:p>
          <a:p>
            <a:r>
              <a:rPr lang="en-US" sz="3400" cap="none" dirty="0"/>
              <a:t>5/23/2018, Rutgers Project Demo Day @ </a:t>
            </a:r>
            <a:r>
              <a:rPr lang="en-US" sz="3400" cap="none" dirty="0" err="1"/>
              <a:t>Indiegrove</a:t>
            </a:r>
            <a:r>
              <a:rPr lang="en-US" sz="3400" cap="none" dirty="0"/>
              <a:t> (Jersey City, NJ)</a:t>
            </a:r>
          </a:p>
          <a:p>
            <a:r>
              <a:rPr lang="en-US" sz="3400" cap="none" dirty="0"/>
              <a:t>Rutgers Data Science </a:t>
            </a:r>
          </a:p>
          <a:p>
            <a:r>
              <a:rPr lang="en-US" sz="3400" cap="none" dirty="0"/>
              <a:t>Revision V0.1b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6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1477-52B2-4D8D-A507-261E7CE4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70A05-FD94-4293-98EA-157CCC282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4F028-0EEC-467E-8F33-0BDDBB48E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Train test split doesn’t work on reshaped input/X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Scaling issues with features for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Normalization of features that have distinct spatial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Candlestick API request not working as intended/designed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583BD-85F3-4CE7-BCDB-3392A43E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56ECC1-DD11-473E-9E5D-1D29114FF9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RAM/GPU for model complexity and memory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API request for updated 15-minute autogenerated support and resistance doesn’t currently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Model may be overfitting for 0 outcome instead of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Model learning rate and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Storage format for orderbook data size/latency I/O limitations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470-2CB7-4C9C-8B27-ADD33E2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Model/project restructure and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D96A-F9EF-4ED8-9E9C-852CF2F9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Relevant Publications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Trade arrival dynamics and quote imbalance in a limit order book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4"/>
              </a:rPr>
              <a:t>Orderbook modeling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5"/>
              </a:rPr>
              <a:t>A Continuous-Time Measurement of the Buy-Sell Pressure in a Limit Order Book Market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6"/>
              </a:rPr>
              <a:t>Deep Learning for Limit Order Books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7"/>
              </a:rPr>
              <a:t>Machine Learning for Market Microstructure and High Frequency Trading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ED1B-5E16-4E9D-B48C-204C5A08A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Publications relevant toward model expansion, restructuring, and increasing model precision and feature abstraction/generalization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9C386-5A8E-404B-9970-DC9AB8C4AA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Model Restructure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Restructuring model using the </a:t>
            </a:r>
            <a:r>
              <a:rPr lang="en-US" sz="2400" dirty="0" err="1"/>
              <a:t>Keras</a:t>
            </a:r>
            <a:r>
              <a:rPr lang="en-US" sz="2400" dirty="0"/>
              <a:t> Functional API or raw TensorFlow (non-sequential)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Parallelizing LSTM/GRU input sequences to fully leverage timestep input dimension/feature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Application of 2D Convolutions to Orderbook Matrix as separate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Incorporation of major historical support and resistance as model feature (awareness)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04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0CEF-F05D-4A4A-BBDF-70AE1A2B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" y="344905"/>
            <a:ext cx="2492252" cy="346814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Publications &amp; whitepapers referenced for model structure and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4E08-3728-4F32-9A14-D481785E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615" y="344905"/>
            <a:ext cx="4066324" cy="59602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hlinkClick r:id="rId3"/>
              </a:rPr>
              <a:t>How to Construct Deep Recurrent Neural Networks</a:t>
            </a:r>
            <a:endParaRPr lang="en-US" sz="28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hlinkClick r:id="rId4"/>
              </a:rPr>
              <a:t>Training and </a:t>
            </a:r>
            <a:r>
              <a:rPr lang="en-US" sz="2800" dirty="0" err="1">
                <a:solidFill>
                  <a:srgbClr val="0070C0"/>
                </a:solidFill>
                <a:hlinkClick r:id="rId4"/>
              </a:rPr>
              <a:t>Analysing</a:t>
            </a:r>
            <a:r>
              <a:rPr lang="en-US" sz="2800" dirty="0">
                <a:solidFill>
                  <a:srgbClr val="0070C0"/>
                </a:solidFill>
                <a:hlinkClick r:id="rId4"/>
              </a:rPr>
              <a:t> Deep Recurrent Neural Networks</a:t>
            </a:r>
            <a:endParaRPr lang="en-US" sz="28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hlinkClick r:id="rId5"/>
              </a:rPr>
              <a:t>Where to Apply Dropout in Recurrent Neural Networks for Handwriting Recognition?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2521A-8B15-4D0A-ABA6-16CFCAB17A6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35346" y="344904"/>
            <a:ext cx="4066324" cy="59602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Dropout improves Recurrent Neural Networks for Handwriting Recognition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Speech Recognition with Deep Recurrent Neural Networks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hlinkClick r:id="rId8"/>
              </a:rPr>
              <a:t>Recurrent Dropout without Memory Loss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EDC6C7F-090E-4725-8603-DD5BBC1A8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31" y="3429000"/>
            <a:ext cx="2408081" cy="2876204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Taking concepts from publications and whitepapers, but putting them into practice</a:t>
            </a:r>
          </a:p>
          <a:p>
            <a:pPr marL="285750" lvl="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Theory --&gt;  Application --&gt; Practice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0D10-0F3F-4FF8-9ED0-17D2AF3E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8166"/>
            <a:ext cx="9994264" cy="799134"/>
          </a:xfrm>
        </p:spPr>
        <p:txBody>
          <a:bodyPr>
            <a:normAutofit/>
          </a:bodyPr>
          <a:lstStyle/>
          <a:p>
            <a:r>
              <a:rPr lang="en-US" sz="4400" u="sng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5F56-D445-4B95-B38E-678ECAF5E7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7145" y="1120153"/>
            <a:ext cx="5591503" cy="5207075"/>
          </a:xfrm>
        </p:spPr>
        <p:txBody>
          <a:bodyPr>
            <a:normAutofit fontScale="92500"/>
          </a:bodyPr>
          <a:lstStyle/>
          <a:p>
            <a:pPr marL="201168" lvl="1" indent="0">
              <a:buClrTx/>
              <a:buNone/>
            </a:pPr>
            <a:r>
              <a:rPr lang="en-US" sz="3200" b="1" dirty="0"/>
              <a:t>Predict new price support/resistance levels, 15 minute basis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Bitcoin/USD pair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Use orderbook data + 15 minutes of chart data combined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Orderbook: </a:t>
            </a:r>
            <a:r>
              <a:rPr lang="en-US" sz="2800" b="1" dirty="0"/>
              <a:t>[buy/sell side, order price, order size]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Chart: </a:t>
            </a:r>
            <a:r>
              <a:rPr lang="en-US" sz="2800" b="1" dirty="0"/>
              <a:t>[open, high, low, close]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Pseudo-semi supervised learning </a:t>
            </a:r>
            <a:endParaRPr lang="en-US" sz="28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Stacked LSTM/GRU Model</a:t>
            </a:r>
            <a:endParaRPr lang="en-US" sz="3200" dirty="0"/>
          </a:p>
        </p:txBody>
      </p:sp>
      <p:pic>
        <p:nvPicPr>
          <p:cNvPr id="24578" name="Picture 2" descr="Image result for bitcoin">
            <a:extLst>
              <a:ext uri="{FF2B5EF4-FFF2-40B4-BE49-F238E27FC236}">
                <a16:creationId xmlns:a16="http://schemas.microsoft.com/office/drawing/2014/main" id="{E57227F4-FD73-4864-AA9C-1B8063ED9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8445" r="33925" b="12727"/>
          <a:stretch/>
        </p:blipFill>
        <p:spPr bwMode="auto">
          <a:xfrm>
            <a:off x="9185156" y="1737360"/>
            <a:ext cx="3006844" cy="23196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E3585-D3E7-4C97-8B08-73E3189E92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r="3656"/>
          <a:stretch/>
        </p:blipFill>
        <p:spPr>
          <a:xfrm>
            <a:off x="7001993" y="3109401"/>
            <a:ext cx="1915295" cy="1895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6" descr="Image result for ram stick">
            <a:extLst>
              <a:ext uri="{FF2B5EF4-FFF2-40B4-BE49-F238E27FC236}">
                <a16:creationId xmlns:a16="http://schemas.microsoft.com/office/drawing/2014/main" id="{D9647F15-6927-4172-954E-E1F67B35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343" y="4818909"/>
            <a:ext cx="2080594" cy="10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510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517-28E0-4507-80F5-98BCC6FD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68" y="0"/>
            <a:ext cx="9994264" cy="680696"/>
          </a:xfrm>
        </p:spPr>
        <p:txBody>
          <a:bodyPr/>
          <a:lstStyle/>
          <a:p>
            <a:r>
              <a:rPr lang="en-US" dirty="0"/>
              <a:t>Deep Learning Model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0EAEB-6814-437E-9B58-19B5B4DC1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3" t="5003" r="743"/>
          <a:stretch/>
        </p:blipFill>
        <p:spPr>
          <a:xfrm>
            <a:off x="2245834" y="1013244"/>
            <a:ext cx="2368597" cy="1618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471D1-53E6-4F7E-8C68-F810B7D8F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6" t="17209" r="5104"/>
          <a:stretch/>
        </p:blipFill>
        <p:spPr>
          <a:xfrm>
            <a:off x="2702737" y="3103689"/>
            <a:ext cx="1472910" cy="1072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EA3BB-3920-401A-9724-F926A1400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6" t="17209" r="5104"/>
          <a:stretch/>
        </p:blipFill>
        <p:spPr>
          <a:xfrm>
            <a:off x="2855137" y="3256089"/>
            <a:ext cx="1472910" cy="1072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05B83-B9F2-448F-86F3-046478DF8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6" t="17209" r="5104"/>
          <a:stretch/>
        </p:blipFill>
        <p:spPr>
          <a:xfrm>
            <a:off x="3007537" y="3408489"/>
            <a:ext cx="1472910" cy="1072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91B88-29A3-4681-9607-EAF44DC28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6" t="17209" r="5104"/>
          <a:stretch/>
        </p:blipFill>
        <p:spPr>
          <a:xfrm>
            <a:off x="3159937" y="3560889"/>
            <a:ext cx="1472910" cy="1072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3F005E-4134-4CE3-B1FE-398187570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6" t="17209" r="5104"/>
          <a:stretch/>
        </p:blipFill>
        <p:spPr>
          <a:xfrm>
            <a:off x="3312337" y="3713289"/>
            <a:ext cx="1472910" cy="1072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85C2764-6A4A-44D8-B065-9F8C35A7C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1" t="6673" r="5207"/>
          <a:stretch/>
        </p:blipFill>
        <p:spPr>
          <a:xfrm>
            <a:off x="9508768" y="1470516"/>
            <a:ext cx="1270234" cy="115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08D4D7-4A0B-4BAA-A955-F53421BEB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730" y="1470516"/>
            <a:ext cx="1019175" cy="116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9E66F3-6595-4634-A14C-A556B541AE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" r="1843"/>
          <a:stretch/>
        </p:blipFill>
        <p:spPr>
          <a:xfrm>
            <a:off x="6516671" y="1323248"/>
            <a:ext cx="1124435" cy="115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6967D8-B8F0-4A9B-B405-FD37B47AC804}"/>
              </a:ext>
            </a:extLst>
          </p:cNvPr>
          <p:cNvSpPr txBox="1"/>
          <p:nvPr/>
        </p:nvSpPr>
        <p:spPr>
          <a:xfrm>
            <a:off x="320887" y="65472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128 Units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492EAE-37F7-4260-9322-68035AD41A12}"/>
              </a:ext>
            </a:extLst>
          </p:cNvPr>
          <p:cNvSpPr txBox="1"/>
          <p:nvPr/>
        </p:nvSpPr>
        <p:spPr>
          <a:xfrm>
            <a:off x="2151643" y="62681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32 Units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1ECE1-FFC1-458A-99A8-C0D8A8FD2BA4}"/>
              </a:ext>
            </a:extLst>
          </p:cNvPr>
          <p:cNvSpPr txBox="1"/>
          <p:nvPr/>
        </p:nvSpPr>
        <p:spPr>
          <a:xfrm>
            <a:off x="4696727" y="63183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64 Units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19A02-6B99-4880-BBF8-2C62C334B00C}"/>
              </a:ext>
            </a:extLst>
          </p:cNvPr>
          <p:cNvSpPr txBox="1"/>
          <p:nvPr/>
        </p:nvSpPr>
        <p:spPr>
          <a:xfrm>
            <a:off x="6428193" y="98911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Units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DFA35A-C185-4014-BAA3-1BEE3848FD9D}"/>
              </a:ext>
            </a:extLst>
          </p:cNvPr>
          <p:cNvSpPr txBox="1"/>
          <p:nvPr/>
        </p:nvSpPr>
        <p:spPr>
          <a:xfrm>
            <a:off x="7699203" y="70263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32 Units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E5D2AD-2CAA-449D-AE83-DAC7C0505283}"/>
              </a:ext>
            </a:extLst>
          </p:cNvPr>
          <p:cNvSpPr txBox="1"/>
          <p:nvPr/>
        </p:nvSpPr>
        <p:spPr>
          <a:xfrm>
            <a:off x="9437453" y="1086244"/>
            <a:ext cx="143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20% Dropout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A9AB82-80F7-489E-95AF-68EBE1DCF493}"/>
              </a:ext>
            </a:extLst>
          </p:cNvPr>
          <p:cNvSpPr txBox="1"/>
          <p:nvPr/>
        </p:nvSpPr>
        <p:spPr>
          <a:xfrm>
            <a:off x="10787482" y="11011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Units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7BBF0-C83D-4BA7-9004-73B17E18933D}"/>
              </a:ext>
            </a:extLst>
          </p:cNvPr>
          <p:cNvSpPr txBox="1"/>
          <p:nvPr/>
        </p:nvSpPr>
        <p:spPr>
          <a:xfrm>
            <a:off x="2245834" y="2782669"/>
            <a:ext cx="299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32,64,128,256,32 Units</a:t>
            </a:r>
          </a:p>
          <a:p>
            <a:endParaRPr lang="en-US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CD90D81-5237-4D66-8AB7-7A8D18AED6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41"/>
          <a:stretch/>
        </p:blipFill>
        <p:spPr>
          <a:xfrm>
            <a:off x="8555528" y="2955731"/>
            <a:ext cx="35909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73B501E-C675-43CC-8313-8560EA337FAB}"/>
              </a:ext>
            </a:extLst>
          </p:cNvPr>
          <p:cNvSpPr txBox="1"/>
          <p:nvPr/>
        </p:nvSpPr>
        <p:spPr>
          <a:xfrm>
            <a:off x="9075002" y="3730507"/>
            <a:ext cx="876986" cy="8309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Y value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D63B5-D9A0-4202-8A12-AE9FCB1567B3}"/>
              </a:ext>
            </a:extLst>
          </p:cNvPr>
          <p:cNvSpPr txBox="1"/>
          <p:nvPr/>
        </p:nvSpPr>
        <p:spPr>
          <a:xfrm>
            <a:off x="8273340" y="4993862"/>
            <a:ext cx="247085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1: </a:t>
            </a:r>
            <a:r>
              <a:rPr lang="en-US" sz="2000" u="sng" dirty="0"/>
              <a:t>Likely</a:t>
            </a:r>
            <a:r>
              <a:rPr lang="en-US" sz="2000" dirty="0"/>
              <a:t> to be new S/R level</a:t>
            </a:r>
          </a:p>
          <a:p>
            <a:r>
              <a:rPr lang="en-US" sz="2000" b="1" dirty="0"/>
              <a:t>0: </a:t>
            </a:r>
            <a:r>
              <a:rPr lang="en-US" sz="2000" dirty="0"/>
              <a:t>Not likely to be new S/R level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3358897-56A1-4070-AADE-464852BA4824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812494" y="3437644"/>
            <a:ext cx="847857" cy="5688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DC9214C-901C-42A3-A430-7FFB661A3289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294953" y="4775320"/>
            <a:ext cx="432358" cy="47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155D6A0-D2C4-4CF8-BE36-4E4954AFFF4C}"/>
              </a:ext>
            </a:extLst>
          </p:cNvPr>
          <p:cNvCxnSpPr>
            <a:stCxn id="30" idx="2"/>
            <a:endCxn id="46" idx="0"/>
          </p:cNvCxnSpPr>
          <p:nvPr/>
        </p:nvCxnSpPr>
        <p:spPr>
          <a:xfrm rot="5400000">
            <a:off x="10728573" y="2254985"/>
            <a:ext cx="323165" cy="107832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BE9559-F6F7-4B27-A4E7-BC3A8FE4D86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93434" y="1816484"/>
            <a:ext cx="152400" cy="615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D823-3BE5-4920-A43D-29AB51C2F8C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785247" y="4242929"/>
            <a:ext cx="219148" cy="648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DFEFDA-0E68-4914-806F-514D6C88A81C}"/>
              </a:ext>
            </a:extLst>
          </p:cNvPr>
          <p:cNvCxnSpPr>
            <a:cxnSpLocks/>
          </p:cNvCxnSpPr>
          <p:nvPr/>
        </p:nvCxnSpPr>
        <p:spPr>
          <a:xfrm flipH="1">
            <a:off x="6364271" y="1826847"/>
            <a:ext cx="1524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2A57E0-046C-4336-8241-C89141F8FBFA}"/>
              </a:ext>
            </a:extLst>
          </p:cNvPr>
          <p:cNvCxnSpPr>
            <a:cxnSpLocks/>
          </p:cNvCxnSpPr>
          <p:nvPr/>
        </p:nvCxnSpPr>
        <p:spPr>
          <a:xfrm flipH="1" flipV="1">
            <a:off x="7645346" y="1816484"/>
            <a:ext cx="109342" cy="2365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5299-4270-4B54-ACDD-29816E8763D3}"/>
              </a:ext>
            </a:extLst>
          </p:cNvPr>
          <p:cNvCxnSpPr>
            <a:cxnSpLocks/>
          </p:cNvCxnSpPr>
          <p:nvPr/>
        </p:nvCxnSpPr>
        <p:spPr>
          <a:xfrm>
            <a:off x="9356368" y="1840136"/>
            <a:ext cx="1524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726809-BF42-452B-B300-5DEA6A8E1402}"/>
              </a:ext>
            </a:extLst>
          </p:cNvPr>
          <p:cNvCxnSpPr>
            <a:cxnSpLocks/>
          </p:cNvCxnSpPr>
          <p:nvPr/>
        </p:nvCxnSpPr>
        <p:spPr>
          <a:xfrm>
            <a:off x="10785603" y="1815589"/>
            <a:ext cx="134127" cy="2454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E98878-DD86-4098-947C-F9E3462D995F}"/>
              </a:ext>
            </a:extLst>
          </p:cNvPr>
          <p:cNvCxnSpPr>
            <a:cxnSpLocks/>
          </p:cNvCxnSpPr>
          <p:nvPr/>
        </p:nvCxnSpPr>
        <p:spPr>
          <a:xfrm flipH="1">
            <a:off x="2245834" y="2650780"/>
            <a:ext cx="1" cy="111704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C680E0-5D68-477B-AD9C-B30500ABAF8A}"/>
              </a:ext>
            </a:extLst>
          </p:cNvPr>
          <p:cNvCxnSpPr>
            <a:cxnSpLocks/>
          </p:cNvCxnSpPr>
          <p:nvPr/>
        </p:nvCxnSpPr>
        <p:spPr>
          <a:xfrm>
            <a:off x="2262205" y="3767828"/>
            <a:ext cx="37251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CDADD60-BD3E-4126-BEC6-D3517740D17C}"/>
              </a:ext>
            </a:extLst>
          </p:cNvPr>
          <p:cNvCxnSpPr>
            <a:cxnSpLocks/>
          </p:cNvCxnSpPr>
          <p:nvPr/>
        </p:nvCxnSpPr>
        <p:spPr>
          <a:xfrm>
            <a:off x="5004395" y="2474254"/>
            <a:ext cx="15800" cy="176867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E42F4D-74F1-4445-BF53-28E501E42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314" y="1017906"/>
            <a:ext cx="1638796" cy="1439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45C0B-0451-4112-95E6-C984BBC5A4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8742" y="1008027"/>
            <a:ext cx="1661289" cy="1459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5B6D6B2-DCA3-409F-9EF3-0689D66C5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4330" y="1008027"/>
            <a:ext cx="1661289" cy="1459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5FDF30-06D3-49C3-B5DB-42C80E0D33A2}"/>
              </a:ext>
            </a:extLst>
          </p:cNvPr>
          <p:cNvSpPr txBox="1"/>
          <p:nvPr/>
        </p:nvSpPr>
        <p:spPr>
          <a:xfrm>
            <a:off x="7073867" y="2477360"/>
            <a:ext cx="1549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LSTM for Price Dimension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69564F-73AA-4069-A98F-C2EEEA7388F3}"/>
              </a:ext>
            </a:extLst>
          </p:cNvPr>
          <p:cNvSpPr txBox="1"/>
          <p:nvPr/>
        </p:nvSpPr>
        <p:spPr>
          <a:xfrm>
            <a:off x="359590" y="2467391"/>
            <a:ext cx="186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LSTM for Orderbook Size Dimension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221219-B2AC-4A70-A4C3-87049C1288C4}"/>
              </a:ext>
            </a:extLst>
          </p:cNvPr>
          <p:cNvSpPr txBox="1"/>
          <p:nvPr/>
        </p:nvSpPr>
        <p:spPr>
          <a:xfrm>
            <a:off x="5134580" y="2413213"/>
            <a:ext cx="1549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LSTM for Features Breakout from GRUs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18A0-6607-4150-9270-4A2F017F0DF7}"/>
              </a:ext>
            </a:extLst>
          </p:cNvPr>
          <p:cNvSpPr txBox="1"/>
          <p:nvPr/>
        </p:nvSpPr>
        <p:spPr>
          <a:xfrm>
            <a:off x="3242198" y="4772569"/>
            <a:ext cx="186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Stacked GRUs for Features Breakout</a:t>
            </a:r>
          </a:p>
        </p:txBody>
      </p:sp>
    </p:spTree>
    <p:extLst>
      <p:ext uri="{BB962C8B-B14F-4D97-AF65-F5344CB8AC3E}">
        <p14:creationId xmlns:p14="http://schemas.microsoft.com/office/powerpoint/2010/main" val="382814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82CD2-C2AF-43BC-BA2A-D05F91BD2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8" t="19269" r="904"/>
          <a:stretch/>
        </p:blipFill>
        <p:spPr>
          <a:xfrm>
            <a:off x="281940" y="796947"/>
            <a:ext cx="4853940" cy="526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40DAA168-2BBD-47AC-8AB9-6ED7923593A2}"/>
              </a:ext>
            </a:extLst>
          </p:cNvPr>
          <p:cNvSpPr txBox="1">
            <a:spLocks/>
          </p:cNvSpPr>
          <p:nvPr/>
        </p:nvSpPr>
        <p:spPr>
          <a:xfrm>
            <a:off x="1915796" y="116251"/>
            <a:ext cx="9994264" cy="680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Candlesticks, OHLC Data from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6AB7C-85F1-4D1F-9248-0C8E4CE58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66" y="1367931"/>
            <a:ext cx="5765483" cy="3602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EFF4C8-411F-4C21-83BD-39BB7A4ADFA4}"/>
              </a:ext>
            </a:extLst>
          </p:cNvPr>
          <p:cNvSpPr/>
          <p:nvPr/>
        </p:nvSpPr>
        <p:spPr>
          <a:xfrm>
            <a:off x="5364566" y="834045"/>
            <a:ext cx="3068234" cy="46166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[open, high, low, close]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9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teemit-production-imageproxy-upload.s3.amazonaws.com/DQmStACqUwEbuDKeshHRuHaB3QMWUYffNgpoKTkoMchbHTR">
            <a:extLst>
              <a:ext uri="{FF2B5EF4-FFF2-40B4-BE49-F238E27FC236}">
                <a16:creationId xmlns:a16="http://schemas.microsoft.com/office/drawing/2014/main" id="{78AC3C70-91B9-4364-A1A8-8C205018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" y="150876"/>
            <a:ext cx="9977377" cy="61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4A1EA-C587-4863-999C-4599A1295E8D}"/>
              </a:ext>
            </a:extLst>
          </p:cNvPr>
          <p:cNvSpPr txBox="1"/>
          <p:nvPr/>
        </p:nvSpPr>
        <p:spPr>
          <a:xfrm>
            <a:off x="1711452" y="50292"/>
            <a:ext cx="807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Support and Resistance Explained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474D6-979F-4D8D-89EA-FDAD1307922A}"/>
              </a:ext>
            </a:extLst>
          </p:cNvPr>
          <p:cNvSpPr txBox="1"/>
          <p:nvPr/>
        </p:nvSpPr>
        <p:spPr>
          <a:xfrm>
            <a:off x="10623553" y="3244334"/>
            <a:ext cx="10441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$700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47B8-74E2-48EC-8291-CD0EF055030C}"/>
              </a:ext>
            </a:extLst>
          </p:cNvPr>
          <p:cNvSpPr txBox="1"/>
          <p:nvPr/>
        </p:nvSpPr>
        <p:spPr>
          <a:xfrm>
            <a:off x="10623552" y="5380982"/>
            <a:ext cx="10441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064E-133B-4D00-AD43-2627679DD5FB}"/>
              </a:ext>
            </a:extLst>
          </p:cNvPr>
          <p:cNvSpPr txBox="1"/>
          <p:nvPr/>
        </p:nvSpPr>
        <p:spPr>
          <a:xfrm>
            <a:off x="10623552" y="1235940"/>
            <a:ext cx="10441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CD308-DC1B-4C51-B232-81E6E662488A}"/>
              </a:ext>
            </a:extLst>
          </p:cNvPr>
          <p:cNvSpPr txBox="1"/>
          <p:nvPr/>
        </p:nvSpPr>
        <p:spPr>
          <a:xfrm>
            <a:off x="156721" y="5380981"/>
            <a:ext cx="10441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6BD2A-B1AC-4FB6-BA18-363856BE0450}"/>
              </a:ext>
            </a:extLst>
          </p:cNvPr>
          <p:cNvSpPr txBox="1"/>
          <p:nvPr/>
        </p:nvSpPr>
        <p:spPr>
          <a:xfrm>
            <a:off x="156721" y="3244334"/>
            <a:ext cx="1044191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$700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2FBBF-C4A5-4351-A4D6-866D2224580D}"/>
              </a:ext>
            </a:extLst>
          </p:cNvPr>
          <p:cNvSpPr txBox="1"/>
          <p:nvPr/>
        </p:nvSpPr>
        <p:spPr>
          <a:xfrm>
            <a:off x="4729357" y="1235939"/>
            <a:ext cx="1044191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59431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EAEB9-FAF4-4861-ABF1-E5BFE009D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6" t="4487"/>
          <a:stretch/>
        </p:blipFill>
        <p:spPr>
          <a:xfrm>
            <a:off x="4951870" y="241738"/>
            <a:ext cx="2531495" cy="6577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FD80B-9F6A-48D7-BB9F-D29C46A6D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1"/>
          <a:stretch/>
        </p:blipFill>
        <p:spPr>
          <a:xfrm>
            <a:off x="7914290" y="125328"/>
            <a:ext cx="3089564" cy="673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D46B307-A9F1-4262-A4DD-507EB78A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" y="344905"/>
            <a:ext cx="3200400" cy="2072474"/>
          </a:xfrm>
        </p:spPr>
        <p:txBody>
          <a:bodyPr>
            <a:normAutofit/>
          </a:bodyPr>
          <a:lstStyle/>
          <a:p>
            <a:r>
              <a:rPr lang="en-US" u="sng" dirty="0"/>
              <a:t>Model Predictions (+/-$1000 range)</a:t>
            </a:r>
            <a:br>
              <a:rPr lang="en-US" u="sng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230B61-6929-4675-A972-F0C66C03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31" y="2154621"/>
            <a:ext cx="3200400" cy="41505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Predictions in dollar range +/- 1000 from Min and max support/resistance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display characteristics of how the orderbook moves in relation to S/R levels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41843-3FCF-485B-BC7D-0AFF0F106EF6}"/>
              </a:ext>
            </a:extLst>
          </p:cNvPr>
          <p:cNvSpPr/>
          <p:nvPr/>
        </p:nvSpPr>
        <p:spPr>
          <a:xfrm>
            <a:off x="4820908" y="2661745"/>
            <a:ext cx="2793418" cy="2916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B131A-AE24-414F-9CD9-28C605D520A5}"/>
              </a:ext>
            </a:extLst>
          </p:cNvPr>
          <p:cNvSpPr/>
          <p:nvPr/>
        </p:nvSpPr>
        <p:spPr>
          <a:xfrm>
            <a:off x="4820908" y="4430446"/>
            <a:ext cx="2793418" cy="29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F45E7-0C27-4B2F-BFA1-C4BFB7CF5410}"/>
              </a:ext>
            </a:extLst>
          </p:cNvPr>
          <p:cNvSpPr/>
          <p:nvPr/>
        </p:nvSpPr>
        <p:spPr>
          <a:xfrm>
            <a:off x="4820908" y="5479021"/>
            <a:ext cx="2793418" cy="29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0FC7C-ACF6-4D2B-8DF0-A6482BAD42B6}"/>
              </a:ext>
            </a:extLst>
          </p:cNvPr>
          <p:cNvSpPr/>
          <p:nvPr/>
        </p:nvSpPr>
        <p:spPr>
          <a:xfrm>
            <a:off x="8062363" y="6486058"/>
            <a:ext cx="2793418" cy="2916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09781449-A14E-47D3-9DED-9F46BFCB3662}"/>
              </a:ext>
            </a:extLst>
          </p:cNvPr>
          <p:cNvSpPr/>
          <p:nvPr/>
        </p:nvSpPr>
        <p:spPr>
          <a:xfrm>
            <a:off x="7945402" y="4822125"/>
            <a:ext cx="3058452" cy="809296"/>
          </a:xfrm>
          <a:prstGeom prst="bracePair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ADC87-7FD1-4465-9824-EBD561E1C749}"/>
              </a:ext>
            </a:extLst>
          </p:cNvPr>
          <p:cNvSpPr/>
          <p:nvPr/>
        </p:nvSpPr>
        <p:spPr>
          <a:xfrm>
            <a:off x="8077919" y="934917"/>
            <a:ext cx="2793418" cy="2916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96220-F717-4414-A14A-AB69A69E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890" y="841478"/>
            <a:ext cx="2827179" cy="676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6BBFE3-4C9E-4E29-BD63-464CC1FA1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10"/>
          <a:stretch/>
        </p:blipFill>
        <p:spPr>
          <a:xfrm>
            <a:off x="3777189" y="547933"/>
            <a:ext cx="5126182" cy="54412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87237A-3E5C-46E3-A87E-372EC3CDC0E1}"/>
              </a:ext>
            </a:extLst>
          </p:cNvPr>
          <p:cNvSpPr txBox="1">
            <a:spLocks/>
          </p:cNvSpPr>
          <p:nvPr/>
        </p:nvSpPr>
        <p:spPr>
          <a:xfrm>
            <a:off x="0" y="168465"/>
            <a:ext cx="9199418" cy="680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48C88-64A5-484C-8DAE-AD6C785E2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890" y="1517753"/>
            <a:ext cx="2827179" cy="44714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B07DE66-8A27-42A8-BA48-F9A9F7F4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" y="344905"/>
            <a:ext cx="3200400" cy="1998902"/>
          </a:xfrm>
        </p:spPr>
        <p:txBody>
          <a:bodyPr/>
          <a:lstStyle/>
          <a:p>
            <a:r>
              <a:rPr lang="en-US" u="sng" dirty="0"/>
              <a:t>Model Predictions </a:t>
            </a:r>
            <a:br>
              <a:rPr lang="en-US" u="sng" dirty="0"/>
            </a:br>
            <a:r>
              <a:rPr lang="en-US" u="sng" dirty="0"/>
              <a:t>(by largest value)</a:t>
            </a:r>
            <a:br>
              <a:rPr lang="en-US" u="sng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1FEF08-10B8-49BB-8798-2A3FB26E3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31" y="2017986"/>
            <a:ext cx="3200400" cy="4287218"/>
          </a:xfrm>
        </p:spPr>
        <p:txBody>
          <a:bodyPr>
            <a:normAutofit lnSpcReduction="10000"/>
          </a:bodyPr>
          <a:lstStyle/>
          <a:p>
            <a:pPr marL="285750" lvl="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Sample predictions with outcome values displayed </a:t>
            </a:r>
          </a:p>
          <a:p>
            <a:pPr marL="285750" lvl="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Potential to cross reference with </a:t>
            </a:r>
            <a:r>
              <a:rPr lang="en-US" sz="2400" b="1" dirty="0"/>
              <a:t>historical support/resistance </a:t>
            </a:r>
            <a:r>
              <a:rPr lang="en-US" sz="2400" dirty="0"/>
              <a:t>levels</a:t>
            </a:r>
          </a:p>
          <a:p>
            <a:pPr marL="285750" lvl="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Further exploration: </a:t>
            </a:r>
            <a:r>
              <a:rPr lang="en-US" sz="2400" dirty="0"/>
              <a:t>grouping the results together for further analysis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83E04-42F3-4E60-9CC7-615E6AE531AF}"/>
              </a:ext>
            </a:extLst>
          </p:cNvPr>
          <p:cNvSpPr/>
          <p:nvPr/>
        </p:nvSpPr>
        <p:spPr>
          <a:xfrm>
            <a:off x="4022122" y="3037490"/>
            <a:ext cx="3145933" cy="3915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9FB59-667A-492E-8229-983910DC4AD1}"/>
              </a:ext>
            </a:extLst>
          </p:cNvPr>
          <p:cNvSpPr/>
          <p:nvPr/>
        </p:nvSpPr>
        <p:spPr>
          <a:xfrm>
            <a:off x="4022121" y="5502166"/>
            <a:ext cx="3145933" cy="3915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81E07-8EAF-42C4-B473-8ED00C52A1F2}"/>
              </a:ext>
            </a:extLst>
          </p:cNvPr>
          <p:cNvSpPr/>
          <p:nvPr/>
        </p:nvSpPr>
        <p:spPr>
          <a:xfrm>
            <a:off x="8744136" y="1517753"/>
            <a:ext cx="3145933" cy="3915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A1BA-2030-4AF4-9DBE-9612A7F4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" y="265352"/>
            <a:ext cx="3200400" cy="1467195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Python API,  </a:t>
            </a:r>
            <a:br>
              <a:rPr lang="en-US" sz="4000" u="sng" dirty="0"/>
            </a:br>
            <a:r>
              <a:rPr lang="en-US" sz="4000" u="sng" dirty="0"/>
              <a:t>Git submodule, </a:t>
            </a:r>
            <a:r>
              <a:rPr lang="en-US" sz="4000" u="sng" dirty="0" err="1"/>
              <a:t>Websocket</a:t>
            </a:r>
            <a:r>
              <a:rPr lang="en-US" sz="4000" u="sng" dirty="0"/>
              <a:t> 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3B6EF-1DA3-4068-BB57-01C37DF7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67" y="1495853"/>
            <a:ext cx="5820270" cy="21107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F4C4D-7835-444B-8FB3-47C92AD30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239" y="1495853"/>
            <a:ext cx="2068921" cy="21148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D3C3B-A6C8-4CA2-93B6-1415E24F8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67" y="265352"/>
            <a:ext cx="8329179" cy="10486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2B6D4A8-6F1F-4790-B56C-A6B64006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10" y="1828801"/>
            <a:ext cx="3200400" cy="4476402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Orderbook “snapshot”: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[price, size]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Updates to snapshot “l2update”: 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[side, prize, size]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bg1"/>
                </a:solidFill>
              </a:rPr>
              <a:t>Scrape_start</a:t>
            </a:r>
            <a:r>
              <a:rPr lang="en-US" sz="2300" dirty="0">
                <a:solidFill>
                  <a:schemeClr val="bg1"/>
                </a:solidFill>
              </a:rPr>
              <a:t>() and </a:t>
            </a:r>
            <a:r>
              <a:rPr lang="en-US" sz="2300" dirty="0" err="1">
                <a:solidFill>
                  <a:schemeClr val="bg1"/>
                </a:solidFill>
              </a:rPr>
              <a:t>load_parse</a:t>
            </a:r>
            <a:r>
              <a:rPr lang="en-US" sz="2300" dirty="0">
                <a:solidFill>
                  <a:schemeClr val="bg1"/>
                </a:solidFill>
              </a:rPr>
              <a:t>() to retrieve, parse, and load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11999E-4CF9-4073-8D85-45AA1BB4C6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70" t="47953" r="8629"/>
          <a:stretch/>
        </p:blipFill>
        <p:spPr>
          <a:xfrm>
            <a:off x="8031091" y="3968456"/>
            <a:ext cx="3926847" cy="24963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D7553B-CB81-4FCB-B0BF-D00EA0AEAB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72" r="11580" b="62875"/>
          <a:stretch/>
        </p:blipFill>
        <p:spPr>
          <a:xfrm>
            <a:off x="3467799" y="3968456"/>
            <a:ext cx="4405186" cy="176325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565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12565-8B56-47A1-9AE8-AA0475612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" t="6304" r="1499" b="3796"/>
          <a:stretch/>
        </p:blipFill>
        <p:spPr>
          <a:xfrm>
            <a:off x="3793667" y="537913"/>
            <a:ext cx="7824439" cy="21954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34C31-6381-4DA0-A97B-5CAA9010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47" y="2895913"/>
            <a:ext cx="6303016" cy="3047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668CE7-2DEA-4DD4-9C77-F6F197E3EF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2"/>
          <a:stretch/>
        </p:blipFill>
        <p:spPr>
          <a:xfrm>
            <a:off x="3793667" y="73412"/>
            <a:ext cx="4125961" cy="4172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23849-FDEF-440D-AE63-007651B2F1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24"/>
          <a:stretch/>
        </p:blipFill>
        <p:spPr>
          <a:xfrm>
            <a:off x="246903" y="166849"/>
            <a:ext cx="2767950" cy="22844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73F72-57E8-401D-BE47-3B1DBBF0A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246" y="3363215"/>
            <a:ext cx="7824439" cy="34115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F63D3D-D64F-4C9A-BBF4-0530A6DFB9B5}"/>
              </a:ext>
            </a:extLst>
          </p:cNvPr>
          <p:cNvSpPr txBox="1"/>
          <p:nvPr/>
        </p:nvSpPr>
        <p:spPr>
          <a:xfrm>
            <a:off x="246904" y="2505670"/>
            <a:ext cx="276794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Snapshot </a:t>
            </a:r>
          </a:p>
          <a:p>
            <a:r>
              <a:rPr lang="en-US" dirty="0"/>
              <a:t>before non-natural features initialized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F5541F-80CE-47EC-85B1-0EE99ED5F2D7}"/>
              </a:ext>
            </a:extLst>
          </p:cNvPr>
          <p:cNvSpPr/>
          <p:nvPr/>
        </p:nvSpPr>
        <p:spPr>
          <a:xfrm>
            <a:off x="6452839" y="4802458"/>
            <a:ext cx="4438185" cy="186597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984</TotalTime>
  <Words>577</Words>
  <Application>Microsoft Office PowerPoint</Application>
  <PresentationFormat>Widescreen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gdax-orderbook-ml: Application of machine learning to GDAX orderbook https://github.com/timothyyu/gdax-orderbook-ml</vt:lpstr>
      <vt:lpstr>Project Objective</vt:lpstr>
      <vt:lpstr>Deep Learning Model Structure</vt:lpstr>
      <vt:lpstr>PowerPoint Presentation</vt:lpstr>
      <vt:lpstr>PowerPoint Presentation</vt:lpstr>
      <vt:lpstr>Model Predictions (+/-$1000 range) </vt:lpstr>
      <vt:lpstr>Model Predictions  (by largest value) </vt:lpstr>
      <vt:lpstr>Python API,   Git submodule, Websocket JSON</vt:lpstr>
      <vt:lpstr>PowerPoint Presentation</vt:lpstr>
      <vt:lpstr>Issues and Limitations</vt:lpstr>
      <vt:lpstr>Model/project restructure and expansion</vt:lpstr>
      <vt:lpstr>Publications &amp; whitepapers referenced for model structure and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gdax-orderbook-ml: Application of machine learning to GDAX orderbook</dc:title>
  <dc:creator>Timothy Yu</dc:creator>
  <cp:lastModifiedBy>Timothy Yu</cp:lastModifiedBy>
  <cp:revision>218</cp:revision>
  <dcterms:created xsi:type="dcterms:W3CDTF">2018-04-27T23:23:37Z</dcterms:created>
  <dcterms:modified xsi:type="dcterms:W3CDTF">2018-05-23T15:15:21Z</dcterms:modified>
</cp:coreProperties>
</file>