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8" r:id="rId4"/>
  </p:sldIdLst>
  <p:sldSz cx="9906000" cy="6858000" type="A4"/>
  <p:notesSz cx="9144000" cy="6858000"/>
  <p:embeddedFontLst>
    <p:embeddedFont>
      <p:font typeface="Celandine" panose="020B0604020202020204" charset="0"/>
      <p:regular r:id="rId5"/>
    </p:embeddedFont>
    <p:embeddedFont>
      <p:font typeface="Cinzel Decorative" panose="020B0604020202020204" charset="0"/>
      <p:regular r:id="rId6"/>
    </p:embeddedFont>
    <p:embeddedFont>
      <p:font typeface="Gill Sans Shadowed Light" panose="020B0604020202020204" charset="0"/>
      <p:regular r:id="rId7"/>
    </p:embeddedFont>
    <p:embeddedFont>
      <p:font typeface="Playfair Display Bold" panose="020B0604020202020204" charset="0"/>
      <p:regular r:id="rId8"/>
    </p:embeddedFont>
    <p:embeddedFont>
      <p:font typeface="Times New Roman Bold" panose="02020803070505020304" pitchFamily="18" charset="0"/>
      <p:regular r:id="rId9"/>
      <p:bold r:id="rId10"/>
    </p:embeddedFont>
    <p:embeddedFont>
      <p:font typeface="Times New Roman Bold Italics" panose="020B0604020202020204" charset="0"/>
      <p:regular r:id="rId11"/>
    </p:embeddedFont>
    <p:embeddedFont>
      <p:font typeface="Times New Roman Italics" panose="020B0604020202020204" charset="0"/>
      <p:regular r:id="rId12"/>
    </p:embeddedFont>
  </p:embeddedFontLst>
  <p:defaultTextStyle>
    <a:defPPr>
      <a:defRPr lang="en-US"/>
    </a:defPPr>
    <a:lvl1pPr marL="0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0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0" userDrawn="1">
          <p15:clr>
            <a:srgbClr val="A4A3A4"/>
          </p15:clr>
        </p15:guide>
        <p15:guide id="2" pos="26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4" d="100"/>
          <a:sy n="64" d="100"/>
        </p:scale>
        <p:origin x="1410" y="72"/>
      </p:cViewPr>
      <p:guideLst>
        <p:guide orient="horz" pos="1960"/>
        <p:guide pos="26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301" y="1933496"/>
            <a:ext cx="7200086" cy="1334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0603" y="3526971"/>
            <a:ext cx="5929482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9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48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9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4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9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4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9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41249" y="249252"/>
            <a:ext cx="1905905" cy="5310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534" y="249252"/>
            <a:ext cx="5576537" cy="5310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126" y="3999540"/>
            <a:ext cx="7200086" cy="1236169"/>
          </a:xfrm>
        </p:spPr>
        <p:txBody>
          <a:bodyPr anchor="t"/>
          <a:lstStyle>
            <a:lvl1pPr algn="l">
              <a:defRPr sz="363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126" y="2638026"/>
            <a:ext cx="7200086" cy="1361514"/>
          </a:xfrm>
        </p:spPr>
        <p:txBody>
          <a:bodyPr anchor="b"/>
          <a:lstStyle>
            <a:lvl1pPr marL="0" indent="0">
              <a:buNone/>
              <a:defRPr sz="1815">
                <a:solidFill>
                  <a:schemeClr val="tx1">
                    <a:tint val="75000"/>
                  </a:schemeClr>
                </a:solidFill>
              </a:defRPr>
            </a:lvl1pPr>
            <a:lvl2pPr marL="414955" indent="0">
              <a:buNone/>
              <a:defRPr sz="1634">
                <a:solidFill>
                  <a:schemeClr val="tx1">
                    <a:tint val="75000"/>
                  </a:schemeClr>
                </a:solidFill>
              </a:defRPr>
            </a:lvl2pPr>
            <a:lvl3pPr marL="82990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3pPr>
            <a:lvl4pPr marL="1244864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4pPr>
            <a:lvl5pPr marL="1659819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5pPr>
            <a:lvl6pPr marL="2074774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6pPr>
            <a:lvl7pPr marL="2489728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7pPr>
            <a:lvl8pPr marL="2904683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8pPr>
            <a:lvl9pPr marL="3319638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534" y="1452283"/>
            <a:ext cx="3741221" cy="4107597"/>
          </a:xfrm>
        </p:spPr>
        <p:txBody>
          <a:bodyPr/>
          <a:lstStyle>
            <a:lvl1pPr>
              <a:defRPr sz="2541"/>
            </a:lvl1pPr>
            <a:lvl2pPr>
              <a:defRPr sz="2178"/>
            </a:lvl2pPr>
            <a:lvl3pPr>
              <a:defRPr sz="1815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05933" y="1452283"/>
            <a:ext cx="3741221" cy="4107597"/>
          </a:xfrm>
        </p:spPr>
        <p:txBody>
          <a:bodyPr/>
          <a:lstStyle>
            <a:lvl1pPr>
              <a:defRPr sz="2541"/>
            </a:lvl1pPr>
            <a:lvl2pPr>
              <a:defRPr sz="2178"/>
            </a:lvl2pPr>
            <a:lvl3pPr>
              <a:defRPr sz="1815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534" y="1393212"/>
            <a:ext cx="3742692" cy="580624"/>
          </a:xfrm>
        </p:spPr>
        <p:txBody>
          <a:bodyPr anchor="b"/>
          <a:lstStyle>
            <a:lvl1pPr marL="0" indent="0">
              <a:buNone/>
              <a:defRPr sz="2178" b="1"/>
            </a:lvl1pPr>
            <a:lvl2pPr marL="414955" indent="0">
              <a:buNone/>
              <a:defRPr sz="1815" b="1"/>
            </a:lvl2pPr>
            <a:lvl3pPr marL="829909" indent="0">
              <a:buNone/>
              <a:defRPr sz="1634" b="1"/>
            </a:lvl3pPr>
            <a:lvl4pPr marL="1244864" indent="0">
              <a:buNone/>
              <a:defRPr sz="1452" b="1"/>
            </a:lvl4pPr>
            <a:lvl5pPr marL="1659819" indent="0">
              <a:buNone/>
              <a:defRPr sz="1452" b="1"/>
            </a:lvl5pPr>
            <a:lvl6pPr marL="2074774" indent="0">
              <a:buNone/>
              <a:defRPr sz="1452" b="1"/>
            </a:lvl6pPr>
            <a:lvl7pPr marL="2489728" indent="0">
              <a:buNone/>
              <a:defRPr sz="1452" b="1"/>
            </a:lvl7pPr>
            <a:lvl8pPr marL="2904683" indent="0">
              <a:buNone/>
              <a:defRPr sz="1452" b="1"/>
            </a:lvl8pPr>
            <a:lvl9pPr marL="3319638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534" y="1973836"/>
            <a:ext cx="3742692" cy="3586043"/>
          </a:xfrm>
        </p:spPr>
        <p:txBody>
          <a:bodyPr/>
          <a:lstStyle>
            <a:lvl1pPr>
              <a:defRPr sz="2178"/>
            </a:lvl1pPr>
            <a:lvl2pPr>
              <a:defRPr sz="1815"/>
            </a:lvl2pPr>
            <a:lvl3pPr>
              <a:defRPr sz="1634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02993" y="1393212"/>
            <a:ext cx="3744162" cy="580624"/>
          </a:xfrm>
        </p:spPr>
        <p:txBody>
          <a:bodyPr anchor="b"/>
          <a:lstStyle>
            <a:lvl1pPr marL="0" indent="0">
              <a:buNone/>
              <a:defRPr sz="2178" b="1"/>
            </a:lvl1pPr>
            <a:lvl2pPr marL="414955" indent="0">
              <a:buNone/>
              <a:defRPr sz="1815" b="1"/>
            </a:lvl2pPr>
            <a:lvl3pPr marL="829909" indent="0">
              <a:buNone/>
              <a:defRPr sz="1634" b="1"/>
            </a:lvl3pPr>
            <a:lvl4pPr marL="1244864" indent="0">
              <a:buNone/>
              <a:defRPr sz="1452" b="1"/>
            </a:lvl4pPr>
            <a:lvl5pPr marL="1659819" indent="0">
              <a:buNone/>
              <a:defRPr sz="1452" b="1"/>
            </a:lvl5pPr>
            <a:lvl6pPr marL="2074774" indent="0">
              <a:buNone/>
              <a:defRPr sz="1452" b="1"/>
            </a:lvl6pPr>
            <a:lvl7pPr marL="2489728" indent="0">
              <a:buNone/>
              <a:defRPr sz="1452" b="1"/>
            </a:lvl7pPr>
            <a:lvl8pPr marL="2904683" indent="0">
              <a:buNone/>
              <a:defRPr sz="1452" b="1"/>
            </a:lvl8pPr>
            <a:lvl9pPr marL="3319638" indent="0">
              <a:buNone/>
              <a:defRPr sz="14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02993" y="1973836"/>
            <a:ext cx="3744162" cy="3586043"/>
          </a:xfrm>
        </p:spPr>
        <p:txBody>
          <a:bodyPr/>
          <a:lstStyle>
            <a:lvl1pPr>
              <a:defRPr sz="2178"/>
            </a:lvl1pPr>
            <a:lvl2pPr>
              <a:defRPr sz="1815"/>
            </a:lvl2pPr>
            <a:lvl3pPr>
              <a:defRPr sz="1634"/>
            </a:lvl3pPr>
            <a:lvl4pPr>
              <a:defRPr sz="1452"/>
            </a:lvl4pPr>
            <a:lvl5pPr>
              <a:defRPr sz="1452"/>
            </a:lvl5pPr>
            <a:lvl6pPr>
              <a:defRPr sz="1452"/>
            </a:lvl6pPr>
            <a:lvl7pPr>
              <a:defRPr sz="1452"/>
            </a:lvl7pPr>
            <a:lvl8pPr>
              <a:defRPr sz="1452"/>
            </a:lvl8pPr>
            <a:lvl9pPr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35" y="247810"/>
            <a:ext cx="2786798" cy="1054634"/>
          </a:xfrm>
        </p:spPr>
        <p:txBody>
          <a:bodyPr anchor="b"/>
          <a:lstStyle>
            <a:lvl1pPr algn="l">
              <a:defRPr sz="181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804" y="247811"/>
            <a:ext cx="4735350" cy="5312069"/>
          </a:xfrm>
        </p:spPr>
        <p:txBody>
          <a:bodyPr/>
          <a:lstStyle>
            <a:lvl1pPr>
              <a:defRPr sz="2904"/>
            </a:lvl1pPr>
            <a:lvl2pPr>
              <a:defRPr sz="2541"/>
            </a:lvl2pPr>
            <a:lvl3pPr>
              <a:defRPr sz="2178"/>
            </a:lvl3pPr>
            <a:lvl4pPr>
              <a:defRPr sz="1815"/>
            </a:lvl4pPr>
            <a:lvl5pPr>
              <a:defRPr sz="1815"/>
            </a:lvl5pPr>
            <a:lvl6pPr>
              <a:defRPr sz="1815"/>
            </a:lvl6pPr>
            <a:lvl7pPr>
              <a:defRPr sz="1815"/>
            </a:lvl7pPr>
            <a:lvl8pPr>
              <a:defRPr sz="1815"/>
            </a:lvl8pPr>
            <a:lvl9pPr>
              <a:defRPr sz="18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3535" y="1302444"/>
            <a:ext cx="2786798" cy="4257435"/>
          </a:xfrm>
        </p:spPr>
        <p:txBody>
          <a:bodyPr/>
          <a:lstStyle>
            <a:lvl1pPr marL="0" indent="0">
              <a:buNone/>
              <a:defRPr sz="1271"/>
            </a:lvl1pPr>
            <a:lvl2pPr marL="414955" indent="0">
              <a:buNone/>
              <a:defRPr sz="1089"/>
            </a:lvl2pPr>
            <a:lvl3pPr marL="829909" indent="0">
              <a:buNone/>
              <a:defRPr sz="908"/>
            </a:lvl3pPr>
            <a:lvl4pPr marL="1244864" indent="0">
              <a:buNone/>
              <a:defRPr sz="817"/>
            </a:lvl4pPr>
            <a:lvl5pPr marL="1659819" indent="0">
              <a:buNone/>
              <a:defRPr sz="817"/>
            </a:lvl5pPr>
            <a:lvl6pPr marL="2074774" indent="0">
              <a:buNone/>
              <a:defRPr sz="817"/>
            </a:lvl6pPr>
            <a:lvl7pPr marL="2489728" indent="0">
              <a:buNone/>
              <a:defRPr sz="817"/>
            </a:lvl7pPr>
            <a:lvl8pPr marL="2904683" indent="0">
              <a:buNone/>
              <a:defRPr sz="817"/>
            </a:lvl8pPr>
            <a:lvl9pPr marL="3319638" indent="0">
              <a:buNone/>
              <a:defRPr sz="8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0314" y="4356847"/>
            <a:ext cx="5082413" cy="514350"/>
          </a:xfrm>
        </p:spPr>
        <p:txBody>
          <a:bodyPr anchor="b"/>
          <a:lstStyle>
            <a:lvl1pPr algn="l">
              <a:defRPr sz="181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60314" y="556132"/>
            <a:ext cx="5082413" cy="3734440"/>
          </a:xfrm>
        </p:spPr>
        <p:txBody>
          <a:bodyPr/>
          <a:lstStyle>
            <a:lvl1pPr marL="0" indent="0">
              <a:buNone/>
              <a:defRPr sz="2904"/>
            </a:lvl1pPr>
            <a:lvl2pPr marL="414955" indent="0">
              <a:buNone/>
              <a:defRPr sz="2541"/>
            </a:lvl2pPr>
            <a:lvl3pPr marL="829909" indent="0">
              <a:buNone/>
              <a:defRPr sz="2178"/>
            </a:lvl3pPr>
            <a:lvl4pPr marL="1244864" indent="0">
              <a:buNone/>
              <a:defRPr sz="1815"/>
            </a:lvl4pPr>
            <a:lvl5pPr marL="1659819" indent="0">
              <a:buNone/>
              <a:defRPr sz="1815"/>
            </a:lvl5pPr>
            <a:lvl6pPr marL="2074774" indent="0">
              <a:buNone/>
              <a:defRPr sz="1815"/>
            </a:lvl6pPr>
            <a:lvl7pPr marL="2489728" indent="0">
              <a:buNone/>
              <a:defRPr sz="1815"/>
            </a:lvl7pPr>
            <a:lvl8pPr marL="2904683" indent="0">
              <a:buNone/>
              <a:defRPr sz="1815"/>
            </a:lvl8pPr>
            <a:lvl9pPr marL="3319638" indent="0">
              <a:buNone/>
              <a:defRPr sz="181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0314" y="4871198"/>
            <a:ext cx="5082413" cy="730463"/>
          </a:xfrm>
        </p:spPr>
        <p:txBody>
          <a:bodyPr/>
          <a:lstStyle>
            <a:lvl1pPr marL="0" indent="0">
              <a:buNone/>
              <a:defRPr sz="1271"/>
            </a:lvl1pPr>
            <a:lvl2pPr marL="414955" indent="0">
              <a:buNone/>
              <a:defRPr sz="1089"/>
            </a:lvl2pPr>
            <a:lvl3pPr marL="829909" indent="0">
              <a:buNone/>
              <a:defRPr sz="908"/>
            </a:lvl3pPr>
            <a:lvl4pPr marL="1244864" indent="0">
              <a:buNone/>
              <a:defRPr sz="817"/>
            </a:lvl4pPr>
            <a:lvl5pPr marL="1659819" indent="0">
              <a:buNone/>
              <a:defRPr sz="817"/>
            </a:lvl5pPr>
            <a:lvl6pPr marL="2074774" indent="0">
              <a:buNone/>
              <a:defRPr sz="817"/>
            </a:lvl6pPr>
            <a:lvl7pPr marL="2489728" indent="0">
              <a:buNone/>
              <a:defRPr sz="817"/>
            </a:lvl7pPr>
            <a:lvl8pPr marL="2904683" indent="0">
              <a:buNone/>
              <a:defRPr sz="817"/>
            </a:lvl8pPr>
            <a:lvl9pPr marL="3319638" indent="0">
              <a:buNone/>
              <a:defRPr sz="8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534" y="249251"/>
            <a:ext cx="7623620" cy="10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534" y="1452283"/>
            <a:ext cx="7623620" cy="410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534" y="5768789"/>
            <a:ext cx="1976494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4152" y="5768789"/>
            <a:ext cx="2682385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0660" y="5768789"/>
            <a:ext cx="1976494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9909" rtl="0" eaLnBrk="1" latinLnBrk="0" hangingPunct="1">
        <a:spcBef>
          <a:spcPct val="0"/>
        </a:spcBef>
        <a:buNone/>
        <a:defRPr sz="39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216" indent="-311216" algn="l" defTabSz="829909" rtl="0" eaLnBrk="1" latinLnBrk="0" hangingPunct="1">
        <a:spcBef>
          <a:spcPct val="20000"/>
        </a:spcBef>
        <a:buFont typeface="Arial" pitchFamily="34" charset="0"/>
        <a:buChar char="•"/>
        <a:defRPr sz="2904" kern="1200">
          <a:solidFill>
            <a:schemeClr val="tx1"/>
          </a:solidFill>
          <a:latin typeface="+mn-lt"/>
          <a:ea typeface="+mn-ea"/>
          <a:cs typeface="+mn-cs"/>
        </a:defRPr>
      </a:lvl1pPr>
      <a:lvl2pPr marL="674301" indent="-259347" algn="l" defTabSz="829909" rtl="0" eaLnBrk="1" latinLnBrk="0" hangingPunct="1">
        <a:spcBef>
          <a:spcPct val="20000"/>
        </a:spcBef>
        <a:buFont typeface="Arial" pitchFamily="34" charset="0"/>
        <a:buChar char="–"/>
        <a:defRPr sz="2541" kern="1200">
          <a:solidFill>
            <a:schemeClr val="tx1"/>
          </a:solidFill>
          <a:latin typeface="+mn-lt"/>
          <a:ea typeface="+mn-ea"/>
          <a:cs typeface="+mn-cs"/>
        </a:defRPr>
      </a:lvl2pPr>
      <a:lvl3pPr marL="1037387" indent="-207477" algn="l" defTabSz="829909" rtl="0" eaLnBrk="1" latinLnBrk="0" hangingPunct="1">
        <a:spcBef>
          <a:spcPct val="20000"/>
        </a:spcBef>
        <a:buFont typeface="Arial" pitchFamily="34" charset="0"/>
        <a:buChar char="•"/>
        <a:defRPr sz="2178" kern="1200">
          <a:solidFill>
            <a:schemeClr val="tx1"/>
          </a:solidFill>
          <a:latin typeface="+mn-lt"/>
          <a:ea typeface="+mn-ea"/>
          <a:cs typeface="+mn-cs"/>
        </a:defRPr>
      </a:lvl3pPr>
      <a:lvl4pPr marL="1452342" indent="-207477" algn="l" defTabSz="829909" rtl="0" eaLnBrk="1" latinLnBrk="0" hangingPunct="1">
        <a:spcBef>
          <a:spcPct val="20000"/>
        </a:spcBef>
        <a:buFont typeface="Arial" pitchFamily="34" charset="0"/>
        <a:buChar char="–"/>
        <a:defRPr sz="1815" kern="1200">
          <a:solidFill>
            <a:schemeClr val="tx1"/>
          </a:solidFill>
          <a:latin typeface="+mn-lt"/>
          <a:ea typeface="+mn-ea"/>
          <a:cs typeface="+mn-cs"/>
        </a:defRPr>
      </a:lvl4pPr>
      <a:lvl5pPr marL="1867296" indent="-207477" algn="l" defTabSz="829909" rtl="0" eaLnBrk="1" latinLnBrk="0" hangingPunct="1">
        <a:spcBef>
          <a:spcPct val="20000"/>
        </a:spcBef>
        <a:buFont typeface="Arial" pitchFamily="34" charset="0"/>
        <a:buChar char="»"/>
        <a:defRPr sz="1815" kern="1200">
          <a:solidFill>
            <a:schemeClr val="tx1"/>
          </a:solidFill>
          <a:latin typeface="+mn-lt"/>
          <a:ea typeface="+mn-ea"/>
          <a:cs typeface="+mn-cs"/>
        </a:defRPr>
      </a:lvl5pPr>
      <a:lvl6pPr marL="2282251" indent="-207477" algn="l" defTabSz="829909" rtl="0" eaLnBrk="1" latinLnBrk="0" hangingPunct="1">
        <a:spcBef>
          <a:spcPct val="20000"/>
        </a:spcBef>
        <a:buFont typeface="Arial" pitchFamily="34" charset="0"/>
        <a:buChar char="•"/>
        <a:defRPr sz="1815" kern="1200">
          <a:solidFill>
            <a:schemeClr val="tx1"/>
          </a:solidFill>
          <a:latin typeface="+mn-lt"/>
          <a:ea typeface="+mn-ea"/>
          <a:cs typeface="+mn-cs"/>
        </a:defRPr>
      </a:lvl6pPr>
      <a:lvl7pPr marL="2697206" indent="-207477" algn="l" defTabSz="829909" rtl="0" eaLnBrk="1" latinLnBrk="0" hangingPunct="1">
        <a:spcBef>
          <a:spcPct val="20000"/>
        </a:spcBef>
        <a:buFont typeface="Arial" pitchFamily="34" charset="0"/>
        <a:buChar char="•"/>
        <a:defRPr sz="1815" kern="1200">
          <a:solidFill>
            <a:schemeClr val="tx1"/>
          </a:solidFill>
          <a:latin typeface="+mn-lt"/>
          <a:ea typeface="+mn-ea"/>
          <a:cs typeface="+mn-cs"/>
        </a:defRPr>
      </a:lvl7pPr>
      <a:lvl8pPr marL="3112160" indent="-207477" algn="l" defTabSz="829909" rtl="0" eaLnBrk="1" latinLnBrk="0" hangingPunct="1">
        <a:spcBef>
          <a:spcPct val="20000"/>
        </a:spcBef>
        <a:buFont typeface="Arial" pitchFamily="34" charset="0"/>
        <a:buChar char="•"/>
        <a:defRPr sz="1815" kern="1200">
          <a:solidFill>
            <a:schemeClr val="tx1"/>
          </a:solidFill>
          <a:latin typeface="+mn-lt"/>
          <a:ea typeface="+mn-ea"/>
          <a:cs typeface="+mn-cs"/>
        </a:defRPr>
      </a:lvl8pPr>
      <a:lvl9pPr marL="3527115" indent="-207477" algn="l" defTabSz="829909" rtl="0" eaLnBrk="1" latinLnBrk="0" hangingPunct="1">
        <a:spcBef>
          <a:spcPct val="20000"/>
        </a:spcBef>
        <a:buFont typeface="Arial" pitchFamily="34" charset="0"/>
        <a:buChar char="•"/>
        <a:defRPr sz="1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1pPr>
      <a:lvl2pPr marL="414955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2pPr>
      <a:lvl3pPr marL="829909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3pPr>
      <a:lvl4pPr marL="1244864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4pPr>
      <a:lvl5pPr marL="1659819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5pPr>
      <a:lvl6pPr marL="2074774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6pPr>
      <a:lvl7pPr marL="2489728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7pPr>
      <a:lvl8pPr marL="2904683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8pPr>
      <a:lvl9pPr marL="3319638" algn="l" defTabSz="829909" rtl="0" eaLnBrk="1" latinLnBrk="0" hangingPunct="1">
        <a:defRPr sz="16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B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8554" y="179924"/>
            <a:ext cx="9327621" cy="6501329"/>
            <a:chOff x="0" y="0"/>
            <a:chExt cx="3683280" cy="25672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83280" cy="2567237"/>
            </a:xfrm>
            <a:custGeom>
              <a:avLst/>
              <a:gdLst/>
              <a:ahLst/>
              <a:cxnLst/>
              <a:rect l="l" t="t" r="r" b="b"/>
              <a:pathLst>
                <a:path w="3683280" h="2567237">
                  <a:moveTo>
                    <a:pt x="0" y="0"/>
                  </a:moveTo>
                  <a:lnTo>
                    <a:pt x="3683280" y="0"/>
                  </a:lnTo>
                  <a:lnTo>
                    <a:pt x="3683280" y="2567237"/>
                  </a:lnTo>
                  <a:lnTo>
                    <a:pt x="0" y="2567237"/>
                  </a:lnTo>
                  <a:close/>
                </a:path>
              </a:pathLst>
            </a:custGeom>
            <a:solidFill>
              <a:srgbClr val="FFFEF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683280" cy="2595812"/>
            </a:xfrm>
            <a:prstGeom prst="rect">
              <a:avLst/>
            </a:prstGeom>
          </p:spPr>
          <p:txBody>
            <a:bodyPr lIns="46104" tIns="46104" rIns="46104" bIns="46104" rtlCol="0" anchor="ctr"/>
            <a:lstStyle/>
            <a:p>
              <a:pPr algn="ctr">
                <a:lnSpc>
                  <a:spcPts val="1779"/>
                </a:lnSpc>
                <a:spcBef>
                  <a:spcPct val="0"/>
                </a:spcBef>
              </a:pPr>
              <a:endParaRPr sz="1500"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7694868" y="928474"/>
            <a:ext cx="1303403" cy="1303403"/>
          </a:xfrm>
          <a:custGeom>
            <a:avLst/>
            <a:gdLst/>
            <a:ahLst/>
            <a:cxnLst/>
            <a:rect l="l" t="t" r="r" b="b"/>
            <a:pathLst>
              <a:path w="1436157" h="1436157">
                <a:moveTo>
                  <a:pt x="0" y="0"/>
                </a:moveTo>
                <a:lnTo>
                  <a:pt x="1436156" y="0"/>
                </a:lnTo>
                <a:lnTo>
                  <a:pt x="1436156" y="1436156"/>
                </a:lnTo>
                <a:lnTo>
                  <a:pt x="0" y="14361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840205" y="296534"/>
            <a:ext cx="1708376" cy="1633995"/>
          </a:xfrm>
          <a:custGeom>
            <a:avLst/>
            <a:gdLst/>
            <a:ahLst/>
            <a:cxnLst/>
            <a:rect l="l" t="t" r="r" b="b"/>
            <a:pathLst>
              <a:path w="1882377" h="1800420">
                <a:moveTo>
                  <a:pt x="0" y="0"/>
                </a:moveTo>
                <a:lnTo>
                  <a:pt x="1882377" y="0"/>
                </a:lnTo>
                <a:lnTo>
                  <a:pt x="1882377" y="1800420"/>
                </a:lnTo>
                <a:lnTo>
                  <a:pt x="0" y="18004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338421" y="4955777"/>
            <a:ext cx="1708376" cy="1633995"/>
          </a:xfrm>
          <a:custGeom>
            <a:avLst/>
            <a:gdLst/>
            <a:ahLst/>
            <a:cxnLst/>
            <a:rect l="l" t="t" r="r" b="b"/>
            <a:pathLst>
              <a:path w="1882377" h="1800420">
                <a:moveTo>
                  <a:pt x="1882377" y="1800420"/>
                </a:moveTo>
                <a:lnTo>
                  <a:pt x="0" y="1800420"/>
                </a:lnTo>
                <a:lnTo>
                  <a:pt x="0" y="0"/>
                </a:lnTo>
                <a:lnTo>
                  <a:pt x="1882377" y="0"/>
                </a:lnTo>
                <a:lnTo>
                  <a:pt x="1882377" y="180042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7840205" y="4955777"/>
            <a:ext cx="1708376" cy="1633995"/>
          </a:xfrm>
          <a:custGeom>
            <a:avLst/>
            <a:gdLst/>
            <a:ahLst/>
            <a:cxnLst/>
            <a:rect l="l" t="t" r="r" b="b"/>
            <a:pathLst>
              <a:path w="1882377" h="1800420">
                <a:moveTo>
                  <a:pt x="0" y="1800420"/>
                </a:moveTo>
                <a:lnTo>
                  <a:pt x="1882377" y="1800420"/>
                </a:lnTo>
                <a:lnTo>
                  <a:pt x="1882377" y="0"/>
                </a:lnTo>
                <a:lnTo>
                  <a:pt x="0" y="0"/>
                </a:lnTo>
                <a:lnTo>
                  <a:pt x="0" y="180042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355775" y="268089"/>
            <a:ext cx="1708376" cy="1633995"/>
          </a:xfrm>
          <a:custGeom>
            <a:avLst/>
            <a:gdLst/>
            <a:ahLst/>
            <a:cxnLst/>
            <a:rect l="l" t="t" r="r" b="b"/>
            <a:pathLst>
              <a:path w="1882377" h="1800420">
                <a:moveTo>
                  <a:pt x="1882377" y="0"/>
                </a:moveTo>
                <a:lnTo>
                  <a:pt x="0" y="0"/>
                </a:lnTo>
                <a:lnTo>
                  <a:pt x="0" y="1800420"/>
                </a:lnTo>
                <a:lnTo>
                  <a:pt x="1882377" y="1800420"/>
                </a:lnTo>
                <a:lnTo>
                  <a:pt x="1882377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1179066" y="5640638"/>
            <a:ext cx="197847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6899706" y="5689107"/>
            <a:ext cx="197847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3963584" y="5689107"/>
            <a:ext cx="197847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4167237" y="2363867"/>
            <a:ext cx="1973138" cy="2709733"/>
          </a:xfrm>
          <a:custGeom>
            <a:avLst/>
            <a:gdLst/>
            <a:ahLst/>
            <a:cxnLst/>
            <a:rect l="l" t="t" r="r" b="b"/>
            <a:pathLst>
              <a:path w="2174106" h="2985724">
                <a:moveTo>
                  <a:pt x="0" y="0"/>
                </a:moveTo>
                <a:lnTo>
                  <a:pt x="2174106" y="0"/>
                </a:lnTo>
                <a:lnTo>
                  <a:pt x="2174106" y="2985724"/>
                </a:lnTo>
                <a:lnTo>
                  <a:pt x="0" y="2985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1000"/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105597" y="1499460"/>
            <a:ext cx="570893" cy="726095"/>
          </a:xfrm>
          <a:custGeom>
            <a:avLst/>
            <a:gdLst/>
            <a:ahLst/>
            <a:cxnLst/>
            <a:rect l="l" t="t" r="r" b="b"/>
            <a:pathLst>
              <a:path w="629039" h="800049">
                <a:moveTo>
                  <a:pt x="0" y="0"/>
                </a:moveTo>
                <a:lnTo>
                  <a:pt x="629038" y="0"/>
                </a:lnTo>
                <a:lnTo>
                  <a:pt x="629038" y="800049"/>
                </a:lnTo>
                <a:lnTo>
                  <a:pt x="0" y="8000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86651" y="2579940"/>
            <a:ext cx="8475547" cy="244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90"/>
              </a:lnSpc>
            </a:pPr>
            <a:r>
              <a:rPr lang="en-US" sz="1360" i="1" dirty="0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This is to certify that </a:t>
            </a:r>
            <a:r>
              <a:rPr lang="en-US" sz="1360" i="1" dirty="0">
                <a:solidFill>
                  <a:schemeClr val="bg1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______________________</a:t>
            </a:r>
            <a:r>
              <a:rPr lang="en-US" sz="1360" i="1" dirty="0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is enrolled student in the</a:t>
            </a:r>
            <a:r>
              <a:rPr lang="en-US" sz="1360" b="1" i="1" dirty="0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</a:t>
            </a:r>
            <a:r>
              <a:rPr lang="en-US" sz="1360" b="1" i="1" dirty="0">
                <a:solidFill>
                  <a:schemeClr val="bg1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_______________</a:t>
            </a:r>
            <a:r>
              <a:rPr lang="en-US" sz="1360" b="1" i="1" dirty="0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</a:t>
            </a:r>
            <a:r>
              <a:rPr lang="en-US" sz="1360" i="1" dirty="0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program having Enrollment number </a:t>
            </a:r>
            <a:r>
              <a:rPr lang="en-US" sz="1360" i="1" dirty="0">
                <a:solidFill>
                  <a:schemeClr val="bg1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_____________</a:t>
            </a:r>
            <a:r>
              <a:rPr lang="en-US" sz="1360" i="1" dirty="0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from the Department of </a:t>
            </a:r>
            <a:r>
              <a:rPr lang="en-US" sz="1360" b="1" i="1" dirty="0">
                <a:solidFill>
                  <a:schemeClr val="bg1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___________________</a:t>
            </a:r>
            <a:r>
              <a:rPr lang="en-US" sz="1360" i="1" dirty="0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, has actively participated in the event </a:t>
            </a:r>
            <a:r>
              <a:rPr lang="en-US" sz="1360" b="1" i="1" dirty="0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Showcase Your Innovative Ideas</a:t>
            </a:r>
            <a:r>
              <a:rPr lang="en-US" sz="1360" i="1" dirty="0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,  held on </a:t>
            </a:r>
            <a:r>
              <a:rPr lang="en-US" sz="1360" b="1" i="1" dirty="0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February 10, 2025 </a:t>
            </a:r>
            <a:r>
              <a:rPr lang="en-US" sz="1360" i="1" dirty="0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under the theme </a:t>
            </a:r>
            <a:r>
              <a:rPr lang="en-US" sz="1360" b="1" i="1" dirty="0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Approaching Green Technology: Sustainable Impact on the Society</a:t>
            </a:r>
            <a:r>
              <a:rPr lang="en-US" sz="1360" i="1" dirty="0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.</a:t>
            </a:r>
          </a:p>
          <a:p>
            <a:pPr algn="ctr">
              <a:lnSpc>
                <a:spcPts val="2327"/>
              </a:lnSpc>
            </a:pPr>
            <a:r>
              <a:rPr lang="en-US" sz="1360" i="1" dirty="0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The participant contributed by engaging in the </a:t>
            </a:r>
            <a:r>
              <a:rPr lang="en-US" sz="1360" b="1" i="1" dirty="0">
                <a:solidFill>
                  <a:schemeClr val="bg1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____________________________</a:t>
            </a:r>
            <a:r>
              <a:rPr lang="en-US" sz="1360" i="1" dirty="0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and secured </a:t>
            </a:r>
            <a:r>
              <a:rPr lang="en-US" sz="1360" i="1" dirty="0">
                <a:solidFill>
                  <a:schemeClr val="bg1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_____</a:t>
            </a:r>
            <a:r>
              <a:rPr lang="en-US" sz="1360" i="1" dirty="0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position.﻿</a:t>
            </a:r>
          </a:p>
          <a:p>
            <a:pPr algn="ctr">
              <a:lnSpc>
                <a:spcPts val="2327"/>
              </a:lnSpc>
            </a:pPr>
            <a:r>
              <a:rPr lang="en-US" sz="1360" i="1" dirty="0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This event, conducted under the aegis of the Institution's Innovation Council (IIC) at the Central University of South Bihar, aimed to foster innovative solutions for sustainable development and environmental conservation.</a:t>
            </a:r>
          </a:p>
          <a:p>
            <a:pPr algn="ctr">
              <a:lnSpc>
                <a:spcPts val="2414"/>
              </a:lnSpc>
            </a:pPr>
            <a:endParaRPr lang="en-US" sz="1360" i="1" dirty="0">
              <a:solidFill>
                <a:srgbClr val="000000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926947" y="856737"/>
            <a:ext cx="1091088" cy="1091088"/>
          </a:xfrm>
          <a:custGeom>
            <a:avLst/>
            <a:gdLst/>
            <a:ahLst/>
            <a:cxnLst/>
            <a:rect l="l" t="t" r="r" b="b"/>
            <a:pathLst>
              <a:path w="1202217" h="1202217">
                <a:moveTo>
                  <a:pt x="0" y="0"/>
                </a:moveTo>
                <a:lnTo>
                  <a:pt x="1202217" y="0"/>
                </a:lnTo>
                <a:lnTo>
                  <a:pt x="1202217" y="1202218"/>
                </a:lnTo>
                <a:lnTo>
                  <a:pt x="0" y="12022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841663" y="1339728"/>
            <a:ext cx="4221403" cy="42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8"/>
              </a:lnSpc>
            </a:pPr>
            <a:r>
              <a:rPr lang="en-US" sz="2541" dirty="0">
                <a:solidFill>
                  <a:srgbClr val="1A2B44"/>
                </a:solidFill>
                <a:latin typeface="Gill Sans Shadowed Light"/>
                <a:ea typeface="Gill Sans Shadowed Light"/>
                <a:cs typeface="Gill Sans Shadowed Light"/>
                <a:sym typeface="Gill Sans Shadowed Light"/>
              </a:rPr>
              <a:t>CERTIFICATE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609488" y="1940862"/>
            <a:ext cx="2781555" cy="297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4"/>
              </a:lnSpc>
            </a:pPr>
            <a:r>
              <a:rPr lang="en-US" sz="1724" dirty="0">
                <a:solidFill>
                  <a:srgbClr val="000000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of appreciation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79065" y="5758262"/>
            <a:ext cx="1943873" cy="368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4"/>
              </a:lnSpc>
            </a:pPr>
            <a:r>
              <a:rPr lang="en-US" sz="1089" b="1" dirty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President, IIC-CUSB</a:t>
            </a:r>
          </a:p>
          <a:p>
            <a:pPr algn="ctr">
              <a:lnSpc>
                <a:spcPts val="1524"/>
              </a:lnSpc>
            </a:pPr>
            <a:r>
              <a:rPr lang="en-US" sz="1089" b="1" dirty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(Prof. Venketesh Singh)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963583" y="5758262"/>
            <a:ext cx="2176792" cy="368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4"/>
              </a:lnSpc>
            </a:pPr>
            <a:r>
              <a:rPr lang="en-US" sz="1088" b="1" dirty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Program &amp; Faculty Coordinator </a:t>
            </a:r>
          </a:p>
          <a:p>
            <a:pPr algn="ctr">
              <a:lnSpc>
                <a:spcPts val="1524"/>
              </a:lnSpc>
            </a:pPr>
            <a:r>
              <a:rPr lang="en-US" sz="1088" b="1" dirty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(Dr. N.L. Devi)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856269" y="5758262"/>
            <a:ext cx="2065350" cy="368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5"/>
              </a:lnSpc>
            </a:pPr>
            <a:r>
              <a:rPr lang="en-US" sz="1089" b="1" dirty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Innovation Activity Coordinator </a:t>
            </a:r>
          </a:p>
          <a:p>
            <a:pPr algn="ctr">
              <a:lnSpc>
                <a:spcPts val="1525"/>
              </a:lnSpc>
            </a:pPr>
            <a:r>
              <a:rPr lang="en-US" sz="1089" b="1" dirty="0">
                <a:solidFill>
                  <a:srgbClr val="00000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(Dr. Swati Gupta)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886118" y="858755"/>
            <a:ext cx="4132494" cy="62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1"/>
              </a:lnSpc>
            </a:pPr>
            <a:r>
              <a:rPr lang="en-US" sz="1815" dirty="0">
                <a:solidFill>
                  <a:srgbClr val="EED273"/>
                </a:solidFill>
                <a:latin typeface="Celandine"/>
                <a:ea typeface="Celandine"/>
                <a:cs typeface="Celandine"/>
                <a:sym typeface="Celandine"/>
              </a:rPr>
              <a:t>CENTRAL UNIVERSITY OF SOUTH BIHAR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64105" y="306855"/>
            <a:ext cx="5472321" cy="441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58"/>
              </a:lnSpc>
            </a:pPr>
            <a:r>
              <a:rPr lang="en-US" sz="2541" dirty="0">
                <a:solidFill>
                  <a:srgbClr val="B6813A"/>
                </a:solidFill>
                <a:latin typeface="Celandine"/>
                <a:ea typeface="Celandine"/>
                <a:cs typeface="Celandine"/>
                <a:sym typeface="Celandine"/>
              </a:rPr>
              <a:t>INSTITUTION'S INNOVATION COUNCIL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A1AFD24-4F20-B4FB-45CF-A7BBC422CEDE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-110772" y="0"/>
            <a:chExt cx="10914944" cy="75565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2A80B5-D64E-F122-5ED7-C439387BC7A4}"/>
                </a:ext>
              </a:extLst>
            </p:cNvPr>
            <p:cNvSpPr/>
            <p:nvPr/>
          </p:nvSpPr>
          <p:spPr>
            <a:xfrm>
              <a:off x="-110772" y="0"/>
              <a:ext cx="10914944" cy="7556500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7724C15-9C0C-BDE1-A5DA-655E93F3D693}"/>
                </a:ext>
              </a:extLst>
            </p:cNvPr>
            <p:cNvGrpSpPr/>
            <p:nvPr/>
          </p:nvGrpSpPr>
          <p:grpSpPr>
            <a:xfrm>
              <a:off x="207172" y="198249"/>
              <a:ext cx="10277656" cy="7163501"/>
              <a:chOff x="207172" y="198249"/>
              <a:chExt cx="10277656" cy="7163501"/>
            </a:xfrm>
          </p:grpSpPr>
          <p:grpSp>
            <p:nvGrpSpPr>
              <p:cNvPr id="2" name="Group 2"/>
              <p:cNvGrpSpPr/>
              <p:nvPr/>
            </p:nvGrpSpPr>
            <p:grpSpPr>
              <a:xfrm>
                <a:off x="207172" y="198249"/>
                <a:ext cx="10277656" cy="7163501"/>
                <a:chOff x="0" y="0"/>
                <a:chExt cx="3683280" cy="2567237"/>
              </a:xfrm>
            </p:grpSpPr>
            <p:sp>
              <p:nvSpPr>
                <p:cNvPr id="3" name="Freeform 3"/>
                <p:cNvSpPr/>
                <p:nvPr/>
              </p:nvSpPr>
              <p:spPr>
                <a:xfrm>
                  <a:off x="0" y="0"/>
                  <a:ext cx="3683280" cy="2567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280" h="2567237">
                      <a:moveTo>
                        <a:pt x="0" y="0"/>
                      </a:moveTo>
                      <a:lnTo>
                        <a:pt x="3683280" y="0"/>
                      </a:lnTo>
                      <a:lnTo>
                        <a:pt x="3683280" y="2567237"/>
                      </a:lnTo>
                      <a:lnTo>
                        <a:pt x="0" y="2567237"/>
                      </a:lnTo>
                      <a:close/>
                    </a:path>
                  </a:pathLst>
                </a:custGeom>
                <a:solidFill>
                  <a:srgbClr val="FFFEF9"/>
                </a:solidFill>
              </p:spPr>
            </p:sp>
            <p:sp>
              <p:nvSpPr>
                <p:cNvPr id="4" name="TextBox 4"/>
                <p:cNvSpPr txBox="1"/>
                <p:nvPr/>
              </p:nvSpPr>
              <p:spPr>
                <a:xfrm>
                  <a:off x="0" y="-28575"/>
                  <a:ext cx="3683280" cy="2595812"/>
                </a:xfrm>
                <a:prstGeom prst="rect">
                  <a:avLst/>
                </a:prstGeom>
              </p:spPr>
              <p:txBody>
                <a:bodyPr lIns="46104" tIns="46104" rIns="46104" bIns="46104" rtlCol="0" anchor="ctr"/>
                <a:lstStyle/>
                <a:p>
                  <a:pPr algn="ctr">
                    <a:lnSpc>
                      <a:spcPts val="1779"/>
                    </a:lnSpc>
                    <a:spcBef>
                      <a:spcPct val="0"/>
                    </a:spcBef>
                  </a:pPr>
                  <a:endParaRPr sz="1500" dirty="0"/>
                </a:p>
              </p:txBody>
            </p:sp>
          </p:grpSp>
          <p:sp>
            <p:nvSpPr>
              <p:cNvPr id="5" name="Freeform 5"/>
              <p:cNvSpPr/>
              <p:nvPr/>
            </p:nvSpPr>
            <p:spPr>
              <a:xfrm>
                <a:off x="8367832" y="1023040"/>
                <a:ext cx="1436157" cy="1436157"/>
              </a:xfrm>
              <a:custGeom>
                <a:avLst/>
                <a:gdLst/>
                <a:ahLst/>
                <a:cxnLst/>
                <a:rect l="l" t="t" r="r" b="b"/>
                <a:pathLst>
                  <a:path w="1436157" h="1436157">
                    <a:moveTo>
                      <a:pt x="0" y="0"/>
                    </a:moveTo>
                    <a:lnTo>
                      <a:pt x="1436156" y="0"/>
                    </a:lnTo>
                    <a:lnTo>
                      <a:pt x="1436156" y="1436156"/>
                    </a:lnTo>
                    <a:lnTo>
                      <a:pt x="0" y="1436156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8527972" y="326737"/>
                <a:ext cx="1882377" cy="1800420"/>
              </a:xfrm>
              <a:custGeom>
                <a:avLst/>
                <a:gdLst/>
                <a:ahLst/>
                <a:cxnLst/>
                <a:rect l="l" t="t" r="r" b="b"/>
                <a:pathLst>
                  <a:path w="1882377" h="1800420">
                    <a:moveTo>
                      <a:pt x="0" y="0"/>
                    </a:moveTo>
                    <a:lnTo>
                      <a:pt x="1882377" y="0"/>
                    </a:lnTo>
                    <a:lnTo>
                      <a:pt x="1882377" y="1800420"/>
                    </a:lnTo>
                    <a:lnTo>
                      <a:pt x="0" y="180042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</p:sp>
          <p:sp>
            <p:nvSpPr>
              <p:cNvPr id="7" name="Freeform 7"/>
              <p:cNvSpPr/>
              <p:nvPr/>
            </p:nvSpPr>
            <p:spPr>
              <a:xfrm flipH="1" flipV="1">
                <a:off x="262117" y="5460532"/>
                <a:ext cx="1882377" cy="1800420"/>
              </a:xfrm>
              <a:custGeom>
                <a:avLst/>
                <a:gdLst/>
                <a:ahLst/>
                <a:cxnLst/>
                <a:rect l="l" t="t" r="r" b="b"/>
                <a:pathLst>
                  <a:path w="1882377" h="1800420">
                    <a:moveTo>
                      <a:pt x="1882377" y="1800420"/>
                    </a:moveTo>
                    <a:lnTo>
                      <a:pt x="0" y="1800420"/>
                    </a:lnTo>
                    <a:lnTo>
                      <a:pt x="0" y="0"/>
                    </a:lnTo>
                    <a:lnTo>
                      <a:pt x="1882377" y="0"/>
                    </a:lnTo>
                    <a:lnTo>
                      <a:pt x="1882377" y="180042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</p:sp>
          <p:sp>
            <p:nvSpPr>
              <p:cNvPr id="8" name="Freeform 8"/>
              <p:cNvSpPr/>
              <p:nvPr/>
            </p:nvSpPr>
            <p:spPr>
              <a:xfrm flipV="1">
                <a:off x="8527972" y="5460532"/>
                <a:ext cx="1882377" cy="1800420"/>
              </a:xfrm>
              <a:custGeom>
                <a:avLst/>
                <a:gdLst/>
                <a:ahLst/>
                <a:cxnLst/>
                <a:rect l="l" t="t" r="r" b="b"/>
                <a:pathLst>
                  <a:path w="1882377" h="1800420">
                    <a:moveTo>
                      <a:pt x="0" y="1800420"/>
                    </a:moveTo>
                    <a:lnTo>
                      <a:pt x="1882377" y="1800420"/>
                    </a:lnTo>
                    <a:lnTo>
                      <a:pt x="1882377" y="0"/>
                    </a:lnTo>
                    <a:lnTo>
                      <a:pt x="0" y="0"/>
                    </a:lnTo>
                    <a:lnTo>
                      <a:pt x="0" y="180042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</p:sp>
          <p:sp>
            <p:nvSpPr>
              <p:cNvPr id="9" name="Freeform 9"/>
              <p:cNvSpPr/>
              <p:nvPr/>
            </p:nvSpPr>
            <p:spPr>
              <a:xfrm flipH="1">
                <a:off x="281239" y="295395"/>
                <a:ext cx="1882377" cy="1800420"/>
              </a:xfrm>
              <a:custGeom>
                <a:avLst/>
                <a:gdLst/>
                <a:ahLst/>
                <a:cxnLst/>
                <a:rect l="l" t="t" r="r" b="b"/>
                <a:pathLst>
                  <a:path w="1882377" h="1800420">
                    <a:moveTo>
                      <a:pt x="1882377" y="0"/>
                    </a:moveTo>
                    <a:lnTo>
                      <a:pt x="0" y="0"/>
                    </a:lnTo>
                    <a:lnTo>
                      <a:pt x="0" y="1800420"/>
                    </a:lnTo>
                    <a:lnTo>
                      <a:pt x="1882377" y="1800420"/>
                    </a:lnTo>
                    <a:lnTo>
                      <a:pt x="1882377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</p:sp>
          <p:sp>
            <p:nvSpPr>
              <p:cNvPr id="10" name="AutoShape 10"/>
              <p:cNvSpPr/>
              <p:nvPr/>
            </p:nvSpPr>
            <p:spPr>
              <a:xfrm>
                <a:off x="1188383" y="6215147"/>
                <a:ext cx="2179989" cy="0"/>
              </a:xfrm>
              <a:prstGeom prst="line">
                <a:avLst/>
              </a:prstGeom>
              <a:ln w="9525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1" name="AutoShape 11"/>
              <p:cNvSpPr/>
              <p:nvPr/>
            </p:nvSpPr>
            <p:spPr>
              <a:xfrm>
                <a:off x="7491681" y="6268553"/>
                <a:ext cx="2179989" cy="0"/>
              </a:xfrm>
              <a:prstGeom prst="line">
                <a:avLst/>
              </a:prstGeom>
              <a:ln w="9525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2" name="AutoShape 12"/>
              <p:cNvSpPr/>
              <p:nvPr/>
            </p:nvSpPr>
            <p:spPr>
              <a:xfrm>
                <a:off x="4256509" y="6268553"/>
                <a:ext cx="2179989" cy="0"/>
              </a:xfrm>
              <a:prstGeom prst="line">
                <a:avLst/>
              </a:prstGeom>
              <a:ln w="9525" cap="flat">
                <a:solidFill>
                  <a:srgbClr val="000000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3" name="Freeform 13"/>
              <p:cNvSpPr/>
              <p:nvPr/>
            </p:nvSpPr>
            <p:spPr>
              <a:xfrm>
                <a:off x="4480905" y="2604631"/>
                <a:ext cx="2174106" cy="2985724"/>
              </a:xfrm>
              <a:custGeom>
                <a:avLst/>
                <a:gdLst/>
                <a:ahLst/>
                <a:cxnLst/>
                <a:rect l="l" t="t" r="r" b="b"/>
                <a:pathLst>
                  <a:path w="2174106" h="2985724">
                    <a:moveTo>
                      <a:pt x="0" y="0"/>
                    </a:moveTo>
                    <a:lnTo>
                      <a:pt x="2174106" y="0"/>
                    </a:lnTo>
                    <a:lnTo>
                      <a:pt x="2174106" y="2985724"/>
                    </a:lnTo>
                    <a:lnTo>
                      <a:pt x="0" y="298572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>
                  <a:alphaModFix amt="51000"/>
                </a:blip>
                <a:stretch>
                  <a:fillRect/>
                </a:stretch>
              </a:blipFill>
            </p:spPr>
          </p:sp>
          <p:sp>
            <p:nvSpPr>
              <p:cNvPr id="14" name="Freeform 14"/>
              <p:cNvSpPr/>
              <p:nvPr/>
            </p:nvSpPr>
            <p:spPr>
              <a:xfrm>
                <a:off x="6616691" y="1652182"/>
                <a:ext cx="629039" cy="800049"/>
              </a:xfrm>
              <a:custGeom>
                <a:avLst/>
                <a:gdLst/>
                <a:ahLst/>
                <a:cxnLst/>
                <a:rect l="l" t="t" r="r" b="b"/>
                <a:pathLst>
                  <a:path w="629039" h="800049">
                    <a:moveTo>
                      <a:pt x="0" y="0"/>
                    </a:moveTo>
                    <a:lnTo>
                      <a:pt x="629038" y="0"/>
                    </a:lnTo>
                    <a:lnTo>
                      <a:pt x="629038" y="800049"/>
                    </a:lnTo>
                    <a:lnTo>
                      <a:pt x="0" y="800049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56000" y="2842712"/>
                <a:ext cx="9338797" cy="269674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490"/>
                  </a:lnSpc>
                </a:pPr>
                <a:r>
                  <a:rPr lang="en-US" sz="1360" i="1" dirty="0">
                    <a:solidFill>
                      <a:srgbClr val="000000"/>
                    </a:solidFill>
                    <a:latin typeface="Times New Roman Italics"/>
                    <a:ea typeface="Times New Roman Italics"/>
                    <a:cs typeface="Times New Roman Italics"/>
                    <a:sym typeface="Times New Roman Italics"/>
                  </a:rPr>
                  <a:t>This is to certify that </a:t>
                </a:r>
                <a:r>
                  <a:rPr lang="en-US" sz="1360" i="1" dirty="0">
                    <a:solidFill>
                      <a:schemeClr val="bg1"/>
                    </a:solidFill>
                    <a:latin typeface="Times New Roman Italics"/>
                    <a:ea typeface="Times New Roman Italics"/>
                    <a:cs typeface="Times New Roman Italics"/>
                    <a:sym typeface="Times New Roman Italics"/>
                  </a:rPr>
                  <a:t>______________________</a:t>
                </a:r>
                <a:r>
                  <a:rPr lang="en-US" sz="1360" i="1" dirty="0">
                    <a:solidFill>
                      <a:srgbClr val="000000"/>
                    </a:solidFill>
                    <a:latin typeface="Times New Roman Italics"/>
                    <a:ea typeface="Times New Roman Italics"/>
                    <a:cs typeface="Times New Roman Italics"/>
                    <a:sym typeface="Times New Roman Italics"/>
                  </a:rPr>
                  <a:t> is enrolled student in the</a:t>
                </a:r>
                <a:r>
                  <a:rPr lang="en-US" sz="1360" b="1" i="1" dirty="0">
                    <a:solidFill>
                      <a:srgbClr val="000000"/>
                    </a:solidFill>
                    <a:latin typeface="Times New Roman Bold Italics"/>
                    <a:ea typeface="Times New Roman Bold Italics"/>
                    <a:cs typeface="Times New Roman Bold Italics"/>
                    <a:sym typeface="Times New Roman Bold Italics"/>
                  </a:rPr>
                  <a:t> </a:t>
                </a:r>
                <a:r>
                  <a:rPr lang="en-US" sz="1360" b="1" i="1" dirty="0">
                    <a:solidFill>
                      <a:schemeClr val="bg1"/>
                    </a:solidFill>
                    <a:latin typeface="Times New Roman Bold Italics"/>
                    <a:ea typeface="Times New Roman Bold Italics"/>
                    <a:cs typeface="Times New Roman Bold Italics"/>
                    <a:sym typeface="Times New Roman Bold Italics"/>
                  </a:rPr>
                  <a:t>_______________</a:t>
                </a:r>
                <a:r>
                  <a:rPr lang="en-US" sz="1360" b="1" i="1" dirty="0">
                    <a:solidFill>
                      <a:srgbClr val="000000"/>
                    </a:solidFill>
                    <a:latin typeface="Times New Roman Bold Italics"/>
                    <a:ea typeface="Times New Roman Bold Italics"/>
                    <a:cs typeface="Times New Roman Bold Italics"/>
                    <a:sym typeface="Times New Roman Bold Italics"/>
                  </a:rPr>
                  <a:t> </a:t>
                </a:r>
                <a:r>
                  <a:rPr lang="en-US" sz="1360" i="1" dirty="0">
                    <a:solidFill>
                      <a:srgbClr val="000000"/>
                    </a:solidFill>
                    <a:latin typeface="Times New Roman Italics"/>
                    <a:ea typeface="Times New Roman Italics"/>
                    <a:cs typeface="Times New Roman Italics"/>
                    <a:sym typeface="Times New Roman Italics"/>
                  </a:rPr>
                  <a:t>program having Enrollment number </a:t>
                </a:r>
                <a:r>
                  <a:rPr lang="en-US" sz="1360" i="1" dirty="0">
                    <a:solidFill>
                      <a:schemeClr val="bg1"/>
                    </a:solidFill>
                    <a:latin typeface="Times New Roman Italics"/>
                    <a:ea typeface="Times New Roman Italics"/>
                    <a:cs typeface="Times New Roman Italics"/>
                    <a:sym typeface="Times New Roman Italics"/>
                  </a:rPr>
                  <a:t>_____________</a:t>
                </a:r>
                <a:r>
                  <a:rPr lang="en-US" sz="1360" i="1" dirty="0">
                    <a:solidFill>
                      <a:srgbClr val="000000"/>
                    </a:solidFill>
                    <a:latin typeface="Times New Roman Italics"/>
                    <a:ea typeface="Times New Roman Italics"/>
                    <a:cs typeface="Times New Roman Italics"/>
                    <a:sym typeface="Times New Roman Italics"/>
                  </a:rPr>
                  <a:t> from the Department of </a:t>
                </a:r>
                <a:r>
                  <a:rPr lang="en-US" sz="1360" b="1" i="1" dirty="0">
                    <a:solidFill>
                      <a:schemeClr val="bg1"/>
                    </a:solidFill>
                    <a:latin typeface="Times New Roman Bold Italics"/>
                    <a:ea typeface="Times New Roman Bold Italics"/>
                    <a:cs typeface="Times New Roman Bold Italics"/>
                    <a:sym typeface="Times New Roman Bold Italics"/>
                  </a:rPr>
                  <a:t>___________________</a:t>
                </a:r>
                <a:r>
                  <a:rPr lang="en-US" sz="1360" i="1" dirty="0">
                    <a:solidFill>
                      <a:srgbClr val="000000"/>
                    </a:solidFill>
                    <a:latin typeface="Times New Roman Italics"/>
                    <a:ea typeface="Times New Roman Italics"/>
                    <a:cs typeface="Times New Roman Italics"/>
                    <a:sym typeface="Times New Roman Italics"/>
                  </a:rPr>
                  <a:t>, has actively participated in the event </a:t>
                </a:r>
                <a:r>
                  <a:rPr lang="en-US" sz="1360" b="1" i="1" dirty="0">
                    <a:solidFill>
                      <a:srgbClr val="000000"/>
                    </a:solidFill>
                    <a:latin typeface="Times New Roman Bold Italics"/>
                    <a:ea typeface="Times New Roman Bold Italics"/>
                    <a:cs typeface="Times New Roman Bold Italics"/>
                    <a:sym typeface="Times New Roman Bold Italics"/>
                  </a:rPr>
                  <a:t>Showcase Your Innovative Ideas</a:t>
                </a:r>
                <a:r>
                  <a:rPr lang="en-US" sz="1360" i="1" dirty="0">
                    <a:solidFill>
                      <a:srgbClr val="000000"/>
                    </a:solidFill>
                    <a:latin typeface="Times New Roman Italics"/>
                    <a:ea typeface="Times New Roman Italics"/>
                    <a:cs typeface="Times New Roman Italics"/>
                    <a:sym typeface="Times New Roman Italics"/>
                  </a:rPr>
                  <a:t>,  held on </a:t>
                </a:r>
                <a:r>
                  <a:rPr lang="en-US" sz="1360" b="1" i="1" dirty="0">
                    <a:solidFill>
                      <a:srgbClr val="000000"/>
                    </a:solidFill>
                    <a:latin typeface="Times New Roman Bold Italics"/>
                    <a:ea typeface="Times New Roman Bold Italics"/>
                    <a:cs typeface="Times New Roman Bold Italics"/>
                    <a:sym typeface="Times New Roman Bold Italics"/>
                  </a:rPr>
                  <a:t>February 10, 2025 </a:t>
                </a:r>
                <a:r>
                  <a:rPr lang="en-US" sz="1360" i="1" dirty="0">
                    <a:solidFill>
                      <a:srgbClr val="000000"/>
                    </a:solidFill>
                    <a:latin typeface="Times New Roman Italics"/>
                    <a:ea typeface="Times New Roman Italics"/>
                    <a:cs typeface="Times New Roman Italics"/>
                    <a:sym typeface="Times New Roman Italics"/>
                  </a:rPr>
                  <a:t>under the theme </a:t>
                </a:r>
                <a:r>
                  <a:rPr lang="en-US" sz="1360" b="1" i="1" dirty="0">
                    <a:solidFill>
                      <a:srgbClr val="000000"/>
                    </a:solidFill>
                    <a:latin typeface="Times New Roman Bold Italics"/>
                    <a:ea typeface="Times New Roman Bold Italics"/>
                    <a:cs typeface="Times New Roman Bold Italics"/>
                    <a:sym typeface="Times New Roman Bold Italics"/>
                  </a:rPr>
                  <a:t>Approaching Green Technology: Sustainable Impact on the Society</a:t>
                </a:r>
                <a:r>
                  <a:rPr lang="en-US" sz="1360" i="1" dirty="0">
                    <a:solidFill>
                      <a:srgbClr val="000000"/>
                    </a:solidFill>
                    <a:latin typeface="Times New Roman Italics"/>
                    <a:ea typeface="Times New Roman Italics"/>
                    <a:cs typeface="Times New Roman Italics"/>
                    <a:sym typeface="Times New Roman Italics"/>
                  </a:rPr>
                  <a:t>.</a:t>
                </a:r>
              </a:p>
              <a:p>
                <a:pPr algn="ctr">
                  <a:lnSpc>
                    <a:spcPts val="2327"/>
                  </a:lnSpc>
                </a:pPr>
                <a:r>
                  <a:rPr lang="en-US" sz="1360" i="1" dirty="0">
                    <a:solidFill>
                      <a:srgbClr val="000000"/>
                    </a:solidFill>
                    <a:latin typeface="Times New Roman Italics"/>
                    <a:ea typeface="Times New Roman Italics"/>
                    <a:cs typeface="Times New Roman Italics"/>
                    <a:sym typeface="Times New Roman Italics"/>
                  </a:rPr>
                  <a:t>The participant contributed by engaging in the </a:t>
                </a:r>
                <a:r>
                  <a:rPr lang="en-US" sz="1360" b="1" i="1" dirty="0">
                    <a:solidFill>
                      <a:schemeClr val="bg1"/>
                    </a:solidFill>
                    <a:latin typeface="Times New Roman Bold Italics"/>
                    <a:ea typeface="Times New Roman Bold Italics"/>
                    <a:cs typeface="Times New Roman Bold Italics"/>
                    <a:sym typeface="Times New Roman Bold Italics"/>
                  </a:rPr>
                  <a:t>____________________________</a:t>
                </a:r>
                <a:r>
                  <a:rPr lang="en-US" sz="1360" i="1" dirty="0">
                    <a:solidFill>
                      <a:srgbClr val="000000"/>
                    </a:solidFill>
                    <a:latin typeface="Times New Roman Italics"/>
                    <a:ea typeface="Times New Roman Italics"/>
                    <a:cs typeface="Times New Roman Italics"/>
                    <a:sym typeface="Times New Roman Italics"/>
                  </a:rPr>
                  <a:t> and secured </a:t>
                </a:r>
                <a:r>
                  <a:rPr lang="en-US" sz="1360" i="1" dirty="0">
                    <a:solidFill>
                      <a:schemeClr val="bg1"/>
                    </a:solidFill>
                    <a:latin typeface="Times New Roman Italics"/>
                    <a:ea typeface="Times New Roman Italics"/>
                    <a:cs typeface="Times New Roman Italics"/>
                    <a:sym typeface="Times New Roman Italics"/>
                  </a:rPr>
                  <a:t>_____</a:t>
                </a:r>
                <a:r>
                  <a:rPr lang="en-US" sz="1360" i="1" dirty="0">
                    <a:solidFill>
                      <a:srgbClr val="000000"/>
                    </a:solidFill>
                    <a:latin typeface="Times New Roman Italics"/>
                    <a:ea typeface="Times New Roman Italics"/>
                    <a:cs typeface="Times New Roman Italics"/>
                    <a:sym typeface="Times New Roman Italics"/>
                  </a:rPr>
                  <a:t> position.﻿</a:t>
                </a:r>
              </a:p>
              <a:p>
                <a:pPr algn="ctr">
                  <a:lnSpc>
                    <a:spcPts val="2327"/>
                  </a:lnSpc>
                </a:pPr>
                <a:r>
                  <a:rPr lang="en-US" sz="1360" i="1" dirty="0">
                    <a:solidFill>
                      <a:srgbClr val="000000"/>
                    </a:solidFill>
                    <a:latin typeface="Times New Roman Italics"/>
                    <a:ea typeface="Times New Roman Italics"/>
                    <a:cs typeface="Times New Roman Italics"/>
                    <a:sym typeface="Times New Roman Italics"/>
                  </a:rPr>
                  <a:t>This event, conducted under the aegis of the Institution's Innovation Council (IIC) at the Central University of South Bihar, aimed to foster innovative solutions for sustainable development and environmental conservation.</a:t>
                </a:r>
              </a:p>
              <a:p>
                <a:pPr algn="ctr">
                  <a:lnSpc>
                    <a:spcPts val="2414"/>
                  </a:lnSpc>
                </a:pPr>
                <a:endParaRPr lang="en-US" sz="1360" i="1" dirty="0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endParaRPr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910586" y="943997"/>
                <a:ext cx="1202217" cy="1202217"/>
              </a:xfrm>
              <a:custGeom>
                <a:avLst/>
                <a:gdLst/>
                <a:ahLst/>
                <a:cxnLst/>
                <a:rect l="l" t="t" r="r" b="b"/>
                <a:pathLst>
                  <a:path w="1202217" h="1202217">
                    <a:moveTo>
                      <a:pt x="0" y="0"/>
                    </a:moveTo>
                    <a:lnTo>
                      <a:pt x="1202217" y="0"/>
                    </a:lnTo>
                    <a:lnTo>
                      <a:pt x="1202217" y="1202218"/>
                    </a:lnTo>
                    <a:lnTo>
                      <a:pt x="0" y="120221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3020319" y="1476182"/>
                <a:ext cx="4651361" cy="4670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558"/>
                  </a:lnSpc>
                </a:pPr>
                <a:r>
                  <a:rPr lang="en-US" sz="2541" dirty="0">
                    <a:solidFill>
                      <a:srgbClr val="1A2B44"/>
                    </a:solidFill>
                    <a:latin typeface="Gill Sans Shadowed Light"/>
                    <a:ea typeface="Gill Sans Shadowed Light"/>
                    <a:cs typeface="Gill Sans Shadowed Light"/>
                    <a:sym typeface="Gill Sans Shadowed Light"/>
                  </a:rPr>
                  <a:t>CERTIFICATE</a:t>
                </a:r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3866350" y="2138542"/>
                <a:ext cx="3064861" cy="32746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414"/>
                  </a:lnSpc>
                </a:pPr>
                <a:r>
                  <a:rPr lang="en-US" sz="1724" dirty="0">
                    <a:solidFill>
                      <a:srgbClr val="000000"/>
                    </a:solidFill>
                    <a:latin typeface="Cinzel Decorative"/>
                    <a:ea typeface="Cinzel Decorative"/>
                    <a:cs typeface="Cinzel Decorative"/>
                    <a:sym typeface="Cinzel Decorative"/>
                  </a:rPr>
                  <a:t>of appreciation</a:t>
                </a:r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1188383" y="6344752"/>
                <a:ext cx="2141860" cy="4056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524"/>
                  </a:lnSpc>
                </a:pPr>
                <a:r>
                  <a:rPr lang="en-US" sz="1089" b="1" dirty="0">
                    <a:solidFill>
                      <a:srgbClr val="000000"/>
                    </a:solidFill>
                    <a:latin typeface="Playfair Display Bold"/>
                    <a:ea typeface="Playfair Display Bold"/>
                    <a:cs typeface="Playfair Display Bold"/>
                    <a:sym typeface="Playfair Display Bold"/>
                  </a:rPr>
                  <a:t>President, IIC-CUSB</a:t>
                </a:r>
              </a:p>
              <a:p>
                <a:pPr algn="ctr">
                  <a:lnSpc>
                    <a:spcPts val="1524"/>
                  </a:lnSpc>
                </a:pPr>
                <a:r>
                  <a:rPr lang="en-US" sz="1089" b="1" dirty="0">
                    <a:solidFill>
                      <a:srgbClr val="000000"/>
                    </a:solidFill>
                    <a:latin typeface="Playfair Display Bold"/>
                    <a:ea typeface="Playfair Display Bold"/>
                    <a:cs typeface="Playfair Display Bold"/>
                    <a:sym typeface="Playfair Display Bold"/>
                  </a:rPr>
                  <a:t>(Prof. Venketesh Singh)</a:t>
                </a:r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4256509" y="6344752"/>
                <a:ext cx="2398502" cy="4056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524"/>
                  </a:lnSpc>
                </a:pPr>
                <a:r>
                  <a:rPr lang="en-US" sz="1088" b="1" dirty="0">
                    <a:solidFill>
                      <a:srgbClr val="000000"/>
                    </a:solidFill>
                    <a:latin typeface="Playfair Display Bold"/>
                    <a:ea typeface="Playfair Display Bold"/>
                    <a:cs typeface="Playfair Display Bold"/>
                    <a:sym typeface="Playfair Display Bold"/>
                  </a:rPr>
                  <a:t>Program &amp; Faculty Coordinator </a:t>
                </a:r>
              </a:p>
              <a:p>
                <a:pPr algn="ctr">
                  <a:lnSpc>
                    <a:spcPts val="1524"/>
                  </a:lnSpc>
                </a:pPr>
                <a:r>
                  <a:rPr lang="en-US" sz="1088" b="1" dirty="0">
                    <a:solidFill>
                      <a:srgbClr val="000000"/>
                    </a:solidFill>
                    <a:latin typeface="Playfair Display Bold"/>
                    <a:ea typeface="Playfair Display Bold"/>
                    <a:cs typeface="Playfair Display Bold"/>
                    <a:sym typeface="Playfair Display Bold"/>
                  </a:rPr>
                  <a:t>(Dr. N.L. Devi)</a:t>
                </a:r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7443820" y="6344752"/>
                <a:ext cx="2275710" cy="40567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1525"/>
                  </a:lnSpc>
                </a:pPr>
                <a:r>
                  <a:rPr lang="en-US" sz="1089" b="1" dirty="0">
                    <a:solidFill>
                      <a:srgbClr val="000000"/>
                    </a:solidFill>
                    <a:latin typeface="Playfair Display Bold"/>
                    <a:ea typeface="Playfair Display Bold"/>
                    <a:cs typeface="Playfair Display Bold"/>
                    <a:sym typeface="Playfair Display Bold"/>
                  </a:rPr>
                  <a:t>Innovation Activity Coordinator </a:t>
                </a:r>
              </a:p>
              <a:p>
                <a:pPr algn="ctr">
                  <a:lnSpc>
                    <a:spcPts val="1525"/>
                  </a:lnSpc>
                </a:pPr>
                <a:r>
                  <a:rPr lang="en-US" sz="1089" b="1" dirty="0">
                    <a:solidFill>
                      <a:srgbClr val="000000"/>
                    </a:solidFill>
                    <a:latin typeface="Playfair Display Bold"/>
                    <a:ea typeface="Playfair Display Bold"/>
                    <a:cs typeface="Playfair Display Bold"/>
                    <a:sym typeface="Playfair Display Bold"/>
                  </a:rPr>
                  <a:t>(Dr. Swati Gupta)</a:t>
                </a:r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3069302" y="946221"/>
                <a:ext cx="4553396" cy="69336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541"/>
                  </a:lnSpc>
                </a:pPr>
                <a:r>
                  <a:rPr lang="en-US" sz="1815" dirty="0">
                    <a:solidFill>
                      <a:srgbClr val="EED273"/>
                    </a:solidFill>
                    <a:latin typeface="Celandine"/>
                    <a:ea typeface="Celandine"/>
                    <a:cs typeface="Celandine"/>
                    <a:sym typeface="Celandine"/>
                  </a:rPr>
                  <a:t>CENTRAL UNIVERSITY OF SOUTH BIHAR</a:t>
                </a:r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2383936" y="338109"/>
                <a:ext cx="6029687" cy="48671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558"/>
                  </a:lnSpc>
                </a:pPr>
                <a:r>
                  <a:rPr lang="en-US" sz="2541" dirty="0">
                    <a:solidFill>
                      <a:srgbClr val="B6813A"/>
                    </a:solidFill>
                    <a:latin typeface="Celandine"/>
                    <a:ea typeface="Celandine"/>
                    <a:cs typeface="Celandine"/>
                    <a:sym typeface="Celandine"/>
                  </a:rPr>
                  <a:t>INSTITUTION'S INNOVATION COUNCIL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134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A95AA66-C0FE-E67F-F243-7D3B57219C28}"/>
              </a:ext>
            </a:extLst>
          </p:cNvPr>
          <p:cNvSpPr/>
          <p:nvPr/>
        </p:nvSpPr>
        <p:spPr>
          <a:xfrm>
            <a:off x="0" y="0"/>
            <a:ext cx="9905999" cy="68580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5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A2D55E-29FF-5ADD-A2B4-68176E57B75B}"/>
              </a:ext>
            </a:extLst>
          </p:cNvPr>
          <p:cNvGrpSpPr/>
          <p:nvPr/>
        </p:nvGrpSpPr>
        <p:grpSpPr>
          <a:xfrm>
            <a:off x="288554" y="179924"/>
            <a:ext cx="9327621" cy="6501329"/>
            <a:chOff x="207172" y="198249"/>
            <a:chExt cx="10277656" cy="7163501"/>
          </a:xfrm>
        </p:grpSpPr>
        <p:grpSp>
          <p:nvGrpSpPr>
            <p:cNvPr id="2" name="Group 2"/>
            <p:cNvGrpSpPr/>
            <p:nvPr/>
          </p:nvGrpSpPr>
          <p:grpSpPr>
            <a:xfrm>
              <a:off x="207172" y="198249"/>
              <a:ext cx="10277656" cy="7163501"/>
              <a:chOff x="0" y="0"/>
              <a:chExt cx="3683280" cy="2567237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3683280" cy="2567237"/>
              </a:xfrm>
              <a:custGeom>
                <a:avLst/>
                <a:gdLst/>
                <a:ahLst/>
                <a:cxnLst/>
                <a:rect l="l" t="t" r="r" b="b"/>
                <a:pathLst>
                  <a:path w="3683280" h="2567237">
                    <a:moveTo>
                      <a:pt x="0" y="0"/>
                    </a:moveTo>
                    <a:lnTo>
                      <a:pt x="3683280" y="0"/>
                    </a:lnTo>
                    <a:lnTo>
                      <a:pt x="3683280" y="2567237"/>
                    </a:lnTo>
                    <a:lnTo>
                      <a:pt x="0" y="2567237"/>
                    </a:lnTo>
                    <a:close/>
                  </a:path>
                </a:pathLst>
              </a:custGeom>
              <a:solidFill>
                <a:srgbClr val="FFFEF9"/>
              </a:solidFill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0" y="-28575"/>
                <a:ext cx="3683280" cy="2595812"/>
              </a:xfrm>
              <a:prstGeom prst="rect">
                <a:avLst/>
              </a:prstGeom>
            </p:spPr>
            <p:txBody>
              <a:bodyPr lIns="46104" tIns="46104" rIns="46104" bIns="46104" rtlCol="0" anchor="ctr"/>
              <a:lstStyle/>
              <a:p>
                <a:pPr algn="ctr">
                  <a:lnSpc>
                    <a:spcPts val="1779"/>
                  </a:lnSpc>
                  <a:spcBef>
                    <a:spcPct val="0"/>
                  </a:spcBef>
                </a:pPr>
                <a:endParaRPr sz="1500" dirty="0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8367832" y="1023040"/>
              <a:ext cx="1436157" cy="1436157"/>
            </a:xfrm>
            <a:custGeom>
              <a:avLst/>
              <a:gdLst/>
              <a:ahLst/>
              <a:cxnLst/>
              <a:rect l="l" t="t" r="r" b="b"/>
              <a:pathLst>
                <a:path w="1436157" h="1436157">
                  <a:moveTo>
                    <a:pt x="0" y="0"/>
                  </a:moveTo>
                  <a:lnTo>
                    <a:pt x="1436156" y="0"/>
                  </a:lnTo>
                  <a:lnTo>
                    <a:pt x="1436156" y="1436156"/>
                  </a:lnTo>
                  <a:lnTo>
                    <a:pt x="0" y="14361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8527972" y="326737"/>
              <a:ext cx="1882377" cy="1800420"/>
            </a:xfrm>
            <a:custGeom>
              <a:avLst/>
              <a:gdLst/>
              <a:ahLst/>
              <a:cxnLst/>
              <a:rect l="l" t="t" r="r" b="b"/>
              <a:pathLst>
                <a:path w="1882377" h="1800420">
                  <a:moveTo>
                    <a:pt x="0" y="0"/>
                  </a:moveTo>
                  <a:lnTo>
                    <a:pt x="1882377" y="0"/>
                  </a:lnTo>
                  <a:lnTo>
                    <a:pt x="1882377" y="1800420"/>
                  </a:lnTo>
                  <a:lnTo>
                    <a:pt x="0" y="1800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flipH="1" flipV="1">
              <a:off x="262117" y="5460532"/>
              <a:ext cx="1882377" cy="1800420"/>
            </a:xfrm>
            <a:custGeom>
              <a:avLst/>
              <a:gdLst/>
              <a:ahLst/>
              <a:cxnLst/>
              <a:rect l="l" t="t" r="r" b="b"/>
              <a:pathLst>
                <a:path w="1882377" h="1800420">
                  <a:moveTo>
                    <a:pt x="1882377" y="1800420"/>
                  </a:moveTo>
                  <a:lnTo>
                    <a:pt x="0" y="1800420"/>
                  </a:lnTo>
                  <a:lnTo>
                    <a:pt x="0" y="0"/>
                  </a:lnTo>
                  <a:lnTo>
                    <a:pt x="1882377" y="0"/>
                  </a:lnTo>
                  <a:lnTo>
                    <a:pt x="1882377" y="180042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flipV="1">
              <a:off x="8527972" y="5460532"/>
              <a:ext cx="1882377" cy="1800420"/>
            </a:xfrm>
            <a:custGeom>
              <a:avLst/>
              <a:gdLst/>
              <a:ahLst/>
              <a:cxnLst/>
              <a:rect l="l" t="t" r="r" b="b"/>
              <a:pathLst>
                <a:path w="1882377" h="1800420">
                  <a:moveTo>
                    <a:pt x="0" y="1800420"/>
                  </a:moveTo>
                  <a:lnTo>
                    <a:pt x="1882377" y="1800420"/>
                  </a:lnTo>
                  <a:lnTo>
                    <a:pt x="1882377" y="0"/>
                  </a:lnTo>
                  <a:lnTo>
                    <a:pt x="0" y="0"/>
                  </a:lnTo>
                  <a:lnTo>
                    <a:pt x="0" y="180042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flipH="1">
              <a:off x="281239" y="295395"/>
              <a:ext cx="1882377" cy="1800420"/>
            </a:xfrm>
            <a:custGeom>
              <a:avLst/>
              <a:gdLst/>
              <a:ahLst/>
              <a:cxnLst/>
              <a:rect l="l" t="t" r="r" b="b"/>
              <a:pathLst>
                <a:path w="1882377" h="1800420">
                  <a:moveTo>
                    <a:pt x="1882377" y="0"/>
                  </a:moveTo>
                  <a:lnTo>
                    <a:pt x="0" y="0"/>
                  </a:lnTo>
                  <a:lnTo>
                    <a:pt x="0" y="1800420"/>
                  </a:lnTo>
                  <a:lnTo>
                    <a:pt x="1882377" y="1800420"/>
                  </a:lnTo>
                  <a:lnTo>
                    <a:pt x="1882377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10" name="AutoShape 10"/>
            <p:cNvSpPr/>
            <p:nvPr/>
          </p:nvSpPr>
          <p:spPr>
            <a:xfrm>
              <a:off x="1188383" y="6215147"/>
              <a:ext cx="2179989" cy="0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7491681" y="6268553"/>
              <a:ext cx="2179989" cy="0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4256509" y="6268553"/>
              <a:ext cx="2179989" cy="0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Freeform 13"/>
            <p:cNvSpPr/>
            <p:nvPr/>
          </p:nvSpPr>
          <p:spPr>
            <a:xfrm>
              <a:off x="4480905" y="2604631"/>
              <a:ext cx="2174106" cy="2985724"/>
            </a:xfrm>
            <a:custGeom>
              <a:avLst/>
              <a:gdLst/>
              <a:ahLst/>
              <a:cxnLst/>
              <a:rect l="l" t="t" r="r" b="b"/>
              <a:pathLst>
                <a:path w="2174106" h="2985724">
                  <a:moveTo>
                    <a:pt x="0" y="0"/>
                  </a:moveTo>
                  <a:lnTo>
                    <a:pt x="2174106" y="0"/>
                  </a:lnTo>
                  <a:lnTo>
                    <a:pt x="2174106" y="2985724"/>
                  </a:lnTo>
                  <a:lnTo>
                    <a:pt x="0" y="2985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51000"/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756000" y="2842712"/>
              <a:ext cx="9338797" cy="2248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27"/>
                </a:lnSpc>
              </a:pPr>
              <a:r>
                <a:rPr lang="en-US" sz="1360" i="1" dirty="0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This is to certify that </a:t>
              </a:r>
              <a:r>
                <a:rPr lang="en-US" sz="1360" i="1" dirty="0">
                  <a:solidFill>
                    <a:schemeClr val="bg1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______________________</a:t>
              </a:r>
              <a:r>
                <a:rPr lang="en-US" sz="1360" i="1" dirty="0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 is enrolled student in the </a:t>
              </a:r>
              <a:r>
                <a:rPr lang="en-US" sz="1360" i="1" dirty="0">
                  <a:solidFill>
                    <a:schemeClr val="bg1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_______________ </a:t>
              </a:r>
              <a:r>
                <a:rPr lang="en-US" sz="1360" i="1" dirty="0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program having Enrollment number </a:t>
              </a:r>
              <a:r>
                <a:rPr lang="en-US" sz="1360" i="1" dirty="0">
                  <a:solidFill>
                    <a:schemeClr val="bg1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_________________</a:t>
              </a:r>
              <a:r>
                <a:rPr lang="en-US" sz="1360" i="1" dirty="0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 from the  Department of </a:t>
              </a:r>
              <a:r>
                <a:rPr lang="en-US" sz="1360" i="1" dirty="0">
                  <a:solidFill>
                    <a:schemeClr val="bg1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___________________</a:t>
              </a:r>
              <a:r>
                <a:rPr lang="en-US" sz="1360" i="1" dirty="0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, has actively participated in the event </a:t>
              </a:r>
              <a:r>
                <a:rPr lang="en-US" sz="1360" b="1" i="1" dirty="0">
                  <a:solidFill>
                    <a:srgbClr val="000000"/>
                  </a:solidFill>
                  <a:latin typeface="Times New Roman Bold Italics"/>
                  <a:ea typeface="Times New Roman Bold Italics"/>
                  <a:cs typeface="Times New Roman Bold Italics"/>
                  <a:sym typeface="Times New Roman Bold Italics"/>
                </a:rPr>
                <a:t>Showcase Your Innovative Ideas</a:t>
              </a:r>
              <a:r>
                <a:rPr lang="en-US" sz="1360" i="1" dirty="0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,  held on </a:t>
              </a:r>
              <a:r>
                <a:rPr lang="en-US" sz="1360" b="1" i="1" dirty="0">
                  <a:solidFill>
                    <a:srgbClr val="000000"/>
                  </a:solidFill>
                  <a:latin typeface="Times New Roman Bold Italics"/>
                  <a:ea typeface="Times New Roman Bold Italics"/>
                  <a:cs typeface="Times New Roman Bold Italics"/>
                  <a:sym typeface="Times New Roman Bold Italics"/>
                </a:rPr>
                <a:t>February 10, 2025</a:t>
              </a:r>
              <a:r>
                <a:rPr lang="en-US" sz="1360" i="1" dirty="0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, under the theme </a:t>
              </a:r>
              <a:r>
                <a:rPr lang="en-US" sz="1360" b="1" i="1" dirty="0">
                  <a:solidFill>
                    <a:srgbClr val="000000"/>
                  </a:solidFill>
                  <a:latin typeface="Times New Roman Bold Italics"/>
                  <a:ea typeface="Times New Roman Bold Italics"/>
                  <a:cs typeface="Times New Roman Bold Italics"/>
                  <a:sym typeface="Times New Roman Bold Italics"/>
                </a:rPr>
                <a:t>Approaching Green Technology: Sustainable Impact on the Society.</a:t>
              </a:r>
              <a:r>
                <a:rPr lang="en-US" sz="1360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﻿</a:t>
              </a:r>
            </a:p>
            <a:p>
              <a:pPr algn="ctr">
                <a:lnSpc>
                  <a:spcPts val="2327"/>
                </a:lnSpc>
              </a:pPr>
              <a:r>
                <a:rPr lang="en-US" sz="1360" i="1" dirty="0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This event, organized by the </a:t>
              </a:r>
              <a:r>
                <a:rPr lang="en-US" sz="1360" b="1" i="1" dirty="0">
                  <a:solidFill>
                    <a:srgbClr val="000000"/>
                  </a:solidFill>
                  <a:latin typeface="Times New Roman Bold Italics"/>
                  <a:ea typeface="Times New Roman Bold Italics"/>
                  <a:cs typeface="Times New Roman Bold Italics"/>
                  <a:sym typeface="Times New Roman Bold Italics"/>
                </a:rPr>
                <a:t>Institution's Innovation Council (IIC)</a:t>
              </a:r>
              <a:r>
                <a:rPr lang="en-US" sz="1360" i="1" dirty="0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 at the </a:t>
              </a:r>
              <a:r>
                <a:rPr lang="en-US" sz="1360" b="1" i="1" dirty="0">
                  <a:solidFill>
                    <a:srgbClr val="000000"/>
                  </a:solidFill>
                  <a:latin typeface="Times New Roman Bold Italics"/>
                  <a:ea typeface="Times New Roman Bold Italics"/>
                  <a:cs typeface="Times New Roman Bold Italics"/>
                  <a:sym typeface="Times New Roman Bold Italics"/>
                </a:rPr>
                <a:t>Central University of South Bihar</a:t>
              </a:r>
              <a:r>
                <a:rPr lang="en-US" sz="1360" i="1" dirty="0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, aimed to promote innovative solutions for sustainable development and environmental conservation.</a:t>
              </a:r>
            </a:p>
            <a:p>
              <a:pPr algn="ctr">
                <a:lnSpc>
                  <a:spcPts val="2327"/>
                </a:lnSpc>
              </a:pPr>
              <a:endParaRPr lang="en-US" sz="1360" i="1" dirty="0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endParaRPr>
            </a:p>
          </p:txBody>
        </p:sp>
        <p:sp>
          <p:nvSpPr>
            <p:cNvPr id="16" name="Freeform 16"/>
            <p:cNvSpPr/>
            <p:nvPr/>
          </p:nvSpPr>
          <p:spPr>
            <a:xfrm>
              <a:off x="910586" y="943997"/>
              <a:ext cx="1202217" cy="1202217"/>
            </a:xfrm>
            <a:custGeom>
              <a:avLst/>
              <a:gdLst/>
              <a:ahLst/>
              <a:cxnLst/>
              <a:rect l="l" t="t" r="r" b="b"/>
              <a:pathLst>
                <a:path w="1202217" h="1202217">
                  <a:moveTo>
                    <a:pt x="0" y="0"/>
                  </a:moveTo>
                  <a:lnTo>
                    <a:pt x="1202217" y="0"/>
                  </a:lnTo>
                  <a:lnTo>
                    <a:pt x="1202217" y="1202218"/>
                  </a:lnTo>
                  <a:lnTo>
                    <a:pt x="0" y="1202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3020319" y="1476182"/>
              <a:ext cx="4651360" cy="4670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58"/>
                </a:lnSpc>
              </a:pPr>
              <a:r>
                <a:rPr lang="en-US" sz="2541" dirty="0">
                  <a:solidFill>
                    <a:srgbClr val="1A2B44"/>
                  </a:solidFill>
                  <a:latin typeface="Gill Sans Shadowed Light"/>
                  <a:ea typeface="Gill Sans Shadowed Light"/>
                  <a:cs typeface="Gill Sans Shadowed Light"/>
                  <a:sym typeface="Gill Sans Shadowed Light"/>
                </a:rPr>
                <a:t>CERTIFICATE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866349" y="2138542"/>
              <a:ext cx="3064861" cy="327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14"/>
                </a:lnSpc>
              </a:pPr>
              <a:r>
                <a:rPr lang="en-US" sz="1724" dirty="0">
                  <a:solidFill>
                    <a:srgbClr val="000000"/>
                  </a:solidFill>
                  <a:latin typeface="Cinzel Decorative"/>
                  <a:ea typeface="Cinzel Decorative"/>
                  <a:cs typeface="Cinzel Decorative"/>
                  <a:sym typeface="Cinzel Decorative"/>
                </a:rPr>
                <a:t>OF PARTICIPATION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88383" y="6344752"/>
              <a:ext cx="2141860" cy="4056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4"/>
                </a:lnSpc>
              </a:pPr>
              <a:r>
                <a:rPr lang="en-US" sz="1089" b="1" dirty="0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President, IIC-CUSB</a:t>
              </a:r>
            </a:p>
            <a:p>
              <a:pPr algn="ctr">
                <a:lnSpc>
                  <a:spcPts val="1524"/>
                </a:lnSpc>
              </a:pPr>
              <a:r>
                <a:rPr lang="en-US" sz="1089" b="1" dirty="0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(Prof. Venketesh Singh)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4256509" y="6344752"/>
              <a:ext cx="2398502" cy="4056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4"/>
                </a:lnSpc>
              </a:pPr>
              <a:r>
                <a:rPr lang="en-US" sz="1088" b="1" dirty="0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Program &amp; Faculty Coordinator </a:t>
              </a:r>
            </a:p>
            <a:p>
              <a:pPr algn="ctr">
                <a:lnSpc>
                  <a:spcPts val="1524"/>
                </a:lnSpc>
              </a:pPr>
              <a:r>
                <a:rPr lang="en-US" sz="1088" b="1" dirty="0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(Dr. N.L. Devi)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443820" y="6344752"/>
              <a:ext cx="2275710" cy="4056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5"/>
                </a:lnSpc>
              </a:pPr>
              <a:r>
                <a:rPr lang="en-US" sz="1089" b="1" dirty="0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Innovation Activity Coordinator </a:t>
              </a:r>
            </a:p>
            <a:p>
              <a:pPr algn="ctr">
                <a:lnSpc>
                  <a:spcPts val="1525"/>
                </a:lnSpc>
              </a:pPr>
              <a:r>
                <a:rPr lang="en-US" sz="1089" b="1" dirty="0">
                  <a:solidFill>
                    <a:srgbClr val="00000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(Dr. Swati Gupta)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3069301" y="946221"/>
              <a:ext cx="4553396" cy="693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41"/>
                </a:lnSpc>
              </a:pPr>
              <a:r>
                <a:rPr lang="en-US" sz="1815" dirty="0">
                  <a:solidFill>
                    <a:srgbClr val="EED273"/>
                  </a:solidFill>
                  <a:latin typeface="Celandine"/>
                  <a:ea typeface="Celandine"/>
                  <a:cs typeface="Celandine"/>
                  <a:sym typeface="Celandine"/>
                </a:rPr>
                <a:t>CENTRAL UNIVERSITY OF SOUTH BIHAR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383936" y="338109"/>
              <a:ext cx="6029687" cy="486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58"/>
                </a:lnSpc>
              </a:pPr>
              <a:r>
                <a:rPr lang="en-US" sz="2541" dirty="0">
                  <a:solidFill>
                    <a:srgbClr val="B6813A"/>
                  </a:solidFill>
                  <a:latin typeface="Celandine"/>
                  <a:ea typeface="Celandine"/>
                  <a:cs typeface="Celandine"/>
                  <a:sym typeface="Celandine"/>
                </a:rPr>
                <a:t>INSTITUTION'S INNOVATION COUNCIL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739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411</Words>
  <Application>Microsoft Office PowerPoint</Application>
  <PresentationFormat>A4 Paper (210x297 mm)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Times New Roman Italics</vt:lpstr>
      <vt:lpstr>Times New Roman Bold Italics</vt:lpstr>
      <vt:lpstr>Gill Sans Shadowed Light</vt:lpstr>
      <vt:lpstr>Celandine</vt:lpstr>
      <vt:lpstr>Cinzel Decorative</vt:lpstr>
      <vt:lpstr>Times New Roman Bold</vt:lpstr>
      <vt:lpstr>Arial</vt:lpstr>
      <vt:lpstr>Playfair Display Bold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Bordered Appreciation Certificate</dc:title>
  <cp:lastModifiedBy>Deepu Kumar</cp:lastModifiedBy>
  <cp:revision>14</cp:revision>
  <dcterms:created xsi:type="dcterms:W3CDTF">2006-08-16T00:00:00Z</dcterms:created>
  <dcterms:modified xsi:type="dcterms:W3CDTF">2025-02-10T12:58:55Z</dcterms:modified>
  <dc:identifier>DAGenyzYWQ4</dc:identifier>
</cp:coreProperties>
</file>