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7474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9246" y="2855377"/>
            <a:ext cx="105652" cy="10563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8214" y="2855377"/>
            <a:ext cx="105652" cy="10563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0278" y="2855377"/>
            <a:ext cx="105653" cy="1056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747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2810"/>
            <a:ext cx="667933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6135" y="1194410"/>
            <a:ext cx="8251729" cy="3015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2255638"/>
            <a:ext cx="557847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SHIPMENT SUCCESS METRICS DASHBOARD</a:t>
            </a:r>
            <a:b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DETAILS</a:t>
            </a:r>
            <a:endParaRPr sz="4400" b="1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0225" y="202784"/>
            <a:ext cx="3543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latin typeface="Trebuchet MS"/>
                <a:cs typeface="Trebuchet MS"/>
              </a:rPr>
              <a:t>In </a:t>
            </a:r>
            <a:r>
              <a:rPr sz="3000" spc="-325" dirty="0">
                <a:latin typeface="Trebuchet MS"/>
                <a:cs typeface="Trebuchet MS"/>
              </a:rPr>
              <a:t>time</a:t>
            </a:r>
            <a:r>
              <a:rPr sz="3000" spc="-210" dirty="0">
                <a:latin typeface="Trebuchet MS"/>
                <a:cs typeface="Trebuchet MS"/>
              </a:rPr>
              <a:t> </a:t>
            </a:r>
            <a:r>
              <a:rPr sz="3000" spc="-280" dirty="0">
                <a:latin typeface="Trebuchet MS"/>
                <a:cs typeface="Trebuchet MS"/>
              </a:rPr>
              <a:t>or</a:t>
            </a:r>
            <a:r>
              <a:rPr sz="3000" spc="-210" dirty="0">
                <a:latin typeface="Trebuchet MS"/>
                <a:cs typeface="Trebuchet MS"/>
              </a:rPr>
              <a:t> </a:t>
            </a:r>
            <a:r>
              <a:rPr sz="3000" spc="-285" dirty="0">
                <a:latin typeface="Trebuchet MS"/>
                <a:cs typeface="Trebuchet MS"/>
              </a:rPr>
              <a:t>Early</a:t>
            </a:r>
            <a:r>
              <a:rPr sz="3000" spc="-210" dirty="0">
                <a:latin typeface="Trebuchet MS"/>
                <a:cs typeface="Trebuchet MS"/>
              </a:rPr>
              <a:t> </a:t>
            </a:r>
            <a:r>
              <a:rPr sz="3000" spc="-285" dirty="0">
                <a:latin typeface="Trebuchet MS"/>
                <a:cs typeface="Trebuchet MS"/>
              </a:rPr>
              <a:t>deliveries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3591338"/>
            <a:ext cx="7694930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Findings:</a:t>
            </a:r>
            <a:endParaRPr sz="1400">
              <a:latin typeface="Cambria"/>
              <a:cs typeface="Cambria"/>
            </a:endParaRPr>
          </a:p>
          <a:p>
            <a:pPr marL="469265" indent="-335915">
              <a:lnSpc>
                <a:spcPct val="100000"/>
              </a:lnSpc>
              <a:spcBef>
                <a:spcPts val="14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Maximum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no.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Early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deliveries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happened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May,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August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February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respectively.</a:t>
            </a:r>
            <a:endParaRPr sz="1400">
              <a:latin typeface="Cambria"/>
              <a:cs typeface="Cambria"/>
            </a:endParaRPr>
          </a:p>
          <a:p>
            <a:pPr marL="469265" indent="-335915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Customers</a:t>
            </a:r>
            <a:r>
              <a:rPr sz="14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Cambria"/>
                <a:cs typeface="Cambria"/>
              </a:rPr>
              <a:t>salespersons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‘BCA’,</a:t>
            </a:r>
            <a:r>
              <a:rPr sz="14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Cambria"/>
                <a:cs typeface="Cambria"/>
              </a:rPr>
              <a:t>‘BCA-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CMA’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‘ITJ’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received</a:t>
            </a:r>
            <a:r>
              <a:rPr sz="14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maximum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no.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Early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deliveries.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624" y="835405"/>
            <a:ext cx="776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785" algn="l"/>
              </a:tabLst>
            </a:pPr>
            <a:r>
              <a:rPr sz="1800" spc="-185" dirty="0">
                <a:solidFill>
                  <a:srgbClr val="FFFFFF"/>
                </a:solidFill>
                <a:latin typeface="Cambria"/>
                <a:cs typeface="Cambria"/>
              </a:rPr>
              <a:t>1.</a:t>
            </a:r>
            <a:r>
              <a:rPr sz="18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Month</a:t>
            </a:r>
            <a:r>
              <a:rPr sz="18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vs</a:t>
            </a:r>
            <a:r>
              <a:rPr sz="18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Early</a:t>
            </a:r>
            <a:r>
              <a:rPr sz="18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deliveries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2.</a:t>
            </a:r>
            <a:r>
              <a:rPr sz="1800" spc="-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mbria"/>
                <a:cs typeface="Cambria"/>
              </a:rPr>
              <a:t>Salesperson</a:t>
            </a:r>
            <a:r>
              <a:rPr sz="1800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vs</a:t>
            </a:r>
            <a:r>
              <a:rPr sz="1800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Early</a:t>
            </a:r>
            <a:r>
              <a:rPr sz="1800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Cambria"/>
                <a:cs typeface="Cambria"/>
              </a:rPr>
              <a:t>deliveries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574" y="1287050"/>
            <a:ext cx="4038975" cy="17990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2224" y="1287050"/>
            <a:ext cx="3903000" cy="1799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8906"/>
            <a:ext cx="3074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3.</a:t>
            </a:r>
            <a:r>
              <a:rPr spc="-30" dirty="0"/>
              <a:t> </a:t>
            </a:r>
            <a:r>
              <a:rPr dirty="0"/>
              <a:t>Customers</a:t>
            </a:r>
            <a:r>
              <a:rPr spc="-75" dirty="0"/>
              <a:t> </a:t>
            </a:r>
            <a:r>
              <a:rPr dirty="0"/>
              <a:t>by</a:t>
            </a:r>
            <a:r>
              <a:rPr spc="-50" dirty="0"/>
              <a:t> </a:t>
            </a:r>
            <a:r>
              <a:rPr dirty="0"/>
              <a:t>Early</a:t>
            </a:r>
            <a:r>
              <a:rPr spc="-50" dirty="0"/>
              <a:t> </a:t>
            </a:r>
            <a:r>
              <a:rPr spc="-40" dirty="0"/>
              <a:t>deliveries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3698513"/>
            <a:ext cx="768477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Findings:</a:t>
            </a:r>
            <a:endParaRPr sz="1400">
              <a:latin typeface="Cambria"/>
              <a:cs typeface="Cambria"/>
            </a:endParaRPr>
          </a:p>
          <a:p>
            <a:pPr marL="469265" indent="-335915">
              <a:lnSpc>
                <a:spcPct val="100000"/>
              </a:lnSpc>
              <a:spcBef>
                <a:spcPts val="14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Customer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Cambria"/>
                <a:cs typeface="Cambria"/>
              </a:rPr>
              <a:t>8723</a:t>
            </a:r>
            <a:r>
              <a:rPr sz="14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received</a:t>
            </a:r>
            <a:r>
              <a:rPr sz="14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maximum</a:t>
            </a:r>
            <a:r>
              <a:rPr sz="14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no.</a:t>
            </a:r>
            <a:r>
              <a:rPr sz="14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Early</a:t>
            </a:r>
            <a:r>
              <a:rPr sz="14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deliveries.</a:t>
            </a:r>
            <a:endParaRPr sz="1400">
              <a:latin typeface="Cambria"/>
              <a:cs typeface="Cambria"/>
            </a:endParaRPr>
          </a:p>
          <a:p>
            <a:pPr marL="469900" marR="5080" indent="-336550">
              <a:lnSpc>
                <a:spcPct val="114999"/>
              </a:lnSpc>
              <a:buFont typeface="Arial MT"/>
              <a:buChar char="●"/>
              <a:tabLst>
                <a:tab pos="469900" algn="l"/>
              </a:tabLst>
            </a:pP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Maximum no. of Early</a:t>
            </a:r>
            <a:r>
              <a:rPr sz="14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deliveries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happened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 in Oklahoma</a:t>
            </a:r>
            <a:r>
              <a:rPr sz="14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city, Baton Rouge,</a:t>
            </a:r>
            <a:r>
              <a:rPr sz="14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Mesa and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Cincinnati respectively.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799" y="1071425"/>
            <a:ext cx="3975499" cy="2100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2025" y="1071425"/>
            <a:ext cx="4031699" cy="21538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95050" y="508906"/>
            <a:ext cx="2559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Cities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by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Early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Cambria"/>
                <a:cs typeface="Cambria"/>
              </a:rPr>
              <a:t>deliveries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3644938"/>
            <a:ext cx="815213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Findings:</a:t>
            </a:r>
            <a:endParaRPr sz="1400">
              <a:latin typeface="Cambria"/>
              <a:cs typeface="Cambria"/>
            </a:endParaRPr>
          </a:p>
          <a:p>
            <a:pPr marL="469265" indent="-335915">
              <a:lnSpc>
                <a:spcPct val="100000"/>
              </a:lnSpc>
              <a:spcBef>
                <a:spcPts val="14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Orders</a:t>
            </a:r>
            <a:r>
              <a:rPr sz="14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sz="14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Cambria"/>
                <a:cs typeface="Cambria"/>
              </a:rPr>
              <a:t>Team's-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Coast, North,</a:t>
            </a:r>
            <a:r>
              <a:rPr sz="14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South 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received</a:t>
            </a:r>
            <a:r>
              <a:rPr sz="14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maximum no.</a:t>
            </a:r>
            <a:r>
              <a:rPr sz="14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of Early</a:t>
            </a:r>
            <a:r>
              <a:rPr sz="14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deliveries.</a:t>
            </a:r>
            <a:endParaRPr sz="1400">
              <a:latin typeface="Cambria"/>
              <a:cs typeface="Cambria"/>
            </a:endParaRPr>
          </a:p>
          <a:p>
            <a:pPr marL="469900" marR="5080" indent="-336550">
              <a:lnSpc>
                <a:spcPct val="114999"/>
              </a:lnSpc>
              <a:buFont typeface="Arial MT"/>
              <a:buChar char="●"/>
              <a:tabLst>
                <a:tab pos="469900" algn="l"/>
              </a:tabLst>
            </a:pP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Service</a:t>
            </a:r>
            <a:r>
              <a:rPr sz="14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channels-</a:t>
            </a: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Grocery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mbria"/>
                <a:cs typeface="Cambria"/>
              </a:rPr>
              <a:t>store,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Sm</a:t>
            </a:r>
            <a:r>
              <a:rPr sz="14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02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04</a:t>
            </a:r>
            <a:r>
              <a:rPr sz="14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check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out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Convenience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shop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received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maximum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no.</a:t>
            </a:r>
            <a:r>
              <a:rPr sz="14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Early</a:t>
            </a: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mbria"/>
                <a:cs typeface="Cambria"/>
              </a:rPr>
              <a:t>orders</a:t>
            </a: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respectively.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699" y="1092999"/>
            <a:ext cx="4028124" cy="218597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4174" y="1092999"/>
            <a:ext cx="4028124" cy="218597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535380"/>
            <a:ext cx="2647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5.</a:t>
            </a:r>
            <a:r>
              <a:rPr spc="-40" dirty="0"/>
              <a:t> </a:t>
            </a:r>
            <a:r>
              <a:rPr spc="-50" dirty="0"/>
              <a:t>Teams </a:t>
            </a:r>
            <a:r>
              <a:rPr dirty="0"/>
              <a:t>by</a:t>
            </a:r>
            <a:r>
              <a:rPr spc="-55" dirty="0"/>
              <a:t> </a:t>
            </a:r>
            <a:r>
              <a:rPr dirty="0"/>
              <a:t>Early</a:t>
            </a:r>
            <a:r>
              <a:rPr spc="-50" dirty="0"/>
              <a:t> </a:t>
            </a:r>
            <a:r>
              <a:rPr spc="-40" dirty="0"/>
              <a:t>deliveries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62975" y="535380"/>
            <a:ext cx="3540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Cambria"/>
                <a:cs typeface="Cambria"/>
              </a:rPr>
              <a:t>6.</a:t>
            </a:r>
            <a:r>
              <a:rPr sz="18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Service</a:t>
            </a:r>
            <a:r>
              <a:rPr sz="1800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channel</a:t>
            </a:r>
            <a:r>
              <a:rPr sz="18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by</a:t>
            </a:r>
            <a:r>
              <a:rPr sz="18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Early</a:t>
            </a:r>
            <a:r>
              <a:rPr sz="18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Cambria"/>
                <a:cs typeface="Cambria"/>
              </a:rPr>
              <a:t>deliveries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6096" y="164934"/>
            <a:ext cx="25520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70" dirty="0">
                <a:latin typeface="Trebuchet MS"/>
                <a:cs typeface="Trebuchet MS"/>
              </a:rPr>
              <a:t>On</a:t>
            </a:r>
            <a:r>
              <a:rPr sz="3000" spc="-215" dirty="0">
                <a:latin typeface="Trebuchet MS"/>
                <a:cs typeface="Trebuchet MS"/>
              </a:rPr>
              <a:t> </a:t>
            </a:r>
            <a:r>
              <a:rPr sz="3000" spc="-325" dirty="0">
                <a:latin typeface="Trebuchet MS"/>
                <a:cs typeface="Trebuchet MS"/>
              </a:rPr>
              <a:t>time</a:t>
            </a:r>
            <a:r>
              <a:rPr sz="3000" spc="-215" dirty="0">
                <a:latin typeface="Trebuchet MS"/>
                <a:cs typeface="Trebuchet MS"/>
              </a:rPr>
              <a:t> </a:t>
            </a:r>
            <a:r>
              <a:rPr sz="3000" spc="-275" dirty="0">
                <a:latin typeface="Trebuchet MS"/>
                <a:cs typeface="Trebuchet MS"/>
              </a:rPr>
              <a:t>Deliveries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3666363"/>
            <a:ext cx="7357109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Findings:</a:t>
            </a:r>
            <a:endParaRPr sz="1400">
              <a:latin typeface="Cambria"/>
              <a:cs typeface="Cambria"/>
            </a:endParaRPr>
          </a:p>
          <a:p>
            <a:pPr marL="469265" indent="-335915">
              <a:lnSpc>
                <a:spcPct val="100000"/>
              </a:lnSpc>
              <a:spcBef>
                <a:spcPts val="14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Maximum</a:t>
            </a:r>
            <a:r>
              <a:rPr sz="14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no.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Cambria"/>
                <a:cs typeface="Cambria"/>
              </a:rPr>
              <a:t>On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time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deliveries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happened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May,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July,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February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respectively.</a:t>
            </a:r>
            <a:endParaRPr sz="1400">
              <a:latin typeface="Cambria"/>
              <a:cs typeface="Cambria"/>
            </a:endParaRPr>
          </a:p>
          <a:p>
            <a:pPr marL="469265" indent="-335915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Customers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Cambria"/>
                <a:cs typeface="Cambria"/>
              </a:rPr>
              <a:t>salespersons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Cambria"/>
                <a:cs typeface="Cambria"/>
              </a:rPr>
              <a:t>ORL,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Cambria"/>
                <a:cs typeface="Cambria"/>
              </a:rPr>
              <a:t>TUB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Cambria"/>
                <a:cs typeface="Cambria"/>
              </a:rPr>
              <a:t>PLH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received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maximum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no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Cambria"/>
                <a:cs typeface="Cambria"/>
              </a:rPr>
              <a:t>On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time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deliveries.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1325" y="1382325"/>
            <a:ext cx="4020973" cy="178922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4075" y="771030"/>
            <a:ext cx="2965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5" dirty="0">
                <a:solidFill>
                  <a:srgbClr val="FFFFFF"/>
                </a:solidFill>
                <a:latin typeface="Cambria"/>
                <a:cs typeface="Cambria"/>
              </a:rPr>
              <a:t>1.</a:t>
            </a:r>
            <a:r>
              <a:rPr sz="18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Month</a:t>
            </a:r>
            <a:r>
              <a:rPr sz="18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by</a:t>
            </a:r>
            <a:r>
              <a:rPr sz="18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On</a:t>
            </a:r>
            <a:r>
              <a:rPr sz="18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time</a:t>
            </a:r>
            <a:r>
              <a:rPr sz="18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Cambria"/>
                <a:cs typeface="Cambria"/>
              </a:rPr>
              <a:t>deliveries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0575" y="771030"/>
            <a:ext cx="3559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2.</a:t>
            </a:r>
            <a:r>
              <a:rPr sz="18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mbria"/>
                <a:cs typeface="Cambria"/>
              </a:rPr>
              <a:t>Salespersons</a:t>
            </a:r>
            <a:r>
              <a:rPr sz="18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by</a:t>
            </a:r>
            <a:r>
              <a:rPr sz="18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On</a:t>
            </a:r>
            <a:r>
              <a:rPr sz="18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time</a:t>
            </a:r>
            <a:r>
              <a:rPr sz="18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mbria"/>
                <a:cs typeface="Cambria"/>
              </a:rPr>
              <a:t>deliveries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1321250"/>
            <a:ext cx="4222201" cy="1850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3452062"/>
            <a:ext cx="7612380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Findings:</a:t>
            </a:r>
            <a:endParaRPr sz="1400">
              <a:latin typeface="Cambria"/>
              <a:cs typeface="Cambria"/>
            </a:endParaRPr>
          </a:p>
          <a:p>
            <a:pPr marL="469265" indent="-335915">
              <a:lnSpc>
                <a:spcPct val="100000"/>
              </a:lnSpc>
              <a:spcBef>
                <a:spcPts val="14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Customer</a:t>
            </a:r>
            <a:r>
              <a:rPr sz="14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Cambria"/>
                <a:cs typeface="Cambria"/>
              </a:rPr>
              <a:t>8782,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Customer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Cambria"/>
                <a:cs typeface="Cambria"/>
              </a:rPr>
              <a:t>676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Customer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Cambria"/>
                <a:cs typeface="Cambria"/>
              </a:rPr>
              <a:t>1624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received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maximum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no.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Cambria"/>
                <a:cs typeface="Cambria"/>
              </a:rPr>
              <a:t>On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time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deliveries.</a:t>
            </a:r>
            <a:endParaRPr sz="1400">
              <a:latin typeface="Cambria"/>
              <a:cs typeface="Cambria"/>
            </a:endParaRPr>
          </a:p>
          <a:p>
            <a:pPr marL="469265" indent="-335915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Maximum</a:t>
            </a:r>
            <a:r>
              <a:rPr sz="14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no.</a:t>
            </a:r>
            <a:r>
              <a:rPr sz="14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Cambria"/>
                <a:cs typeface="Cambria"/>
              </a:rPr>
              <a:t>On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time</a:t>
            </a:r>
            <a:r>
              <a:rPr sz="14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deliveries</a:t>
            </a:r>
            <a:r>
              <a:rPr sz="14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happened</a:t>
            </a:r>
            <a:r>
              <a:rPr sz="14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Oklahoma</a:t>
            </a:r>
            <a:r>
              <a:rPr sz="14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city</a:t>
            </a:r>
            <a:r>
              <a:rPr sz="14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Cincinnati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respectively.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699" y="1116549"/>
            <a:ext cx="4017424" cy="20637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32749" y="1116549"/>
            <a:ext cx="4017424" cy="20637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87" y="599580"/>
            <a:ext cx="33705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3.</a:t>
            </a:r>
            <a:r>
              <a:rPr spc="-20" dirty="0"/>
              <a:t> </a:t>
            </a:r>
            <a:r>
              <a:rPr dirty="0"/>
              <a:t>Customers</a:t>
            </a:r>
            <a:r>
              <a:rPr spc="-20" dirty="0"/>
              <a:t> </a:t>
            </a:r>
            <a:r>
              <a:rPr dirty="0"/>
              <a:t>by</a:t>
            </a:r>
            <a:r>
              <a:rPr spc="-20" dirty="0"/>
              <a:t> </a:t>
            </a:r>
            <a:r>
              <a:rPr spc="114" dirty="0"/>
              <a:t>On</a:t>
            </a:r>
            <a:r>
              <a:rPr spc="-15" dirty="0"/>
              <a:t> </a:t>
            </a:r>
            <a:r>
              <a:rPr dirty="0"/>
              <a:t>time</a:t>
            </a:r>
            <a:r>
              <a:rPr spc="-20" dirty="0"/>
              <a:t> </a:t>
            </a:r>
            <a:r>
              <a:rPr spc="-40" dirty="0"/>
              <a:t>deliveries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55837" y="599580"/>
            <a:ext cx="2894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4.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Cities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by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On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time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Cambria"/>
                <a:cs typeface="Cambria"/>
              </a:rPr>
              <a:t>deliveries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3687788"/>
            <a:ext cx="815213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Findings:</a:t>
            </a:r>
            <a:endParaRPr sz="1400">
              <a:latin typeface="Cambria"/>
              <a:cs typeface="Cambria"/>
            </a:endParaRPr>
          </a:p>
          <a:p>
            <a:pPr marL="469265" indent="-335915">
              <a:lnSpc>
                <a:spcPct val="100000"/>
              </a:lnSpc>
              <a:spcBef>
                <a:spcPts val="14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Orders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Cambria"/>
                <a:cs typeface="Cambria"/>
              </a:rPr>
              <a:t>Team's-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South,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North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Florianopolis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received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maximum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no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Cambria"/>
                <a:cs typeface="Cambria"/>
              </a:rPr>
              <a:t>On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time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deliveries.</a:t>
            </a:r>
            <a:endParaRPr sz="1400">
              <a:latin typeface="Cambria"/>
              <a:cs typeface="Cambria"/>
            </a:endParaRPr>
          </a:p>
          <a:p>
            <a:pPr marL="469900" marR="5080" indent="-336550">
              <a:lnSpc>
                <a:spcPct val="114999"/>
              </a:lnSpc>
              <a:buFont typeface="Arial MT"/>
              <a:buChar char="●"/>
              <a:tabLst>
                <a:tab pos="469900" algn="l"/>
              </a:tabLst>
            </a:pP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Service</a:t>
            </a:r>
            <a:r>
              <a:rPr sz="14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channels-</a:t>
            </a: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Grocery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mbria"/>
                <a:cs typeface="Cambria"/>
              </a:rPr>
              <a:t>store,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Sm</a:t>
            </a:r>
            <a:r>
              <a:rPr sz="14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02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04</a:t>
            </a:r>
            <a:r>
              <a:rPr sz="14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check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out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Convenience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shop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received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maximum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no.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Cambria"/>
                <a:cs typeface="Cambria"/>
              </a:rPr>
              <a:t>On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time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orders.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574" y="1205424"/>
            <a:ext cx="3985249" cy="22287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600" y="1205424"/>
            <a:ext cx="4031698" cy="22287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5512" y="673480"/>
            <a:ext cx="294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5.</a:t>
            </a:r>
            <a:r>
              <a:rPr spc="-20" dirty="0"/>
              <a:t> </a:t>
            </a:r>
            <a:r>
              <a:rPr spc="-50" dirty="0"/>
              <a:t>Teams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spc="114" dirty="0"/>
              <a:t>On</a:t>
            </a:r>
            <a:r>
              <a:rPr spc="-20" dirty="0"/>
              <a:t> </a:t>
            </a:r>
            <a:r>
              <a:rPr dirty="0"/>
              <a:t>time</a:t>
            </a:r>
            <a:r>
              <a:rPr spc="-15" dirty="0"/>
              <a:t> </a:t>
            </a:r>
            <a:r>
              <a:rPr spc="-40" dirty="0"/>
              <a:t>deliveries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57600" y="673480"/>
            <a:ext cx="38373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Cambria"/>
                <a:cs typeface="Cambria"/>
              </a:rPr>
              <a:t>6.</a:t>
            </a:r>
            <a:r>
              <a:rPr sz="18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Service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channel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by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On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time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Cambria"/>
                <a:cs typeface="Cambria"/>
              </a:rPr>
              <a:t>deliveries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0128" y="192059"/>
            <a:ext cx="20237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35" dirty="0">
                <a:latin typeface="Trebuchet MS"/>
                <a:cs typeface="Trebuchet MS"/>
              </a:rPr>
              <a:t>Late</a:t>
            </a:r>
            <a:r>
              <a:rPr sz="3000" spc="-210" dirty="0">
                <a:latin typeface="Trebuchet MS"/>
                <a:cs typeface="Trebuchet MS"/>
              </a:rPr>
              <a:t> </a:t>
            </a:r>
            <a:r>
              <a:rPr sz="3000" spc="-285" dirty="0">
                <a:latin typeface="Trebuchet MS"/>
                <a:cs typeface="Trebuchet MS"/>
              </a:rPr>
              <a:t>deliveries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3505637"/>
            <a:ext cx="7048500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Findings:</a:t>
            </a:r>
            <a:endParaRPr sz="1400">
              <a:latin typeface="Cambria"/>
              <a:cs typeface="Cambria"/>
            </a:endParaRPr>
          </a:p>
          <a:p>
            <a:pPr marL="469265" indent="-335915">
              <a:lnSpc>
                <a:spcPct val="100000"/>
              </a:lnSpc>
              <a:spcBef>
                <a:spcPts val="14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Maximum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no.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Late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deliveries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happened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April,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February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March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respectively.</a:t>
            </a:r>
            <a:endParaRPr sz="1400">
              <a:latin typeface="Cambria"/>
              <a:cs typeface="Cambria"/>
            </a:endParaRPr>
          </a:p>
          <a:p>
            <a:pPr marL="469265" indent="-335915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Customers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Cambria"/>
                <a:cs typeface="Cambria"/>
              </a:rPr>
              <a:t>salespersons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Cambria"/>
                <a:cs typeface="Cambria"/>
              </a:rPr>
              <a:t>CAN,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TAI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Cambria"/>
                <a:cs typeface="Cambria"/>
              </a:rPr>
              <a:t>MAF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received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maximum</a:t>
            </a:r>
            <a:r>
              <a:rPr sz="14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no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Late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deliveries.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2025" y="1350174"/>
            <a:ext cx="4010275" cy="18216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4075" y="771030"/>
            <a:ext cx="2583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5" dirty="0">
                <a:solidFill>
                  <a:srgbClr val="FFFFFF"/>
                </a:solidFill>
                <a:latin typeface="Cambria"/>
                <a:cs typeface="Cambria"/>
              </a:rPr>
              <a:t>1.</a:t>
            </a:r>
            <a:r>
              <a:rPr sz="18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Month</a:t>
            </a:r>
            <a:r>
              <a:rPr sz="18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by</a:t>
            </a:r>
            <a:r>
              <a:rPr sz="18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Late</a:t>
            </a:r>
            <a:r>
              <a:rPr sz="18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Cambria"/>
                <a:cs typeface="Cambria"/>
              </a:rPr>
              <a:t>deliveries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8675" y="771030"/>
            <a:ext cx="3177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2.</a:t>
            </a:r>
            <a:r>
              <a:rPr sz="18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mbria"/>
                <a:cs typeface="Cambria"/>
              </a:rPr>
              <a:t>Salespersons</a:t>
            </a:r>
            <a:r>
              <a:rPr sz="18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by</a:t>
            </a:r>
            <a:r>
              <a:rPr sz="18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Late</a:t>
            </a:r>
            <a:r>
              <a:rPr sz="18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mbria"/>
                <a:cs typeface="Cambria"/>
              </a:rPr>
              <a:t>deliveries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1321250"/>
            <a:ext cx="4167299" cy="18505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3173437"/>
            <a:ext cx="8114665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Findings:</a:t>
            </a:r>
            <a:endParaRPr sz="1400">
              <a:latin typeface="Cambria"/>
              <a:cs typeface="Cambria"/>
            </a:endParaRPr>
          </a:p>
          <a:p>
            <a:pPr marL="469265" indent="-335915">
              <a:lnSpc>
                <a:spcPct val="100000"/>
              </a:lnSpc>
              <a:spcBef>
                <a:spcPts val="14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Customer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 4499,</a:t>
            </a:r>
            <a:r>
              <a:rPr sz="14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Customer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Cambria"/>
                <a:cs typeface="Cambria"/>
              </a:rPr>
              <a:t>8852</a:t>
            </a:r>
            <a:r>
              <a:rPr sz="14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Customer</a:t>
            </a:r>
            <a:r>
              <a:rPr sz="14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Cambria"/>
                <a:cs typeface="Cambria"/>
              </a:rPr>
              <a:t>196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received</a:t>
            </a:r>
            <a:r>
              <a:rPr sz="14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maximum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no.</a:t>
            </a:r>
            <a:r>
              <a:rPr sz="14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Late</a:t>
            </a:r>
            <a:r>
              <a:rPr sz="14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deliveries.</a:t>
            </a:r>
            <a:endParaRPr sz="1400">
              <a:latin typeface="Cambria"/>
              <a:cs typeface="Cambria"/>
            </a:endParaRPr>
          </a:p>
          <a:p>
            <a:pPr marL="469265" indent="-335915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Maximum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no.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Late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deliveries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happened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Oklahoma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city,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Jurupa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valley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Cincinnati</a:t>
            </a:r>
            <a:r>
              <a:rPr sz="14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respectively.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6424" y="1056625"/>
            <a:ext cx="4035249" cy="18268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775" y="1033949"/>
            <a:ext cx="4035249" cy="18268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87" y="636130"/>
            <a:ext cx="2988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3.</a:t>
            </a:r>
            <a:r>
              <a:rPr spc="-30" dirty="0"/>
              <a:t> </a:t>
            </a:r>
            <a:r>
              <a:rPr dirty="0"/>
              <a:t>Customers</a:t>
            </a:r>
            <a:r>
              <a:rPr spc="-45" dirty="0"/>
              <a:t> </a:t>
            </a:r>
            <a:r>
              <a:rPr dirty="0"/>
              <a:t>by</a:t>
            </a:r>
            <a:r>
              <a:rPr spc="-40" dirty="0"/>
              <a:t> </a:t>
            </a:r>
            <a:r>
              <a:rPr dirty="0"/>
              <a:t>Late</a:t>
            </a:r>
            <a:r>
              <a:rPr spc="-35" dirty="0"/>
              <a:t> </a:t>
            </a:r>
            <a:r>
              <a:rPr spc="-40" dirty="0"/>
              <a:t>deliveries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52237" y="636130"/>
            <a:ext cx="2512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4.</a:t>
            </a:r>
            <a:r>
              <a:rPr sz="18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Cities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by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Late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Cambria"/>
                <a:cs typeface="Cambria"/>
              </a:rPr>
              <a:t>deliveries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3816388"/>
            <a:ext cx="8075295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Findings:</a:t>
            </a:r>
            <a:endParaRPr sz="1400">
              <a:latin typeface="Cambria"/>
              <a:cs typeface="Cambria"/>
            </a:endParaRPr>
          </a:p>
          <a:p>
            <a:pPr marL="469265" indent="-335915">
              <a:lnSpc>
                <a:spcPct val="100000"/>
              </a:lnSpc>
              <a:spcBef>
                <a:spcPts val="14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Orders from</a:t>
            </a:r>
            <a:r>
              <a:rPr sz="14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Cambria"/>
                <a:cs typeface="Cambria"/>
              </a:rPr>
              <a:t>Team's-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 North,</a:t>
            </a:r>
            <a:r>
              <a:rPr sz="14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Valley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 and</a:t>
            </a:r>
            <a:r>
              <a:rPr sz="14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South 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received</a:t>
            </a:r>
            <a:r>
              <a:rPr sz="14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maximum no</a:t>
            </a:r>
            <a:r>
              <a:rPr sz="14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of Late</a:t>
            </a:r>
            <a:r>
              <a:rPr sz="14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deliveries.</a:t>
            </a:r>
            <a:endParaRPr sz="1400">
              <a:latin typeface="Cambria"/>
              <a:cs typeface="Cambria"/>
            </a:endParaRPr>
          </a:p>
          <a:p>
            <a:pPr marL="469265" indent="-335915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Service channels-</a:t>
            </a: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Grocery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store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Sm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02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04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check</a:t>
            </a:r>
            <a:r>
              <a:rPr sz="14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out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received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maximum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no.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Late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orders.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699" y="1189449"/>
            <a:ext cx="4028126" cy="2003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2025" y="1189449"/>
            <a:ext cx="4028126" cy="2003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87" y="636130"/>
            <a:ext cx="2562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5.</a:t>
            </a:r>
            <a:r>
              <a:rPr spc="-35" dirty="0"/>
              <a:t> </a:t>
            </a:r>
            <a:r>
              <a:rPr spc="-50" dirty="0"/>
              <a:t>Teams</a:t>
            </a:r>
            <a:r>
              <a:rPr spc="-35" dirty="0"/>
              <a:t> </a:t>
            </a:r>
            <a:r>
              <a:rPr dirty="0"/>
              <a:t>by</a:t>
            </a:r>
            <a:r>
              <a:rPr spc="-35" dirty="0"/>
              <a:t> </a:t>
            </a:r>
            <a:r>
              <a:rPr dirty="0"/>
              <a:t>Late</a:t>
            </a:r>
            <a:r>
              <a:rPr spc="-35" dirty="0"/>
              <a:t> deliveries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55800" y="636130"/>
            <a:ext cx="3455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Cambria"/>
                <a:cs typeface="Cambria"/>
              </a:rPr>
              <a:t>6.</a:t>
            </a:r>
            <a:r>
              <a:rPr sz="18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Service</a:t>
            </a:r>
            <a:r>
              <a:rPr sz="18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channel</a:t>
            </a:r>
            <a:r>
              <a:rPr sz="18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by</a:t>
            </a:r>
            <a:r>
              <a:rPr sz="18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Late</a:t>
            </a:r>
            <a:r>
              <a:rPr sz="1800" spc="-40" dirty="0">
                <a:solidFill>
                  <a:srgbClr val="FFFFFF"/>
                </a:solidFill>
                <a:latin typeface="Cambria"/>
                <a:cs typeface="Cambria"/>
              </a:rPr>
              <a:t> deliveries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85600" y="670027"/>
          <a:ext cx="8361680" cy="4438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0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0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0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83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Characters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related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Max.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Early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deliveries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Max.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time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Deliveries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Max.</a:t>
                      </a:r>
                      <a:r>
                        <a:rPr sz="1400" spc="-3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Late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Deliveries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Months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May,</a:t>
                      </a:r>
                      <a:r>
                        <a:rPr sz="1400" spc="-6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July,</a:t>
                      </a:r>
                      <a:r>
                        <a:rPr sz="1400" spc="-6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March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May,</a:t>
                      </a:r>
                      <a:r>
                        <a:rPr sz="1400" spc="-7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July,</a:t>
                      </a:r>
                      <a:r>
                        <a:rPr sz="1400" spc="-6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February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April,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February,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March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Salespersons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BCA,</a:t>
                      </a:r>
                      <a:r>
                        <a:rPr sz="1400" spc="-4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BCA-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CMD,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ITJ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ORL,</a:t>
                      </a:r>
                      <a:r>
                        <a:rPr sz="1400" spc="-4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TUB,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PLH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CAN,</a:t>
                      </a:r>
                      <a:r>
                        <a:rPr sz="1400" spc="-7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TAI,</a:t>
                      </a:r>
                      <a:r>
                        <a:rPr sz="1400" spc="-5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MAF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3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Customers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Customer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8723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Customers-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8782,</a:t>
                      </a:r>
                      <a:r>
                        <a:rPr sz="1400" spc="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676,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1624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Customers-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4499,</a:t>
                      </a:r>
                      <a:r>
                        <a:rPr sz="1400" spc="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8852,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196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3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Cities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8365" marR="304800" indent="-57658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Oklahoma</a:t>
                      </a:r>
                      <a:r>
                        <a:rPr sz="14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city,</a:t>
                      </a:r>
                      <a:r>
                        <a:rPr sz="14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Baton Rouge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685" marR="455930" indent="-1911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Oklahoma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city,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Cincinnati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7880" marR="160020" indent="-6502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Oklahoma</a:t>
                      </a:r>
                      <a:r>
                        <a:rPr sz="14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city,</a:t>
                      </a:r>
                      <a:r>
                        <a:rPr sz="14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Jurupa valley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3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Teams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Coast,</a:t>
                      </a:r>
                      <a:r>
                        <a:rPr sz="1400" spc="-3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North,</a:t>
                      </a:r>
                      <a:r>
                        <a:rPr sz="1400" spc="-3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South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1655" marR="516255" indent="-203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South,</a:t>
                      </a:r>
                      <a:r>
                        <a:rPr sz="1400" spc="-3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North, Florianopolis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North,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Valley,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South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3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Service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channels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7370" marR="96520" indent="-4445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Grocery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store,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SM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02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04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check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out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8770" marR="114300" indent="-19748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Grocery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store,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SM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from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02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04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check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out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8770" marR="114300" indent="-19748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Grocery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store,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SM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from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02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04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check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out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2959" y="161433"/>
            <a:ext cx="181863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60" dirty="0">
                <a:latin typeface="Trebuchet MS"/>
                <a:cs typeface="Trebuchet MS"/>
              </a:rPr>
              <a:t>Final</a:t>
            </a:r>
            <a:r>
              <a:rPr sz="2700" spc="-195" dirty="0">
                <a:latin typeface="Trebuchet MS"/>
                <a:cs typeface="Trebuchet MS"/>
              </a:rPr>
              <a:t> </a:t>
            </a:r>
            <a:r>
              <a:rPr sz="2700" spc="-275" dirty="0">
                <a:latin typeface="Trebuchet MS"/>
                <a:cs typeface="Trebuchet MS"/>
              </a:rPr>
              <a:t>Thoughts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7514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latin typeface="Trebuchet MS"/>
                <a:cs typeface="Trebuchet MS"/>
              </a:rPr>
              <a:t>Business</a:t>
            </a:r>
            <a:r>
              <a:rPr sz="3000" spc="-190" dirty="0">
                <a:latin typeface="Trebuchet MS"/>
                <a:cs typeface="Trebuchet MS"/>
              </a:rPr>
              <a:t> </a:t>
            </a:r>
            <a:r>
              <a:rPr sz="3000" spc="-285" dirty="0">
                <a:latin typeface="Trebuchet MS"/>
                <a:cs typeface="Trebuchet MS"/>
              </a:rPr>
              <a:t>Understanding</a:t>
            </a:r>
            <a:r>
              <a:rPr sz="3000" spc="-190" dirty="0">
                <a:latin typeface="Trebuchet MS"/>
                <a:cs typeface="Trebuchet MS"/>
              </a:rPr>
              <a:t> </a:t>
            </a:r>
            <a:r>
              <a:rPr sz="3000" spc="-300" dirty="0">
                <a:latin typeface="Trebuchet MS"/>
                <a:cs typeface="Trebuchet MS"/>
              </a:rPr>
              <a:t>&amp;</a:t>
            </a:r>
            <a:r>
              <a:rPr sz="3000" spc="-190" dirty="0">
                <a:latin typeface="Trebuchet MS"/>
                <a:cs typeface="Trebuchet MS"/>
              </a:rPr>
              <a:t> </a:t>
            </a:r>
            <a:r>
              <a:rPr sz="3000" spc="-355" dirty="0">
                <a:latin typeface="Trebuchet MS"/>
                <a:cs typeface="Trebuchet MS"/>
              </a:rPr>
              <a:t>Overview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407670" marR="5080" indent="-367030">
              <a:lnSpc>
                <a:spcPts val="1939"/>
              </a:lnSpc>
              <a:spcBef>
                <a:spcPts val="345"/>
              </a:spcBef>
              <a:buFont typeface="Arial MT"/>
              <a:buChar char="●"/>
              <a:tabLst>
                <a:tab pos="408305" algn="l"/>
              </a:tabLst>
            </a:pPr>
            <a:r>
              <a:rPr dirty="0"/>
              <a:t>On-time</a:t>
            </a:r>
            <a:r>
              <a:rPr spc="5" dirty="0"/>
              <a:t> </a:t>
            </a:r>
            <a:r>
              <a:rPr spc="-10" dirty="0"/>
              <a:t>in-</a:t>
            </a:r>
            <a:r>
              <a:rPr dirty="0"/>
              <a:t>full</a:t>
            </a:r>
            <a:r>
              <a:rPr spc="5" dirty="0"/>
              <a:t> </a:t>
            </a:r>
            <a:r>
              <a:rPr spc="65" dirty="0"/>
              <a:t>(OTIF)</a:t>
            </a:r>
            <a:r>
              <a:rPr spc="5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20" dirty="0"/>
              <a:t>supply</a:t>
            </a:r>
            <a:r>
              <a:rPr spc="5" dirty="0"/>
              <a:t> </a:t>
            </a:r>
            <a:r>
              <a:rPr dirty="0"/>
              <a:t>chain</a:t>
            </a:r>
            <a:r>
              <a:rPr spc="5" dirty="0"/>
              <a:t> </a:t>
            </a:r>
            <a:r>
              <a:rPr spc="-10" dirty="0"/>
              <a:t>metric</a:t>
            </a:r>
            <a:r>
              <a:rPr spc="5" dirty="0"/>
              <a:t> </a:t>
            </a:r>
            <a:r>
              <a:rPr dirty="0"/>
              <a:t>for</a:t>
            </a:r>
            <a:r>
              <a:rPr spc="5" dirty="0"/>
              <a:t> </a:t>
            </a:r>
            <a:r>
              <a:rPr spc="-25" dirty="0"/>
              <a:t>measuring</a:t>
            </a:r>
            <a:r>
              <a:rPr spc="5" dirty="0"/>
              <a:t> </a:t>
            </a:r>
            <a:r>
              <a:rPr spc="-25" dirty="0"/>
              <a:t>performance</a:t>
            </a:r>
            <a:r>
              <a:rPr spc="5" dirty="0"/>
              <a:t> </a:t>
            </a:r>
            <a:r>
              <a:rPr dirty="0"/>
              <a:t>in</a:t>
            </a:r>
            <a:r>
              <a:rPr spc="5" dirty="0"/>
              <a:t> </a:t>
            </a:r>
            <a:r>
              <a:rPr spc="-25" dirty="0"/>
              <a:t>the </a:t>
            </a:r>
            <a:r>
              <a:rPr spc="-20" dirty="0"/>
              <a:t>logistics</a:t>
            </a:r>
            <a:r>
              <a:rPr spc="-10" dirty="0"/>
              <a:t> </a:t>
            </a:r>
            <a:r>
              <a:rPr spc="-30" dirty="0"/>
              <a:t>industry.</a:t>
            </a:r>
            <a:r>
              <a:rPr spc="-10" dirty="0"/>
              <a:t> </a:t>
            </a:r>
            <a:r>
              <a:rPr spc="90" dirty="0"/>
              <a:t>OTIF</a:t>
            </a:r>
            <a:r>
              <a:rPr spc="-10" dirty="0"/>
              <a:t> </a:t>
            </a:r>
            <a:r>
              <a:rPr spc="-25" dirty="0"/>
              <a:t>generally</a:t>
            </a:r>
            <a:r>
              <a:rPr spc="-5" dirty="0"/>
              <a:t> </a:t>
            </a:r>
            <a:r>
              <a:rPr spc="-60" dirty="0"/>
              <a:t>refers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30" dirty="0"/>
              <a:t>supplier’s</a:t>
            </a:r>
            <a:r>
              <a:rPr spc="-10" dirty="0"/>
              <a:t> ability </a:t>
            </a:r>
            <a:r>
              <a:rPr dirty="0"/>
              <a:t>to</a:t>
            </a:r>
            <a:r>
              <a:rPr spc="-5" dirty="0"/>
              <a:t> </a:t>
            </a:r>
            <a:r>
              <a:rPr spc="-35" dirty="0"/>
              <a:t>deliver</a:t>
            </a:r>
            <a:r>
              <a:rPr spc="-10" dirty="0"/>
              <a:t> product </a:t>
            </a:r>
            <a:r>
              <a:rPr dirty="0"/>
              <a:t>within</a:t>
            </a:r>
            <a:r>
              <a:rPr spc="-35" dirty="0"/>
              <a:t> </a:t>
            </a:r>
            <a:r>
              <a:rPr spc="-40" dirty="0"/>
              <a:t>prescribed</a:t>
            </a:r>
            <a:r>
              <a:rPr spc="-35" dirty="0"/>
              <a:t> delivery</a:t>
            </a:r>
            <a:r>
              <a:rPr spc="-30" dirty="0"/>
              <a:t> </a:t>
            </a:r>
            <a:r>
              <a:rPr spc="-35" dirty="0"/>
              <a:t>windows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at</a:t>
            </a:r>
            <a:r>
              <a:rPr spc="-35" dirty="0"/>
              <a:t> </a:t>
            </a:r>
            <a:r>
              <a:rPr dirty="0"/>
              <a:t>full</a:t>
            </a:r>
            <a:r>
              <a:rPr spc="-30" dirty="0"/>
              <a:t> </a:t>
            </a:r>
            <a:r>
              <a:rPr spc="-25" dirty="0"/>
              <a:t>quantities</a:t>
            </a:r>
            <a:r>
              <a:rPr spc="-35" dirty="0"/>
              <a:t> </a:t>
            </a:r>
            <a:r>
              <a:rPr spc="-10" dirty="0"/>
              <a:t>ordered.</a:t>
            </a:r>
          </a:p>
          <a:p>
            <a:pPr marL="407670" marR="26670" indent="-367030">
              <a:lnSpc>
                <a:spcPts val="1939"/>
              </a:lnSpc>
              <a:spcBef>
                <a:spcPts val="15"/>
              </a:spcBef>
              <a:buFont typeface="Arial MT"/>
              <a:buChar char="●"/>
              <a:tabLst>
                <a:tab pos="408305" algn="l"/>
              </a:tabLst>
            </a:pPr>
            <a:r>
              <a:rPr spc="90" dirty="0"/>
              <a:t>OTIF</a:t>
            </a:r>
            <a:r>
              <a:rPr spc="-35" dirty="0"/>
              <a:t> </a:t>
            </a:r>
            <a:r>
              <a:rPr spc="-50" dirty="0"/>
              <a:t>was</a:t>
            </a:r>
            <a:r>
              <a:rPr spc="-35" dirty="0"/>
              <a:t> </a:t>
            </a:r>
            <a:r>
              <a:rPr spc="-25" dirty="0"/>
              <a:t>designed</a:t>
            </a:r>
            <a:r>
              <a:rPr spc="-3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spc="-30" dirty="0"/>
              <a:t>improve </a:t>
            </a:r>
            <a:r>
              <a:rPr spc="-35" dirty="0"/>
              <a:t>store </a:t>
            </a:r>
            <a:r>
              <a:rPr spc="-25" dirty="0"/>
              <a:t>operations</a:t>
            </a:r>
            <a:r>
              <a:rPr spc="-30" dirty="0"/>
              <a:t> </a:t>
            </a:r>
            <a:r>
              <a:rPr dirty="0"/>
              <a:t>within</a:t>
            </a:r>
            <a:r>
              <a:rPr spc="-35" dirty="0"/>
              <a:t> </a:t>
            </a:r>
            <a:r>
              <a:rPr spc="-25" dirty="0"/>
              <a:t>Walmart</a:t>
            </a:r>
            <a:r>
              <a:rPr spc="-35" dirty="0"/>
              <a:t> </a:t>
            </a:r>
            <a:r>
              <a:rPr spc="-10" dirty="0"/>
              <a:t>itself</a:t>
            </a:r>
            <a:r>
              <a:rPr spc="-3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quickly </a:t>
            </a:r>
            <a:r>
              <a:rPr dirty="0"/>
              <a:t>led</a:t>
            </a:r>
            <a:r>
              <a:rPr spc="-4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45" dirty="0"/>
              <a:t>series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major</a:t>
            </a:r>
            <a:r>
              <a:rPr spc="-35" dirty="0"/>
              <a:t> </a:t>
            </a:r>
            <a:r>
              <a:rPr spc="-10" dirty="0"/>
              <a:t>changes</a:t>
            </a:r>
            <a:r>
              <a:rPr spc="-40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dirty="0"/>
              <a:t>it</a:t>
            </a:r>
            <a:r>
              <a:rPr spc="-35" dirty="0"/>
              <a:t> </a:t>
            </a:r>
            <a:r>
              <a:rPr spc="-50" dirty="0"/>
              <a:t>was</a:t>
            </a:r>
            <a:r>
              <a:rPr spc="-40" dirty="0"/>
              <a:t> </a:t>
            </a:r>
            <a:r>
              <a:rPr dirty="0"/>
              <a:t>quickly</a:t>
            </a:r>
            <a:r>
              <a:rPr spc="-35" dirty="0"/>
              <a:t> </a:t>
            </a:r>
            <a:r>
              <a:rPr spc="-10" dirty="0"/>
              <a:t>adopted</a:t>
            </a:r>
            <a:r>
              <a:rPr spc="-35" dirty="0"/>
              <a:t> </a:t>
            </a:r>
            <a:r>
              <a:rPr dirty="0"/>
              <a:t>by</a:t>
            </a:r>
            <a:r>
              <a:rPr spc="-40" dirty="0"/>
              <a:t> </a:t>
            </a:r>
            <a:r>
              <a:rPr dirty="0"/>
              <a:t>other</a:t>
            </a:r>
            <a:r>
              <a:rPr spc="-35" dirty="0"/>
              <a:t> </a:t>
            </a:r>
            <a:r>
              <a:rPr spc="-45" dirty="0"/>
              <a:t>retailers</a:t>
            </a:r>
            <a:r>
              <a:rPr spc="-35" dirty="0"/>
              <a:t> </a:t>
            </a:r>
            <a:r>
              <a:rPr spc="-25" dirty="0"/>
              <a:t>and </a:t>
            </a:r>
            <a:r>
              <a:rPr spc="-10" dirty="0"/>
              <a:t>companies.</a:t>
            </a:r>
          </a:p>
          <a:p>
            <a:pPr marL="407670" indent="-366395">
              <a:lnSpc>
                <a:spcPts val="1814"/>
              </a:lnSpc>
              <a:buFont typeface="Arial MT"/>
              <a:buChar char="●"/>
              <a:tabLst>
                <a:tab pos="408305" algn="l"/>
              </a:tabLst>
            </a:pPr>
            <a:r>
              <a:rPr dirty="0"/>
              <a:t>The</a:t>
            </a:r>
            <a:r>
              <a:rPr spc="5" dirty="0"/>
              <a:t> </a:t>
            </a:r>
            <a:r>
              <a:rPr spc="-10" dirty="0"/>
              <a:t>data</a:t>
            </a:r>
            <a:r>
              <a:rPr spc="10" dirty="0"/>
              <a:t> </a:t>
            </a:r>
            <a:r>
              <a:rPr dirty="0"/>
              <a:t>about</a:t>
            </a:r>
            <a:r>
              <a:rPr spc="5" dirty="0"/>
              <a:t> </a:t>
            </a:r>
            <a:r>
              <a:rPr dirty="0"/>
              <a:t>Orders,</a:t>
            </a:r>
            <a:r>
              <a:rPr spc="10" dirty="0"/>
              <a:t> </a:t>
            </a:r>
            <a:r>
              <a:rPr spc="-25" dirty="0"/>
              <a:t>Salesperson,</a:t>
            </a:r>
            <a:r>
              <a:rPr spc="5" dirty="0"/>
              <a:t> </a:t>
            </a:r>
            <a:r>
              <a:rPr dirty="0"/>
              <a:t>Customer</a:t>
            </a:r>
            <a:r>
              <a:rPr spc="10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dirty="0"/>
              <a:t>City</a:t>
            </a:r>
            <a:r>
              <a:rPr spc="10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spc="-10" dirty="0"/>
              <a:t>given.</a:t>
            </a:r>
          </a:p>
          <a:p>
            <a:pPr marL="407670" indent="-366395">
              <a:lnSpc>
                <a:spcPts val="1945"/>
              </a:lnSpc>
              <a:buFont typeface="Arial MT"/>
              <a:buChar char="●"/>
              <a:tabLst>
                <a:tab pos="408305" algn="l"/>
              </a:tabLst>
            </a:pPr>
            <a:r>
              <a:rPr dirty="0"/>
              <a:t>So,</a:t>
            </a:r>
            <a:r>
              <a:rPr spc="-10" dirty="0"/>
              <a:t> we </a:t>
            </a:r>
            <a:r>
              <a:rPr spc="-20" dirty="0"/>
              <a:t>have</a:t>
            </a:r>
            <a:r>
              <a:rPr spc="-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spc="-20" dirty="0"/>
              <a:t>find</a:t>
            </a:r>
          </a:p>
          <a:p>
            <a:pPr marL="864869" lvl="1" indent="-358775">
              <a:lnSpc>
                <a:spcPts val="1945"/>
              </a:lnSpc>
              <a:buAutoNum type="arabicPeriod"/>
              <a:tabLst>
                <a:tab pos="865505" algn="l"/>
              </a:tabLst>
            </a:pP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8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Cambria"/>
                <a:cs typeface="Cambria"/>
              </a:rPr>
              <a:t>OTIF</a:t>
            </a:r>
            <a:r>
              <a:rPr sz="18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mbria"/>
                <a:cs typeface="Cambria"/>
              </a:rPr>
              <a:t>Performance</a:t>
            </a:r>
            <a:r>
              <a:rPr sz="18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mbria"/>
                <a:cs typeface="Cambria"/>
              </a:rPr>
              <a:t>over</a:t>
            </a:r>
            <a:r>
              <a:rPr sz="18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Time</a:t>
            </a:r>
            <a:endParaRPr sz="1800">
              <a:latin typeface="Cambria"/>
              <a:cs typeface="Cambria"/>
            </a:endParaRPr>
          </a:p>
          <a:p>
            <a:pPr marL="864869" lvl="1" indent="-384810">
              <a:lnSpc>
                <a:spcPts val="1945"/>
              </a:lnSpc>
              <a:buAutoNum type="arabicPeriod"/>
              <a:tabLst>
                <a:tab pos="865505" algn="l"/>
              </a:tabLst>
            </a:pP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Order</a:t>
            </a:r>
            <a:r>
              <a:rPr sz="18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mbria"/>
                <a:cs typeface="Cambria"/>
              </a:rPr>
              <a:t>delivery</a:t>
            </a:r>
            <a:r>
              <a:rPr sz="18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Cambria"/>
                <a:cs typeface="Cambria"/>
              </a:rPr>
              <a:t>status</a:t>
            </a:r>
            <a:r>
              <a:rPr sz="18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mbria"/>
                <a:cs typeface="Cambria"/>
              </a:rPr>
              <a:t>over</a:t>
            </a:r>
            <a:r>
              <a:rPr sz="18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Time?</a:t>
            </a:r>
            <a:endParaRPr sz="1800">
              <a:latin typeface="Cambria"/>
              <a:cs typeface="Cambria"/>
            </a:endParaRPr>
          </a:p>
          <a:p>
            <a:pPr marL="864869" lvl="1" indent="-375920">
              <a:lnSpc>
                <a:spcPts val="1945"/>
              </a:lnSpc>
              <a:buAutoNum type="arabicPeriod"/>
              <a:tabLst>
                <a:tab pos="865505" algn="l"/>
              </a:tabLst>
            </a:pP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8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Highest</a:t>
            </a:r>
            <a:r>
              <a:rPr sz="18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Cambria"/>
                <a:cs typeface="Cambria"/>
              </a:rPr>
              <a:t>OTIF</a:t>
            </a:r>
            <a:r>
              <a:rPr sz="18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Performances</a:t>
            </a:r>
            <a:endParaRPr sz="1800">
              <a:latin typeface="Cambria"/>
              <a:cs typeface="Cambria"/>
            </a:endParaRPr>
          </a:p>
          <a:p>
            <a:pPr marL="864869" lvl="1" indent="-386080">
              <a:lnSpc>
                <a:spcPts val="2050"/>
              </a:lnSpc>
              <a:buAutoNum type="arabicPeriod"/>
              <a:tabLst>
                <a:tab pos="865505" algn="l"/>
              </a:tabLst>
            </a:pP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Key</a:t>
            </a:r>
            <a:r>
              <a:rPr sz="18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Influencers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B9BC-B3C2-F460-3EBA-48A182492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800" y="1809750"/>
            <a:ext cx="7772400" cy="615553"/>
          </a:xfrm>
        </p:spPr>
        <p:txBody>
          <a:bodyPr/>
          <a:lstStyle/>
          <a:p>
            <a:r>
              <a:rPr lang="en-IN" sz="4000" b="1" dirty="0">
                <a:latin typeface="Berlin Sans FB Demi" panose="020E0802020502020306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D18FE-30AB-C5B5-460A-A64A041D09E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676400" y="2425303"/>
            <a:ext cx="6400800" cy="276999"/>
          </a:xfrm>
        </p:spPr>
        <p:txBody>
          <a:bodyPr/>
          <a:lstStyle/>
          <a:p>
            <a:r>
              <a:rPr lang="en-IN" dirty="0"/>
              <a:t>………………………………………………………………………………………………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01613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0480">
              <a:lnSpc>
                <a:spcPct val="100000"/>
              </a:lnSpc>
              <a:spcBef>
                <a:spcPts val="100"/>
              </a:spcBef>
            </a:pPr>
            <a:r>
              <a:rPr sz="3000" spc="-285" dirty="0">
                <a:latin typeface="Trebuchet MS"/>
                <a:cs typeface="Trebuchet MS"/>
              </a:rPr>
              <a:t>Understanding</a:t>
            </a:r>
            <a:r>
              <a:rPr sz="3000" spc="-204" dirty="0">
                <a:latin typeface="Trebuchet MS"/>
                <a:cs typeface="Trebuchet MS"/>
              </a:rPr>
              <a:t> </a:t>
            </a:r>
            <a:r>
              <a:rPr sz="3000" spc="-330" dirty="0">
                <a:latin typeface="Trebuchet MS"/>
                <a:cs typeface="Trebuchet MS"/>
              </a:rPr>
              <a:t>the</a:t>
            </a:r>
            <a:r>
              <a:rPr sz="3000" spc="-200" dirty="0">
                <a:latin typeface="Trebuchet MS"/>
                <a:cs typeface="Trebuchet MS"/>
              </a:rPr>
              <a:t> </a:t>
            </a:r>
            <a:r>
              <a:rPr sz="3000" spc="-335" dirty="0">
                <a:latin typeface="Trebuchet MS"/>
                <a:cs typeface="Trebuchet MS"/>
              </a:rPr>
              <a:t>data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169307"/>
            <a:ext cx="8248650" cy="349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73025" indent="-365760" algn="just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We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need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make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Cambria"/>
                <a:cs typeface="Cambria"/>
              </a:rPr>
              <a:t>separate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column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Cambria"/>
                <a:cs typeface="Cambria"/>
              </a:rPr>
              <a:t>status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Cambria"/>
                <a:cs typeface="Cambria"/>
              </a:rPr>
              <a:t>delivery.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Divide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that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column 	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into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mbria"/>
                <a:cs typeface="Cambria"/>
              </a:rPr>
              <a:t>three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mbria"/>
                <a:cs typeface="Cambria"/>
              </a:rPr>
              <a:t>categories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1800" spc="-45" dirty="0">
                <a:solidFill>
                  <a:srgbClr val="FFFFFF"/>
                </a:solidFill>
                <a:latin typeface="Cambria"/>
                <a:cs typeface="Cambria"/>
              </a:rPr>
              <a:t>status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- In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time or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Early </a:t>
            </a:r>
            <a:r>
              <a:rPr sz="1800" spc="-40" dirty="0">
                <a:solidFill>
                  <a:srgbClr val="FFFFFF"/>
                </a:solidFill>
                <a:latin typeface="Cambria"/>
                <a:cs typeface="Cambria"/>
              </a:rPr>
              <a:t>deliveries,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On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 time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Cambria"/>
                <a:cs typeface="Cambria"/>
              </a:rPr>
              <a:t>deliveries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mbria"/>
                <a:cs typeface="Cambria"/>
              </a:rPr>
              <a:t>and 	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Late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deliveries.</a:t>
            </a:r>
            <a:endParaRPr sz="1800">
              <a:latin typeface="Cambria"/>
              <a:cs typeface="Cambria"/>
            </a:endParaRPr>
          </a:p>
          <a:p>
            <a:pPr marL="379095" marR="5080" indent="-367030">
              <a:lnSpc>
                <a:spcPct val="114999"/>
              </a:lnSpc>
              <a:buFont typeface="Arial MT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Order</a:t>
            </a:r>
            <a:r>
              <a:rPr sz="18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date,</a:t>
            </a:r>
            <a:r>
              <a:rPr sz="18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Scheduled</a:t>
            </a:r>
            <a:r>
              <a:rPr sz="1800" spc="-35" dirty="0">
                <a:solidFill>
                  <a:srgbClr val="FFFFFF"/>
                </a:solidFill>
                <a:latin typeface="Cambria"/>
                <a:cs typeface="Cambria"/>
              </a:rPr>
              <a:t> delivery</a:t>
            </a:r>
            <a:r>
              <a:rPr sz="18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date,</a:t>
            </a:r>
            <a:r>
              <a:rPr sz="18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Actual</a:t>
            </a:r>
            <a:r>
              <a:rPr sz="1800" spc="-35" dirty="0">
                <a:solidFill>
                  <a:srgbClr val="FFFFFF"/>
                </a:solidFill>
                <a:latin typeface="Cambria"/>
                <a:cs typeface="Cambria"/>
              </a:rPr>
              <a:t> delivery</a:t>
            </a:r>
            <a:r>
              <a:rPr sz="18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date,</a:t>
            </a:r>
            <a:r>
              <a:rPr sz="18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mbria"/>
                <a:cs typeface="Cambria"/>
              </a:rPr>
              <a:t>Salesperson,</a:t>
            </a:r>
            <a:r>
              <a:rPr sz="18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Team,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Customer,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Service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channel, City-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these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Cambria"/>
                <a:cs typeface="Cambria"/>
              </a:rPr>
              <a:t>are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important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columns.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So,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we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Cambria"/>
                <a:cs typeface="Cambria"/>
              </a:rPr>
              <a:t>are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going </a:t>
            </a:r>
            <a:r>
              <a:rPr sz="1800" spc="-25" dirty="0">
                <a:solidFill>
                  <a:srgbClr val="FFFFFF"/>
                </a:solidFill>
                <a:latin typeface="Cambria"/>
                <a:cs typeface="Cambria"/>
              </a:rPr>
              <a:t>to 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analyze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each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 them.</a:t>
            </a:r>
            <a:endParaRPr sz="1800">
              <a:latin typeface="Cambria"/>
              <a:cs typeface="Cambria"/>
            </a:endParaRPr>
          </a:p>
          <a:p>
            <a:pPr marL="379095" marR="504190" indent="-367030">
              <a:lnSpc>
                <a:spcPct val="114999"/>
              </a:lnSpc>
              <a:buFont typeface="Arial MT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Only</a:t>
            </a:r>
            <a:r>
              <a:rPr sz="18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Cambria"/>
                <a:cs typeface="Cambria"/>
              </a:rPr>
              <a:t>0.44%</a:t>
            </a:r>
            <a:r>
              <a:rPr sz="18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mbria"/>
                <a:cs typeface="Cambria"/>
              </a:rPr>
              <a:t>percent</a:t>
            </a:r>
            <a:r>
              <a:rPr sz="18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8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data</a:t>
            </a:r>
            <a:r>
              <a:rPr sz="18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18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column</a:t>
            </a:r>
            <a:r>
              <a:rPr sz="18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‘Actual</a:t>
            </a:r>
            <a:r>
              <a:rPr sz="18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mbria"/>
                <a:cs typeface="Cambria"/>
              </a:rPr>
              <a:t>delivery</a:t>
            </a:r>
            <a:r>
              <a:rPr sz="18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date’</a:t>
            </a:r>
            <a:r>
              <a:rPr sz="18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‘City’</a:t>
            </a:r>
            <a:r>
              <a:rPr sz="18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mbria"/>
                <a:cs typeface="Cambria"/>
              </a:rPr>
              <a:t>is 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missing.</a:t>
            </a:r>
            <a:r>
              <a:rPr sz="18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sz="18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looking</a:t>
            </a:r>
            <a:r>
              <a:rPr sz="18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at</a:t>
            </a:r>
            <a:r>
              <a:rPr sz="18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data,</a:t>
            </a:r>
            <a:r>
              <a:rPr sz="18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we</a:t>
            </a:r>
            <a:r>
              <a:rPr sz="18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can</a:t>
            </a:r>
            <a:r>
              <a:rPr sz="18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mbria"/>
                <a:cs typeface="Cambria"/>
              </a:rPr>
              <a:t>understand</a:t>
            </a:r>
            <a:r>
              <a:rPr sz="18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that</a:t>
            </a:r>
            <a:r>
              <a:rPr sz="18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these</a:t>
            </a:r>
            <a:r>
              <a:rPr sz="18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missing</a:t>
            </a:r>
            <a:r>
              <a:rPr sz="18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data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indicates,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Cambria"/>
                <a:cs typeface="Cambria"/>
              </a:rPr>
              <a:t>0.44%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total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Cambria"/>
                <a:cs typeface="Cambria"/>
              </a:rPr>
              <a:t>deliveries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Cambria"/>
                <a:cs typeface="Cambria"/>
              </a:rPr>
              <a:t>are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not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 happened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or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cancelled.</a:t>
            </a:r>
            <a:endParaRPr sz="1800">
              <a:latin typeface="Cambria"/>
              <a:cs typeface="Cambria"/>
            </a:endParaRPr>
          </a:p>
          <a:p>
            <a:pPr marL="379095" marR="438150" indent="-367030">
              <a:lnSpc>
                <a:spcPct val="114999"/>
              </a:lnSpc>
              <a:buFont typeface="Arial MT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column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‘Scheduled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mbria"/>
                <a:cs typeface="Cambria"/>
              </a:rPr>
              <a:t>delivery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date’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only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two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mbria"/>
                <a:cs typeface="Cambria"/>
              </a:rPr>
              <a:t>values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Cambria"/>
                <a:cs typeface="Cambria"/>
              </a:rPr>
              <a:t>are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missing.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So,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drop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mbria"/>
                <a:cs typeface="Cambria"/>
              </a:rPr>
              <a:t>two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rows.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3945">
              <a:lnSpc>
                <a:spcPct val="100000"/>
              </a:lnSpc>
              <a:spcBef>
                <a:spcPts val="100"/>
              </a:spcBef>
            </a:pPr>
            <a:r>
              <a:rPr sz="3000" spc="-220" dirty="0">
                <a:latin typeface="Trebuchet MS"/>
                <a:cs typeface="Trebuchet MS"/>
              </a:rPr>
              <a:t>Analysis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5049520" cy="171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Cambria"/>
                <a:cs typeface="Cambria"/>
              </a:rPr>
              <a:t>Let's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do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some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mbria"/>
                <a:cs typeface="Cambria"/>
              </a:rPr>
              <a:t>analysis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Cambria"/>
                <a:cs typeface="Cambria"/>
              </a:rPr>
              <a:t>based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on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following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categories.</a:t>
            </a:r>
            <a:endParaRPr sz="1800">
              <a:latin typeface="Cambria"/>
              <a:cs typeface="Cambria"/>
            </a:endParaRPr>
          </a:p>
          <a:p>
            <a:pPr marL="469265" indent="-366395">
              <a:lnSpc>
                <a:spcPct val="100000"/>
              </a:lnSpc>
              <a:spcBef>
                <a:spcPts val="1525"/>
              </a:spcBef>
              <a:buFont typeface="Arial MT"/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Overall</a:t>
            </a:r>
            <a:r>
              <a:rPr sz="18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analysis</a:t>
            </a:r>
            <a:endParaRPr sz="1800">
              <a:latin typeface="Cambria"/>
              <a:cs typeface="Cambria"/>
            </a:endParaRPr>
          </a:p>
          <a:p>
            <a:pPr marL="469265" indent="-366395">
              <a:lnSpc>
                <a:spcPct val="100000"/>
              </a:lnSpc>
              <a:spcBef>
                <a:spcPts val="320"/>
              </a:spcBef>
              <a:buFont typeface="Arial MT"/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time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or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mbria"/>
                <a:cs typeface="Cambria"/>
              </a:rPr>
              <a:t>early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 deliveries</a:t>
            </a:r>
            <a:endParaRPr sz="1800">
              <a:latin typeface="Cambria"/>
              <a:cs typeface="Cambria"/>
            </a:endParaRPr>
          </a:p>
          <a:p>
            <a:pPr marL="469265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469265" algn="l"/>
              </a:tabLst>
            </a:pP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On</a:t>
            </a:r>
            <a:r>
              <a:rPr sz="18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time</a:t>
            </a:r>
            <a:r>
              <a:rPr sz="18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deliveries</a:t>
            </a:r>
            <a:endParaRPr sz="1800">
              <a:latin typeface="Cambria"/>
              <a:cs typeface="Cambria"/>
            </a:endParaRPr>
          </a:p>
          <a:p>
            <a:pPr marL="469265" indent="-36639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Late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deliveries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6974" y="202784"/>
            <a:ext cx="2210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90" dirty="0">
                <a:latin typeface="Trebuchet MS"/>
                <a:cs typeface="Trebuchet MS"/>
              </a:rPr>
              <a:t>Overall</a:t>
            </a:r>
            <a:r>
              <a:rPr sz="3000" spc="-220" dirty="0">
                <a:latin typeface="Trebuchet MS"/>
                <a:cs typeface="Trebuchet MS"/>
              </a:rPr>
              <a:t> </a:t>
            </a:r>
            <a:r>
              <a:rPr sz="3000" spc="-215" dirty="0">
                <a:latin typeface="Trebuchet MS"/>
                <a:cs typeface="Trebuchet MS"/>
              </a:rPr>
              <a:t>Analysis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781580"/>
            <a:ext cx="4021454" cy="316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spc="-25" dirty="0">
                <a:solidFill>
                  <a:srgbClr val="FFFFFF"/>
                </a:solidFill>
                <a:latin typeface="Cambria"/>
                <a:cs typeface="Cambria"/>
              </a:rPr>
              <a:t>1.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	Months</a:t>
            </a:r>
            <a:r>
              <a:rPr sz="18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by</a:t>
            </a:r>
            <a:r>
              <a:rPr sz="18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Total</a:t>
            </a:r>
            <a:r>
              <a:rPr sz="1800" spc="-25" dirty="0">
                <a:solidFill>
                  <a:srgbClr val="FFFFFF"/>
                </a:solidFill>
                <a:latin typeface="Cambria"/>
                <a:cs typeface="Cambria"/>
              </a:rPr>
              <a:t> successful </a:t>
            </a:r>
            <a:r>
              <a:rPr sz="1800" spc="-40" dirty="0">
                <a:solidFill>
                  <a:srgbClr val="FFFFFF"/>
                </a:solidFill>
                <a:latin typeface="Cambria"/>
                <a:cs typeface="Cambria"/>
              </a:rPr>
              <a:t>deliveries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Findings: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mbria"/>
              <a:cs typeface="Cambria"/>
            </a:endParaRPr>
          </a:p>
          <a:p>
            <a:pPr marL="12700" marR="2689860">
              <a:lnSpc>
                <a:spcPct val="100000"/>
              </a:lnSpc>
            </a:pP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Out</a:t>
            </a:r>
            <a:r>
              <a:rPr sz="14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4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total successful </a:t>
            </a:r>
            <a:r>
              <a:rPr sz="1400" spc="-25" dirty="0">
                <a:solidFill>
                  <a:srgbClr val="FFFFFF"/>
                </a:solidFill>
                <a:latin typeface="Cambria"/>
                <a:cs typeface="Cambria"/>
              </a:rPr>
              <a:t>deliveries,</a:t>
            </a:r>
            <a:r>
              <a:rPr sz="14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Cambria"/>
                <a:cs typeface="Cambria"/>
              </a:rPr>
              <a:t>58.64% 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deliveries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were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Early</a:t>
            </a:r>
            <a:r>
              <a:rPr sz="1400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deliveries, </a:t>
            </a:r>
            <a:r>
              <a:rPr sz="1400" spc="-100" dirty="0">
                <a:solidFill>
                  <a:srgbClr val="FFFFFF"/>
                </a:solidFill>
                <a:latin typeface="Cambria"/>
                <a:cs typeface="Cambria"/>
              </a:rPr>
              <a:t>19.84%</a:t>
            </a:r>
            <a:r>
              <a:rPr sz="14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Cambria"/>
                <a:cs typeface="Cambria"/>
              </a:rPr>
              <a:t>were</a:t>
            </a:r>
            <a:r>
              <a:rPr sz="14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Cambria"/>
                <a:cs typeface="Cambria"/>
              </a:rPr>
              <a:t>On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time</a:t>
            </a:r>
            <a:r>
              <a:rPr sz="14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deliveries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remaining </a:t>
            </a:r>
            <a:r>
              <a:rPr sz="1400" spc="-120" dirty="0">
                <a:solidFill>
                  <a:srgbClr val="FFFFFF"/>
                </a:solidFill>
                <a:latin typeface="Cambria"/>
                <a:cs typeface="Cambria"/>
              </a:rPr>
              <a:t>21.53%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Cambria"/>
                <a:cs typeface="Cambria"/>
              </a:rPr>
              <a:t>were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Late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deliveries.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64550" y="1200100"/>
            <a:ext cx="6668134" cy="3651885"/>
            <a:chOff x="2164550" y="1200100"/>
            <a:chExt cx="6668134" cy="36518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4550" y="1200100"/>
              <a:ext cx="6667749" cy="1811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4550" y="3040800"/>
              <a:ext cx="6667749" cy="1811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5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2.</a:t>
            </a:r>
            <a:r>
              <a:rPr spc="-60" dirty="0"/>
              <a:t> </a:t>
            </a:r>
            <a:r>
              <a:rPr spc="-35" dirty="0"/>
              <a:t>Salespersons</a:t>
            </a:r>
            <a:r>
              <a:rPr spc="-55" dirty="0"/>
              <a:t> </a:t>
            </a:r>
            <a:r>
              <a:rPr dirty="0"/>
              <a:t>by</a:t>
            </a:r>
            <a:r>
              <a:rPr spc="-55" dirty="0"/>
              <a:t> </a:t>
            </a:r>
            <a:r>
              <a:rPr spc="-10" dirty="0"/>
              <a:t>Total</a:t>
            </a:r>
            <a:r>
              <a:rPr spc="-55" dirty="0"/>
              <a:t> </a:t>
            </a:r>
            <a:r>
              <a:rPr spc="-25" dirty="0"/>
              <a:t>successful</a:t>
            </a:r>
            <a:r>
              <a:rPr spc="-55" dirty="0"/>
              <a:t> </a:t>
            </a:r>
            <a:r>
              <a:rPr spc="-35" dirty="0"/>
              <a:t>deliveries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600" y="1327728"/>
            <a:ext cx="2462530" cy="201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Findings:</a:t>
            </a:r>
            <a:endParaRPr sz="1400">
              <a:latin typeface="Cambria"/>
              <a:cs typeface="Cambria"/>
            </a:endParaRPr>
          </a:p>
          <a:p>
            <a:pPr marL="12700" marR="5080">
              <a:lnSpc>
                <a:spcPts val="1600"/>
              </a:lnSpc>
              <a:spcBef>
                <a:spcPts val="1235"/>
              </a:spcBef>
            </a:pP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figure,</a:t>
            </a:r>
            <a:r>
              <a:rPr sz="14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we</a:t>
            </a: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can</a:t>
            </a:r>
            <a:r>
              <a:rPr sz="14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see</a:t>
            </a:r>
            <a:r>
              <a:rPr sz="14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top</a:t>
            </a: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mbria"/>
                <a:cs typeface="Cambria"/>
              </a:rPr>
              <a:t>10 </a:t>
            </a:r>
            <a:r>
              <a:rPr sz="1400" spc="-35" dirty="0">
                <a:solidFill>
                  <a:srgbClr val="FFFFFF"/>
                </a:solidFill>
                <a:latin typeface="Cambria"/>
                <a:cs typeface="Cambria"/>
              </a:rPr>
              <a:t>salespersons</a:t>
            </a: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mbria"/>
                <a:cs typeface="Cambria"/>
              </a:rPr>
              <a:t>whose</a:t>
            </a:r>
            <a:r>
              <a:rPr sz="14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customers 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received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maximum</a:t>
            </a:r>
            <a:r>
              <a:rPr sz="14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no.</a:t>
            </a:r>
            <a:r>
              <a:rPr sz="1400" spc="-25" dirty="0">
                <a:solidFill>
                  <a:srgbClr val="FFFFFF"/>
                </a:solidFill>
                <a:latin typeface="Cambria"/>
                <a:cs typeface="Cambria"/>
              </a:rPr>
              <a:t> of </a:t>
            </a:r>
            <a:r>
              <a:rPr sz="1400" spc="-35" dirty="0">
                <a:solidFill>
                  <a:srgbClr val="FFFFFF"/>
                </a:solidFill>
                <a:latin typeface="Cambria"/>
                <a:cs typeface="Cambria"/>
              </a:rPr>
              <a:t>deliveries.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Customers</a:t>
            </a:r>
            <a:r>
              <a:rPr sz="14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1400" spc="-35" dirty="0">
                <a:solidFill>
                  <a:srgbClr val="FFFFFF"/>
                </a:solidFill>
                <a:latin typeface="Cambria"/>
                <a:cs typeface="Cambria"/>
              </a:rPr>
              <a:t>salesperson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‘BCA’</a:t>
            </a:r>
            <a:r>
              <a:rPr sz="14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gave</a:t>
            </a:r>
            <a:r>
              <a:rPr sz="14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highest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no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mbria"/>
                <a:cs typeface="Cambria"/>
              </a:rPr>
              <a:t>orders</a:t>
            </a:r>
            <a:r>
              <a:rPr sz="14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Cambria"/>
                <a:cs typeface="Cambria"/>
              </a:rPr>
              <a:t>(3.88%)</a:t>
            </a:r>
            <a:r>
              <a:rPr sz="14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followed</a:t>
            </a:r>
            <a:r>
              <a:rPr sz="14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mbria"/>
                <a:cs typeface="Cambria"/>
              </a:rPr>
              <a:t>by </a:t>
            </a:r>
            <a:r>
              <a:rPr sz="1400" spc="75" dirty="0">
                <a:solidFill>
                  <a:srgbClr val="FFFFFF"/>
                </a:solidFill>
                <a:latin typeface="Cambria"/>
                <a:cs typeface="Cambria"/>
              </a:rPr>
              <a:t>‘BCA-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CMA’</a:t>
            </a:r>
            <a:r>
              <a:rPr sz="14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‘ICR’,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ts val="1530"/>
              </a:lnSpc>
            </a:pP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respectively.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1825" y="1221574"/>
            <a:ext cx="5660474" cy="27050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3.</a:t>
            </a:r>
            <a:r>
              <a:rPr spc="5" dirty="0"/>
              <a:t> </a:t>
            </a:r>
            <a:r>
              <a:rPr dirty="0"/>
              <a:t>City</a:t>
            </a:r>
            <a:r>
              <a:rPr spc="5" dirty="0"/>
              <a:t> </a:t>
            </a:r>
            <a:r>
              <a:rPr spc="-10" dirty="0"/>
              <a:t>vs</a:t>
            </a:r>
            <a:r>
              <a:rPr spc="5" dirty="0"/>
              <a:t> </a:t>
            </a:r>
            <a:r>
              <a:rPr spc="-10" dirty="0"/>
              <a:t>Total</a:t>
            </a:r>
            <a:r>
              <a:rPr spc="5" dirty="0"/>
              <a:t> </a:t>
            </a:r>
            <a:r>
              <a:rPr dirty="0"/>
              <a:t>no.</a:t>
            </a:r>
            <a:r>
              <a:rPr spc="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spc="-25" dirty="0"/>
              <a:t>successful</a:t>
            </a:r>
            <a:r>
              <a:rPr spc="5" dirty="0"/>
              <a:t> </a:t>
            </a:r>
            <a:r>
              <a:rPr spc="-35" dirty="0"/>
              <a:t>deliveries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8388"/>
            <a:ext cx="2529840" cy="186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Findings:</a:t>
            </a:r>
            <a:endParaRPr sz="1400">
              <a:latin typeface="Cambria"/>
              <a:cs typeface="Cambria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sz="14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figure,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we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can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see</a:t>
            </a:r>
            <a:r>
              <a:rPr sz="14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top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mbria"/>
                <a:cs typeface="Cambria"/>
              </a:rPr>
              <a:t>10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cities</a:t>
            </a:r>
            <a:r>
              <a:rPr sz="14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according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14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total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mbria"/>
                <a:cs typeface="Cambria"/>
              </a:rPr>
              <a:t>no. </a:t>
            </a:r>
            <a:r>
              <a:rPr sz="1400" spc="-35" dirty="0">
                <a:solidFill>
                  <a:srgbClr val="FFFFFF"/>
                </a:solidFill>
                <a:latin typeface="Cambria"/>
                <a:cs typeface="Cambria"/>
              </a:rPr>
              <a:t>deliveries.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Maximum</a:t>
            </a:r>
            <a:r>
              <a:rPr sz="14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no.</a:t>
            </a:r>
            <a:r>
              <a:rPr sz="14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deliveries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happened</a:t>
            </a:r>
            <a:r>
              <a:rPr sz="14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14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Oklahoma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city,</a:t>
            </a:r>
            <a:r>
              <a:rPr sz="14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Cincinnati,</a:t>
            </a:r>
            <a:r>
              <a:rPr sz="14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Mesa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respectively.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7575" y="1152475"/>
            <a:ext cx="5529250" cy="25074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45" dirty="0"/>
              <a:t> </a:t>
            </a:r>
            <a:r>
              <a:rPr spc="-20" dirty="0"/>
              <a:t>Team</a:t>
            </a:r>
            <a:r>
              <a:rPr spc="-40" dirty="0"/>
              <a:t> </a:t>
            </a:r>
            <a:r>
              <a:rPr spc="-10" dirty="0"/>
              <a:t>vs</a:t>
            </a:r>
            <a:r>
              <a:rPr spc="-45" dirty="0"/>
              <a:t> </a:t>
            </a:r>
            <a:r>
              <a:rPr spc="-10" dirty="0"/>
              <a:t>Total</a:t>
            </a:r>
            <a:r>
              <a:rPr spc="-40" dirty="0"/>
              <a:t> </a:t>
            </a:r>
            <a:r>
              <a:rPr dirty="0"/>
              <a:t>no.</a:t>
            </a:r>
            <a:r>
              <a:rPr spc="-4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25" dirty="0"/>
              <a:t>successful</a:t>
            </a:r>
            <a:r>
              <a:rPr spc="-45" dirty="0"/>
              <a:t> </a:t>
            </a:r>
            <a:r>
              <a:rPr spc="-35" dirty="0"/>
              <a:t>deliveries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225" y="1218388"/>
            <a:ext cx="2460625" cy="173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Findings: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Customer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Cambria"/>
                <a:cs typeface="Cambria"/>
              </a:rPr>
              <a:t>8723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,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customer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147,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customer</a:t>
            </a:r>
            <a:r>
              <a:rPr sz="1400" spc="-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Cambria"/>
                <a:cs typeface="Cambria"/>
              </a:rPr>
              <a:t>1592,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customer</a:t>
            </a: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Cambria"/>
                <a:cs typeface="Cambria"/>
              </a:rPr>
              <a:t>56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endParaRPr sz="1400">
              <a:latin typeface="Cambria"/>
              <a:cs typeface="Cambria"/>
            </a:endParaRPr>
          </a:p>
          <a:p>
            <a:pPr marL="12700" marR="5080">
              <a:lnSpc>
                <a:spcPct val="105000"/>
              </a:lnSpc>
            </a:pP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customer</a:t>
            </a:r>
            <a:r>
              <a:rPr sz="14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Cambria"/>
                <a:cs typeface="Cambria"/>
              </a:rPr>
              <a:t>7303</a:t>
            </a:r>
            <a:r>
              <a:rPr sz="14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received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maximum</a:t>
            </a:r>
            <a:r>
              <a:rPr sz="14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no.</a:t>
            </a:r>
            <a:r>
              <a:rPr sz="14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1400" spc="-30" dirty="0">
                <a:solidFill>
                  <a:srgbClr val="FFFFFF"/>
                </a:solidFill>
                <a:latin typeface="Cambria"/>
                <a:cs typeface="Cambria"/>
              </a:rPr>
              <a:t>deliveries</a:t>
            </a:r>
            <a:r>
              <a:rPr sz="14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so</a:t>
            </a:r>
            <a:r>
              <a:rPr sz="14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Cambria"/>
                <a:cs typeface="Cambria"/>
              </a:rPr>
              <a:t>we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can</a:t>
            </a:r>
            <a:r>
              <a:rPr sz="14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say</a:t>
            </a:r>
            <a:r>
              <a:rPr sz="14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that</a:t>
            </a:r>
            <a:r>
              <a:rPr sz="14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they</a:t>
            </a:r>
            <a:r>
              <a:rPr sz="14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Cambria"/>
                <a:cs typeface="Cambria"/>
              </a:rPr>
              <a:t>are</a:t>
            </a:r>
            <a:r>
              <a:rPr sz="14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repetitive customers.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1974" y="1017724"/>
            <a:ext cx="3375424" cy="3643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5.</a:t>
            </a:r>
            <a:r>
              <a:rPr spc="-30" dirty="0"/>
              <a:t> </a:t>
            </a:r>
            <a:r>
              <a:rPr spc="-10" dirty="0"/>
              <a:t>Service</a:t>
            </a:r>
            <a:r>
              <a:rPr spc="-30" dirty="0"/>
              <a:t> </a:t>
            </a:r>
            <a:r>
              <a:rPr dirty="0"/>
              <a:t>channel</a:t>
            </a:r>
            <a:r>
              <a:rPr spc="-30" dirty="0"/>
              <a:t> </a:t>
            </a:r>
            <a:r>
              <a:rPr spc="-10" dirty="0"/>
              <a:t>vs</a:t>
            </a:r>
            <a:r>
              <a:rPr spc="-25" dirty="0"/>
              <a:t> </a:t>
            </a:r>
            <a:r>
              <a:rPr spc="-10" dirty="0"/>
              <a:t>Total</a:t>
            </a:r>
            <a:r>
              <a:rPr spc="-30" dirty="0"/>
              <a:t> </a:t>
            </a:r>
            <a:r>
              <a:rPr dirty="0"/>
              <a:t>no.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successful</a:t>
            </a:r>
            <a:r>
              <a:rPr spc="-30" dirty="0"/>
              <a:t> </a:t>
            </a:r>
            <a:r>
              <a:rPr spc="-35" dirty="0"/>
              <a:t>deliveries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8388"/>
            <a:ext cx="2623820" cy="137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Findings:</a:t>
            </a:r>
            <a:endParaRPr sz="1400">
              <a:latin typeface="Cambria"/>
              <a:cs typeface="Cambria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Maximum</a:t>
            </a:r>
            <a:r>
              <a:rPr sz="14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no.</a:t>
            </a:r>
            <a:r>
              <a:rPr sz="14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mbria"/>
                <a:cs typeface="Cambria"/>
              </a:rPr>
              <a:t>orders</a:t>
            </a:r>
            <a:r>
              <a:rPr sz="14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came</a:t>
            </a:r>
            <a:r>
              <a:rPr sz="14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from grocery </a:t>
            </a:r>
            <a:r>
              <a:rPr sz="1400" spc="-25" dirty="0">
                <a:solidFill>
                  <a:srgbClr val="FFFFFF"/>
                </a:solidFill>
                <a:latin typeface="Cambria"/>
                <a:cs typeface="Cambria"/>
              </a:rPr>
              <a:t>store,</a:t>
            </a:r>
            <a:r>
              <a:rPr sz="14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Cambria"/>
                <a:cs typeface="Cambria"/>
              </a:rPr>
              <a:t>SM</a:t>
            </a:r>
            <a:r>
              <a:rPr sz="14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sz="14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02</a:t>
            </a:r>
            <a:r>
              <a:rPr sz="14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mbria"/>
                <a:cs typeface="Cambria"/>
              </a:rPr>
              <a:t>04 </a:t>
            </a: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check-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out,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 convenience shop, </a:t>
            </a:r>
            <a:r>
              <a:rPr sz="1400" spc="-40" dirty="0">
                <a:solidFill>
                  <a:srgbClr val="FFFFFF"/>
                </a:solidFill>
                <a:latin typeface="Cambria"/>
                <a:cs typeface="Cambria"/>
              </a:rPr>
              <a:t>confectionery/bakery</a:t>
            </a:r>
            <a:r>
              <a:rPr sz="14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respectively.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6425" y="1312250"/>
            <a:ext cx="4808224" cy="2818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1074</Words>
  <Application>Microsoft Office PowerPoint</Application>
  <PresentationFormat>On-screen Show (16:9)</PresentationFormat>
  <Paragraphs>122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 MT</vt:lpstr>
      <vt:lpstr>Berlin Sans FB Demi</vt:lpstr>
      <vt:lpstr>Cambria</vt:lpstr>
      <vt:lpstr>Times New Roman</vt:lpstr>
      <vt:lpstr>Trebuchet MS</vt:lpstr>
      <vt:lpstr>Office Theme</vt:lpstr>
      <vt:lpstr>SHIPMENT SUCCESS METRICS DASHBOARD                                  DETAILS</vt:lpstr>
      <vt:lpstr>Business Understanding &amp; Overview</vt:lpstr>
      <vt:lpstr>Understanding the data</vt:lpstr>
      <vt:lpstr>Analysis</vt:lpstr>
      <vt:lpstr>Overall Analysis</vt:lpstr>
      <vt:lpstr>2. Salespersons by Total successful deliveries</vt:lpstr>
      <vt:lpstr>3. City vs Total no. of successful deliveries</vt:lpstr>
      <vt:lpstr>4. Team vs Total no. of successful deliveries</vt:lpstr>
      <vt:lpstr>5. Service channel vs Total no. of successful deliveries</vt:lpstr>
      <vt:lpstr>In time or Early deliveries</vt:lpstr>
      <vt:lpstr>3. Customers by Early deliveries</vt:lpstr>
      <vt:lpstr>5. Teams by Early deliveries</vt:lpstr>
      <vt:lpstr>On time Deliveries</vt:lpstr>
      <vt:lpstr>3. Customers by On time deliveries</vt:lpstr>
      <vt:lpstr>5. Teams by On time deliveries</vt:lpstr>
      <vt:lpstr>Late deliveries</vt:lpstr>
      <vt:lpstr>3. Customers by Late deliveries</vt:lpstr>
      <vt:lpstr>5. Teams by Late deliveries</vt:lpstr>
      <vt:lpstr>Final Thoughts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Logistics</dc:title>
  <dc:creator>HP</dc:creator>
  <cp:lastModifiedBy>Deepu Deepu</cp:lastModifiedBy>
  <cp:revision>3</cp:revision>
  <dcterms:created xsi:type="dcterms:W3CDTF">2025-04-08T15:24:03Z</dcterms:created>
  <dcterms:modified xsi:type="dcterms:W3CDTF">2025-04-11T01:54:02Z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2025-04-08T00:00:00Z</vt:filetime>
  </property>
  <property fmtid="{D5CDD505-2E9C-101B-9397-08002B2CF9AE}" pid="3" name="Creator">
    <vt:lpwstr>Google</vt:lpwstr>
  </property>
  <property fmtid="{D5CDD505-2E9C-101B-9397-08002B2CF9AE}" pid="4" name="LastSaved">
    <vt:filetime>2025-04-08T00:00:00Z</vt:filetime>
  </property>
</Properties>
</file>