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4" r:id="rId2"/>
    <p:sldId id="257" r:id="rId3"/>
    <p:sldId id="267" r:id="rId4"/>
    <p:sldId id="259" r:id="rId5"/>
    <p:sldId id="260" r:id="rId6"/>
    <p:sldId id="262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37" autoAdjust="0"/>
  </p:normalViewPr>
  <p:slideViewPr>
    <p:cSldViewPr snapToGrid="0">
      <p:cViewPr varScale="1">
        <p:scale>
          <a:sx n="67" d="100"/>
          <a:sy n="67" d="100"/>
        </p:scale>
        <p:origin x="100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4586-FC7B-4717-B75B-DE57C5073D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794-5FC7-4623-9A04-4AE80CAD9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8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4586-FC7B-4717-B75B-DE57C5073D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794-5FC7-4623-9A04-4AE80CAD9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8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4586-FC7B-4717-B75B-DE57C5073D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794-5FC7-4623-9A04-4AE80CAD9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5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4586-FC7B-4717-B75B-DE57C5073D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794-5FC7-4623-9A04-4AE80CAD9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4586-FC7B-4717-B75B-DE57C5073D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794-5FC7-4623-9A04-4AE80CAD9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8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4586-FC7B-4717-B75B-DE57C5073D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794-5FC7-4623-9A04-4AE80CAD9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8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4586-FC7B-4717-B75B-DE57C5073D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794-5FC7-4623-9A04-4AE80CAD9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9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4586-FC7B-4717-B75B-DE57C5073D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794-5FC7-4623-9A04-4AE80CAD9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7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4586-FC7B-4717-B75B-DE57C5073D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794-5FC7-4623-9A04-4AE80CAD9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7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4586-FC7B-4717-B75B-DE57C5073D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794-5FC7-4623-9A04-4AE80CAD9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4586-FC7B-4717-B75B-DE57C5073D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5794-5FC7-4623-9A04-4AE80CAD9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4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rgbClr val="00B050"/>
            </a:gs>
            <a:gs pos="29000">
              <a:schemeClr val="accent6">
                <a:lumMod val="45000"/>
                <a:lumOff val="55000"/>
              </a:schemeClr>
            </a:gs>
            <a:gs pos="77000">
              <a:schemeClr val="accent6">
                <a:lumMod val="45000"/>
                <a:lumOff val="55000"/>
              </a:schemeClr>
            </a:gs>
            <a:gs pos="9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34586-FC7B-4717-B75B-DE57C5073D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5794-5FC7-4623-9A04-4AE80CAD9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64" y="5759687"/>
            <a:ext cx="3534632" cy="101415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latin typeface="aakar" panose="02000600040000000000" pitchFamily="2" charset="0"/>
                <a:cs typeface="aakar" panose="02000600040000000000" pitchFamily="2" charset="0"/>
              </a:rPr>
              <a:t>Deepu Kumar</a:t>
            </a:r>
          </a:p>
          <a:p>
            <a:pPr marL="0" indent="0" algn="ctr">
              <a:buNone/>
            </a:pPr>
            <a:r>
              <a:rPr lang="en-US" sz="1800" dirty="0">
                <a:latin typeface="aakar" panose="02000600040000000000" pitchFamily="2" charset="0"/>
                <a:cs typeface="aakar" panose="02000600040000000000" pitchFamily="2" charset="0"/>
              </a:rPr>
              <a:t>TY - B.Sc Environmental Science</a:t>
            </a:r>
          </a:p>
          <a:p>
            <a:pPr marL="0" indent="0" algn="ctr">
              <a:buNone/>
            </a:pPr>
            <a:r>
              <a:rPr lang="en-US" sz="1800" dirty="0">
                <a:latin typeface="aakar" panose="02000600040000000000" pitchFamily="2" charset="0"/>
                <a:cs typeface="aakar" panose="02000600040000000000" pitchFamily="2" charset="0"/>
              </a:rPr>
              <a:t>(514026)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1673" y="194109"/>
            <a:ext cx="11776362" cy="152385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Gill Sans Ultra Bold" panose="020B0A02020104020203" pitchFamily="34" charset="0"/>
                <a:cs typeface="aakar" panose="02000600040000000000" pitchFamily="2" charset="0"/>
              </a:rPr>
              <a:t>WORKING TOWARDS THE SUSTAINABLE TRANSFORMATION OF EDUCATION SYSTEMS LINKED WITH TECH-TRAD METHODS</a:t>
            </a:r>
            <a:endParaRPr lang="en-US" sz="4000" b="1" dirty="0">
              <a:latin typeface="Arial Rounded MT Bold" panose="020F0704030504030204" pitchFamily="34" charset="0"/>
              <a:cs typeface="aakar" panose="02000600040000000000" pitchFamily="2" charset="0"/>
            </a:endParaRPr>
          </a:p>
        </p:txBody>
      </p:sp>
      <p:pic>
        <p:nvPicPr>
          <p:cNvPr id="6" name="Picture 5" descr="The next generation of Australian schools | Pursuit by The University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89" y="1920237"/>
            <a:ext cx="7675412" cy="4937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Shelburne Farms’ Sustainable Schools Project Education for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2" y="1920238"/>
            <a:ext cx="4284017" cy="3839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D:\MSU\Others\MSUs\msulogo.png"/>
          <p:cNvPicPr/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685" y="5300355"/>
            <a:ext cx="1406769" cy="1307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95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98"/>
            <a:ext cx="10515600" cy="72938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Ideas enhanced from the individual departments &amp; specific facilities in rural areas of schools with respects to their subjects code to create amazing surrounding to enhance learning. </a:t>
            </a:r>
          </a:p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Education for Sustainable Development means including key sustainable development issues into teaching and learning by new technique with vision in urban region.</a:t>
            </a:r>
          </a:p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Education for sustainability develops the knowledge, skills, values and world-views necessary for people to act in ways that contribute to more sustainable patterns of living. </a:t>
            </a:r>
          </a:p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It enables individuals and communities to reflect on ways of engaging with the world.</a:t>
            </a:r>
          </a:p>
        </p:txBody>
      </p:sp>
    </p:spTree>
    <p:extLst>
      <p:ext uri="{BB962C8B-B14F-4D97-AF65-F5344CB8AC3E}">
        <p14:creationId xmlns:p14="http://schemas.microsoft.com/office/powerpoint/2010/main" val="125562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75709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Review of Literature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73433"/>
              </p:ext>
            </p:extLst>
          </p:nvPr>
        </p:nvGraphicFramePr>
        <p:xfrm>
          <a:off x="83126" y="1299152"/>
          <a:ext cx="12025747" cy="544801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13019">
                  <a:extLst>
                    <a:ext uri="{9D8B030D-6E8A-4147-A177-3AD203B41FA5}">
                      <a16:colId xmlns:a16="http://schemas.microsoft.com/office/drawing/2014/main" val="1557470215"/>
                    </a:ext>
                  </a:extLst>
                </a:gridCol>
                <a:gridCol w="2563092">
                  <a:extLst>
                    <a:ext uri="{9D8B030D-6E8A-4147-A177-3AD203B41FA5}">
                      <a16:colId xmlns:a16="http://schemas.microsoft.com/office/drawing/2014/main" val="1691503348"/>
                    </a:ext>
                  </a:extLst>
                </a:gridCol>
                <a:gridCol w="4807527">
                  <a:extLst>
                    <a:ext uri="{9D8B030D-6E8A-4147-A177-3AD203B41FA5}">
                      <a16:colId xmlns:a16="http://schemas.microsoft.com/office/drawing/2014/main" val="2755725669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4151319587"/>
                    </a:ext>
                  </a:extLst>
                </a:gridCol>
              </a:tblGrid>
              <a:tr h="63896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7770"/>
                  </a:ext>
                </a:extLst>
              </a:tr>
              <a:tr h="90800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Issues and trends in Education for Sustainable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A. Leicht, J. Heiss and W. J. Byun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Conventional education and training knowledge transfer and skills development but level of the whole institution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84579"/>
                  </a:ext>
                </a:extLst>
              </a:tr>
              <a:tr h="90800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Environmental Education and Education for Sustainability Projects: Inspiring and Facilitating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Ashley 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research skills they need change for the environment and environmental project based learning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24752"/>
                  </a:ext>
                </a:extLst>
              </a:tr>
              <a:tr h="908002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dirty="0"/>
                        <a:t>Environmental Education and Sustainable Development: A Further Appraisal</a:t>
                      </a:r>
                      <a:endParaRPr lang="en-US" sz="16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Lucie Sauvé, Université du Québec à Montréal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Ultimate goal of the Man-environment relationship</a:t>
                      </a:r>
                      <a:r>
                        <a:rPr lang="en-US" sz="1600" baseline="0" dirty="0"/>
                        <a:t> - </a:t>
                      </a:r>
                      <a:r>
                        <a:rPr lang="en-US" sz="1600" dirty="0"/>
                        <a:t>the whole educational process reshaped for sustainable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01600"/>
                  </a:ext>
                </a:extLst>
              </a:tr>
              <a:tr h="90800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Gaps in sustainability education: The impact of higher education coursework on perceptions of sustainability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P. Brian Fisher Erin McAdams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Systems-level lead to unsustainability demand new approaches to teaching and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56513"/>
                  </a:ext>
                </a:extLst>
              </a:tr>
              <a:tr h="1177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Sustainable Management of Digital Transformation in Higher Education: Global Research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Emilio Abad-Segura, Mariana-Daniela González-Zamar, Juan C. Infante-Moro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and Germán Ruipérez García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Human society and behavior multidisciplinary global vision of environmental sciences. It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implications and scope of interest for the international scientific community.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4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84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3"/>
            <a:ext cx="10515600" cy="770948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3711"/>
            <a:ext cx="10515600" cy="3743252"/>
          </a:xfrm>
        </p:spPr>
        <p:txBody>
          <a:bodyPr/>
          <a:lstStyle/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Traditional environmental concerns of ecosystems and nature, and human relationships to environment.</a:t>
            </a:r>
          </a:p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Growing interests in building and energy efficiency, including waste minimization.</a:t>
            </a:r>
          </a:p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Community and participation as a form of sustaining well-being and prosperity.</a:t>
            </a:r>
          </a:p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Systemic change and innovation as a form of macro-transformation of interconnected systems with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13277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7" y="392690"/>
            <a:ext cx="5157787" cy="823912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Aim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662545"/>
            <a:ext cx="5157787" cy="45686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latin typeface="aakar" panose="02000600040000000000" pitchFamily="2" charset="0"/>
              <a:cs typeface="aakar" panose="02000600040000000000" pitchFamily="2" charset="0"/>
            </a:endParaRPr>
          </a:p>
          <a:p>
            <a:pPr marL="0" indent="0" algn="ctr">
              <a:buNone/>
            </a:pPr>
            <a:endParaRPr lang="en-US" sz="3200" dirty="0">
              <a:latin typeface="aakar" panose="02000600040000000000" pitchFamily="2" charset="0"/>
              <a:cs typeface="aakar" panose="02000600040000000000" pitchFamily="2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aakar" panose="02000600040000000000" pitchFamily="2" charset="0"/>
                <a:cs typeface="aakar" panose="02000600040000000000" pitchFamily="2" charset="0"/>
              </a:rPr>
              <a:t>Will Education system be transformable in the manners of Sustainability connecting with traditional &amp; Modern education system?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392690"/>
            <a:ext cx="5183188" cy="823912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1683326"/>
            <a:ext cx="5183188" cy="452711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>
                <a:latin typeface="aakar" panose="02000600040000000000" pitchFamily="2" charset="0"/>
                <a:cs typeface="aakar" panose="02000600040000000000" pitchFamily="2" charset="0"/>
              </a:rPr>
              <a:t>To improve the quality of education by Targeting fourth of the SDGs</a:t>
            </a:r>
          </a:p>
          <a:p>
            <a:r>
              <a:rPr lang="en-US" sz="3200" dirty="0">
                <a:latin typeface="aakar" panose="02000600040000000000" pitchFamily="2" charset="0"/>
                <a:cs typeface="aakar" panose="02000600040000000000" pitchFamily="2" charset="0"/>
              </a:rPr>
              <a:t>Method for achieving attendances in institutional areas and bringing curiosity in students.</a:t>
            </a:r>
          </a:p>
          <a:p>
            <a:pPr marL="0" indent="0">
              <a:buNone/>
            </a:pPr>
            <a:endParaRPr lang="en-US" sz="3200" dirty="0">
              <a:latin typeface="aakar" panose="02000600040000000000" pitchFamily="2" charset="0"/>
              <a:cs typeface="aakar" panose="0200060004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4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98"/>
            <a:ext cx="10515600" cy="75709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1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Aim of studying and analyzing scientific activity.</a:t>
            </a:r>
          </a:p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A quantitative analysis has been performed, it has contributed to the review of scientific knowledge in different fields.</a:t>
            </a:r>
          </a:p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The methodology followed was to perform by a survey methods to complete search in the database.</a:t>
            </a:r>
          </a:p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Feedback from the communities for ideas in improvements.</a:t>
            </a:r>
          </a:p>
        </p:txBody>
      </p:sp>
    </p:spTree>
    <p:extLst>
      <p:ext uri="{BB962C8B-B14F-4D97-AF65-F5344CB8AC3E}">
        <p14:creationId xmlns:p14="http://schemas.microsoft.com/office/powerpoint/2010/main" val="4663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98"/>
            <a:ext cx="10515600" cy="75709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Help in learning in environments bring interest.</a:t>
            </a:r>
          </a:p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Improvement in attendance in the Institutions.</a:t>
            </a:r>
          </a:p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Conjugate new educational background pattern to traditional time periods education</a:t>
            </a:r>
          </a:p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To enhance the knowledge on education patterns variation with time to time, to avoid lack of interests of students reason for absences in institutions, bringing some practical knowledge.</a:t>
            </a:r>
          </a:p>
          <a:p>
            <a:r>
              <a:rPr lang="en-US" dirty="0">
                <a:latin typeface="aakar" panose="02000600040000000000" pitchFamily="2" charset="0"/>
                <a:cs typeface="aakar" panose="02000600040000000000" pitchFamily="2" charset="0"/>
              </a:rPr>
              <a:t>Practice with technologies in traditional manners.</a:t>
            </a:r>
          </a:p>
        </p:txBody>
      </p:sp>
    </p:spTree>
    <p:extLst>
      <p:ext uri="{BB962C8B-B14F-4D97-AF65-F5344CB8AC3E}">
        <p14:creationId xmlns:p14="http://schemas.microsoft.com/office/powerpoint/2010/main" val="420627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2"/>
            <a:ext cx="10515600" cy="729384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Abad-Segura, E., González-Zamar, M. D., Infante-Moro, J. C., &amp; García, G. R. (2020). Sustainable management of digital transformation in higher education: Global research trends.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(Switzerland)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Brian Fisher, P., &amp; McAdams, E. (2015). Gaps in sustainability education: The impact of higher education coursework on perceptions of sustainability.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Sustainability in Higher Education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407–423.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Sauvé, L. (1996). Environmental Education and Sustainable Development: A Further Appraisal.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Canadian Journal of Environmental Education (CJEE)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(Spring), 7–34.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UNESCO. (2018). Issues and Trends in Education for Sustainable Development.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UNESCO Publishing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Williams, A. (2010). Environmental Education and Education for Sustainability Projects: Inspiring and Facilitating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56225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8148" y="2041526"/>
            <a:ext cx="10848110" cy="2488922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Thanking</a:t>
            </a:r>
            <a:r>
              <a:rPr lang="en-US" sz="11500" dirty="0">
                <a:latin typeface="Arial Rounded MT Bold" panose="020F0704030504030204" pitchFamily="34" charset="0"/>
              </a:rPr>
              <a:t> </a:t>
            </a:r>
            <a:r>
              <a:rPr lang="en-US" sz="115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83269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400</TotalTime>
  <Words>686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aakar</vt:lpstr>
      <vt:lpstr>Arial</vt:lpstr>
      <vt:lpstr>Arial Rounded MT Bold</vt:lpstr>
      <vt:lpstr>Calibri</vt:lpstr>
      <vt:lpstr>Calibri Light</vt:lpstr>
      <vt:lpstr>Gill Sans Ultra Bold</vt:lpstr>
      <vt:lpstr>Times New Roman</vt:lpstr>
      <vt:lpstr>Office Theme</vt:lpstr>
      <vt:lpstr>PowerPoint Presentation</vt:lpstr>
      <vt:lpstr>Introduction</vt:lpstr>
      <vt:lpstr>Review of Literature</vt:lpstr>
      <vt:lpstr>Research Gap</vt:lpstr>
      <vt:lpstr>PowerPoint Presentation</vt:lpstr>
      <vt:lpstr>Methodology</vt:lpstr>
      <vt:lpstr>Significance</vt:lpstr>
      <vt:lpstr>References</vt:lpstr>
      <vt:lpstr>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Adopting ustainable manners follow in our Education System</dc:title>
  <dc:creator>Deepu</dc:creator>
  <cp:lastModifiedBy>Deepu Kumar</cp:lastModifiedBy>
  <cp:revision>75</cp:revision>
  <dcterms:created xsi:type="dcterms:W3CDTF">2022-11-21T08:05:52Z</dcterms:created>
  <dcterms:modified xsi:type="dcterms:W3CDTF">2024-06-03T15:00:51Z</dcterms:modified>
</cp:coreProperties>
</file>