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3.xml" ContentType="application/vnd.openxmlformats-officedocument.presentationml.slide+xml"/>
  <Override PartName="/ppt/notesSlides/notesSlide3.xml" ContentType="application/vnd.openxmlformats-officedocument.presentationml.notesSlide+xml"/>
  <Override PartName="/ppt/slides/slide4.xml" ContentType="application/vnd.openxmlformats-officedocument.presentationml.slide+xml"/>
  <Override PartName="/ppt/notesSlides/notesSlide4.xml" ContentType="application/vnd.openxmlformats-officedocument.presentationml.notesSlide+xml"/>
  <Override PartName="/ppt/slides/slide5.xml" ContentType="application/vnd.openxmlformats-officedocument.presentationml.slide+xml"/>
  <Override PartName="/ppt/notesSlides/notesSlide5.xml" ContentType="application/vnd.openxmlformats-officedocument.presentationml.notesSlide+xml"/>
  <Override PartName="/ppt/slides/slide6.xml" ContentType="application/vnd.openxmlformats-officedocument.presentationml.slide+xml"/>
  <Override PartName="/ppt/notesSlides/notesSlide6.xml" ContentType="application/vnd.openxmlformats-officedocument.presentationml.notesSlide+xml"/>
  <Override PartName="/ppt/slides/slide7.xml" ContentType="application/vnd.openxmlformats-officedocument.presentationml.slide+xml"/>
  <Override PartName="/ppt/notesSlides/notesSlide7.xml" ContentType="application/vnd.openxmlformats-officedocument.presentationml.notesSlide+xml"/>
  <Override PartName="/ppt/slides/slide8.xml" ContentType="application/vnd.openxmlformats-officedocument.presentationml.slide+xml"/>
  <Override PartName="/ppt/notesSlides/notesSlide8.xml" ContentType="application/vnd.openxmlformats-officedocument.presentationml.notesSlide+xml"/>
  <Override PartName="/ppt/slides/slide9.xml" ContentType="application/vnd.openxmlformats-officedocument.presentationml.slide+xml"/>
  <Override PartName="/ppt/notesSlides/notesSlide9.xml" ContentType="application/vnd.openxmlformats-officedocument.presentationml.notesSlide+xml"/>
  <Override PartName="/ppt/slides/slide10.xml" ContentType="application/vnd.openxmlformats-officedocument.presentationml.slide+xml"/>
  <Override PartName="/ppt/notesSlides/notesSlide10.xml" ContentType="application/vnd.openxmlformats-officedocument.presentationml.notes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2.xml" ContentType="application/vnd.openxmlformats-officedocument.presentationml.slide+xml"/>
  <Override PartName="/ppt/notesSlides/notesSlide12.xml" ContentType="application/vnd.openxmlformats-officedocument.presentationml.notes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9143861" cy="6857895"/>
  <p:kinsoku lang="zh-CN" invalStChars="!%),.:;?]}¨·ˇˉ་―‖’”…‰∶、。〃々〉》」』】〕〗！＂＇％），．：；？］｀｜｝～￠" invalEndChars="([{·‘“〈《「『【〔〖（．［｛￡￥"/>
  <p:defaultTextStyle>
    <a:defPPr>
      <a:defRPr lang="zh-CN"/>
    </a:defPPr>
    <a:lvl1pPr algn="l" defTabSz="914400" eaLnBrk="1" fontAlgn="auto" hangingPunct="1" indent="0" latinLnBrk="0" marL="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1pPr>
    <a:lvl2pPr algn="l" defTabSz="914400" eaLnBrk="1" fontAlgn="auto" hangingPunct="1" indent="0" latinLnBrk="0" marL="457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2pPr>
    <a:lvl3pPr algn="l" defTabSz="914400" eaLnBrk="1" fontAlgn="auto" hangingPunct="1" indent="0" latinLnBrk="0" marL="914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3pPr>
    <a:lvl4pPr algn="l" defTabSz="914400" eaLnBrk="1" fontAlgn="auto" hangingPunct="1" indent="0" latinLnBrk="0" marL="13716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4pPr>
    <a:lvl5pPr algn="l" defTabSz="914400" eaLnBrk="1" fontAlgn="auto" hangingPunct="1" indent="0" latinLnBrk="0" marL="18288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5pPr>
    <a:lvl6pPr algn="l" defTabSz="914400" eaLnBrk="1" fontAlgn="auto" hangingPunct="1" indent="0" latinLnBrk="0" marL="22860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6pPr>
    <a:lvl7pPr algn="l" defTabSz="914400" eaLnBrk="1" fontAlgn="auto" hangingPunct="1" indent="0" latinLnBrk="0" marL="27432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7pPr>
    <a:lvl8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8pPr>
    <a:lvl9pPr algn="l" defTabSz="914400" eaLnBrk="1" fontAlgn="auto" hangingPunct="1" indent="0" latinLnBrk="0" marL="3200400">
      <a:buNone/>
      <a:defRPr sz="1800" kern="1200">
        <a:solidFill>
          <a:schemeClr val="tx1"/>
        </a:solidFill>
        <a:latin typeface="Droid Sans" pitchFamily="0" charset="0"/>
        <a:ea typeface="宋体" pitchFamily="0" charset="0"/>
        <a:cs typeface="Droid Sans" pitchFamily="0" charset="0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enClr>
      <a:srgbClr val="FF0000"/>
    </p:penClr>
  </p:showPr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 autoAdjust="0"/>
    <p:restoredTop sz="94660" autoAdjust="0"/>
  </p:normalViewPr>
  <p:slideViewPr>
    <p:cSldViewPr>
      <p:cViewPr varScale="1">
        <p:scale>
          <a:sx n="56" d="100"/>
          <a:sy n="56" d="100"/>
        </p:scale>
        <p:origin x="0" y="0"/>
      </p:cViewPr>
      <p:guideLst>
        <p:guide orient="horz" pos="2880"/>
        <p:guide pos="216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57" d="100"/>
          <a:sy n="57" d="100"/>
        </p:scale>
        <p:origin x="0" y="0"/>
      </p:cViewPr>
    </p:cSldViewPr>
  </p:notesViewPr>
  <p:gridSpacing cx="72009" cy="72009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8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&lt;#&gt;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99" name="文本框"/>
          <p:cNvSpPr>
            <a:spLocks noGrp="1"/>
          </p:cNvSpPr>
          <p:nvPr>
            <p:ph type="hdr"/>
          </p:nvPr>
        </p:nvSpPr>
        <p:spPr>
          <a:xfrm rot="0">
            <a:off x="0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0" name="文本框"/>
          <p:cNvSpPr>
            <a:spLocks noGrp="1"/>
          </p:cNvSpPr>
          <p:nvPr>
            <p:ph type="dt" idx="1"/>
          </p:nvPr>
        </p:nvSpPr>
        <p:spPr>
          <a:xfrm rot="0">
            <a:off x="6905625" y="0"/>
            <a:ext cx="5283200" cy="34448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r"/>
            <a:fld id="{CAD2D6BD-DE1B-4B5F-8B41-2702339687B9}" type="datetime1">
              <a:rPr altLang="zh-CN" sz="1200" lang="en-US">
                <a:latin typeface="Calibri" pitchFamily="0" charset="0"/>
                <a:ea typeface="等线" pitchFamily="0" charset="0"/>
                <a:cs typeface="Calibri" pitchFamily="0" charset="0"/>
              </a:rPr>
              <a:t>9/19/2025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801" name="对象"/>
          <p:cNvSpPr>
            <a:spLocks noChangeAspect="1" noGrp="1"/>
          </p:cNvSpPr>
          <p:nvPr>
            <p:ph type="sldImg" idx="2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solidFill>
              <a:srgbClr val="000000"/>
            </a:solidFill>
            <a:prstDash val="solid"/>
            <a:round/>
          </a:ln>
        </p:spPr>
      </p:sp>
      <p:sp>
        <p:nvSpPr>
          <p:cNvPr id="1048802" name="文本框"/>
          <p:cNvSpPr>
            <a:spLocks noGrp="1"/>
          </p:cNvSpPr>
          <p:nvPr>
            <p:ph type="body" idx="3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r>
              <a:rPr altLang="zh-CN" lang="en-US"/>
              <a:t>Click to edit Master text styles</a:t>
            </a:r>
            <a:endParaRPr altLang="zh-CN" lang="en-US"/>
          </a:p>
          <a:p>
            <a:pPr lvl="1"/>
            <a:r>
              <a:rPr altLang="zh-CN" lang="en-US"/>
              <a:t>Second level</a:t>
            </a:r>
            <a:endParaRPr altLang="zh-CN" lang="en-US"/>
          </a:p>
          <a:p>
            <a:pPr lvl="2"/>
            <a:r>
              <a:rPr altLang="zh-CN" lang="en-US"/>
              <a:t>Third level</a:t>
            </a:r>
            <a:endParaRPr altLang="zh-CN" lang="en-US"/>
          </a:p>
          <a:p>
            <a:pPr lvl="3"/>
            <a:r>
              <a:rPr altLang="zh-CN" lang="en-US"/>
              <a:t>Fourth level</a:t>
            </a:r>
            <a:endParaRPr altLang="zh-CN" lang="en-US"/>
          </a:p>
          <a:p>
            <a:pPr lvl="4"/>
            <a:r>
              <a:rPr altLang="zh-CN" lang="en-US"/>
              <a:t>Fifth level</a:t>
            </a:r>
            <a:endParaRPr altLang="en-US" lang="zh-CN"/>
          </a:p>
        </p:txBody>
      </p:sp>
      <p:sp>
        <p:nvSpPr>
          <p:cNvPr id="1048803" name="文本框"/>
          <p:cNvSpPr>
            <a:spLocks noGrp="1"/>
          </p:cNvSpPr>
          <p:nvPr>
            <p:ph type="ftr" idx="4"/>
          </p:nvPr>
        </p:nvSpPr>
        <p:spPr>
          <a:xfrm rot="0">
            <a:off x="0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l"/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hf dt="0" ftr="0" hdr="0" sldNum="1"/>
  <p:notesStyle>
    <a:lvl1pPr algn="l" defTabSz="914400" eaLnBrk="1" fontAlgn="auto" hangingPunct="1" indent="0" latinLnBrk="0" marL="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1pPr>
    <a:lvl2pPr algn="l" defTabSz="914400" eaLnBrk="1" fontAlgn="auto" hangingPunct="1" indent="0" latinLnBrk="0" marL="457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2pPr>
    <a:lvl3pPr algn="l" defTabSz="914400" eaLnBrk="1" fontAlgn="auto" hangingPunct="1" indent="0" latinLnBrk="0" marL="914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3pPr>
    <a:lvl4pPr algn="l" defTabSz="914400" eaLnBrk="1" fontAlgn="auto" hangingPunct="1" indent="0" latinLnBrk="0" marL="13716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4pPr>
    <a:lvl5pPr algn="l" defTabSz="914400" eaLnBrk="1" fontAlgn="auto" hangingPunct="1" indent="0" latinLnBrk="0" marL="18288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5pPr>
    <a:lvl6pPr algn="l" defTabSz="914400" eaLnBrk="1" fontAlgn="auto" hangingPunct="1" indent="0" latinLnBrk="0" marL="22860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6pPr>
    <a:lvl7pPr algn="l" defTabSz="914400" eaLnBrk="1" fontAlgn="auto" hangingPunct="1" indent="0" latinLnBrk="0" marL="27432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7pPr>
    <a:lvl8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8pPr>
    <a:lvl9pPr algn="l" defTabSz="914400" eaLnBrk="1" fontAlgn="auto" hangingPunct="1" indent="0" latinLnBrk="0" marL="3200400">
      <a:lnSpc>
        <a:spcPct val="100000"/>
      </a:lnSpc>
      <a:spcBef>
        <a:spcPts val="0"/>
      </a:spcBef>
      <a:spcAft>
        <a:spcPts val="0"/>
      </a:spcAft>
      <a:buNone/>
      <a:defRPr baseline="0" b="0" cap="none" sz="1200" i="0" kern="1200" spc="0" strike="noStrike" u="none">
        <a:solidFill>
          <a:schemeClr val="tx1"/>
        </a:solidFill>
        <a:latin typeface="Calibri" pitchFamily="0" charset="0"/>
        <a:ea typeface="等线" pitchFamily="0" charset="0"/>
        <a:cs typeface="Calibri" pitchFamily="0" charset="0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10.xml.rels><?xml version="1.0" encoding="UTF-8" standalone="yes"?>
<Relationships xmlns="http://schemas.openxmlformats.org/package/2006/relationships"><Relationship Id="rId1" Type="http://schemas.openxmlformats.org/officeDocument/2006/relationships/slide" Target="../slides/slide10.xml"/><Relationship Id="rId2" Type="http://schemas.openxmlformats.org/officeDocument/2006/relationships/notesMaster" Target="../notesMasters/notesMaster1.xml"/></Relationships>
</file>

<file path=ppt/notesSlides/_rels/notesSlide1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1.xml"/><Relationship Id="rId2" Type="http://schemas.openxmlformats.org/officeDocument/2006/relationships/notesMaster" Target="../notesMasters/notesMaster1.xml"/></Relationships>
</file>

<file path=ppt/notesSlides/_rels/notesSlide12.xml.rels><?xml version="1.0" encoding="UTF-8" standalone="yes"?>
<Relationships xmlns="http://schemas.openxmlformats.org/package/2006/relationships"><Relationship Id="rId1" Type="http://schemas.openxmlformats.org/officeDocument/2006/relationships/slide" Target="../slides/slide12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2.xml"/><Relationship Id="rId2" Type="http://schemas.openxmlformats.org/officeDocument/2006/relationships/notesMaster" Target="../notesMasters/notesMaster1.xml"/></Relationships>
</file>

<file path=ppt/notesSlides/_rels/notesSlide3.xml.rels><?xml version="1.0" encoding="UTF-8" standalone="yes"?>
<Relationships xmlns="http://schemas.openxmlformats.org/package/2006/relationships"><Relationship Id="rId1" Type="http://schemas.openxmlformats.org/officeDocument/2006/relationships/slide" Target="../slides/slide3.xml"/><Relationship Id="rId2" Type="http://schemas.openxmlformats.org/officeDocument/2006/relationships/notesMaster" Target="../notesMasters/notesMaster1.xml"/></Relationships>
</file>

<file path=ppt/notesSlides/_rels/notesSlide4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_rels/notesSlide5.xml.rels><?xml version="1.0" encoding="UTF-8" standalone="yes"?>
<Relationships xmlns="http://schemas.openxmlformats.org/package/2006/relationships"><Relationship Id="rId1" Type="http://schemas.openxmlformats.org/officeDocument/2006/relationships/slide" Target="../slides/slide5.xml"/><Relationship Id="rId2" Type="http://schemas.openxmlformats.org/officeDocument/2006/relationships/notesMaster" Target="../notesMasters/notesMaster1.xml"/></Relationships>
</file>

<file path=ppt/notesSlides/_rels/notesSlide6.xml.rels><?xml version="1.0" encoding="UTF-8" standalone="yes"?>
<Relationships xmlns="http://schemas.openxmlformats.org/package/2006/relationships"><Relationship Id="rId1" Type="http://schemas.openxmlformats.org/officeDocument/2006/relationships/slide" Target="../slides/slide6.xml"/><Relationship Id="rId2" Type="http://schemas.openxmlformats.org/officeDocument/2006/relationships/notesMaster" Target="../notesMasters/notesMaster1.xml"/></Relationships>
</file>

<file path=ppt/notesSlides/_rels/notesSlide7.xml.rels><?xml version="1.0" encoding="UTF-8" standalone="yes"?>
<Relationships xmlns="http://schemas.openxmlformats.org/package/2006/relationships"><Relationship Id="rId1" Type="http://schemas.openxmlformats.org/officeDocument/2006/relationships/slide" Target="../slides/slide7.xml"/><Relationship Id="rId2" Type="http://schemas.openxmlformats.org/officeDocument/2006/relationships/notesMaster" Target="../notesMasters/notesMaster1.xml"/></Relationships>
</file>

<file path=ppt/notesSlides/_rels/notesSlide8.xml.rels><?xml version="1.0" encoding="UTF-8" standalone="yes"?>
<Relationships xmlns="http://schemas.openxmlformats.org/package/2006/relationships"><Relationship Id="rId1" Type="http://schemas.openxmlformats.org/officeDocument/2006/relationships/slide" Target="../slides/slide8.xml"/><Relationship Id="rId2" Type="http://schemas.openxmlformats.org/officeDocument/2006/relationships/notesMaster" Target="../notesMasters/notesMaster1.xml"/></Relationships>
</file>

<file path=ppt/notesSlides/_rels/notesSlide9.xml.rels><?xml version="1.0" encoding="UTF-8" standalone="yes"?>
<Relationships xmlns="http://schemas.openxmlformats.org/package/2006/relationships"><Relationship Id="rId1" Type="http://schemas.openxmlformats.org/officeDocument/2006/relationships/slide" Target="../slides/slide9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3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14" name="对象"/>
          <p:cNvSpPr>
            <a:spLocks noChangeAspect="1"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15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10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11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2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2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7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12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38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39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2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4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4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6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3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67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68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4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4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75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76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2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5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83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84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0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6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1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692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8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7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699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0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5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8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06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07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9" name="文本框"/>
          <p:cNvSpPr>
            <a:spLocks noGrp="1"/>
          </p:cNvSpPr>
          <p:nvPr>
            <p:ph type="sldNum" idx="5"/>
          </p:nvPr>
        </p:nvSpPr>
        <p:spPr>
          <a:xfrm rot="0">
            <a:off x="6905625" y="6513513"/>
            <a:ext cx="5283200" cy="34448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b" anchorCtr="0" bIns="45720" lIns="91440" rIns="91440" tIns="45720" vert="horz" wrap="square">
            <a:prstTxWarp prst="textNoShape"/>
          </a:bodyPr>
          <a:p>
            <a:pPr algn="r"/>
            <a:fld id="{CAD2D6BD-DE1B-4B5F-8B41-2702339687B9}" type="slidenum">
              <a:rPr altLang="zh-CN" baseline="0" b="0" cap="none" sz="12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等线" pitchFamily="0" charset="0"/>
                <a:cs typeface="Calibri" pitchFamily="0" charset="0"/>
              </a:rPr>
              <a:t>9</a:t>
            </a:fld>
            <a:endParaRPr altLang="en-US" sz="1200" lang="zh-CN">
              <a:latin typeface="Calibri" pitchFamily="0" charset="0"/>
              <a:ea typeface="等线" pitchFamily="0" charset="0"/>
              <a:cs typeface="Calibri" pitchFamily="0" charset="0"/>
            </a:endParaRPr>
          </a:p>
        </p:txBody>
      </p:sp>
      <p:sp>
        <p:nvSpPr>
          <p:cNvPr id="1048710" name="对象"/>
          <p:cNvSpPr>
            <a:spLocks noGrp="1"/>
          </p:cNvSpPr>
          <p:nvPr>
            <p:ph type="sldImg"/>
          </p:nvPr>
        </p:nvSpPr>
        <p:spPr>
          <a:xfrm rot="0">
            <a:off x="4038600" y="857250"/>
            <a:ext cx="4114800" cy="2314575"/>
          </a:xfrm>
          <a:prstGeom prst="rect"/>
          <a:noFill/>
          <a:ln w="12700" cap="flat" cmpd="sng">
            <a:noFill/>
            <a:prstDash val="solid"/>
            <a:miter/>
          </a:ln>
        </p:spPr>
      </p:sp>
      <p:sp>
        <p:nvSpPr>
          <p:cNvPr id="1048711" name="文本框"/>
          <p:cNvSpPr>
            <a:spLocks noGrp="1"/>
          </p:cNvSpPr>
          <p:nvPr>
            <p:ph type="body" idx="1"/>
          </p:nvPr>
        </p:nvSpPr>
        <p:spPr>
          <a:xfrm rot="0">
            <a:off x="1219200" y="3300412"/>
            <a:ext cx="9753600" cy="270033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endParaRPr altLang="en-US"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">
  <p:cSld name="标题幻灯片">
    <p:spTree>
      <p:nvGrpSpPr>
        <p:cNvPr id="7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0" name="文本框"/>
          <p:cNvSpPr>
            <a:spLocks noGrp="1"/>
          </p:cNvSpPr>
          <p:nvPr>
            <p:ph type="ctrTitle"/>
          </p:nvPr>
        </p:nvSpPr>
        <p:spPr>
          <a:xfrm>
            <a:off x="914400" y="2130425"/>
            <a:ext cx="10363200" cy="1470025"/>
          </a:xfrm>
        </p:spPr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1" name="文本框"/>
          <p:cNvSpPr>
            <a:spLocks noGrp="1"/>
          </p:cNvSpPr>
          <p:nvPr>
            <p:ph type="subTitle" idx="1"/>
          </p:nvPr>
        </p:nvSpPr>
        <p:spPr>
          <a:xfrm>
            <a:off x="1828800" y="3886199"/>
            <a:ext cx="8534400" cy="1752600"/>
          </a:xfrm>
        </p:spPr>
        <p:txBody>
          <a:bodyPr/>
          <a:lstStyle>
            <a:lvl1pPr algn="ctr" indent="0" marL="0">
              <a:buNone/>
            </a:lvl1pPr>
            <a:lvl2pPr algn="ctr" indent="0" marL="457200">
              <a:buNone/>
            </a:lvl2pPr>
            <a:lvl3pPr algn="ctr" indent="0" marL="914400">
              <a:buNone/>
            </a:lvl3pPr>
            <a:lvl4pPr algn="ctr" indent="0" marL="1371600">
              <a:buNone/>
            </a:lvl4pPr>
            <a:lvl5pPr algn="ctr" indent="0" marL="1828800">
              <a:buNone/>
            </a:lvl5pPr>
            <a:lvl6pPr algn="ctr" indent="0" marL="2286000">
              <a:buNone/>
            </a:lvl6pPr>
            <a:lvl7pPr algn="ctr" indent="0" marL="2743200">
              <a:buNone/>
            </a:lvl7pPr>
            <a:lvl8pPr algn="ctr" indent="0" marL="3200400">
              <a:buNone/>
            </a:lvl8pPr>
            <a:lvl9pPr algn="ctr" indent="0" marL="3657600">
              <a:buNone/>
            </a:lvl9pPr>
          </a:lstStyle>
          <a:p>
            <a:r>
              <a:rPr altLang="en-US" lang="zh-CN" smtClean="0"/>
              <a:t>单击此处编辑母版副标题样式</a:t>
            </a:r>
            <a:endParaRPr altLang="en-US" lang="zh-CN"/>
          </a:p>
        </p:txBody>
      </p:sp>
      <p:sp>
        <p:nvSpPr>
          <p:cNvPr id="104874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x">
  <p:cSld name="标题和竖排文本">
    <p:spTree>
      <p:nvGrpSpPr>
        <p:cNvPr id="8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1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2" name="文本框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8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vertTitleAndTx">
  <p:cSld name="垂直排列标题与文本">
    <p:spTree>
      <p:nvGrpSpPr>
        <p:cNvPr id="7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9" name="文本框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0" name="文本框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51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2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3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2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93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4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5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6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7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8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99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01" name="文本框"/>
          <p:cNvSpPr>
            <a:spLocks noGrp="1"/>
          </p:cNvSpPr>
          <p:nvPr>
            <p:ph type="title"/>
          </p:nvPr>
        </p:nvSpPr>
        <p:spPr>
          <a:xfrm rot="0">
            <a:off x="3195573" y="2067305"/>
            <a:ext cx="5800851" cy="51815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b="0" sz="32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02" name="文本框"/>
          <p:cNvSpPr>
            <a:spLocks noGrp="1"/>
          </p:cNvSpPr>
          <p:nvPr>
            <p:ph type="body" idx="4"/>
          </p:nvPr>
        </p:nvSpPr>
        <p:spPr>
          <a:xfrm rot="0">
            <a:off x="1828800" y="3840480"/>
            <a:ext cx="8534401" cy="171449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603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4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0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showMasterSp="0">
  <p:cSld name="自定义版式">
    <p:bg>
      <p:bgPr>
        <a:solidFill>
          <a:schemeClr val="bg1"/>
        </a:solid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61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1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2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627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8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62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标题和内容">
    <p:spTree>
      <p:nvGrpSpPr>
        <p:cNvPr id="8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77" name="文本框"/>
          <p:cNvSpPr>
            <a:spLocks noGrp="1"/>
          </p:cNvSpPr>
          <p:nvPr>
            <p:ph idx="1"/>
          </p:nvPr>
        </p:nvSpPr>
        <p:spPr/>
        <p:txBody>
          <a:bodyPr/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8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9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80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secHead">
  <p:cSld name="节标题">
    <p:spTree>
      <p:nvGrpSpPr>
        <p:cNvPr id="7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0" name="文本框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b="1" cap="all" sz="4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1" name="文本框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indent="0" marL="0">
              <a:buNone/>
              <a:defRPr sz="2000"/>
            </a:lvl1pPr>
            <a:lvl2pPr indent="0" marL="457200">
              <a:buNone/>
              <a:defRPr sz="1800"/>
            </a:lvl2pPr>
            <a:lvl3pPr indent="0" marL="914400">
              <a:buNone/>
              <a:defRPr sz="1600"/>
            </a:lvl3pPr>
            <a:lvl4pPr indent="0" marL="1371600">
              <a:buNone/>
              <a:defRPr sz="1400"/>
            </a:lvl4pPr>
            <a:lvl5pPr indent="0" marL="1828800">
              <a:buNone/>
              <a:defRPr sz="1400"/>
            </a:lvl5pPr>
            <a:lvl6pPr indent="0" marL="2286000">
              <a:buNone/>
              <a:defRPr sz="1400"/>
            </a:lvl6pPr>
            <a:lvl7pPr indent="0" marL="2743200">
              <a:buNone/>
              <a:defRPr sz="1400"/>
            </a:lvl7pPr>
            <a:lvl8pPr indent="0" marL="3200400">
              <a:buNone/>
              <a:defRPr sz="1400"/>
            </a:lvl8pPr>
            <a:lvl9pPr indent="0" marL="3657600">
              <a:buNone/>
              <a:defRPr sz="14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2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63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64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Obj">
  <p:cSld name="两栏内容">
    <p:spTree>
      <p:nvGrpSpPr>
        <p:cNvPr id="8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86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87" name="文本框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8" name="文本框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89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0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1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woTxTwoObj">
  <p:cSld name="比较">
    <p:spTree>
      <p:nvGrpSpPr>
        <p:cNvPr id="7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6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66" name="文本框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7" name="文本框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68" name="文本框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indent="0" marL="0">
              <a:buNone/>
              <a:defRPr b="1" sz="2400"/>
            </a:lvl1pPr>
            <a:lvl2pPr indent="0" marL="457200">
              <a:buNone/>
              <a:defRPr b="1" sz="2000"/>
            </a:lvl2pPr>
            <a:lvl3pPr indent="0" marL="914400">
              <a:buNone/>
              <a:defRPr b="1" sz="1800"/>
            </a:lvl3pPr>
            <a:lvl4pPr indent="0" marL="1371600">
              <a:buNone/>
              <a:defRPr b="1" sz="1600"/>
            </a:lvl4pPr>
            <a:lvl5pPr indent="0" marL="1828800">
              <a:buNone/>
              <a:defRPr b="1" sz="1600"/>
            </a:lvl5pPr>
            <a:lvl6pPr indent="0" marL="2286000">
              <a:buNone/>
              <a:defRPr b="1" sz="1600"/>
            </a:lvl6pPr>
            <a:lvl7pPr indent="0" marL="2743200">
              <a:buNone/>
              <a:defRPr b="1" sz="1600"/>
            </a:lvl7pPr>
            <a:lvl8pPr indent="0" marL="3200400">
              <a:buNone/>
              <a:defRPr b="1" sz="1600"/>
            </a:lvl8pPr>
            <a:lvl9pPr indent="0" marL="3657600">
              <a:buNone/>
              <a:defRPr b="1"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69" name="文本框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70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1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2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titleOnly">
  <p:cSld name="仅标题">
    <p:spTree>
      <p:nvGrpSpPr>
        <p:cNvPr id="7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45" name="文本框"/>
          <p:cNvSpPr>
            <a:spLocks noGrp="1"/>
          </p:cNvSpPr>
          <p:nvPr>
            <p:ph type="title"/>
          </p:nvPr>
        </p:nvSpPr>
        <p:spPr/>
        <p:txBody>
          <a:bodyPr/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46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47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48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blank">
  <p:cSld name="空白">
    <p:spTree>
      <p:nvGrpSpPr>
        <p:cNvPr id="7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73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74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75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Tx">
  <p:cSld name="内容与标题">
    <p:spTree>
      <p:nvGrpSpPr>
        <p:cNvPr id="8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92" name="文本框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93" name="文本框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  <a:p>
            <a:pPr lvl="1"/>
            <a:r>
              <a:rPr altLang="en-US" lang="zh-CN" smtClean="0"/>
              <a:t>第二级</a:t>
            </a:r>
          </a:p>
          <a:p>
            <a:pPr lvl="2"/>
            <a:r>
              <a:rPr altLang="en-US" lang="zh-CN" smtClean="0"/>
              <a:t>第三级</a:t>
            </a:r>
          </a:p>
          <a:p>
            <a:pPr lvl="3"/>
            <a:r>
              <a:rPr altLang="en-US" lang="zh-CN" smtClean="0"/>
              <a:t>第四级</a:t>
            </a:r>
          </a:p>
          <a:p>
            <a:pPr lvl="4"/>
            <a:r>
              <a:rPr altLang="en-US" lang="zh-CN" smtClean="0"/>
              <a:t>第五级</a:t>
            </a:r>
            <a:endParaRPr altLang="en-US" lang="zh-CN"/>
          </a:p>
        </p:txBody>
      </p:sp>
      <p:sp>
        <p:nvSpPr>
          <p:cNvPr id="1048794" name="文本框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95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96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97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picTx">
  <p:cSld name="图片与标题">
    <p:spTree>
      <p:nvGrpSpPr>
        <p:cNvPr id="7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54" name="文本框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b="1" sz="2000"/>
            </a:lvl1pPr>
          </a:lstStyle>
          <a:p>
            <a:r>
              <a:rPr altLang="en-US" lang="zh-CN" smtClean="0"/>
              <a:t>单击此处编辑母版标题样式</a:t>
            </a:r>
            <a:endParaRPr altLang="en-US" lang="zh-CN"/>
          </a:p>
        </p:txBody>
      </p:sp>
      <p:sp>
        <p:nvSpPr>
          <p:cNvPr id="1048755" name="文本框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indent="0" marL="0">
              <a:buNone/>
              <a:defRPr sz="3200"/>
            </a:lvl1pPr>
            <a:lvl2pPr indent="0" marL="457200">
              <a:buNone/>
              <a:defRPr sz="2800"/>
            </a:lvl2pPr>
            <a:lvl3pPr indent="0" marL="914400">
              <a:buNone/>
              <a:defRPr sz="2400"/>
            </a:lvl3pPr>
            <a:lvl4pPr indent="0" marL="1371600">
              <a:buNone/>
              <a:defRPr sz="2000"/>
            </a:lvl4pPr>
            <a:lvl5pPr indent="0" marL="1828800">
              <a:buNone/>
              <a:defRPr sz="2000"/>
            </a:lvl5pPr>
            <a:lvl6pPr indent="0" marL="2286000">
              <a:buNone/>
              <a:defRPr sz="2000"/>
            </a:lvl6pPr>
            <a:lvl7pPr indent="0" marL="2743200">
              <a:buNone/>
              <a:defRPr sz="2000"/>
            </a:lvl7pPr>
            <a:lvl8pPr indent="0" marL="3200400">
              <a:buNone/>
              <a:defRPr sz="2000"/>
            </a:lvl8pPr>
            <a:lvl9pPr indent="0" marL="3657600">
              <a:buNone/>
              <a:defRPr sz="2000"/>
            </a:lvl9pPr>
          </a:lstStyle>
          <a:p>
            <a:endParaRPr altLang="en-US" lang="zh-CN"/>
          </a:p>
        </p:txBody>
      </p:sp>
      <p:sp>
        <p:nvSpPr>
          <p:cNvPr id="1048756" name="文本框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indent="0" marL="0">
              <a:buNone/>
              <a:defRPr sz="1400"/>
            </a:lvl1pPr>
            <a:lvl2pPr indent="0" marL="457200">
              <a:buNone/>
              <a:defRPr sz="1200"/>
            </a:lvl2pPr>
            <a:lvl3pPr indent="0" marL="914400">
              <a:buNone/>
              <a:defRPr sz="1000"/>
            </a:lvl3pPr>
            <a:lvl4pPr indent="0" marL="1371600">
              <a:buNone/>
              <a:defRPr sz="900"/>
            </a:lvl4pPr>
            <a:lvl5pPr indent="0" marL="1828800">
              <a:buNone/>
              <a:defRPr sz="900"/>
            </a:lvl5pPr>
            <a:lvl6pPr indent="0" marL="2286000">
              <a:buNone/>
              <a:defRPr sz="900"/>
            </a:lvl6pPr>
            <a:lvl7pPr indent="0" marL="2743200">
              <a:buNone/>
              <a:defRPr sz="900"/>
            </a:lvl7pPr>
            <a:lvl8pPr indent="0" marL="3200400">
              <a:buNone/>
              <a:defRPr sz="900"/>
            </a:lvl8pPr>
            <a:lvl9pPr indent="0" marL="3657600">
              <a:buNone/>
              <a:defRPr sz="900"/>
            </a:lvl9pPr>
          </a:lstStyle>
          <a:p>
            <a:pPr lvl="0"/>
            <a:r>
              <a:rPr altLang="en-US" lang="zh-CN" smtClean="0"/>
              <a:t>单击此处编辑母版文本样式</a:t>
            </a:r>
          </a:p>
        </p:txBody>
      </p:sp>
      <p:sp>
        <p:nvSpPr>
          <p:cNvPr id="1048757" name="文本框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fld id="{72514870-5082-4025-BC8A-5E070B8EB77D}" type="datetimeFigureOut">
              <a:rPr altLang="en-US" lang="zh-CN" smtClean="0"/>
            </a:fld>
            <a:endParaRPr altLang="en-US" lang="zh-CN"/>
          </a:p>
        </p:txBody>
      </p:sp>
      <p:sp>
        <p:nvSpPr>
          <p:cNvPr id="1048758" name="文本框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endParaRPr altLang="en-US" lang="zh-CN"/>
          </a:p>
        </p:txBody>
      </p:sp>
      <p:sp>
        <p:nvSpPr>
          <p:cNvPr id="1048759" name="文本框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fld id="{3E00D155-3BB6-43CF-9AC4-BC63A66E74A9}" type="slidenum">
              <a:rPr altLang="en-US" lang="zh-CN" smtClean="0"/>
            </a:fld>
            <a:endParaRPr altLang="en-US" 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曲线"/>
          <p:cNvSpPr/>
          <p:nvPr/>
        </p:nvSpPr>
        <p:spPr>
          <a:xfrm rot="0">
            <a:off x="9377426" y="4825"/>
            <a:ext cx="1218563" cy="685355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21596" y="21597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7" name="曲线"/>
          <p:cNvSpPr/>
          <p:nvPr/>
        </p:nvSpPr>
        <p:spPr>
          <a:xfrm rot="0">
            <a:off x="7448612" y="3694896"/>
            <a:ext cx="4743450" cy="316357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0" y="21595"/>
                </a:lnTo>
              </a:path>
            </a:pathLst>
          </a:custGeom>
          <a:noFill/>
          <a:ln w="9525" cap="flat" cmpd="sng">
            <a:solidFill>
              <a:srgbClr val="5FCAEE"/>
            </a:solidFill>
            <a:prstDash val="solid"/>
            <a:round/>
          </a:ln>
        </p:spPr>
      </p:sp>
      <p:sp>
        <p:nvSpPr>
          <p:cNvPr id="1048578" name="曲线"/>
          <p:cNvSpPr/>
          <p:nvPr/>
        </p:nvSpPr>
        <p:spPr>
          <a:xfrm rot="0">
            <a:off x="9182100" y="0"/>
            <a:ext cx="300989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9" y="0"/>
                </a:moveTo>
                <a:lnTo>
                  <a:pt x="14671" y="0"/>
                </a:lnTo>
                <a:lnTo>
                  <a:pt x="0" y="21599"/>
                </a:lnTo>
                <a:lnTo>
                  <a:pt x="21599" y="21599"/>
                </a:lnTo>
                <a:lnTo>
                  <a:pt x="21599" y="0"/>
                </a:lnTo>
                <a:close/>
              </a:path>
            </a:pathLst>
          </a:custGeom>
          <a:solidFill>
            <a:srgbClr val="5FCAEE">
              <a:alpha val="3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79" name="曲线"/>
          <p:cNvSpPr/>
          <p:nvPr/>
        </p:nvSpPr>
        <p:spPr>
          <a:xfrm rot="0">
            <a:off x="9602878" y="0"/>
            <a:ext cx="25895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6" y="0"/>
                </a:moveTo>
                <a:lnTo>
                  <a:pt x="0" y="0"/>
                </a:lnTo>
                <a:lnTo>
                  <a:pt x="10083" y="21599"/>
                </a:lnTo>
                <a:lnTo>
                  <a:pt x="21596" y="21599"/>
                </a:lnTo>
                <a:lnTo>
                  <a:pt x="21596" y="0"/>
                </a:lnTo>
                <a:close/>
              </a:path>
            </a:pathLst>
          </a:custGeom>
          <a:solidFill>
            <a:srgbClr val="5FCAEE">
              <a:alpha val="2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0" name="曲线"/>
          <p:cNvSpPr/>
          <p:nvPr/>
        </p:nvSpPr>
        <p:spPr>
          <a:xfrm rot="0">
            <a:off x="8934450" y="3048000"/>
            <a:ext cx="3257550" cy="3810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1" name="曲线"/>
          <p:cNvSpPr/>
          <p:nvPr/>
        </p:nvSpPr>
        <p:spPr>
          <a:xfrm rot="0">
            <a:off x="9337930" y="0"/>
            <a:ext cx="285432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0" y="0"/>
                </a:lnTo>
                <a:lnTo>
                  <a:pt x="1869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17AFE3">
              <a:alpha val="5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2" name="曲线"/>
          <p:cNvSpPr/>
          <p:nvPr/>
        </p:nvSpPr>
        <p:spPr>
          <a:xfrm rot="0">
            <a:off x="10896601" y="0"/>
            <a:ext cx="12954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8" y="0"/>
                </a:moveTo>
                <a:lnTo>
                  <a:pt x="17047" y="0"/>
                </a:lnTo>
                <a:lnTo>
                  <a:pt x="0" y="21599"/>
                </a:lnTo>
                <a:lnTo>
                  <a:pt x="21598" y="21599"/>
                </a:lnTo>
                <a:lnTo>
                  <a:pt x="21598" y="0"/>
                </a:lnTo>
                <a:close/>
              </a:path>
            </a:pathLst>
          </a:custGeom>
          <a:solidFill>
            <a:srgbClr val="2D83C3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3" name="曲线"/>
          <p:cNvSpPr/>
          <p:nvPr/>
        </p:nvSpPr>
        <p:spPr>
          <a:xfrm rot="0">
            <a:off x="10936247" y="0"/>
            <a:ext cx="1256028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595" y="0"/>
                </a:moveTo>
                <a:lnTo>
                  <a:pt x="0" y="0"/>
                </a:lnTo>
                <a:lnTo>
                  <a:pt x="19166" y="21599"/>
                </a:lnTo>
                <a:lnTo>
                  <a:pt x="21595" y="21599"/>
                </a:lnTo>
                <a:lnTo>
                  <a:pt x="21595" y="0"/>
                </a:lnTo>
                <a:close/>
              </a:path>
            </a:pathLst>
          </a:custGeom>
          <a:solidFill>
            <a:srgbClr val="226192">
              <a:alpha val="8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4" name="曲线"/>
          <p:cNvSpPr/>
          <p:nvPr/>
        </p:nvSpPr>
        <p:spPr>
          <a:xfrm rot="0">
            <a:off x="10372725" y="3590925"/>
            <a:ext cx="1819275" cy="32670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17AFE3">
              <a:alpha val="66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5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586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75819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b="1" sz="4800" i="0" lang="zh-CN">
              <a:solidFill>
                <a:schemeClr val="tx1"/>
              </a:solidFill>
              <a:latin typeface="Trebuchet MS" pitchFamily="0" charset="0"/>
              <a:cs typeface="Trebuchet MS" pitchFamily="0" charset="0"/>
            </a:endParaRPr>
          </a:p>
        </p:txBody>
      </p:sp>
      <p:sp>
        <p:nvSpPr>
          <p:cNvPr id="1048587" name="文本框"/>
          <p:cNvSpPr>
            <a:spLocks noGrp="1"/>
          </p:cNvSpPr>
          <p:nvPr>
            <p:ph type="body" idx="1"/>
          </p:nvPr>
        </p:nvSpPr>
        <p:spPr>
          <a:xfrm rot="0">
            <a:off x="609600" y="1577340"/>
            <a:ext cx="10972800" cy="452627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endParaRPr altLang="en-US" lang="zh-CN"/>
          </a:p>
        </p:txBody>
      </p:sp>
      <p:sp>
        <p:nvSpPr>
          <p:cNvPr id="1048588" name="文本框"/>
          <p:cNvSpPr>
            <a:spLocks noGrp="1"/>
          </p:cNvSpPr>
          <p:nvPr>
            <p:ph type="ftr" idx="5"/>
          </p:nvPr>
        </p:nvSpPr>
        <p:spPr>
          <a:xfrm rot="0">
            <a:off x="4145279" y="6377940"/>
            <a:ext cx="3901439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ctr"/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89" name="文本框"/>
          <p:cNvSpPr>
            <a:spLocks noGrp="1"/>
          </p:cNvSpPr>
          <p:nvPr>
            <p:ph type="dt" idx="6"/>
          </p:nvPr>
        </p:nvSpPr>
        <p:spPr>
          <a:xfrm rot="0">
            <a:off x="609600" y="6377940"/>
            <a:ext cx="2804160" cy="3429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/>
            <a:fld id="{CAD2D6BD-DE1B-4B5F-8B41-2702339687B9}" type="datetime1">
              <a:rPr altLang="zh-CN" lang="en-US">
                <a:solidFill>
                  <a:srgbClr val="898989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9/19/2025</a:t>
            </a:fld>
            <a:endParaRPr altLang="en-US" lang="zh-CN">
              <a:solidFill>
                <a:srgbClr val="898989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590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9177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indent="0" marL="38100">
              <a:lnSpc>
                <a:spcPct val="100000"/>
              </a:lnSpc>
              <a:spcBef>
                <a:spcPts val="55"/>
              </a:spcBef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&lt;#&gt;</a:t>
            </a:fld>
            <a:endParaRPr altLang="en-US" b="0" sz="1100" i="0" lang="zh-CN" spc="10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dt="0" ftr="0" hdr="0" sldNum="0"/>
  <p:txStyles>
    <p:titleStyle>
      <a:lvl1pPr defTabSz="914400" fontAlgn="auto" hangingPunct="1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</p:titleStyle>
    <p:bodyStyle>
      <a:lvl1pPr defTabSz="914400" fontAlgn="auto" hangingPunct="1" indent="0" marL="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1pPr>
      <a:lvl2pPr defTabSz="914400" fontAlgn="auto" hangingPunct="1" indent="0" marL="457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2pPr>
      <a:lvl3pPr defTabSz="914400" fontAlgn="auto" hangingPunct="1" indent="0" marL="914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3pPr>
      <a:lvl4pPr defTabSz="914400" fontAlgn="auto" hangingPunct="1" indent="0" marL="13716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4pPr>
      <a:lvl5pPr defTabSz="914400" fontAlgn="auto" hangingPunct="1" indent="0" marL="18288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5pPr>
      <a:lvl6pPr defTabSz="914400" fontAlgn="auto" hangingPunct="1" indent="0" marL="22860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6pPr>
      <a:lvl7pPr defTabSz="914400" fontAlgn="auto" hangingPunct="1" indent="0" marL="27432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7pPr>
      <a:lvl8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8pPr>
      <a:lvl9pPr defTabSz="914400" fontAlgn="auto" hangingPunct="1" indent="0" marL="3200400">
        <a:buNone/>
        <a:defRPr sz="1800">
          <a:latin typeface="Calibri" pitchFamily="0" charset="0"/>
          <a:ea typeface="宋体" pitchFamily="0" charset="0"/>
          <a:cs typeface="Calibri" pitchFamily="0" charset="0"/>
        </a:defRPr>
      </a:lvl9pPr>
    </p:body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0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1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12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2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13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5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13.xml"/><Relationship Id="rId3" Type="http://schemas.openxmlformats.org/officeDocument/2006/relationships/notesSlide" Target="../notesSlides/notesSlide6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13.xml"/><Relationship Id="rId4" Type="http://schemas.openxmlformats.org/officeDocument/2006/relationships/notesSlide" Target="../notesSlides/notesSlide7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2.xml"/><Relationship Id="rId3" Type="http://schemas.openxmlformats.org/officeDocument/2006/relationships/notesSlide" Target="../notesSlides/notesSlide8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组合"/>
          <p:cNvGrpSpPr/>
          <p:nvPr/>
        </p:nvGrpSpPr>
        <p:grpSpPr>
          <a:xfrm>
            <a:off x="876298" y="990599"/>
            <a:ext cx="1743074" cy="1333500"/>
            <a:chOff x="876298" y="990599"/>
            <a:chExt cx="1743074" cy="1333500"/>
          </a:xfrm>
        </p:grpSpPr>
        <p:sp>
          <p:nvSpPr>
            <p:cNvPr id="1048606" name="曲线"/>
            <p:cNvSpPr/>
            <p:nvPr/>
          </p:nvSpPr>
          <p:spPr>
            <a:xfrm rot="0">
              <a:off x="876298" y="1266824"/>
              <a:ext cx="1228725" cy="10572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54" y="0"/>
                  </a:moveTo>
                  <a:lnTo>
                    <a:pt x="4646" y="0"/>
                  </a:lnTo>
                  <a:lnTo>
                    <a:pt x="0" y="10801"/>
                  </a:lnTo>
                  <a:lnTo>
                    <a:pt x="4646" y="21600"/>
                  </a:lnTo>
                  <a:lnTo>
                    <a:pt x="16954" y="21600"/>
                  </a:lnTo>
                  <a:lnTo>
                    <a:pt x="21599" y="10801"/>
                  </a:lnTo>
                  <a:lnTo>
                    <a:pt x="16954" y="0"/>
                  </a:lnTo>
                  <a:close/>
                </a:path>
              </a:pathLst>
            </a:custGeom>
            <a:solidFill>
              <a:srgbClr val="5FCAEE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07" name="曲线"/>
            <p:cNvSpPr/>
            <p:nvPr/>
          </p:nvSpPr>
          <p:spPr>
            <a:xfrm rot="0">
              <a:off x="1971672" y="990599"/>
              <a:ext cx="647700" cy="56197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16915" y="0"/>
                  </a:moveTo>
                  <a:lnTo>
                    <a:pt x="4684" y="0"/>
                  </a:lnTo>
                  <a:lnTo>
                    <a:pt x="0" y="10797"/>
                  </a:lnTo>
                  <a:lnTo>
                    <a:pt x="4684" y="21600"/>
                  </a:lnTo>
                  <a:lnTo>
                    <a:pt x="16915" y="21600"/>
                  </a:lnTo>
                  <a:lnTo>
                    <a:pt x="21600" y="10797"/>
                  </a:lnTo>
                  <a:lnTo>
                    <a:pt x="16915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08" name="曲线"/>
          <p:cNvSpPr/>
          <p:nvPr/>
        </p:nvSpPr>
        <p:spPr>
          <a:xfrm rot="0">
            <a:off x="3752849" y="1190625"/>
            <a:ext cx="1666874" cy="14382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40" y="0"/>
                </a:moveTo>
                <a:lnTo>
                  <a:pt x="4659" y="0"/>
                </a:lnTo>
                <a:lnTo>
                  <a:pt x="0" y="10798"/>
                </a:lnTo>
                <a:lnTo>
                  <a:pt x="4659" y="21600"/>
                </a:lnTo>
                <a:lnTo>
                  <a:pt x="16940" y="21600"/>
                </a:lnTo>
                <a:lnTo>
                  <a:pt x="21600" y="10798"/>
                </a:lnTo>
                <a:lnTo>
                  <a:pt x="16940" y="0"/>
                </a:lnTo>
                <a:close/>
              </a:path>
            </a:pathLst>
          </a:custGeom>
          <a:solidFill>
            <a:srgbClr val="42D0A1"/>
          </a:solidFill>
          <a:ln cap="flat" cmpd="sng">
            <a:noFill/>
            <a:prstDash val="solid"/>
            <a:miter/>
          </a:ln>
        </p:spPr>
      </p:sp>
      <p:sp>
        <p:nvSpPr>
          <p:cNvPr id="1048609" name="曲线"/>
          <p:cNvSpPr/>
          <p:nvPr/>
        </p:nvSpPr>
        <p:spPr>
          <a:xfrm rot="0">
            <a:off x="3800474" y="5229225"/>
            <a:ext cx="723900" cy="619124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6980" y="0"/>
                </a:moveTo>
                <a:lnTo>
                  <a:pt x="4619" y="0"/>
                </a:lnTo>
                <a:lnTo>
                  <a:pt x="0" y="10801"/>
                </a:lnTo>
                <a:lnTo>
                  <a:pt x="4619" y="21600"/>
                </a:lnTo>
                <a:lnTo>
                  <a:pt x="16980" y="21600"/>
                </a:lnTo>
                <a:lnTo>
                  <a:pt x="21600" y="10801"/>
                </a:lnTo>
                <a:lnTo>
                  <a:pt x="1698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10" name="文本框"/>
          <p:cNvSpPr>
            <a:spLocks noGrp="1"/>
          </p:cNvSpPr>
          <p:nvPr>
            <p:ph type="ctrTitle"/>
          </p:nvPr>
        </p:nvSpPr>
        <p:spPr>
          <a:xfrm rot="0">
            <a:off x="1523999" y="19665"/>
            <a:ext cx="7629525" cy="10325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3213735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0" strike="noStrike" u="none">
                <a:solidFill>
                  <a:srgbClr val="0F0F0F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Digital Portfolio </a:t>
            </a:r>
            <a:br>
              <a:rPr altLang="en-US" baseline="0" b="1" cap="none" sz="3200" i="0" kern="0" lang="zh-CN" spc="0" strike="noStrike" u="none">
                <a:solidFill>
                  <a:srgbClr val="0F0F0F"/>
                </a:solidFill>
                <a:latin typeface="Roboto" pitchFamily="2" charset="0"/>
                <a:ea typeface="宋体" pitchFamily="0" charset="0"/>
                <a:cs typeface="Trebuchet MS" pitchFamily="0" charset="0"/>
              </a:rPr>
            </a:br>
            <a:endParaRPr altLang="en-US" baseline="0" b="0" cap="none" sz="3200" i="0" kern="0" lang="zh-CN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1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12" name="矩形"/>
          <p:cNvSpPr/>
          <p:nvPr/>
        </p:nvSpPr>
        <p:spPr>
          <a:xfrm rot="0">
            <a:off x="228600" y="3276600"/>
            <a:ext cx="11963400" cy="2453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STUDENT NAME:  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K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.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D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E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E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P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I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K</a:t>
            </a:r>
            <a:r>
              <a:rPr altLang="en-GB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REGISTER NO AND NMID: 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2428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B00</a:t>
            </a:r>
            <a:r>
              <a:rPr altLang="en-GB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en-GB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7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&amp; asbrubl2428b00</a:t>
            </a:r>
            <a:r>
              <a:rPr altLang="en-GB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en-GB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7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DEPARTMENT: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2</a:t>
            </a:r>
            <a:r>
              <a:rPr altLang="zh-CN" baseline="3000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ND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B.Sc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COMPUTER SCIENCE  WITH DATA ANALYTICS </a:t>
            </a:r>
            <a:endParaRPr altLang="zh-CN" baseline="0" b="1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COLLEGE: COLLEGE/ UNIVERSITY :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 UNITED COLLEGE OF </a:t>
            </a:r>
            <a:r>
              <a:rPr altLang="zh-CN" baseline="0" b="1" cap="none" sz="2400" i="0" kern="1200" lang="en-US" spc="0" strike="noStrike" u="none">
                <a:solidFill>
                  <a:schemeClr val="tx1"/>
                </a:solidFill>
                <a:latin typeface="Bell MT" pitchFamily="18" charset="0"/>
                <a:ea typeface="宋体" pitchFamily="0" charset="0"/>
                <a:cs typeface="Calibri" pitchFamily="0" charset="0"/>
              </a:rPr>
              <a:t>ARTS AND SCIENCE COLLEGE &amp; BHARATHIYAR UNIVERSITY</a:t>
            </a:r>
            <a:endParaRPr altLang="zh-CN" baseline="0" b="0" cap="none" sz="2400" i="0" kern="1200" lang="en-US" spc="0" strike="noStrike" u="none">
              <a:solidFill>
                <a:schemeClr val="tx1"/>
              </a:solidFill>
              <a:latin typeface="Bell MT" pitchFamily="18" charset="0"/>
              <a:ea typeface="宋体" pitchFamily="0" charset="0"/>
              <a:cs typeface="Calibri" pitchFamily="0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24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           </a:t>
            </a:r>
            <a:endParaRPr altLang="en-US" baseline="0" b="0" cap="none" sz="24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12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1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1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6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66675" y="3381373"/>
            <a:ext cx="2466975" cy="341947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16" name="文本框"/>
          <p:cNvSpPr>
            <a:spLocks noGrp="1"/>
          </p:cNvSpPr>
          <p:nvPr>
            <p:ph type="title"/>
          </p:nvPr>
        </p:nvSpPr>
        <p:spPr>
          <a:xfrm rot="0">
            <a:off x="685800" y="381000"/>
            <a:ext cx="8480425" cy="60490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RESULTS AND SCREENSHOTS</a:t>
            </a:r>
            <a:br>
              <a:rPr altLang="en-US" baseline="0" b="1" cap="none" sz="425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Provide visual screenshots or graphs of the following: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Global COVID-19 cases: Line chart showing infection trends.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Country/Region-wise COVID-19 cases: Bar chart or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heatmap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of cases.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Testing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Cases: Correlation graph showing testing rates versus infection rates.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Vaccination coverage: Scatter plot showing vaccination coverage across countries.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5. Death rate 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Recovery rate: Comparative graph.</a:t>
            </a:r>
            <a:br>
              <a:rPr altLang="en-US" baseline="0" b="1" cap="none" sz="2400" i="0" kern="0" lang="zh-CN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Brief description of what each visualization shows and any insights derived from it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7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10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18" name="矩形"/>
          <p:cNvSpPr/>
          <p:nvPr/>
        </p:nvSpPr>
        <p:spPr>
          <a:xfrm rot="0">
            <a:off x="2743200" y="2354703"/>
            <a:ext cx="8534019" cy="100583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Font typeface="Arial" pitchFamily="34" charset="0"/>
              <a:buChar char="•"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22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23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24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7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25" name="文本框"/>
          <p:cNvSpPr>
            <a:spLocks noGrp="1"/>
          </p:cNvSpPr>
          <p:nvPr>
            <p:ph type="title"/>
          </p:nvPr>
        </p:nvSpPr>
        <p:spPr>
          <a:xfrm rot="0">
            <a:off x="762000" y="228600"/>
            <a:ext cx="9760268" cy="57283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CONCLUSION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Summarize the key findings: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COVID-19 case trends are highly variable across regions.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Testing availability and frequency have a strong impact on case detection.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efforts have a visible effect on reducing case rates and severity.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Impact: The insights can be used to inform decision-making on health measures and vaccination strategies.</a:t>
            </a:r>
            <a:br>
              <a:rPr altLang="en-US" baseline="0" b="1" cap="none" sz="2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Future Work: Consider expanding the analysis to include variants of concern, or real-time prediction models using machine learning.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26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11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7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30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73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732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8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33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4578668" cy="8134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Link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4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12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35" name="矩形"/>
          <p:cNvSpPr/>
          <p:nvPr/>
        </p:nvSpPr>
        <p:spPr>
          <a:xfrm rot="0">
            <a:off x="3044666" y="3244334"/>
            <a:ext cx="6928080" cy="3962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en-GB" baseline="0" b="1" cap="none" sz="1800" i="0" kern="1200" lang="en-US" spc="0" strike="noStrike" u="none">
                <a:solidFill>
                  <a:schemeClr val="tx1"/>
                </a:solidFill>
                <a:latin typeface="Calibri" pitchFamily="0" charset="0"/>
                <a:ea typeface="宋体" pitchFamily="0" charset="0"/>
                <a:cs typeface="Calibri" pitchFamily="0" charset="0"/>
              </a:rPr>
              <a:t>https://github.com/Deepzz15/Deepika.git</a:t>
            </a:r>
            <a:endParaRPr altLang="en-US" baseline="0" b="1" cap="none" sz="1800" i="0" kern="1200" lang="zh-CN" spc="0" strike="noStrike" u="none">
              <a:solidFill>
                <a:schemeClr val="tx1"/>
              </a:solidFill>
              <a:latin typeface="Calibri" pitchFamily="0" charset="0"/>
              <a:ea typeface="宋体" pitchFamily="0" charset="0"/>
              <a:cs typeface="Calibri" pitchFamily="0" charset="0"/>
            </a:endParaRPr>
          </a:p>
        </p:txBody>
      </p:sp>
      <p:sp>
        <p:nvSpPr>
          <p:cNvPr id="1048736" name="矩形"/>
          <p:cNvSpPr/>
          <p:nvPr/>
        </p:nvSpPr>
        <p:spPr>
          <a:xfrm rot="0">
            <a:off x="5192038" y="2523140"/>
            <a:ext cx="1828800" cy="182880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/>
          <a:p>
            <a:r>
              <a:rPr altLang="en-US" lang="zh-CN"/>
              <a:t>
</a:t>
            </a:r>
            <a:endParaRPr altLang="en-US" 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0" name="曲线"/>
          <p:cNvSpPr/>
          <p:nvPr/>
        </p:nvSpPr>
        <p:spPr>
          <a:xfrm rot="0">
            <a:off x="0" y="0"/>
            <a:ext cx="12192000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35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31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2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33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4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5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6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7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8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39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40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41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42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43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44" name="文本框"/>
          <p:cNvSpPr>
            <a:spLocks noGrp="1"/>
          </p:cNvSpPr>
          <p:nvPr>
            <p:ph type="title"/>
          </p:nvPr>
        </p:nvSpPr>
        <p:spPr>
          <a:xfrm rot="0">
            <a:off x="1123944" y="1409704"/>
            <a:ext cx="9623425" cy="42456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-8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COVID-19 Data Analysis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</a:b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4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SUBTITLE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</a:t>
            </a:r>
            <a:br>
              <a:rPr altLang="en-US" baseline="0" b="1" cap="none" sz="4250" i="0" kern="0" lang="zh-CN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25" strike="noStrike" u="none">
                <a:solidFill>
                  <a:schemeClr val="tx1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Analysis of global and local COVID-19 data trends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  <p:grpSp>
        <p:nvGrpSpPr>
          <p:cNvPr id="36" name="组合"/>
          <p:cNvGrpSpPr/>
          <p:nvPr/>
        </p:nvGrpSpPr>
        <p:grpSpPr>
          <a:xfrm>
            <a:off x="466725" y="6410325"/>
            <a:ext cx="3705224" cy="295275"/>
            <a:chOff x="466725" y="6410325"/>
            <a:chExt cx="3705224" cy="295275"/>
          </a:xfrm>
        </p:grpSpPr>
        <p:pic>
          <p:nvPicPr>
            <p:cNvPr id="2097153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676275" y="6467475"/>
              <a:ext cx="2143125" cy="200023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4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45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2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solidFill>
          <a:schemeClr val="bg1"/>
        </a:solidFill>
      </p:bgPr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9" name="曲线"/>
          <p:cNvSpPr/>
          <p:nvPr/>
        </p:nvSpPr>
        <p:spPr>
          <a:xfrm rot="0">
            <a:off x="0" y="0"/>
            <a:ext cx="12481713" cy="68580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F1F1F1"/>
          </a:solidFill>
          <a:ln cap="flat" cmpd="sng">
            <a:noFill/>
            <a:prstDash val="solid"/>
            <a:miter/>
          </a:ln>
        </p:spPr>
      </p:sp>
      <p:grpSp>
        <p:nvGrpSpPr>
          <p:cNvPr id="40" name="组合"/>
          <p:cNvGrpSpPr/>
          <p:nvPr/>
        </p:nvGrpSpPr>
        <p:grpSpPr>
          <a:xfrm>
            <a:off x="7448612" y="0"/>
            <a:ext cx="4743794" cy="6858466"/>
            <a:chOff x="7448612" y="0"/>
            <a:chExt cx="4743794" cy="6858466"/>
          </a:xfrm>
        </p:grpSpPr>
        <p:sp>
          <p:nvSpPr>
            <p:cNvPr id="1048650" name="曲线"/>
            <p:cNvSpPr/>
            <p:nvPr/>
          </p:nvSpPr>
          <p:spPr>
            <a:xfrm rot="0">
              <a:off x="9377426" y="4825"/>
              <a:ext cx="1218563" cy="6853554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0" y="0"/>
                  </a:moveTo>
                  <a:lnTo>
                    <a:pt x="21596" y="21597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1" name="曲线"/>
            <p:cNvSpPr/>
            <p:nvPr/>
          </p:nvSpPr>
          <p:spPr>
            <a:xfrm rot="0">
              <a:off x="7448612" y="3694896"/>
              <a:ext cx="4743450" cy="316357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0" y="21595"/>
                  </a:lnTo>
                </a:path>
              </a:pathLst>
            </a:custGeom>
            <a:noFill/>
            <a:ln w="9525" cap="flat" cmpd="sng">
              <a:solidFill>
                <a:srgbClr val="5FCAEE"/>
              </a:solidFill>
              <a:prstDash val="solid"/>
              <a:round/>
            </a:ln>
          </p:spPr>
        </p:sp>
        <p:sp>
          <p:nvSpPr>
            <p:cNvPr id="1048652" name="曲线"/>
            <p:cNvSpPr/>
            <p:nvPr/>
          </p:nvSpPr>
          <p:spPr>
            <a:xfrm rot="0">
              <a:off x="9182100" y="0"/>
              <a:ext cx="300989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9" y="0"/>
                  </a:moveTo>
                  <a:lnTo>
                    <a:pt x="14671" y="0"/>
                  </a:lnTo>
                  <a:lnTo>
                    <a:pt x="0" y="21599"/>
                  </a:lnTo>
                  <a:lnTo>
                    <a:pt x="21599" y="21599"/>
                  </a:lnTo>
                  <a:lnTo>
                    <a:pt x="21599" y="0"/>
                  </a:lnTo>
                  <a:close/>
                </a:path>
              </a:pathLst>
            </a:custGeom>
            <a:solidFill>
              <a:srgbClr val="5FCAEE">
                <a:alpha val="3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3" name="曲线"/>
            <p:cNvSpPr/>
            <p:nvPr/>
          </p:nvSpPr>
          <p:spPr>
            <a:xfrm rot="0">
              <a:off x="9602878" y="0"/>
              <a:ext cx="25895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6" y="0"/>
                  </a:moveTo>
                  <a:lnTo>
                    <a:pt x="0" y="0"/>
                  </a:lnTo>
                  <a:lnTo>
                    <a:pt x="10083" y="21599"/>
                  </a:lnTo>
                  <a:lnTo>
                    <a:pt x="21596" y="21599"/>
                  </a:lnTo>
                  <a:lnTo>
                    <a:pt x="21596" y="0"/>
                  </a:lnTo>
                  <a:close/>
                </a:path>
              </a:pathLst>
            </a:custGeom>
            <a:solidFill>
              <a:srgbClr val="5FCAEE">
                <a:alpha val="2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4" name="曲线"/>
            <p:cNvSpPr/>
            <p:nvPr/>
          </p:nvSpPr>
          <p:spPr>
            <a:xfrm rot="0">
              <a:off x="8934450" y="3048000"/>
              <a:ext cx="3257550" cy="3810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5" name="曲线"/>
            <p:cNvSpPr/>
            <p:nvPr/>
          </p:nvSpPr>
          <p:spPr>
            <a:xfrm rot="0">
              <a:off x="9337930" y="0"/>
              <a:ext cx="2854323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0" y="0"/>
                  </a:lnTo>
                  <a:lnTo>
                    <a:pt x="1869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17AFE3">
                <a:alpha val="5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6" name="曲线"/>
            <p:cNvSpPr/>
            <p:nvPr/>
          </p:nvSpPr>
          <p:spPr>
            <a:xfrm rot="0">
              <a:off x="10896601" y="0"/>
              <a:ext cx="1295400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8" y="0"/>
                  </a:moveTo>
                  <a:lnTo>
                    <a:pt x="17047" y="0"/>
                  </a:lnTo>
                  <a:lnTo>
                    <a:pt x="0" y="21599"/>
                  </a:lnTo>
                  <a:lnTo>
                    <a:pt x="21598" y="21599"/>
                  </a:lnTo>
                  <a:lnTo>
                    <a:pt x="21598" y="0"/>
                  </a:lnTo>
                  <a:close/>
                </a:path>
              </a:pathLst>
            </a:custGeom>
            <a:solidFill>
              <a:srgbClr val="2D83C3">
                <a:alpha val="7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7" name="曲线"/>
            <p:cNvSpPr/>
            <p:nvPr/>
          </p:nvSpPr>
          <p:spPr>
            <a:xfrm rot="0">
              <a:off x="10936247" y="0"/>
              <a:ext cx="1256028" cy="68580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595" y="0"/>
                  </a:moveTo>
                  <a:lnTo>
                    <a:pt x="0" y="0"/>
                  </a:lnTo>
                  <a:lnTo>
                    <a:pt x="19166" y="21599"/>
                  </a:lnTo>
                  <a:lnTo>
                    <a:pt x="21595" y="21599"/>
                  </a:lnTo>
                  <a:lnTo>
                    <a:pt x="21595" y="0"/>
                  </a:lnTo>
                  <a:close/>
                </a:path>
              </a:pathLst>
            </a:custGeom>
            <a:solidFill>
              <a:srgbClr val="226192">
                <a:alpha val="80000"/>
              </a:srgbClr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58" name="曲线"/>
            <p:cNvSpPr/>
            <p:nvPr/>
          </p:nvSpPr>
          <p:spPr>
            <a:xfrm rot="0">
              <a:off x="10372725" y="3590925"/>
              <a:ext cx="1819275" cy="32670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17AFE3">
                <a:alpha val="66000"/>
              </a:srgbClr>
            </a:solidFill>
            <a:ln cap="flat" cmpd="sng">
              <a:noFill/>
              <a:prstDash val="solid"/>
              <a:miter/>
            </a:ln>
          </p:spPr>
        </p:sp>
      </p:grpSp>
      <p:sp>
        <p:nvSpPr>
          <p:cNvPr id="1048659" name="曲线"/>
          <p:cNvSpPr/>
          <p:nvPr/>
        </p:nvSpPr>
        <p:spPr>
          <a:xfrm rot="0">
            <a:off x="0" y="4010025"/>
            <a:ext cx="447674" cy="2847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000"/>
            </a:srgbClr>
          </a:solidFill>
          <a:ln cap="flat" cmpd="sng">
            <a:noFill/>
            <a:prstDash val="solid"/>
            <a:miter/>
          </a:ln>
        </p:spPr>
      </p:sp>
      <p:sp>
        <p:nvSpPr>
          <p:cNvPr id="1048660" name="矩形"/>
          <p:cNvSpPr/>
          <p:nvPr/>
        </p:nvSpPr>
        <p:spPr>
          <a:xfrm rot="0">
            <a:off x="752474" y="6486037"/>
            <a:ext cx="1773554" cy="166368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0" vert="horz" wrap="square">
            <a:prstTxWarp prst="textNoShape"/>
            <a:spAutoFit/>
          </a:bodyPr>
          <a:p>
            <a:pPr algn="l" indent="0" marL="0">
              <a:lnSpc>
                <a:spcPts val="1275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0" cap="none" sz="1100" i="0" kern="1200" lang="en-US" spc="2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3/21/202</a:t>
            </a:r>
            <a:r>
              <a:rPr altLang="zh-CN" baseline="0" b="0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r>
            <a:r>
              <a:rPr altLang="zh-CN" baseline="0" b="0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0" cap="none" sz="1100" i="0" kern="1200" lang="en-US" spc="13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5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nnu</a:t>
            </a:r>
            <a:r>
              <a:rPr altLang="zh-CN" baseline="0" b="1" cap="none" sz="1100" i="0" kern="1200" lang="en-US" spc="1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al</a:t>
            </a:r>
            <a:r>
              <a:rPr altLang="zh-CN" baseline="0" b="1" cap="none" sz="1100" i="0" kern="1200" lang="en-US" spc="-14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1100" i="0" kern="1200" lang="en-US" spc="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90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</a:t>
            </a:r>
            <a:r>
              <a:rPr altLang="zh-CN" baseline="0" b="1" cap="none" sz="1100" i="0" kern="1200" lang="en-US" spc="-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</a:t>
            </a:r>
            <a:r>
              <a:rPr altLang="zh-CN" baseline="0" b="1" cap="none" sz="1100" i="0" kern="1200" lang="en-US" spc="3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1100" i="0" kern="1200" lang="en-US" spc="15" strike="noStrike" u="none">
                <a:solidFill>
                  <a:srgbClr val="2D83C3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1" name="曲线"/>
          <p:cNvSpPr/>
          <p:nvPr/>
        </p:nvSpPr>
        <p:spPr>
          <a:xfrm rot="0">
            <a:off x="7362825" y="447674"/>
            <a:ext cx="361950" cy="3619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7928" y="385"/>
                </a:lnTo>
                <a:lnTo>
                  <a:pt x="5349" y="1474"/>
                </a:lnTo>
                <a:lnTo>
                  <a:pt x="3162" y="3162"/>
                </a:lnTo>
                <a:lnTo>
                  <a:pt x="1473" y="5348"/>
                </a:lnTo>
                <a:lnTo>
                  <a:pt x="384" y="7928"/>
                </a:lnTo>
                <a:lnTo>
                  <a:pt x="0" y="10800"/>
                </a:lnTo>
                <a:lnTo>
                  <a:pt x="384" y="13671"/>
                </a:lnTo>
                <a:lnTo>
                  <a:pt x="1473" y="16250"/>
                </a:lnTo>
                <a:lnTo>
                  <a:pt x="3162" y="18436"/>
                </a:lnTo>
                <a:lnTo>
                  <a:pt x="5349" y="20124"/>
                </a:lnTo>
                <a:lnTo>
                  <a:pt x="7928" y="21214"/>
                </a:lnTo>
                <a:lnTo>
                  <a:pt x="10800" y="21600"/>
                </a:lnTo>
                <a:lnTo>
                  <a:pt x="13670" y="21214"/>
                </a:lnTo>
                <a:lnTo>
                  <a:pt x="16250" y="20124"/>
                </a:lnTo>
                <a:lnTo>
                  <a:pt x="18435" y="18436"/>
                </a:lnTo>
                <a:lnTo>
                  <a:pt x="20124" y="16250"/>
                </a:lnTo>
                <a:lnTo>
                  <a:pt x="21214" y="13671"/>
                </a:lnTo>
                <a:lnTo>
                  <a:pt x="21600" y="10800"/>
                </a:lnTo>
                <a:lnTo>
                  <a:pt x="21214" y="7928"/>
                </a:lnTo>
                <a:lnTo>
                  <a:pt x="20124" y="5348"/>
                </a:lnTo>
                <a:lnTo>
                  <a:pt x="18435" y="3162"/>
                </a:lnTo>
                <a:lnTo>
                  <a:pt x="16250" y="1474"/>
                </a:lnTo>
                <a:lnTo>
                  <a:pt x="13670" y="385"/>
                </a:lnTo>
                <a:lnTo>
                  <a:pt x="10800" y="0"/>
                </a:lnTo>
                <a:close/>
              </a:path>
            </a:pathLst>
          </a:custGeom>
          <a:solidFill>
            <a:srgbClr val="EBEBEB"/>
          </a:solidFill>
          <a:ln cap="flat" cmpd="sng">
            <a:noFill/>
            <a:prstDash val="solid"/>
            <a:miter/>
          </a:ln>
        </p:spPr>
      </p:sp>
      <p:sp>
        <p:nvSpPr>
          <p:cNvPr id="1048662" name="曲线"/>
          <p:cNvSpPr/>
          <p:nvPr/>
        </p:nvSpPr>
        <p:spPr>
          <a:xfrm rot="0">
            <a:off x="11010900" y="5610225"/>
            <a:ext cx="647699" cy="6477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10800" y="0"/>
                </a:moveTo>
                <a:lnTo>
                  <a:pt x="9203" y="117"/>
                </a:lnTo>
                <a:lnTo>
                  <a:pt x="7681" y="456"/>
                </a:lnTo>
                <a:lnTo>
                  <a:pt x="6246" y="1003"/>
                </a:lnTo>
                <a:lnTo>
                  <a:pt x="4918" y="1739"/>
                </a:lnTo>
                <a:lnTo>
                  <a:pt x="3713" y="2648"/>
                </a:lnTo>
                <a:lnTo>
                  <a:pt x="2649" y="3713"/>
                </a:lnTo>
                <a:lnTo>
                  <a:pt x="1740" y="4918"/>
                </a:lnTo>
                <a:lnTo>
                  <a:pt x="1002" y="6246"/>
                </a:lnTo>
                <a:lnTo>
                  <a:pt x="456" y="7680"/>
                </a:lnTo>
                <a:lnTo>
                  <a:pt x="116" y="9203"/>
                </a:lnTo>
                <a:lnTo>
                  <a:pt x="0" y="10800"/>
                </a:lnTo>
                <a:lnTo>
                  <a:pt x="116" y="12395"/>
                </a:lnTo>
                <a:lnTo>
                  <a:pt x="456" y="13918"/>
                </a:lnTo>
                <a:lnTo>
                  <a:pt x="1002" y="15352"/>
                </a:lnTo>
                <a:lnTo>
                  <a:pt x="1740" y="16679"/>
                </a:lnTo>
                <a:lnTo>
                  <a:pt x="2649" y="17884"/>
                </a:lnTo>
                <a:lnTo>
                  <a:pt x="3713" y="18950"/>
                </a:lnTo>
                <a:lnTo>
                  <a:pt x="4918" y="19858"/>
                </a:lnTo>
                <a:lnTo>
                  <a:pt x="6246" y="20596"/>
                </a:lnTo>
                <a:lnTo>
                  <a:pt x="7681" y="21142"/>
                </a:lnTo>
                <a:lnTo>
                  <a:pt x="9203" y="21481"/>
                </a:lnTo>
                <a:lnTo>
                  <a:pt x="10800" y="21600"/>
                </a:lnTo>
                <a:lnTo>
                  <a:pt x="12394" y="21481"/>
                </a:lnTo>
                <a:lnTo>
                  <a:pt x="13917" y="21142"/>
                </a:lnTo>
                <a:lnTo>
                  <a:pt x="15351" y="20596"/>
                </a:lnTo>
                <a:lnTo>
                  <a:pt x="16680" y="19858"/>
                </a:lnTo>
                <a:lnTo>
                  <a:pt x="17884" y="18950"/>
                </a:lnTo>
                <a:lnTo>
                  <a:pt x="18950" y="17884"/>
                </a:lnTo>
                <a:lnTo>
                  <a:pt x="19858" y="16679"/>
                </a:lnTo>
                <a:lnTo>
                  <a:pt x="20594" y="15352"/>
                </a:lnTo>
                <a:lnTo>
                  <a:pt x="21141" y="13918"/>
                </a:lnTo>
                <a:lnTo>
                  <a:pt x="21482" y="12395"/>
                </a:lnTo>
                <a:lnTo>
                  <a:pt x="21600" y="10800"/>
                </a:lnTo>
                <a:lnTo>
                  <a:pt x="21482" y="9203"/>
                </a:lnTo>
                <a:lnTo>
                  <a:pt x="21141" y="7680"/>
                </a:lnTo>
                <a:lnTo>
                  <a:pt x="20594" y="6246"/>
                </a:lnTo>
                <a:lnTo>
                  <a:pt x="19858" y="4918"/>
                </a:lnTo>
                <a:lnTo>
                  <a:pt x="18950" y="3713"/>
                </a:lnTo>
                <a:lnTo>
                  <a:pt x="17884" y="2648"/>
                </a:lnTo>
                <a:lnTo>
                  <a:pt x="16680" y="1739"/>
                </a:lnTo>
                <a:lnTo>
                  <a:pt x="15351" y="1003"/>
                </a:lnTo>
                <a:lnTo>
                  <a:pt x="13917" y="456"/>
                </a:lnTo>
                <a:lnTo>
                  <a:pt x="12394" y="117"/>
                </a:lnTo>
                <a:lnTo>
                  <a:pt x="108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pic>
        <p:nvPicPr>
          <p:cNvPr id="209715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0687050" y="6134100"/>
            <a:ext cx="247648" cy="247650"/>
          </a:xfrm>
          <a:prstGeom prst="rect"/>
          <a:noFill/>
          <a:ln w="12700" cap="flat" cmpd="sng">
            <a:noFill/>
            <a:prstDash val="solid"/>
            <a:miter/>
          </a:ln>
        </p:spPr>
      </p:pic>
      <p:grpSp>
        <p:nvGrpSpPr>
          <p:cNvPr id="41" name="组合"/>
          <p:cNvGrpSpPr/>
          <p:nvPr/>
        </p:nvGrpSpPr>
        <p:grpSpPr>
          <a:xfrm>
            <a:off x="47625" y="3819523"/>
            <a:ext cx="4124324" cy="3009896"/>
            <a:chOff x="47625" y="3819523"/>
            <a:chExt cx="4124324" cy="3009896"/>
          </a:xfrm>
        </p:grpSpPr>
        <p:pic>
          <p:nvPicPr>
            <p:cNvPr id="2097156" name="图片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 rot="0">
              <a:off x="466725" y="6410325"/>
              <a:ext cx="3705224" cy="295275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  <p:pic>
          <p:nvPicPr>
            <p:cNvPr id="2097157" name="图片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 rot="0">
              <a:off x="47625" y="3819523"/>
              <a:ext cx="1733550" cy="3009896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63" name="文本框"/>
          <p:cNvSpPr>
            <a:spLocks noGrp="1"/>
          </p:cNvSpPr>
          <p:nvPr>
            <p:ph type="title"/>
          </p:nvPr>
        </p:nvSpPr>
        <p:spPr>
          <a:xfrm rot="0">
            <a:off x="739774" y="445387"/>
            <a:ext cx="2357120" cy="8134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800" i="0" kern="0" lang="en-US" spc="-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</a:t>
            </a:r>
            <a:r>
              <a:rPr altLang="zh-CN" baseline="0" b="1" cap="none" sz="48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8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DA</a:t>
            </a:r>
            <a:endParaRPr altLang="en-US" baseline="0" b="1" cap="none" sz="4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4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3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665" name="矩形"/>
          <p:cNvSpPr/>
          <p:nvPr/>
        </p:nvSpPr>
        <p:spPr>
          <a:xfrm rot="0">
            <a:off x="2509806" y="1041533"/>
            <a:ext cx="5029200" cy="5120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  <a:spAutoFit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zh-CN" baseline="0" b="0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Problem Statement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Project Overview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End Users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Tools and Technologies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Portfolio design and Layout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Features and Functionality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Results and 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Screenshots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Conclusion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AutoNum type="arabicPeriod"/>
            </a:pP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Github</a:t>
            </a:r>
            <a:r>
              <a:rPr altLang="zh-CN" baseline="0" b="1" cap="none" sz="2800" i="0" kern="1200" lang="en-US" spc="0" strike="noStrike" u="none">
                <a:solidFill>
                  <a:srgbClr val="0D0D0D"/>
                </a:solidFill>
                <a:latin typeface="Times New Roman" pitchFamily="18" charset="0"/>
                <a:ea typeface="宋体" pitchFamily="0" charset="0"/>
                <a:cs typeface="Times New Roman" pitchFamily="18" charset="0"/>
              </a:rPr>
              <a:t> Link</a:t>
            </a:r>
            <a:endParaRPr altLang="zh-CN" baseline="0" b="1" cap="none" sz="2800" i="0" kern="1200" lang="en-US" spc="0" strike="noStrike" u="none">
              <a:solidFill>
                <a:srgbClr val="0D0D0D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altLang="en-US" baseline="0" b="0" cap="none" sz="2800" i="0" kern="1200" lang="zh-CN" spc="0" strike="noStrike" u="none">
              <a:solidFill>
                <a:schemeClr val="tx1"/>
              </a:solidFill>
              <a:latin typeface="Times New Roman" pitchFamily="18" charset="0"/>
              <a:ea typeface="宋体" pitchFamily="0" charset="0"/>
              <a:cs typeface="Times New Roman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5" name="组合"/>
          <p:cNvGrpSpPr/>
          <p:nvPr/>
        </p:nvGrpSpPr>
        <p:grpSpPr>
          <a:xfrm>
            <a:off x="7991475" y="2933700"/>
            <a:ext cx="2762249" cy="3257550"/>
            <a:chOff x="7991475" y="2933700"/>
            <a:chExt cx="2762249" cy="3257550"/>
          </a:xfrm>
        </p:grpSpPr>
        <p:sp>
          <p:nvSpPr>
            <p:cNvPr id="1048669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0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58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7991475" y="2933700"/>
              <a:ext cx="2762249" cy="325755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1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72" name="文本框"/>
          <p:cNvSpPr>
            <a:spLocks noGrp="1"/>
          </p:cNvSpPr>
          <p:nvPr>
            <p:ph type="title"/>
          </p:nvPr>
        </p:nvSpPr>
        <p:spPr>
          <a:xfrm rot="0">
            <a:off x="609600" y="0"/>
            <a:ext cx="9681529" cy="8157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727960"/>
              </a:tabLst>
            </a:pP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ROB</a:t>
            </a:r>
            <a:r>
              <a:rPr altLang="zh-CN" baseline="0" b="1" cap="none" sz="4250" i="0" kern="0" lang="en-US" spc="5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L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</a:t>
            </a:r>
            <a:r>
              <a:rPr altLang="zh-CN" baseline="0" b="1" cap="none" sz="425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4250" i="0" kern="0" lang="en-US" spc="-37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37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</a:t>
            </a:r>
            <a:r>
              <a:rPr altLang="zh-CN" baseline="0" b="1" cap="none" sz="425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425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ME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NT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The COVID-19 pandemic has had a significant impact on health, economies, and daily life globally.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With varying data coming from different regions, there’s a need for a comprehensive, clear, and easily understandable analysis.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The goal is to provide insights into</a:t>
            </a:r>
            <a:r>
              <a:rPr altLang="zh-CN" baseline="0" b="1" cap="none" sz="425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* COVID-19 case trends (global, regional, local)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Death rates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Recoveries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Testing patterns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* Vaccination statistics</a:t>
            </a:r>
            <a:br>
              <a:rPr altLang="en-US" baseline="0" b="1" cap="none" sz="24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This analysis aims to guide policy decisions, health responses, and public awareness.</a:t>
            </a: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25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59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73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4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4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9" name="组合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77" name="曲线"/>
            <p:cNvSpPr/>
            <p:nvPr/>
          </p:nvSpPr>
          <p:spPr>
            <a:xfrm rot="0">
              <a:off x="9353550" y="5362575"/>
              <a:ext cx="457199" cy="457200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42AF51"/>
            </a:solidFill>
            <a:ln cap="flat" cmpd="sng">
              <a:noFill/>
              <a:prstDash val="solid"/>
              <a:miter/>
            </a:ln>
          </p:spPr>
        </p:sp>
        <p:sp>
          <p:nvSpPr>
            <p:cNvPr id="1048678" name="曲线"/>
            <p:cNvSpPr/>
            <p:nvPr/>
          </p:nvSpPr>
          <p:spPr>
            <a:xfrm rot="0">
              <a:off x="9353550" y="5895975"/>
              <a:ext cx="180975" cy="180975"/>
            </a:xfrm>
            <a:custGeom>
              <a:avLst/>
              <a:gdLst>
                <a:gd name="T1" fmla="*/ 0 w 21600"/>
                <a:gd name="T2" fmla="*/ 0 h 21600"/>
                <a:gd name="T3" fmla="*/ 21600 w 21600"/>
                <a:gd name="T4" fmla="*/ 21600 h 21600"/>
              </a:gdLst>
              <a:ahLst/>
              <a:rect l="T1" t="T2" r="T3" b="T4"/>
              <a:pathLst>
                <a:path w="21600" h="21600">
                  <a:moveTo>
                    <a:pt x="21600" y="0"/>
                  </a:moveTo>
                  <a:lnTo>
                    <a:pt x="0" y="0"/>
                  </a:lnTo>
                  <a:lnTo>
                    <a:pt x="0" y="21600"/>
                  </a:lnTo>
                  <a:lnTo>
                    <a:pt x="21600" y="21600"/>
                  </a:lnTo>
                  <a:lnTo>
                    <a:pt x="21600" y="0"/>
                  </a:lnTo>
                  <a:close/>
                </a:path>
              </a:pathLst>
            </a:custGeom>
            <a:solidFill>
              <a:srgbClr val="2D936B"/>
            </a:solidFill>
            <a:ln cap="flat" cmpd="sng">
              <a:noFill/>
              <a:prstDash val="solid"/>
              <a:miter/>
            </a:ln>
          </p:spPr>
        </p:sp>
        <p:pic>
          <p:nvPicPr>
            <p:cNvPr id="2097160" name="图片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 rot="0">
              <a:off x="8658225" y="2647950"/>
              <a:ext cx="3533775" cy="3810000"/>
            </a:xfrm>
            <a:prstGeom prst="rect"/>
            <a:noFill/>
            <a:ln w="12700" cap="flat" cmpd="sng">
              <a:noFill/>
              <a:prstDash val="solid"/>
              <a:miter/>
            </a:ln>
          </p:spPr>
        </p:pic>
      </p:grpSp>
      <p:sp>
        <p:nvSpPr>
          <p:cNvPr id="1048679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0" name="文本框"/>
          <p:cNvSpPr>
            <a:spLocks noGrp="1"/>
          </p:cNvSpPr>
          <p:nvPr>
            <p:ph type="title"/>
          </p:nvPr>
        </p:nvSpPr>
        <p:spPr>
          <a:xfrm rot="0">
            <a:off x="685800" y="228600"/>
            <a:ext cx="8709025" cy="57442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  <a:tabLst>
                <a:tab algn="l" pos="2642870"/>
              </a:tabLst>
            </a:pP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PROJECT</a:t>
            </a:r>
            <a:r>
              <a:rPr altLang="zh-CN" baseline="0" b="1" cap="none" sz="425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	</a:t>
            </a:r>
            <a:r>
              <a:rPr altLang="zh-CN" baseline="0" b="1" cap="none" sz="425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OVERVIEW</a:t>
            </a:r>
            <a:br>
              <a:rPr altLang="en-US" baseline="0" b="1" cap="none" sz="425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Analyzing COVID-19 data through various metrics: infection rates, recovery rates, testing rates, and vaccination coverage.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Implementing data visualization to display trends across time and regions.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Identifying patterns and potential future implications of the pandemic.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Tools used: Python, Pandas, 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, and other visualization libraries.</a:t>
            </a:r>
            <a:br>
              <a:rPr altLang="en-US" baseline="0" b="1" cap="none" sz="2800" i="0" kern="0" lang="zh-CN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Sources: World Health Organization (WHO), Johns Hopkins University, and local government health data.</a:t>
            </a:r>
            <a:endParaRPr altLang="en-US" baseline="0" b="1" cap="none" sz="425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1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1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5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86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87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88" name="文本框"/>
          <p:cNvSpPr>
            <a:spLocks noGrp="1"/>
          </p:cNvSpPr>
          <p:nvPr>
            <p:ph type="title"/>
          </p:nvPr>
        </p:nvSpPr>
        <p:spPr>
          <a:xfrm rot="0">
            <a:off x="762000" y="304800"/>
            <a:ext cx="8610600" cy="519811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6510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30"/>
              </a:spcBef>
              <a:spcAft>
                <a:spcPts val="0"/>
              </a:spcAft>
              <a:buNone/>
            </a:pPr>
            <a:r>
              <a:rPr altLang="zh-CN" baseline="0" b="1" cap="none" sz="3200" i="0" kern="0" lang="en-US" spc="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W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O</a:t>
            </a:r>
            <a:r>
              <a:rPr altLang="zh-CN" baseline="0" b="1" cap="none" sz="3200" i="0" kern="0" lang="en-US" spc="-2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AR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</a:t>
            </a:r>
            <a:r>
              <a:rPr altLang="zh-CN" baseline="0" b="1" cap="none" sz="3200" i="0" kern="0" lang="en-US" spc="-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3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-2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3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N</a:t>
            </a:r>
            <a:r>
              <a:rPr altLang="zh-CN" baseline="0" b="1" cap="none" sz="3200" i="0" kern="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D</a:t>
            </a:r>
            <a:r>
              <a:rPr altLang="zh-CN" baseline="0" b="1" cap="none" sz="3200" i="0" kern="0" lang="en-US" spc="-4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32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U</a:t>
            </a:r>
            <a:r>
              <a:rPr altLang="zh-CN" baseline="0" b="1" cap="none" sz="32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</a:t>
            </a:r>
            <a:r>
              <a:rPr altLang="zh-CN" baseline="0" b="1" cap="none" sz="3200" i="0" kern="0" lang="en-US" spc="-2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E</a:t>
            </a:r>
            <a:r>
              <a:rPr altLang="zh-CN" baseline="0" b="1" cap="none" sz="3200" i="0" kern="0" lang="en-US" spc="-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R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S?</a:t>
            </a:r>
            <a:br>
              <a:rPr altLang="en-US" baseline="0" b="1" cap="none" sz="32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Healthcare Professionals**: To understand infection trends and prioritize resources.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**Policy Makers**: To guide decisions on lockdowns, vaccination strategies, and public health policies.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**Researchers**: To further investigate trends, correlations, and predict future outbreaks.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**General Public**: To access simplified visualizations and stay informed on pandemic progress.</a:t>
            </a:r>
            <a:br>
              <a:rPr altLang="en-US" baseline="0" b="1" cap="none" sz="2800" i="0" kern="0" lang="zh-CN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**Media**: To report factual and up-to-date information to the public</a:t>
            </a:r>
            <a:r>
              <a:rPr altLang="zh-CN" baseline="0" b="1" cap="none" sz="3200" i="0" kern="0" lang="en-US" spc="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.</a:t>
            </a:r>
            <a:endParaRPr altLang="en-US" baseline="0" b="1" cap="none" sz="32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2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723900" y="6172200"/>
            <a:ext cx="2181225" cy="48577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89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6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0" y="1476375"/>
            <a:ext cx="2695574" cy="3248025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3" name="曲线"/>
          <p:cNvSpPr/>
          <p:nvPr/>
        </p:nvSpPr>
        <p:spPr>
          <a:xfrm rot="0">
            <a:off x="9353550" y="5362575"/>
            <a:ext cx="457199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  <p:sp>
        <p:nvSpPr>
          <p:cNvPr id="1048694" name="曲线"/>
          <p:cNvSpPr/>
          <p:nvPr/>
        </p:nvSpPr>
        <p:spPr>
          <a:xfrm rot="0">
            <a:off x="6696075" y="1695450"/>
            <a:ext cx="314324" cy="32385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83C3"/>
          </a:solidFill>
          <a:ln cap="flat" cmpd="sng">
            <a:noFill/>
            <a:prstDash val="solid"/>
            <a:miter/>
          </a:ln>
        </p:spPr>
      </p:sp>
      <p:sp>
        <p:nvSpPr>
          <p:cNvPr id="1048695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sp>
        <p:nvSpPr>
          <p:cNvPr id="1048696" name="文本框"/>
          <p:cNvSpPr>
            <a:spLocks noGrp="1"/>
          </p:cNvSpPr>
          <p:nvPr>
            <p:ph type="title"/>
          </p:nvPr>
        </p:nvSpPr>
        <p:spPr>
          <a:xfrm rot="0">
            <a:off x="304800" y="228600"/>
            <a:ext cx="9763125" cy="5321934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36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TOOLS AND TECHNIQUES</a:t>
            </a: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36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Python: For data analysis and manipulation.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Pandas: To manage and clean the data.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Matplotlib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&amp;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Seaborn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data visualization.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Jupyter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Notebooks: To present the analysis in an interactive environment.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Plotly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interactive charts and graphs.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GitHub</a:t>
            </a: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: For code versioning and collaboration.</a:t>
            </a:r>
            <a:br>
              <a:rPr altLang="en-US" baseline="0" b="1" cap="none" sz="2800" i="0" kern="0" lang="zh-CN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800" i="0" kern="0" lang="en-US" spc="1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APIs (if applicable): To pull live data from sources like COVID-19 Data Repository by Johns Hopkins University.</a:t>
            </a:r>
            <a:endParaRPr altLang="en-US" baseline="0" b="1" cap="none" sz="28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pic>
        <p:nvPicPr>
          <p:cNvPr id="2097164" name="图片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 rot="0">
            <a:off x="676275" y="6467475"/>
            <a:ext cx="2143125" cy="200023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697" name="文本框"/>
          <p:cNvSpPr>
            <a:spLocks noGrp="1"/>
          </p:cNvSpPr>
          <p:nvPr>
            <p:ph type="sldNum" idx="7"/>
          </p:nvPr>
        </p:nvSpPr>
        <p:spPr>
          <a:xfrm rot="0">
            <a:off x="11353418" y="6473336"/>
            <a:ext cx="151129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7</a:t>
            </a:fld>
            <a:endParaRPr altLang="en-US" baseline="0" b="0" cap="none" sz="1100" i="0" kern="1200" lang="zh-CN" spc="10" strike="noStrike" u="none">
              <a:solidFill>
                <a:srgbClr val="2D936B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5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1" name="曲线"/>
          <p:cNvSpPr/>
          <p:nvPr/>
        </p:nvSpPr>
        <p:spPr>
          <a:xfrm rot="0">
            <a:off x="9353550" y="5895975"/>
            <a:ext cx="180975" cy="180975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2D936B"/>
          </a:solidFill>
          <a:ln cap="flat" cmpd="sng">
            <a:noFill/>
            <a:prstDash val="solid"/>
            <a:miter/>
          </a:ln>
        </p:spPr>
      </p:sp>
      <p:pic>
        <p:nvPicPr>
          <p:cNvPr id="2097165" name="图片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 rot="0">
            <a:off x="1666874" y="6467475"/>
            <a:ext cx="76200" cy="177799"/>
          </a:xfrm>
          <a:prstGeom prst="rect"/>
          <a:noFill/>
          <a:ln w="12700" cap="flat" cmpd="sng">
            <a:noFill/>
            <a:prstDash val="solid"/>
            <a:miter/>
          </a:ln>
        </p:spPr>
      </p:pic>
      <p:sp>
        <p:nvSpPr>
          <p:cNvPr id="1048702" name="矩形"/>
          <p:cNvSpPr/>
          <p:nvPr/>
        </p:nvSpPr>
        <p:spPr>
          <a:xfrm rot="0">
            <a:off x="11277218" y="6473336"/>
            <a:ext cx="228600" cy="168909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6985" vert="horz" wrap="square">
            <a:prstTxWarp prst="textNoShape"/>
            <a:spAutoFit/>
          </a:bodyPr>
          <a:p>
            <a:pPr algn="l" indent="0" marL="38100">
              <a:lnSpc>
                <a:spcPct val="100000"/>
              </a:lnSpc>
              <a:spcBef>
                <a:spcPts val="55"/>
              </a:spcBef>
              <a:spcAft>
                <a:spcPts val="0"/>
              </a:spcAft>
              <a:buNone/>
            </a:pPr>
            <a:fld id="{CAD2D6BD-DE1B-4B5F-8B41-2702339687B9}" type="slidenum">
              <a:rPr altLang="zh-CN" baseline="0" b="0" cap="none" sz="1100" i="0" kern="1200" lang="en-US" spc="10" strike="noStrike" u="none">
                <a:solidFill>
                  <a:srgbClr val="2D936B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8</a:t>
            </a:fld>
            <a:endParaRPr altLang="en-US" baseline="0" b="0" cap="none" sz="11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3" name="矩形"/>
          <p:cNvSpPr/>
          <p:nvPr/>
        </p:nvSpPr>
        <p:spPr>
          <a:xfrm rot="0">
            <a:off x="762000" y="152400"/>
            <a:ext cx="8991600" cy="6256147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0" lIns="0" rIns="0" tIns="13334" vert="horz" wrap="square">
            <a:prstTxWarp prst="textNoShape"/>
            <a:spAutoFit/>
          </a:bodyPr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4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POTFOLIO DESIGN AND LAYOUT</a:t>
            </a:r>
            <a:endParaRPr altLang="zh-CN" baseline="0" b="1" cap="none" sz="4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8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Overview of the structure of the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1. Data Collection: Data scraped or pulled via API.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2. Data Cleaning: Removing duplicates, handling missing values, and standardizing formats.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3. Data Analysis: Analysis of COVID-19 cases, deaths, and recovery trends.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4. Visualization: Interactive and static plots showing trends over time and by country/region.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* Example layout: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Dashboard View: Interactive charts on the homepage.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Trend Analysis: Time series plots for cases, deaths, and recoveries.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Comparative Analysis: Bar/line charts comparing different countries or regions.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  Correlations: Analysis of vaccination rates 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vs</a:t>
            </a: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case rates.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r>
              <a:rPr altLang="zh-CN" baseline="0" b="1" cap="none" sz="2000" i="0" kern="1200" lang="en-US" spc="15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Clean, user-friendly UI to navigate between different types of analysis.</a:t>
            </a:r>
            <a:endParaRPr altLang="zh-CN" baseline="0" b="1" cap="none" sz="2000" i="0" kern="1200" lang="en-US" spc="15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  <a:p>
            <a:pPr algn="l" indent="0" marL="12700">
              <a:lnSpc>
                <a:spcPct val="100000"/>
              </a:lnSpc>
              <a:spcBef>
                <a:spcPts val="104"/>
              </a:spcBef>
              <a:spcAft>
                <a:spcPts val="0"/>
              </a:spcAft>
              <a:buNone/>
            </a:pPr>
            <a:endParaRPr altLang="en-US" baseline="0" b="0" cap="none" sz="1800" i="0" kern="120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  <p:sp>
        <p:nvSpPr>
          <p:cNvPr id="1048704" name="曲线"/>
          <p:cNvSpPr/>
          <p:nvPr/>
        </p:nvSpPr>
        <p:spPr>
          <a:xfrm rot="0">
            <a:off x="10058401" y="525141"/>
            <a:ext cx="457200" cy="457200"/>
          </a:xfrm>
          <a:custGeom>
            <a:avLst/>
            <a:gdLst>
              <a:gd name="T1" fmla="*/ 0 w 21600"/>
              <a:gd name="T2" fmla="*/ 0 h 21600"/>
              <a:gd name="T3" fmla="*/ 21600 w 21600"/>
              <a:gd name="T4" fmla="*/ 21600 h 21600"/>
            </a:gdLst>
            <a:ahLst/>
            <a:rect l="T1" t="T2" r="T3" b="T4"/>
            <a:pathLst>
              <a:path w="21600" h="21600">
                <a:moveTo>
                  <a:pt x="21600" y="0"/>
                </a:moveTo>
                <a:lnTo>
                  <a:pt x="0" y="0"/>
                </a:lnTo>
                <a:lnTo>
                  <a:pt x="0" y="21600"/>
                </a:lnTo>
                <a:lnTo>
                  <a:pt x="21600" y="21600"/>
                </a:lnTo>
                <a:lnTo>
                  <a:pt x="21600" y="0"/>
                </a:lnTo>
                <a:close/>
              </a:path>
            </a:pathLst>
          </a:custGeom>
          <a:solidFill>
            <a:srgbClr val="42AF51"/>
          </a:solidFill>
          <a:ln cap="flat" cmpd="sng">
            <a:noFill/>
            <a:prstDash val="solid"/>
            <a:miter/>
          </a:ln>
        </p:spPr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</p:bgPr>
    </p:bg>
    <p:spTree>
      <p:nvGrpSpPr>
        <p:cNvPr id="6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8" name="文本框"/>
          <p:cNvSpPr>
            <a:spLocks noGrp="1"/>
          </p:cNvSpPr>
          <p:nvPr>
            <p:ph type="title"/>
          </p:nvPr>
        </p:nvSpPr>
        <p:spPr>
          <a:xfrm rot="0">
            <a:off x="755332" y="385444"/>
            <a:ext cx="10681335" cy="5628640"/>
          </a:xfrm>
          <a:prstGeom prst="rect"/>
          <a:noFill/>
          <a:ln w="12700" cap="flat" cmpd="sng">
            <a:noFill/>
            <a:prstDash val="solid"/>
            <a:miter/>
          </a:ln>
        </p:spPr>
        <p:txBody>
          <a:bodyPr anchor="t" anchorCtr="0" bIns="45720" lIns="91440" rIns="91440" tIns="45720" vert="horz" wrap="square">
            <a:prstTxWarp prst="textNoShape"/>
          </a:bodyPr>
          <a:p>
            <a:pPr algn="l" indent="0" mar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altLang="zh-CN" baseline="0" b="1" cap="none" sz="48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FEATURES AND FUNCTIONALITY</a:t>
            </a: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br>
              <a:rPr altLang="en-US" baseline="0" b="1" cap="none" sz="48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Interactive Data Filters: Filter data by region, country, date range, etc.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Real-time Updates: Display the most current COVID-19 statistics (if API integration is used).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Global &amp; Regional Views: Display worldwide trends or zoom into a specific country/region.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Trend Line Visualizations: Line charts to show the trend of cases, recoveries, and deaths.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Data Download Option: Users can download raw data or visualizations.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Vaccination Impact: Show how vaccination rates correlate with infection rates.</a:t>
            </a:r>
            <a:br>
              <a:rPr altLang="en-US" baseline="0" b="1" cap="none" sz="2400" i="0" kern="0" lang="zh-CN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</a:br>
            <a:r>
              <a:rPr altLang="zh-CN" baseline="0" b="1" cap="none" sz="2400" i="0" kern="0" lang="en-US" spc="0" strike="noStrike" u="none">
                <a:solidFill>
                  <a:schemeClr val="tx1"/>
                </a:solidFill>
                <a:latin typeface="Trebuchet MS" pitchFamily="0" charset="0"/>
                <a:ea typeface="宋体" pitchFamily="0" charset="0"/>
                <a:cs typeface="Trebuchet MS" pitchFamily="0" charset="0"/>
              </a:rPr>
              <a:t>  Bar Charts &amp; Heat Maps: To compare the spread of COVID-19 across various regions.</a:t>
            </a:r>
            <a:endParaRPr altLang="en-US" baseline="0" b="1" cap="none" sz="2400" i="0" kern="0" lang="zh-CN" spc="0" strike="noStrike" u="none">
              <a:solidFill>
                <a:schemeClr val="tx1"/>
              </a:solidFill>
              <a:latin typeface="Trebuchet MS" pitchFamily="0" charset="0"/>
              <a:ea typeface="宋体" pitchFamily="0" charset="0"/>
              <a:cs typeface="Trebuchet MS" pitchFamily="0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 Theme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Office Theme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ppt/theme/theme2.xml><?xml version="1.0" encoding="utf-8"?>
<a:theme xmlns:a="http://schemas.openxmlformats.org/drawingml/2006/main" name="notesMaster1">
  <a:themeElements>
    <a:clrScheme name="notesMaster1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notesMaster1">
      <a:majorFont>
        <a:latin typeface=""/>
        <a:ea typeface=""/>
        <a:cs typeface=""/>
      </a:majorFont>
      <a:minorFont>
        <a:latin typeface=""/>
        <a:ea typeface=""/>
        <a:cs typeface=""/>
      </a:minorFont>
    </a:fontScheme>
    <a:fmtScheme name="notesMaster1">
      <a:fillStyleLst>
        <a:solidFill>
          <a:schemeClr val="phClr"/>
        </a:solidFill>
        <a:gradFill/>
        <a:gradFill/>
      </a:fillStyleLst>
      <a:lnStyleLst/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/>
        <a:gradFill/>
      </a:bgFillStyleLst>
    </a:fmtScheme>
  </a:themeElements>
</a:theme>
</file>

<file path=docProps/app.xml><?xml version="1.0" encoding="utf-8"?>
<Properties xmlns="http://schemas.openxmlformats.org/officeDocument/2006/extended-properties">
  <Application>Yozo_Office</Application>
  <ScaleCrop>0</ScaleCrop>
  <LinksUpToDate>0</LinksUpToDate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</dc:title>
  <dc:creator>Konduru Narasimha</dc:creator>
  <cp:lastModifiedBy>root</cp:lastModifiedBy>
  <dcterms:created xsi:type="dcterms:W3CDTF">2024-03-29T04:07:22Z</dcterms:created>
  <dcterms:modified xsi:type="dcterms:W3CDTF">2025-09-20T15:07:35Z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2024-03-20T16:00:00Z</vt:filetime>
  </property>
  <property fmtid="{D5CDD505-2E9C-101B-9397-08002B2CF9AE}" pid="3" name="LastSaved">
    <vt:filetime>2024-03-28T16:00:00Z</vt:filetime>
  </property>
  <property fmtid="{D5CDD505-2E9C-101B-9397-08002B2CF9AE}" pid="4" name="ICV">
    <vt:lpwstr>7d1482bf300141c2ba8bf998b9d0daa5</vt:lpwstr>
  </property>
</Properties>
</file>