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tags/tag8.xml" ContentType="application/vnd.openxmlformats-officedocument.presentationml.tags+xml"/>
  <Override PartName="/ppt/tags/tag140.xml" ContentType="application/vnd.openxmlformats-officedocument.presentationml.tags+xml"/>
  <Override PartName="/ppt/tags/tag238.xml" ContentType="application/vnd.openxmlformats-officedocument.presentationml.tags+xml"/>
  <Override PartName="/ppt/tags/tag285.xml" ContentType="application/vnd.openxmlformats-officedocument.presentationml.tags+xml"/>
  <Override PartName="/ppt/notesSlides/notesSlide38.xml" ContentType="application/vnd.openxmlformats-officedocument.presentationml.notesSlide+xml"/>
  <Override PartName="/ppt/tags/tag424.xml" ContentType="application/vnd.openxmlformats-officedocument.presentationml.tags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tags/tag216.xml" ContentType="application/vnd.openxmlformats-officedocument.presentationml.tags+xml"/>
  <Override PartName="/ppt/tags/tag263.xml" ContentType="application/vnd.openxmlformats-officedocument.presentationml.tags+xml"/>
  <Override PartName="/ppt/tags/tag402.xml" ContentType="application/vnd.openxmlformats-officedocument.presentationml.tags+xml"/>
  <Default Extension="xml" ContentType="application/xml"/>
  <Override PartName="/ppt/slides/slide50.xml" ContentType="application/vnd.openxmlformats-officedocument.presentationml.slide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notesSlides/notesSlide16.xml" ContentType="application/vnd.openxmlformats-officedocument.presentationml.notesSlide+xml"/>
  <Override PartName="/ppt/tags/tag241.xml" ContentType="application/vnd.openxmlformats-officedocument.presentationml.tags+xml"/>
  <Override PartName="/ppt/tags/tag339.xml" ContentType="application/vnd.openxmlformats-officedocument.presentationml.tags+xml"/>
  <Override PartName="/ppt/notesSlides/notesSlide63.xml" ContentType="application/vnd.openxmlformats-officedocument.presentationml.notesSlide+xml"/>
  <Override PartName="/ppt/tags/tag386.xml" ContentType="application/vnd.openxmlformats-officedocument.presentationml.tags+xml"/>
  <Override PartName="/ppt/tags/tag16.xml" ContentType="application/vnd.openxmlformats-officedocument.presentationml.tags+xml"/>
  <Override PartName="/ppt/tags/tag63.xml" ContentType="application/vnd.openxmlformats-officedocument.presentationml.tags+xml"/>
  <Override PartName="/ppt/tags/tag178.xml" ContentType="application/vnd.openxmlformats-officedocument.presentationml.tags+xml"/>
  <Override PartName="/ppt/notesSlides/notesSlide41.xml" ContentType="application/vnd.openxmlformats-officedocument.presentationml.notesSlide+xml"/>
  <Override PartName="/ppt/tags/tag317.xml" ContentType="application/vnd.openxmlformats-officedocument.presentationml.tags+xml"/>
  <Override PartName="/ppt/tags/tag364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tags/tag279.xml" ContentType="application/vnd.openxmlformats-officedocument.presentationml.tags+xml"/>
  <Override PartName="/ppt/tags/tag342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tags/tag320.xml" ContentType="application/vnd.openxmlformats-officedocument.presentationml.tags+xml"/>
  <Override PartName="/ppt/tags/tag418.xml" ContentType="application/vnd.openxmlformats-officedocument.presentationml.tags+xml"/>
  <Override PartName="/ppt/slides/slide19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tags/tag112.xml" ContentType="application/vnd.openxmlformats-officedocument.presentationml.tags+xml"/>
  <Override PartName="/ppt/tags/tag257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notesSlides/notesSlide57.xml" ContentType="application/vnd.openxmlformats-officedocument.presentationml.notesSlide+xml"/>
  <Override PartName="/ppt/tags/tag443.xml" ContentType="application/vnd.openxmlformats-officedocument.presentationml.tags+xml"/>
  <Override PartName="/ppt/slides/slide44.xml" ContentType="application/vnd.openxmlformats-officedocument.presentationml.slide+xml"/>
  <Override PartName="/ppt/tags/tag235.xml" ContentType="application/vnd.openxmlformats-officedocument.presentationml.tags+xml"/>
  <Override PartName="/ppt/tags/tag282.xml" ContentType="application/vnd.openxmlformats-officedocument.presentationml.tags+xml"/>
  <Override PartName="/ppt/tags/tag421.xml" ContentType="application/vnd.openxmlformats-officedocument.presentationml.tags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notesSlides/notesSlide35.xml" ContentType="application/vnd.openxmlformats-officedocument.presentationml.notesSlide+xml"/>
  <Override PartName="/ppt/tags/tag260.xml" ContentType="application/vnd.openxmlformats-officedocument.presentationml.tags+xml"/>
  <Override PartName="/ppt/tags/tag358.xml" ContentType="application/vnd.openxmlformats-officedocument.presentationml.tags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tags/tag82.xml" ContentType="application/vnd.openxmlformats-officedocument.presentationml.tags+xml"/>
  <Override PartName="/ppt/tags/tag197.xml" ContentType="application/vnd.openxmlformats-officedocument.presentationml.tags+xml"/>
  <Override PartName="/ppt/tags/tag336.xml" ContentType="application/vnd.openxmlformats-officedocument.presentationml.tags+xml"/>
  <Override PartName="/ppt/notesSlides/notesSlide60.xml" ContentType="application/vnd.openxmlformats-officedocument.presentationml.notesSlide+xml"/>
  <Override PartName="/ppt/tags/tag383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tags/tag361.xml" ContentType="application/vnd.openxmlformats-officedocument.presentationml.tags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ppt/tags/tag153.xml" ContentType="application/vnd.openxmlformats-officedocument.presentationml.tags+xml"/>
  <Override PartName="/ppt/tags/tag437.xml" ContentType="application/vnd.openxmlformats-officedocument.presentationml.tags+xml"/>
  <Override PartName="/ppt/slides/slide38.xml" ContentType="application/vnd.openxmlformats-officedocument.presentationml.slide+xml"/>
  <Override PartName="/ppt/tags/tag131.xml" ContentType="application/vnd.openxmlformats-officedocument.presentationml.tags+xml"/>
  <Override PartName="/ppt/tags/tag229.xml" ContentType="application/vnd.openxmlformats-officedocument.presentationml.tags+xml"/>
  <Override PartName="/ppt/tags/tag276.xml" ContentType="application/vnd.openxmlformats-officedocument.presentationml.tags+xml"/>
  <Override PartName="/ppt/tags/tag415.xml" ContentType="application/vnd.openxmlformats-officedocument.presentationml.tags+xml"/>
  <Override PartName="/ppt/tags/tag98.xml" ContentType="application/vnd.openxmlformats-officedocument.presentationml.tags+xml"/>
  <Override PartName="/ppt/notesSlides/notesSlide29.xml" ContentType="application/vnd.openxmlformats-officedocument.presentationml.notesSlide+xml"/>
  <Override PartName="/ppt/tags/tag207.xml" ContentType="application/vnd.openxmlformats-officedocument.presentationml.tags+xml"/>
  <Override PartName="/ppt/tags/tag254.xml" ContentType="application/vnd.openxmlformats-officedocument.presentationml.tags+xml"/>
  <Override PartName="/ppt/tags/tag399.xml" ContentType="application/vnd.openxmlformats-officedocument.presentationml.tags+xml"/>
  <Override PartName="/ppt/notesSlides/notesSlide76.xml" ContentType="application/vnd.openxmlformats-officedocument.presentationml.notesSlide+xml"/>
  <Override PartName="/ppt/slides/slide16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Override PartName="/ppt/tags/tag440.xml" ContentType="application/vnd.openxmlformats-officedocument.presentationml.tags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notesSlides/notesSlide54.xml" ContentType="application/vnd.openxmlformats-officedocument.presentationml.notesSlide+xml"/>
  <Override PartName="/ppt/tags/tag377.xml" ContentType="application/vnd.openxmlformats-officedocument.presentationml.tags+xml"/>
  <Override PartName="/ppt/tags/tag54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notesSlides/notesSlide32.xml" ContentType="application/vnd.openxmlformats-officedocument.presentationml.notesSlide+xml"/>
  <Override PartName="/ppt/tags/tag308.xml" ContentType="application/vnd.openxmlformats-officedocument.presentationml.tags+xml"/>
  <Override PartName="/ppt/tags/tag355.xml" ContentType="application/vnd.openxmlformats-officedocument.presentationml.tags+xml"/>
  <Override PartName="/ppt/tags/tag147.xml" ContentType="application/vnd.openxmlformats-officedocument.presentationml.tags+xml"/>
  <Override PartName="/ppt/tags/tag194.xml" ContentType="application/vnd.openxmlformats-officedocument.presentationml.tags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333.xml" ContentType="application/vnd.openxmlformats-officedocument.presentationml.tags+xml"/>
  <Override PartName="/ppt/tags/tag380.xml" ContentType="application/vnd.openxmlformats-officedocument.presentationml.tags+xml"/>
  <Override PartName="/ppt/slides/slide7.xml" ContentType="application/vnd.openxmlformats-officedocument.presentationml.slide+xml"/>
  <Override PartName="/ppt/tags/tag10.xml" ContentType="application/vnd.openxmlformats-officedocument.presentationml.tags+xml"/>
  <Override PartName="/ppt/tags/tag125.xml" ContentType="application/vnd.openxmlformats-officedocument.presentationml.tags+xml"/>
  <Override PartName="/ppt/tags/tag172.xml" ContentType="application/vnd.openxmlformats-officedocument.presentationml.tags+xml"/>
  <Override PartName="/ppt/tags/tag311.xml" ContentType="application/vnd.openxmlformats-officedocument.presentationml.tags+xml"/>
  <Override PartName="/ppt/tags/tag409.xml" ContentType="application/vnd.openxmlformats-officedocument.presentationml.tags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tags/tag150.xml" ContentType="application/vnd.openxmlformats-officedocument.presentationml.tags+xml"/>
  <Override PartName="/ppt/tags/tag248.xml" ContentType="application/vnd.openxmlformats-officedocument.presentationml.tags+xml"/>
  <Override PartName="/ppt/tags/tag295.xml" ContentType="application/vnd.openxmlformats-officedocument.presentationml.tags+xml"/>
  <Override PartName="/ppt/tags/tag434.xml" ContentType="application/vnd.openxmlformats-officedocument.presentationml.tags+xml"/>
  <Override PartName="/ppt/tags/tag226.xml" ContentType="application/vnd.openxmlformats-officedocument.presentationml.tags+xml"/>
  <Override PartName="/ppt/tags/tag273.xml" ContentType="application/vnd.openxmlformats-officedocument.presentationml.tags+xml"/>
  <Override PartName="/ppt/notesSlides/notesSlide48.xml" ContentType="application/vnd.openxmlformats-officedocument.presentationml.notesSlide+xml"/>
  <Override PartName="/ppt/slides/slide35.xml" ContentType="application/vnd.openxmlformats-officedocument.presentationml.slide+xml"/>
  <Override PartName="/ppt/tags/tag412.xml" ContentType="application/vnd.openxmlformats-officedocument.presentationml.tags+xml"/>
  <Override PartName="/ppt/slides/slide13.xml" ContentType="application/vnd.openxmlformats-officedocument.presentationml.slide+xml"/>
  <Override PartName="/ppt/slides/slide60.xml" ContentType="application/vnd.openxmlformats-officedocument.presentationml.slide+xml"/>
  <Override PartName="/ppt/tags/tag48.xml" ContentType="application/vnd.openxmlformats-officedocument.presentationml.tags+xml"/>
  <Override PartName="/ppt/tags/tag95.xml" ContentType="application/vnd.openxmlformats-officedocument.presentationml.tags+xml"/>
  <Override PartName="/ppt/notesSlides/notesSlide26.xml" ContentType="application/vnd.openxmlformats-officedocument.presentationml.notesSlide+xml"/>
  <Override PartName="/ppt/tags/tag188.xml" ContentType="application/vnd.openxmlformats-officedocument.presentationml.tags+xml"/>
  <Override PartName="/ppt/tags/tag204.xml" ContentType="application/vnd.openxmlformats-officedocument.presentationml.tags+xml"/>
  <Override PartName="/ppt/tags/tag251.xml" ContentType="application/vnd.openxmlformats-officedocument.presentationml.tags+xml"/>
  <Override PartName="/ppt/tags/tag349.xml" ContentType="application/vnd.openxmlformats-officedocument.presentationml.tags+xml"/>
  <Override PartName="/ppt/tags/tag396.xml" ContentType="application/vnd.openxmlformats-officedocument.presentationml.tags+xml"/>
  <Override PartName="/ppt/notesSlides/notesSlide73.xml" ContentType="application/vnd.openxmlformats-officedocument.presentationml.notesSlide+xml"/>
  <Override PartName="/ppt/tags/tag26.xml" ContentType="application/vnd.openxmlformats-officedocument.presentationml.tags+xml"/>
  <Override PartName="/ppt/tags/tag73.xml" ContentType="application/vnd.openxmlformats-officedocument.presentationml.tags+xml"/>
  <Override PartName="/ppt/notesSlides/notesSlide51.xml" ContentType="application/vnd.openxmlformats-officedocument.presentationml.notesSlide+xml"/>
  <Override PartName="/ppt/tags/tag327.xml" ContentType="application/vnd.openxmlformats-officedocument.presentationml.tags+xml"/>
  <Override PartName="/ppt/tags/tag374.xml" ContentType="application/vnd.openxmlformats-officedocument.presentationml.tags+xml"/>
  <Override PartName="/ppt/tags/tag119.xml" ContentType="application/vnd.openxmlformats-officedocument.presentationml.tags+xml"/>
  <Override PartName="/ppt/tags/tag166.xml" ContentType="application/vnd.openxmlformats-officedocument.presentationml.tags+xml"/>
  <Override PartName="/ppt/tags/tag51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352.xml" ContentType="application/vnd.openxmlformats-officedocument.presentationml.tags+xml"/>
  <Override PartName="/ppt/tags/tag144.xml" ContentType="application/vnd.openxmlformats-officedocument.presentationml.tags+xml"/>
  <Override PartName="/ppt/tags/tag191.xml" ContentType="application/vnd.openxmlformats-officedocument.presentationml.tags+xml"/>
  <Override PartName="/ppt/tags/tag330.xml" ContentType="application/vnd.openxmlformats-officedocument.presentationml.tags+xml"/>
  <Override PartName="/ppt/tags/tag428.xml" ContentType="application/vnd.openxmlformats-officedocument.presentationml.tags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tags/tag122.xml" ContentType="application/vnd.openxmlformats-officedocument.presentationml.tags+xml"/>
  <Override PartName="/ppt/tags/tag267.xml" ContentType="application/vnd.openxmlformats-officedocument.presentationml.tags+xml"/>
  <Override PartName="/ppt/tags/tag406.xml" ContentType="application/vnd.openxmlformats-officedocument.presentationml.tags+xml"/>
  <Override PartName="/ppt/slides/slide4.xml" ContentType="application/vnd.openxmlformats-officedocument.presentationml.slide+xml"/>
  <Override PartName="/ppt/slides/slide54.xml" ContentType="application/vnd.openxmlformats-officedocument.presentationml.slide+xml"/>
  <Override PartName="/ppt/tags/tag89.xml" ContentType="application/vnd.openxmlformats-officedocument.presentationml.tags+xml"/>
  <Override PartName="/ppt/tags/tag245.xml" ContentType="application/vnd.openxmlformats-officedocument.presentationml.tags+xml"/>
  <Override PartName="/ppt/tags/tag292.xml" ContentType="application/vnd.openxmlformats-officedocument.presentationml.tags+xml"/>
  <Override PartName="/ppt/notesSlides/notesSlide67.xml" ContentType="application/vnd.openxmlformats-officedocument.presentationml.notesSlide+xml"/>
  <Override PartName="/ppt/tags/tag100.xml" ContentType="application/vnd.openxmlformats-officedocument.presentationml.tags+xml"/>
  <Override PartName="/ppt/notesSlides/notesSlide45.xml" ContentType="application/vnd.openxmlformats-officedocument.presentationml.notesSlide+xml"/>
  <Override PartName="/ppt/tags/tag368.xml" ContentType="application/vnd.openxmlformats-officedocument.presentationml.tags+xml"/>
  <Override PartName="/ppt/tags/tag431.xml" ContentType="application/vnd.openxmlformats-officedocument.presentationml.tags+xml"/>
  <Override PartName="/ppt/slides/slide32.xml" ContentType="application/vnd.openxmlformats-officedocument.presentationml.slide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270.xml" ContentType="application/vnd.openxmlformats-officedocument.presentationml.tags+xml"/>
  <Override PartName="/ppt/slides/slide10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notesSlides/notesSlide23.xml" ContentType="application/vnd.openxmlformats-officedocument.presentationml.notesSlide+xml"/>
  <Override PartName="/ppt/tags/tag201.xml" ContentType="application/vnd.openxmlformats-officedocument.presentationml.tags+xml"/>
  <Override PartName="/ppt/tags/tag346.xml" ContentType="application/vnd.openxmlformats-officedocument.presentationml.tags+xml"/>
  <Override PartName="/ppt/tags/tag393.xml" ContentType="application/vnd.openxmlformats-officedocument.presentationml.tags+xml"/>
  <Override PartName="/ppt/notesSlides/notesSlide70.xml" ContentType="application/vnd.openxmlformats-officedocument.presentationml.notesSlide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324.xml" ContentType="application/vnd.openxmlformats-officedocument.presentationml.tags+xml"/>
  <Override PartName="/ppt/tags/tag371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63.xml" ContentType="application/vnd.openxmlformats-officedocument.presentationml.tags+xml"/>
  <Override PartName="/ppt/tags/tag9.xml" ContentType="application/vnd.openxmlformats-officedocument.presentationml.tags+xml"/>
  <Override PartName="/ppt/tags/tag302.xml" ContentType="application/vnd.openxmlformats-officedocument.presentationml.tags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Override PartName="/ppt/tags/tag141.xml" ContentType="application/vnd.openxmlformats-officedocument.presentationml.tags+xml"/>
  <Override PartName="/ppt/tags/tag228.xml" ContentType="application/vnd.openxmlformats-officedocument.presentationml.tags+xml"/>
  <Override PartName="/ppt/tags/tag239.xml" ContentType="application/vnd.openxmlformats-officedocument.presentationml.tags+xml"/>
  <Override PartName="/ppt/tags/tag275.xml" ContentType="application/vnd.openxmlformats-officedocument.presentationml.tags+xml"/>
  <Override PartName="/ppt/tags/tag286.xml" ContentType="application/vnd.openxmlformats-officedocument.presentationml.tags+xml"/>
  <Override PartName="/ppt/tags/tag425.xml" ContentType="application/vnd.openxmlformats-officedocument.presentationml.tag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217.xml" ContentType="application/vnd.openxmlformats-officedocument.presentationml.tags+xml"/>
  <Override PartName="/ppt/notesSlides/notesSlide39.xml" ContentType="application/vnd.openxmlformats-officedocument.presentationml.notesSlide+xml"/>
  <Override PartName="/ppt/tags/tag264.xml" ContentType="application/vnd.openxmlformats-officedocument.presentationml.tags+xml"/>
  <Override PartName="/ppt/tags/tag414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notesSlides/notesSlide17.xml" ContentType="application/vnd.openxmlformats-officedocument.presentationml.notesSlide+xml"/>
  <Override PartName="/ppt/tags/tag97.xml" ContentType="application/vnd.openxmlformats-officedocument.presentationml.tags+xml"/>
  <Override PartName="/ppt/notesSlides/notesSlide28.xml" ContentType="application/vnd.openxmlformats-officedocument.presentationml.notesSlide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notesSlides/notesSlide64.xml" ContentType="application/vnd.openxmlformats-officedocument.presentationml.notesSlide+xml"/>
  <Override PartName="/ppt/tags/tag387.xml" ContentType="application/vnd.openxmlformats-officedocument.presentationml.tags+xml"/>
  <Override PartName="/ppt/tags/tag398.xml" ContentType="application/vnd.openxmlformats-officedocument.presentationml.tags+xml"/>
  <Override PartName="/ppt/tags/tag403.xml" ContentType="application/vnd.openxmlformats-officedocument.presentationml.tags+xml"/>
  <Override PartName="/ppt/notesSlides/notesSlide75.xml" ContentType="application/vnd.openxmlformats-officedocument.presentationml.notes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tags/tag231.xml" ContentType="application/vnd.openxmlformats-officedocument.presentationml.tags+xml"/>
  <Override PartName="/ppt/tags/tag242.xml" ContentType="application/vnd.openxmlformats-officedocument.presentationml.tags+xml"/>
  <Override PartName="/ppt/notesSlides/notesSlide53.xml" ContentType="application/vnd.openxmlformats-officedocument.presentationml.notesSlide+xml"/>
  <Override PartName="/ppt/tags/tag329.xml" ContentType="application/vnd.openxmlformats-officedocument.presentationml.tags+xml"/>
  <Override PartName="/ppt/tags/tag376.xml" ContentType="application/vnd.openxmlformats-officedocument.presentationml.tags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168.xml" ContentType="application/vnd.openxmlformats-officedocument.presentationml.tags+xml"/>
  <Override PartName="/ppt/tags/tag220.xml" ContentType="application/vnd.openxmlformats-officedocument.presentationml.tags+xml"/>
  <Override PartName="/ppt/notesSlides/notesSlide42.xml" ContentType="application/vnd.openxmlformats-officedocument.presentationml.notesSlide+xml"/>
  <Override PartName="/ppt/tags/tag318.xml" ContentType="application/vnd.openxmlformats-officedocument.presentationml.tags+xml"/>
  <Override PartName="/ppt/tags/tag365.xml" ContentType="application/vnd.openxmlformats-officedocument.presentationml.tags+xml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Override PartName="/ppt/notesSlides/notesSlide20.xml" ContentType="application/vnd.openxmlformats-officedocument.presentationml.notesSlide+xml"/>
  <Override PartName="/ppt/tags/tag157.xml" ContentType="application/vnd.openxmlformats-officedocument.presentationml.tags+xml"/>
  <Override PartName="/ppt/notesSlides/notesSlide31.xml" ContentType="application/vnd.openxmlformats-officedocument.presentationml.notesSlide+xml"/>
  <Override PartName="/ppt/tags/tag307.xml" ContentType="application/vnd.openxmlformats-officedocument.presentationml.tags+xml"/>
  <Override PartName="/ppt/tags/tag343.xml" ContentType="application/vnd.openxmlformats-officedocument.presentationml.tags+xml"/>
  <Override PartName="/ppt/tags/tag354.xml" ContentType="application/vnd.openxmlformats-officedocument.presentationml.tags+xml"/>
  <Override PartName="/ppt/tags/tag390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tags/tag332.xml" ContentType="application/vnd.openxmlformats-officedocument.presentationml.tags+xml"/>
  <Override PartName="/ppt/slides/slide78.xml" ContentType="application/vnd.openxmlformats-officedocument.presentationml.slide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ppt/tags/tag321.xml" ContentType="application/vnd.openxmlformats-officedocument.presentationml.tags+xml"/>
  <Override PartName="/ppt/tags/tag408.xml" ContentType="application/vnd.openxmlformats-officedocument.presentationml.tags+xml"/>
  <Override PartName="/ppt/tags/tag419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47.xml" ContentType="application/vnd.openxmlformats-officedocument.presentationml.tags+xml"/>
  <Override PartName="/ppt/tags/tag258.xml" ContentType="application/vnd.openxmlformats-officedocument.presentationml.tags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notesSlides/notesSlide69.xml" ContentType="application/vnd.openxmlformats-officedocument.presentationml.notesSlide+xml"/>
  <Override PartName="/ppt/tags/tag444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tags/tag102.xml" ContentType="application/vnd.openxmlformats-officedocument.presentationml.tags+xml"/>
  <Override PartName="/ppt/tags/tag236.xml" ContentType="application/vnd.openxmlformats-officedocument.presentationml.tags+xml"/>
  <Override PartName="/ppt/tags/tag283.xml" ContentType="application/vnd.openxmlformats-officedocument.presentationml.tags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tags/tag433.xml" ContentType="application/vnd.openxmlformats-officedocument.presentationml.tags+xml"/>
  <Override PartName="/ppt/slides/slide34.xml" ContentType="application/vnd.openxmlformats-officedocument.presentationml.sl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notesSlides/notesSlide36.xml" ContentType="application/vnd.openxmlformats-officedocument.presentationml.notesSlide+xml"/>
  <Override PartName="/ppt/tags/tag272.xml" ContentType="application/vnd.openxmlformats-officedocument.presentationml.tags+xml"/>
  <Override PartName="/ppt/tags/tag359.xml" ContentType="application/vnd.openxmlformats-officedocument.presentationml.tags+xml"/>
  <Override PartName="/ppt/tags/tag411.xml" ContentType="application/vnd.openxmlformats-officedocument.presentationml.tags+xml"/>
  <Override PartName="/ppt/tags/tag42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notesSlides/notesSlide25.xml" ContentType="application/vnd.openxmlformats-officedocument.presentationml.notesSlide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tags/tag250.xml" ContentType="application/vnd.openxmlformats-officedocument.presentationml.tags+xml"/>
  <Override PartName="/ppt/tags/tag261.xml" ContentType="application/vnd.openxmlformats-officedocument.presentationml.tags+xml"/>
  <Override PartName="/ppt/tags/tag348.xml" ContentType="application/vnd.openxmlformats-officedocument.presentationml.tags+xml"/>
  <Override PartName="/ppt/tags/tag395.xml" ContentType="application/vnd.openxmlformats-officedocument.presentationml.tags+xml"/>
  <Override PartName="/ppt/tags/tag400.xml" ContentType="application/vnd.openxmlformats-officedocument.presentationml.tags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83.xml" ContentType="application/vnd.openxmlformats-officedocument.presentationml.tags+xml"/>
  <Override PartName="/ppt/tags/tag187.xml" ContentType="application/vnd.openxmlformats-officedocument.presentationml.tags+xml"/>
  <Override PartName="/ppt/tags/tag337.xml" ContentType="application/vnd.openxmlformats-officedocument.presentationml.tags+xml"/>
  <Override PartName="/ppt/notesSlides/notesSlide61.xml" ContentType="application/vnd.openxmlformats-officedocument.presentationml.notesSlide+xml"/>
  <Override PartName="/ppt/tags/tag384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notesSlides/notesSlide50.xml" ContentType="application/vnd.openxmlformats-officedocument.presentationml.notesSlide+xml"/>
  <Override PartName="/ppt/tags/tag315.xml" ContentType="application/vnd.openxmlformats-officedocument.presentationml.tags+xml"/>
  <Override PartName="/ppt/tags/tag326.xml" ContentType="application/vnd.openxmlformats-officedocument.presentationml.tags+xml"/>
  <Override PartName="/ppt/tags/tag362.xml" ContentType="application/vnd.openxmlformats-officedocument.presentationml.tags+xml"/>
  <Override PartName="/ppt/tags/tag373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304.xml" ContentType="application/vnd.openxmlformats-officedocument.presentationml.tags+xml"/>
  <Override PartName="/ppt/tags/tag351.xml" ContentType="application/vnd.openxmlformats-officedocument.presentationml.tags+xml"/>
  <Override PartName="/ppt/tags/tag438.xml" ContentType="application/vnd.openxmlformats-officedocument.presentationml.tags+xml"/>
  <Override PartName="/ppt/notesSlides/notesSlide5.xml" ContentType="application/vnd.openxmlformats-officedocument.presentationml.notesSlide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77.xml" ContentType="application/vnd.openxmlformats-officedocument.presentationml.tags+xml"/>
  <Override PartName="/ppt/tags/tag288.xml" ContentType="application/vnd.openxmlformats-officedocument.presentationml.tags+xml"/>
  <Override PartName="/ppt/tags/tag340.xml" ContentType="application/vnd.openxmlformats-officedocument.presentationml.tags+xml"/>
  <Override PartName="/ppt/tags/tag427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75.xml" ContentType="application/vnd.openxmlformats-officedocument.presentationml.slide+xml"/>
  <Override PartName="/ppt/tags/tag132.xml" ContentType="application/vnd.openxmlformats-officedocument.presentationml.tags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tags/tag416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notesSlides/notesSlide19.xml" ContentType="application/vnd.openxmlformats-officedocument.presentationml.notesSlide+xml"/>
  <Override PartName="/ppt/tags/tag208.xml" ContentType="application/vnd.openxmlformats-officedocument.presentationml.tags+xml"/>
  <Override PartName="/ppt/tags/tag255.xml" ContentType="application/vnd.openxmlformats-officedocument.presentationml.tags+xml"/>
  <Override PartName="/ppt/tags/tag389.xml" ContentType="application/vnd.openxmlformats-officedocument.presentationml.tags+xml"/>
  <Override PartName="/ppt/notesSlides/notesSlide66.xml" ContentType="application/vnd.openxmlformats-officedocument.presentationml.notesSlide+xml"/>
  <Override PartName="/ppt/tags/tag405.xml" ContentType="application/vnd.openxmlformats-officedocument.presentationml.tags+xml"/>
  <Override PartName="/ppt/notesSlides/notesSlide77.xml" ContentType="application/vnd.openxmlformats-officedocument.presentationml.notesSlide+xml"/>
  <Override PartName="/ppt/slides/slide53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tags/tag233.xml" ContentType="application/vnd.openxmlformats-officedocument.presentationml.tags+xml"/>
  <Override PartName="/ppt/tags/tag244.xml" ContentType="application/vnd.openxmlformats-officedocument.presentationml.tags+xml"/>
  <Override PartName="/ppt/tags/tag280.xml" ContentType="application/vnd.openxmlformats-officedocument.presentationml.tags+xml"/>
  <Override PartName="/ppt/tags/tag291.xml" ContentType="application/vnd.openxmlformats-officedocument.presentationml.tags+xml"/>
  <Override PartName="/ppt/notesSlides/notesSlide55.xml" ContentType="application/vnd.openxmlformats-officedocument.presentationml.notesSlide+xml"/>
  <Override PartName="/ppt/tags/tag378.xml" ContentType="application/vnd.openxmlformats-officedocument.presentationml.tags+xml"/>
  <Override PartName="/ppt/tags/tag430.xml" ContentType="application/vnd.openxmlformats-officedocument.presentationml.tags+xml"/>
  <Override PartName="/ppt/tags/tag441.xml" ContentType="application/vnd.openxmlformats-officedocument.presentationml.tags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tags/tag222.xml" ContentType="application/vnd.openxmlformats-officedocument.presentationml.tags+xml"/>
  <Override PartName="/ppt/notesSlides/notesSlide44.xml" ContentType="application/vnd.openxmlformats-officedocument.presentationml.notesSlide+xml"/>
  <Override PartName="/ppt/tags/tag367.xml" ContentType="application/vnd.openxmlformats-officedocument.presentationml.tags+xml"/>
  <Override PartName="/ppt/slides/slide20.xml" ContentType="application/vnd.openxmlformats-officedocument.presentationml.slide+xml"/>
  <Override PartName="/ppt/tags/tag55.xml" ContentType="application/vnd.openxmlformats-officedocument.presentationml.tags+xml"/>
  <Override PartName="/ppt/notesSlides/notesSlide22.xml" ContentType="application/vnd.openxmlformats-officedocument.presentationml.notesSlide+xml"/>
  <Override PartName="/ppt/tags/tag159.xml" ContentType="application/vnd.openxmlformats-officedocument.presentationml.tags+xml"/>
  <Override PartName="/ppt/tags/tag211.xml" ContentType="application/vnd.openxmlformats-officedocument.presentationml.tags+xml"/>
  <Override PartName="/ppt/notesSlides/notesSlide33.xml" ContentType="application/vnd.openxmlformats-officedocument.presentationml.notesSlide+xml"/>
  <Override PartName="/ppt/tags/tag309.xml" ContentType="application/vnd.openxmlformats-officedocument.presentationml.tags+xml"/>
  <Override PartName="/ppt/tags/tag345.xml" ContentType="application/vnd.openxmlformats-officedocument.presentationml.tags+xml"/>
  <Override PartName="/ppt/tags/tag356.xml" ContentType="application/vnd.openxmlformats-officedocument.presentationml.tags+xml"/>
  <Override PartName="/ppt/tags/tag392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notesSlides/notesSlide11.xml" ContentType="application/vnd.openxmlformats-officedocument.presentationml.notesSlide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334.xml" ContentType="application/vnd.openxmlformats-officedocument.presentationml.tags+xml"/>
  <Override PartName="/ppt/tags/tag381.xml" ContentType="application/vnd.openxmlformats-officedocument.presentationml.tags+xml"/>
  <Override PartName="/ppt/tags/tag22.xml" ContentType="application/vnd.openxmlformats-officedocument.presentationml.tags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tags/tag323.xml" ContentType="application/vnd.openxmlformats-officedocument.presentationml.tags+xml"/>
  <Override PartName="/ppt/tags/tag370.xml" ContentType="application/vnd.openxmlformats-officedocument.presentationml.tags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249.xml" ContentType="application/vnd.openxmlformats-officedocument.presentationml.tags+xml"/>
  <Override PartName="/ppt/tags/tag296.xml" ContentType="application/vnd.openxmlformats-officedocument.presentationml.tags+xml"/>
  <Override PartName="/ppt/tags/tag301.xml" ContentType="application/vnd.openxmlformats-officedocument.presentationml.tags+xml"/>
  <Override PartName="/ppt/tags/tag312.xml" ContentType="application/vnd.openxmlformats-officedocument.presentationml.tags+xml"/>
  <Override PartName="/ppt/tags/tag446.xml" ContentType="application/vnd.openxmlformats-officedocument.presentationml.tags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tags/tag435.xml" ContentType="application/vnd.openxmlformats-officedocument.presentationml.tags+xml"/>
  <Override PartName="/ppt/slides/slide36.xml" ContentType="application/vnd.openxmlformats-officedocument.presentationml.slide+xml"/>
  <Override PartName="/ppt/tags/tag227.xml" ContentType="application/vnd.openxmlformats-officedocument.presentationml.tags+xml"/>
  <Override PartName="/ppt/tags/tag274.xml" ContentType="application/vnd.openxmlformats-officedocument.presentationml.tags+xml"/>
  <Override PartName="/ppt/notesSlides/notesSlide49.xml" ContentType="application/vnd.openxmlformats-officedocument.presentationml.notesSlide+xml"/>
  <Override PartName="/ppt/tags/tag413.xml" ContentType="application/vnd.openxmlformats-officedocument.presentationml.tags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notesSlides/notesSlide27.xml" ContentType="application/vnd.openxmlformats-officedocument.presentationml.notesSlide+xml"/>
  <Override PartName="/ppt/tags/tag205.xml" ContentType="application/vnd.openxmlformats-officedocument.presentationml.tags+xml"/>
  <Override PartName="/ppt/tags/tag252.xml" ContentType="application/vnd.openxmlformats-officedocument.presentationml.tags+xml"/>
  <Override PartName="/ppt/tags/tag397.xml" ContentType="application/vnd.openxmlformats-officedocument.presentationml.tags+xml"/>
  <Override PartName="/ppt/notesSlides/notesSlide74.xml" ContentType="application/vnd.openxmlformats-officedocument.presentationml.notesSlide+xml"/>
  <Override PartName="/ppt/slides/slide14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89.xml" ContentType="application/vnd.openxmlformats-officedocument.presentationml.tag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74.xml" ContentType="application/vnd.openxmlformats-officedocument.presentationml.tags+xml"/>
  <Override PartName="/ppt/tags/tag230.xml" ContentType="application/vnd.openxmlformats-officedocument.presentationml.tags+xml"/>
  <Override PartName="/ppt/notesSlides/notesSlide52.xml" ContentType="application/vnd.openxmlformats-officedocument.presentationml.notesSlide+xml"/>
  <Override PartName="/ppt/tags/tag328.xml" ContentType="application/vnd.openxmlformats-officedocument.presentationml.tags+xml"/>
  <Override PartName="/ppt/tags/tag375.xml" ContentType="application/vnd.openxmlformats-officedocument.presentationml.tags+xml"/>
  <Override PartName="/ppt/tags/tag52.xml" ContentType="application/vnd.openxmlformats-officedocument.presentationml.tags+xml"/>
  <Override PartName="/ppt/tags/tag167.xml" ContentType="application/vnd.openxmlformats-officedocument.presentationml.tags+xml"/>
  <Override PartName="/ppt/notesSlides/notesSlide30.xml" ContentType="application/vnd.openxmlformats-officedocument.presentationml.notesSlide+xml"/>
  <Override PartName="/ppt/tags/tag306.xml" ContentType="application/vnd.openxmlformats-officedocument.presentationml.tags+xml"/>
  <Override PartName="/ppt/tags/tag353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429.xml" ContentType="application/vnd.openxmlformats-officedocument.presentationml.tags+xml"/>
  <Override PartName="/ppt/slides/slide77.xml" ContentType="application/vnd.openxmlformats-officedocument.presentationml.slide+xml"/>
  <Override PartName="/ppt/tags/tag30.xml" ContentType="application/vnd.openxmlformats-officedocument.presentationml.tags+xml"/>
  <Override PartName="/ppt/tags/tag268.xml" ContentType="application/vnd.openxmlformats-officedocument.presentationml.tags+xml"/>
  <Override PartName="/ppt/tags/tag331.xml" ContentType="application/vnd.openxmlformats-officedocument.presentationml.tags+xml"/>
  <Override PartName="/ppt/slides/slide5.xml" ContentType="application/vnd.openxmlformats-officedocument.presentationml.slide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notesSlides/notesSlide68.xml" ContentType="application/vnd.openxmlformats-officedocument.presentationml.notesSlide+xml"/>
  <Override PartName="/ppt/tags/tag407.xml" ContentType="application/vnd.openxmlformats-officedocument.presentationml.tags+xml"/>
  <Override PartName="/ppt/slides/slide55.xml" ContentType="application/vnd.openxmlformats-officedocument.presentationml.slide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293.xml" ContentType="application/vnd.openxmlformats-officedocument.presentationml.tags+xml"/>
  <Override PartName="/ppt/tags/tag432.xml" ContentType="application/vnd.openxmlformats-officedocument.presentationml.tags+xml"/>
  <Override PartName="/ppt/slides/slide33.xml" ContentType="application/vnd.openxmlformats-officedocument.presentationml.slide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271.xml" ContentType="application/vnd.openxmlformats-officedocument.presentationml.tags+xml"/>
  <Override PartName="/ppt/notesSlides/notesSlide46.xml" ContentType="application/vnd.openxmlformats-officedocument.presentationml.notesSlide+xml"/>
  <Override PartName="/ppt/tags/tag369.xml" ContentType="application/vnd.openxmlformats-officedocument.presentationml.tags+xml"/>
  <Override PartName="/ppt/presentation.xml" ContentType="application/vnd.openxmlformats-officedocument.presentationml.presentation.main+xml"/>
  <Override PartName="/ppt/notesSlides/notesSlide24.xml" ContentType="application/vnd.openxmlformats-officedocument.presentationml.notesSlide+xml"/>
  <Override PartName="/ppt/tags/tag347.xml" ContentType="application/vnd.openxmlformats-officedocument.presentationml.tags+xml"/>
  <Override PartName="/ppt/tags/tag394.xml" ContentType="application/vnd.openxmlformats-officedocument.presentationml.tags+xml"/>
  <Override PartName="/ppt/tags/tag410.xml" ContentType="application/vnd.openxmlformats-officedocument.presentationml.tags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46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202.xml" ContentType="application/vnd.openxmlformats-officedocument.presentationml.tags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325.xml" ContentType="application/vnd.openxmlformats-officedocument.presentationml.tags+xml"/>
  <Override PartName="/ppt/tags/tag372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slides/slide49.xml" ContentType="application/vnd.openxmlformats-officedocument.presentationml.slide+xml"/>
  <Override PartName="/ppt/tags/tag142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tags/tag350.xml" ContentType="application/vnd.openxmlformats-officedocument.presentationml.tags+xml"/>
  <Override PartName="/ppt/tags/tag426.xml" ContentType="application/vnd.openxmlformats-officedocument.presentationml.tags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ags/tag120.xml" ContentType="application/vnd.openxmlformats-officedocument.presentationml.tags+xml"/>
  <Override PartName="/ppt/tags/tag218.xml" ContentType="application/vnd.openxmlformats-officedocument.presentationml.tags+xml"/>
  <Override PartName="/ppt/tags/tag265.xml" ContentType="application/vnd.openxmlformats-officedocument.presentationml.tags+xml"/>
  <Override PartName="/ppt/tags/tag404.xml" ContentType="application/vnd.openxmlformats-officedocument.presentationml.tags+xml"/>
  <Override PartName="/ppt/slides/slide2.xml" ContentType="application/vnd.openxmlformats-officedocument.presentationml.slide+xml"/>
  <Override PartName="/ppt/slides/slide52.xml" ContentType="application/vnd.openxmlformats-officedocument.presentationml.slide+xml"/>
  <Override PartName="/ppt/tags/tag87.xml" ContentType="application/vnd.openxmlformats-officedocument.presentationml.tags+xml"/>
  <Override PartName="/ppt/notesSlides/notesSlide18.xml" ContentType="application/vnd.openxmlformats-officedocument.presentationml.notesSlide+xml"/>
  <Override PartName="/ppt/tags/tag243.xml" ContentType="application/vnd.openxmlformats-officedocument.presentationml.tags+xml"/>
  <Override PartName="/ppt/tags/tag290.xml" ContentType="application/vnd.openxmlformats-officedocument.presentationml.tags+xml"/>
  <Override PartName="/ppt/notesSlides/notesSlide65.xml" ContentType="application/vnd.openxmlformats-officedocument.presentationml.notesSlide+xml"/>
  <Override PartName="/ppt/tags/tag388.xml" ContentType="application/vnd.openxmlformats-officedocument.presentationml.tags+xml"/>
  <Override PartName="/ppt/notesSlides/notesSlide43.xml" ContentType="application/vnd.openxmlformats-officedocument.presentationml.notesSlide+xml"/>
  <Override PartName="/ppt/tags/tag319.xml" ContentType="application/vnd.openxmlformats-officedocument.presentationml.tags+xml"/>
  <Override PartName="/ppt/tags/tag366.xml" ContentType="application/vnd.openxmlformats-officedocument.presentationml.tags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221.xml" ContentType="application/vnd.openxmlformats-officedocument.presentationml.tags+xml"/>
  <Override PartName="/ppt/tags/tag43.xml" ContentType="application/vnd.openxmlformats-officedocument.presentationml.tags+xml"/>
  <Override PartName="/ppt/notesSlides/notesSlide9.xml" ContentType="application/vnd.openxmlformats-officedocument.presentationml.notesSlide+xml"/>
  <Override PartName="/ppt/tags/tag90.xml" ContentType="application/vnd.openxmlformats-officedocument.presentationml.tags+xml"/>
  <Override PartName="/ppt/notesSlides/notesSlide21.xml" ContentType="application/vnd.openxmlformats-officedocument.presentationml.notesSlide+xml"/>
  <Override PartName="/ppt/tags/tag344.xml" ContentType="application/vnd.openxmlformats-officedocument.presentationml.tags+xml"/>
  <Override PartName="/ppt/tags/tag391.xml" ContentType="application/vnd.openxmlformats-officedocument.presentationml.tags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tags/tag322.xml" ContentType="application/vnd.openxmlformats-officedocument.presentationml.tags+xml"/>
  <Override PartName="/ppt/slides/slide68.xml" ContentType="application/vnd.openxmlformats-officedocument.presentationml.slide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61.xml" ContentType="application/vnd.openxmlformats-officedocument.presentationml.tags+xml"/>
  <Override PartName="/ppt/tags/tag259.xml" ContentType="application/vnd.openxmlformats-officedocument.presentationml.tags+xml"/>
  <Override PartName="/ppt/tags/tag7.xml" ContentType="application/vnd.openxmlformats-officedocument.presentationml.tags+xml"/>
  <Override PartName="/ppt/tags/tag300.xml" ContentType="application/vnd.openxmlformats-officedocument.presentationml.tags+xml"/>
  <Override PartName="/ppt/notesSlides/notesSlide59.xml" ContentType="application/vnd.openxmlformats-officedocument.presentationml.notesSlide+xml"/>
  <Override PartName="/ppt/tags/tag445.xml" ContentType="application/vnd.openxmlformats-officedocument.presentationml.tags+xml"/>
  <Override PartName="/ppt/slides/slide46.xml" ContentType="application/vnd.openxmlformats-officedocument.presentationml.slide+xml"/>
  <Override PartName="/ppt/tags/tag237.xml" ContentType="application/vnd.openxmlformats-officedocument.presentationml.tags+xml"/>
  <Override PartName="/ppt/tags/tag284.xml" ContentType="application/vnd.openxmlformats-officedocument.presentationml.tags+xml"/>
  <Override PartName="/ppt/tags/tag423.xml" ContentType="application/vnd.openxmlformats-officedocument.presentationml.tags+xml"/>
  <Override PartName="/ppt/slides/slide24.xml" ContentType="application/vnd.openxmlformats-officedocument.presentationml.slide+xml"/>
  <Override PartName="/ppt/slides/slide71.xml" ContentType="application/vnd.openxmlformats-officedocument.presentationml.slide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notesSlides/notesSlide37.xml" ContentType="application/vnd.openxmlformats-officedocument.presentationml.notesSlide+xml"/>
  <Override PartName="/ppt/tags/tag262.xml" ContentType="application/vnd.openxmlformats-officedocument.presentationml.tags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ppt/tags/tag84.xml" ContentType="application/vnd.openxmlformats-officedocument.presentationml.tags+xml"/>
  <Override PartName="/ppt/tags/tag199.xml" ContentType="application/vnd.openxmlformats-officedocument.presentationml.tags+xml"/>
  <Override PartName="/ppt/tags/tag338.xml" ContentType="application/vnd.openxmlformats-officedocument.presentationml.tags+xml"/>
  <Override PartName="/ppt/notesSlides/notesSlide62.xml" ContentType="application/vnd.openxmlformats-officedocument.presentationml.notesSlide+xml"/>
  <Override PartName="/ppt/tags/tag385.xml" ContentType="application/vnd.openxmlformats-officedocument.presentationml.tags+xml"/>
  <Override PartName="/ppt/tags/tag401.xml" ContentType="application/vnd.openxmlformats-officedocument.presentationml.tags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notesSlides/notesSlide40.xml" ContentType="application/vnd.openxmlformats-officedocument.presentationml.notesSlide+xml"/>
  <Override PartName="/ppt/tags/tag316.xml" ContentType="application/vnd.openxmlformats-officedocument.presentationml.tags+xml"/>
  <Override PartName="/ppt/tags/tag363.xml" ContentType="application/vnd.openxmlformats-officedocument.presentationml.tags+xml"/>
  <Override PartName="/ppt/tags/tag40.xml" ContentType="application/vnd.openxmlformats-officedocument.presentationml.tags+xml"/>
  <Override PartName="/ppt/notesSlides/notesSlide6.xml" ContentType="application/vnd.openxmlformats-officedocument.presentationml.notesSlide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tags/tag341.xml" ContentType="application/vnd.openxmlformats-officedocument.presentationml.tags+xml"/>
  <Override PartName="/ppt/tags/tag439.xml" ContentType="application/vnd.openxmlformats-officedocument.presentationml.tags+xml"/>
  <Override PartName="/ppt/tags/tag133.xml" ContentType="application/vnd.openxmlformats-officedocument.presentationml.tags+xml"/>
  <Override PartName="/ppt/tags/tag180.xml" ContentType="application/vnd.openxmlformats-officedocument.presentationml.tags+xml"/>
  <Override PartName="/ppt/tags/tag278.xml" ContentType="application/vnd.openxmlformats-officedocument.presentationml.tags+xml"/>
  <Override PartName="/ppt/tags/tag417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notesSlides/notesSlide78.xml" ContentType="application/vnd.openxmlformats-officedocument.presentationml.notesSlide+xml"/>
  <Override PartName="/ppt/slides/slide18.xml" ContentType="application/vnd.openxmlformats-officedocument.presentationml.slide+xml"/>
  <Override PartName="/ppt/slides/slide65.xml" ContentType="application/vnd.openxmlformats-officedocument.presentationml.slide+xml"/>
  <Override PartName="/ppt/tags/tag4.xml" ContentType="application/vnd.openxmlformats-officedocument.presentationml.tags+xml"/>
  <Override PartName="/ppt/tags/tag111.xml" ContentType="application/vnd.openxmlformats-officedocument.presentationml.tags+xml"/>
  <Override PartName="/ppt/tags/tag442.xml" ContentType="application/vnd.openxmlformats-officedocument.presentationml.tag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notesSlides/notesSlide56.xml" ContentType="application/vnd.openxmlformats-officedocument.presentationml.notesSlide+xml"/>
  <Override PartName="/ppt/tags/tag379.xml" ContentType="application/vnd.openxmlformats-officedocument.presentationml.tags+xml"/>
  <Override PartName="/ppt/tags/tag56.xml" ContentType="application/vnd.openxmlformats-officedocument.presentationml.tags+xml"/>
  <Override PartName="/ppt/notesSlides/notesSlide34.xml" ContentType="application/vnd.openxmlformats-officedocument.presentationml.notesSlide+xml"/>
  <Override PartName="/ppt/tags/tag357.xml" ContentType="application/vnd.openxmlformats-officedocument.presentationml.tags+xml"/>
  <Override PartName="/ppt/tags/tag420.xml" ContentType="application/vnd.openxmlformats-officedocument.presentationml.tags+xml"/>
  <Override PartName="/ppt/slides/slide21.xml" ContentType="application/vnd.openxmlformats-officedocument.presentationml.slide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12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81.xml" ContentType="application/vnd.openxmlformats-officedocument.presentationml.tags+xml"/>
  <Override PartName="/ppt/tags/tag335.xml" ContentType="application/vnd.openxmlformats-officedocument.presentationml.tags+xml"/>
  <Override PartName="/ppt/tags/tag382.xml" ContentType="application/vnd.openxmlformats-officedocument.presentationml.tags+xml"/>
  <Override PartName="/ppt/tags/tag12.xml" ContentType="application/vnd.openxmlformats-officedocument.presentationml.tags+xml"/>
  <Override PartName="/ppt/tags/tag127.xml" ContentType="application/vnd.openxmlformats-officedocument.presentationml.tags+xml"/>
  <Override PartName="/ppt/tags/tag174.xml" ContentType="application/vnd.openxmlformats-officedocument.presentationml.tags+xml"/>
  <Override PartName="/ppt/tags/tag313.xml" ContentType="application/vnd.openxmlformats-officedocument.presentationml.tags+xml"/>
  <Override PartName="/ppt/tags/tag360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43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0"/>
  </p:notesMasterIdLst>
  <p:sldIdLst>
    <p:sldId id="523" r:id="rId2"/>
    <p:sldId id="524" r:id="rId3"/>
    <p:sldId id="992" r:id="rId4"/>
    <p:sldId id="993" r:id="rId5"/>
    <p:sldId id="994" r:id="rId6"/>
    <p:sldId id="1140" r:id="rId7"/>
    <p:sldId id="851" r:id="rId8"/>
    <p:sldId id="1069" r:id="rId9"/>
    <p:sldId id="1070" r:id="rId10"/>
    <p:sldId id="1072" r:id="rId11"/>
    <p:sldId id="1002" r:id="rId12"/>
    <p:sldId id="1073" r:id="rId13"/>
    <p:sldId id="1139" r:id="rId14"/>
    <p:sldId id="644" r:id="rId15"/>
    <p:sldId id="565" r:id="rId16"/>
    <p:sldId id="996" r:id="rId17"/>
    <p:sldId id="779" r:id="rId18"/>
    <p:sldId id="1001" r:id="rId19"/>
    <p:sldId id="1272" r:id="rId20"/>
    <p:sldId id="998" r:id="rId21"/>
    <p:sldId id="1212" r:id="rId22"/>
    <p:sldId id="997" r:id="rId23"/>
    <p:sldId id="542" r:id="rId24"/>
    <p:sldId id="545" r:id="rId25"/>
    <p:sldId id="539" r:id="rId26"/>
    <p:sldId id="575" r:id="rId27"/>
    <p:sldId id="577" r:id="rId28"/>
    <p:sldId id="578" r:id="rId29"/>
    <p:sldId id="579" r:id="rId30"/>
    <p:sldId id="580" r:id="rId31"/>
    <p:sldId id="581" r:id="rId32"/>
    <p:sldId id="583" r:id="rId33"/>
    <p:sldId id="584" r:id="rId34"/>
    <p:sldId id="585" r:id="rId35"/>
    <p:sldId id="586" r:id="rId36"/>
    <p:sldId id="589" r:id="rId37"/>
    <p:sldId id="590" r:id="rId38"/>
    <p:sldId id="591" r:id="rId39"/>
    <p:sldId id="592" r:id="rId40"/>
    <p:sldId id="593" r:id="rId41"/>
    <p:sldId id="594" r:id="rId42"/>
    <p:sldId id="595" r:id="rId43"/>
    <p:sldId id="604" r:id="rId44"/>
    <p:sldId id="596" r:id="rId45"/>
    <p:sldId id="599" r:id="rId46"/>
    <p:sldId id="600" r:id="rId47"/>
    <p:sldId id="601" r:id="rId48"/>
    <p:sldId id="602" r:id="rId49"/>
    <p:sldId id="605" r:id="rId50"/>
    <p:sldId id="606" r:id="rId51"/>
    <p:sldId id="607" r:id="rId52"/>
    <p:sldId id="608" r:id="rId53"/>
    <p:sldId id="610" r:id="rId54"/>
    <p:sldId id="611" r:id="rId55"/>
    <p:sldId id="612" r:id="rId56"/>
    <p:sldId id="613" r:id="rId57"/>
    <p:sldId id="614" r:id="rId58"/>
    <p:sldId id="619" r:id="rId59"/>
    <p:sldId id="615" r:id="rId60"/>
    <p:sldId id="616" r:id="rId61"/>
    <p:sldId id="617" r:id="rId62"/>
    <p:sldId id="624" r:id="rId63"/>
    <p:sldId id="625" r:id="rId64"/>
    <p:sldId id="626" r:id="rId65"/>
    <p:sldId id="627" r:id="rId66"/>
    <p:sldId id="628" r:id="rId67"/>
    <p:sldId id="629" r:id="rId68"/>
    <p:sldId id="630" r:id="rId69"/>
    <p:sldId id="631" r:id="rId70"/>
    <p:sldId id="632" r:id="rId71"/>
    <p:sldId id="634" r:id="rId72"/>
    <p:sldId id="635" r:id="rId73"/>
    <p:sldId id="636" r:id="rId74"/>
    <p:sldId id="637" r:id="rId75"/>
    <p:sldId id="638" r:id="rId76"/>
    <p:sldId id="639" r:id="rId77"/>
    <p:sldId id="640" r:id="rId78"/>
    <p:sldId id="618" r:id="rId7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74D69"/>
    <a:srgbClr val="5F5F5F"/>
    <a:srgbClr val="1198EB"/>
    <a:srgbClr val="628EE3"/>
    <a:srgbClr val="11B0F0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2018/9/14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AB7CD191-66E7-4640-A4E8-AB9557495B84}" type="slidenum">
              <a:rPr lang="zh-CN" altLang="en-US" smtClean="0">
                <a:latin typeface="Calibri" panose="020F0502020204030204" charset="0"/>
              </a:rPr>
              <a:pPr/>
              <a:t>16</a:t>
            </a:fld>
            <a:endParaRPr lang="en-US" altLang="zh-CN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AB7CD191-66E7-4640-A4E8-AB9557495B84}" type="slidenum">
              <a:rPr lang="zh-CN" altLang="en-US" smtClean="0">
                <a:latin typeface="Calibri" panose="020F0502020204030204" charset="0"/>
              </a:rPr>
              <a:pPr/>
              <a:t>18</a:t>
            </a:fld>
            <a:endParaRPr lang="en-US" altLang="zh-CN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AB7CD191-66E7-4640-A4E8-AB9557495B84}" type="slidenum">
              <a:rPr lang="zh-CN" altLang="en-US" smtClean="0">
                <a:latin typeface="Calibri" panose="020F0502020204030204" charset="0"/>
              </a:rPr>
              <a:pPr/>
              <a:t>2</a:t>
            </a:fld>
            <a:endParaRPr lang="en-US" altLang="zh-CN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AB7CD191-66E7-4640-A4E8-AB9557495B84}" type="slidenum">
              <a:rPr lang="zh-CN" altLang="en-US" smtClean="0">
                <a:latin typeface="Calibri" panose="020F0502020204030204" charset="0"/>
              </a:rPr>
              <a:pPr/>
              <a:t>22</a:t>
            </a:fld>
            <a:endParaRPr lang="en-US" altLang="zh-CN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9922" y="2012700"/>
            <a:ext cx="6722899" cy="189379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9922" y="4096590"/>
            <a:ext cx="6722899" cy="6014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pPr/>
              <a:t>2018/9/14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defRPr>
            </a:lvl1pPr>
            <a:lvl2pPr>
              <a:defRPr b="1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defRPr>
            </a:lvl2pPr>
            <a:lvl3pPr>
              <a:defRPr b="1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defRPr>
            </a:lvl3pPr>
            <a:lvl4pPr>
              <a:defRPr b="1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defRPr>
            </a:lvl4pPr>
            <a:lvl5pPr>
              <a:defRPr b="1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pPr/>
              <a:t>2018/9/14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896" y="1709738"/>
            <a:ext cx="5556503" cy="1524781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3651" y="3634120"/>
            <a:ext cx="3814318" cy="6512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pPr/>
              <a:t>2018/9/14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3"/>
          <p:cNvCxnSpPr>
            <a:cxnSpLocks noChangeShapeType="1"/>
          </p:cNvCxnSpPr>
          <p:nvPr userDrawn="1">
            <p:custDataLst>
              <p:tags r:id="rId1"/>
            </p:custDataLst>
          </p:nvPr>
        </p:nvCxnSpPr>
        <p:spPr bwMode="auto">
          <a:xfrm>
            <a:off x="0" y="3330563"/>
            <a:ext cx="8153399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" name="直接连接符 4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auto">
          <a:xfrm>
            <a:off x="5073651" y="3368062"/>
            <a:ext cx="7118348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pPr/>
              <a:t>2018/9/14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pPr/>
              <a:t>2018/9/14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838200" y="365125"/>
            <a:ext cx="10515600" cy="917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838200" y="1678675"/>
            <a:ext cx="10515600" cy="4498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0064-1D3A-4468-A1B1-52CF93AA3DB0}" type="datetimeFigureOut">
              <a:rPr lang="zh-CN" altLang="en-US" smtClean="0"/>
              <a:pPr/>
              <a:t>2018/9/14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29EE8-1FE3-4EDB-A8CA-BA68A812CEF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页脚占位符 3"/>
          <p:cNvSpPr>
            <a:spLocks noGrp="1"/>
          </p:cNvSpPr>
          <p:nvPr userDrawn="1"/>
        </p:nvSpPr>
        <p:spPr>
          <a:xfrm>
            <a:off x="9627235" y="6573520"/>
            <a:ext cx="2462530" cy="274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marL="0" algn="r" defTabSz="914400" rtl="0" eaLnBrk="1" latinLnBrk="0" hangingPunct="1"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  <a:r>
              <a:rPr lang="zh-CN" altLang="en-US" sz="1600" b="1">
                <a:solidFill>
                  <a:schemeClr val="tx1">
                    <a:lumMod val="50000"/>
                  </a:schemeClr>
                </a:solidFill>
                <a:effectLst/>
                <a:latin typeface="华文隶书" panose="02010800040101010101" charset="-122"/>
                <a:ea typeface="华文隶书" panose="02010800040101010101" charset="-122"/>
              </a:rPr>
              <a:t>国家级工程实践教育中心</a:t>
            </a:r>
          </a:p>
        </p:txBody>
      </p:sp>
      <p:pic>
        <p:nvPicPr>
          <p:cNvPr id="7" name="Picture 10" descr="百知logo-最终版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94420" y="412750"/>
            <a:ext cx="2626995" cy="67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幼圆" panose="02010509060101010101" charset="-122"/>
          <a:ea typeface="幼圆" panose="0201050906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幼圆" panose="02010509060101010101" charset="-122"/>
          <a:ea typeface="幼圆" panose="0201050906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幼圆" panose="02010509060101010101" charset="-122"/>
          <a:ea typeface="幼圆" panose="0201050906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幼圆" panose="02010509060101010101" charset="-122"/>
          <a:ea typeface="幼圆" panose="0201050906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幼圆" panose="02010509060101010101" charset="-122"/>
          <a:ea typeface="幼圆" panose="020105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image" Target="../media/image8.jpe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7.jpe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7" Type="http://schemas.openxmlformats.org/officeDocument/2006/relationships/image" Target="../media/image10.jpe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9.jpe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tags" Target="../tags/tag83.xml"/><Relationship Id="rId18" Type="http://schemas.openxmlformats.org/officeDocument/2006/relationships/tags" Target="../tags/tag88.xml"/><Relationship Id="rId3" Type="http://schemas.openxmlformats.org/officeDocument/2006/relationships/tags" Target="../tags/tag73.xml"/><Relationship Id="rId21" Type="http://schemas.openxmlformats.org/officeDocument/2006/relationships/tags" Target="../tags/tag91.xml"/><Relationship Id="rId7" Type="http://schemas.openxmlformats.org/officeDocument/2006/relationships/tags" Target="../tags/tag77.xml"/><Relationship Id="rId12" Type="http://schemas.openxmlformats.org/officeDocument/2006/relationships/tags" Target="../tags/tag82.xml"/><Relationship Id="rId17" Type="http://schemas.openxmlformats.org/officeDocument/2006/relationships/tags" Target="../tags/tag87.xml"/><Relationship Id="rId2" Type="http://schemas.openxmlformats.org/officeDocument/2006/relationships/tags" Target="../tags/tag72.xml"/><Relationship Id="rId16" Type="http://schemas.openxmlformats.org/officeDocument/2006/relationships/tags" Target="../tags/tag86.xml"/><Relationship Id="rId20" Type="http://schemas.openxmlformats.org/officeDocument/2006/relationships/tags" Target="../tags/tag90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tags" Target="../tags/tag81.xml"/><Relationship Id="rId24" Type="http://schemas.openxmlformats.org/officeDocument/2006/relationships/notesSlide" Target="../notesSlides/notesSlide16.xml"/><Relationship Id="rId5" Type="http://schemas.openxmlformats.org/officeDocument/2006/relationships/tags" Target="../tags/tag75.xml"/><Relationship Id="rId15" Type="http://schemas.openxmlformats.org/officeDocument/2006/relationships/tags" Target="../tags/tag85.xml"/><Relationship Id="rId23" Type="http://schemas.openxmlformats.org/officeDocument/2006/relationships/slideLayout" Target="../slideLayouts/slideLayout5.xml"/><Relationship Id="rId10" Type="http://schemas.openxmlformats.org/officeDocument/2006/relationships/tags" Target="../tags/tag80.xml"/><Relationship Id="rId19" Type="http://schemas.openxmlformats.org/officeDocument/2006/relationships/tags" Target="../tags/tag89.xml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tags" Target="../tags/tag84.xml"/><Relationship Id="rId22" Type="http://schemas.openxmlformats.org/officeDocument/2006/relationships/tags" Target="../tags/tag9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13" Type="http://schemas.openxmlformats.org/officeDocument/2006/relationships/tags" Target="../tags/tag109.xml"/><Relationship Id="rId18" Type="http://schemas.openxmlformats.org/officeDocument/2006/relationships/tags" Target="../tags/tag114.xml"/><Relationship Id="rId3" Type="http://schemas.openxmlformats.org/officeDocument/2006/relationships/tags" Target="../tags/tag99.xml"/><Relationship Id="rId21" Type="http://schemas.openxmlformats.org/officeDocument/2006/relationships/tags" Target="../tags/tag117.xml"/><Relationship Id="rId7" Type="http://schemas.openxmlformats.org/officeDocument/2006/relationships/tags" Target="../tags/tag103.xml"/><Relationship Id="rId12" Type="http://schemas.openxmlformats.org/officeDocument/2006/relationships/tags" Target="../tags/tag108.xml"/><Relationship Id="rId17" Type="http://schemas.openxmlformats.org/officeDocument/2006/relationships/tags" Target="../tags/tag113.xml"/><Relationship Id="rId2" Type="http://schemas.openxmlformats.org/officeDocument/2006/relationships/tags" Target="../tags/tag98.xml"/><Relationship Id="rId16" Type="http://schemas.openxmlformats.org/officeDocument/2006/relationships/tags" Target="../tags/tag112.xml"/><Relationship Id="rId20" Type="http://schemas.openxmlformats.org/officeDocument/2006/relationships/tags" Target="../tags/tag116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tags" Target="../tags/tag107.xml"/><Relationship Id="rId24" Type="http://schemas.openxmlformats.org/officeDocument/2006/relationships/notesSlide" Target="../notesSlides/notesSlide18.xml"/><Relationship Id="rId5" Type="http://schemas.openxmlformats.org/officeDocument/2006/relationships/tags" Target="../tags/tag101.xml"/><Relationship Id="rId15" Type="http://schemas.openxmlformats.org/officeDocument/2006/relationships/tags" Target="../tags/tag111.xml"/><Relationship Id="rId23" Type="http://schemas.openxmlformats.org/officeDocument/2006/relationships/slideLayout" Target="../slideLayouts/slideLayout5.xml"/><Relationship Id="rId10" Type="http://schemas.openxmlformats.org/officeDocument/2006/relationships/tags" Target="../tags/tag106.xml"/><Relationship Id="rId19" Type="http://schemas.openxmlformats.org/officeDocument/2006/relationships/tags" Target="../tags/tag115.xml"/><Relationship Id="rId4" Type="http://schemas.openxmlformats.org/officeDocument/2006/relationships/tags" Target="../tags/tag100.xml"/><Relationship Id="rId9" Type="http://schemas.openxmlformats.org/officeDocument/2006/relationships/tags" Target="../tags/tag105.xml"/><Relationship Id="rId14" Type="http://schemas.openxmlformats.org/officeDocument/2006/relationships/tags" Target="../tags/tag110.xml"/><Relationship Id="rId22" Type="http://schemas.openxmlformats.org/officeDocument/2006/relationships/tags" Target="../tags/tag1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18" Type="http://schemas.openxmlformats.org/officeDocument/2006/relationships/tags" Target="../tags/tag26.xml"/><Relationship Id="rId3" Type="http://schemas.openxmlformats.org/officeDocument/2006/relationships/tags" Target="../tags/tag11.xml"/><Relationship Id="rId21" Type="http://schemas.openxmlformats.org/officeDocument/2006/relationships/tags" Target="../tags/tag29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tags" Target="../tags/tag25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20" Type="http://schemas.openxmlformats.org/officeDocument/2006/relationships/tags" Target="../tags/tag28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24" Type="http://schemas.openxmlformats.org/officeDocument/2006/relationships/notesSlide" Target="../notesSlides/notesSlide2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23" Type="http://schemas.openxmlformats.org/officeDocument/2006/relationships/slideLayout" Target="../slideLayouts/slideLayout5.xml"/><Relationship Id="rId10" Type="http://schemas.openxmlformats.org/officeDocument/2006/relationships/tags" Target="../tags/tag18.xml"/><Relationship Id="rId19" Type="http://schemas.openxmlformats.org/officeDocument/2006/relationships/tags" Target="../tags/tag27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Relationship Id="rId22" Type="http://schemas.openxmlformats.org/officeDocument/2006/relationships/tags" Target="../tags/tag3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13" Type="http://schemas.openxmlformats.org/officeDocument/2006/relationships/tags" Target="../tags/tag143.xml"/><Relationship Id="rId18" Type="http://schemas.openxmlformats.org/officeDocument/2006/relationships/tags" Target="../tags/tag148.xml"/><Relationship Id="rId3" Type="http://schemas.openxmlformats.org/officeDocument/2006/relationships/tags" Target="../tags/tag133.xml"/><Relationship Id="rId21" Type="http://schemas.openxmlformats.org/officeDocument/2006/relationships/tags" Target="../tags/tag151.xml"/><Relationship Id="rId7" Type="http://schemas.openxmlformats.org/officeDocument/2006/relationships/tags" Target="../tags/tag137.xml"/><Relationship Id="rId12" Type="http://schemas.openxmlformats.org/officeDocument/2006/relationships/tags" Target="../tags/tag142.xml"/><Relationship Id="rId17" Type="http://schemas.openxmlformats.org/officeDocument/2006/relationships/tags" Target="../tags/tag147.xml"/><Relationship Id="rId2" Type="http://schemas.openxmlformats.org/officeDocument/2006/relationships/tags" Target="../tags/tag132.xml"/><Relationship Id="rId16" Type="http://schemas.openxmlformats.org/officeDocument/2006/relationships/tags" Target="../tags/tag146.xml"/><Relationship Id="rId20" Type="http://schemas.openxmlformats.org/officeDocument/2006/relationships/tags" Target="../tags/tag150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tags" Target="../tags/tag141.xml"/><Relationship Id="rId24" Type="http://schemas.openxmlformats.org/officeDocument/2006/relationships/notesSlide" Target="../notesSlides/notesSlide22.xml"/><Relationship Id="rId5" Type="http://schemas.openxmlformats.org/officeDocument/2006/relationships/tags" Target="../tags/tag135.xml"/><Relationship Id="rId15" Type="http://schemas.openxmlformats.org/officeDocument/2006/relationships/tags" Target="../tags/tag145.xml"/><Relationship Id="rId23" Type="http://schemas.openxmlformats.org/officeDocument/2006/relationships/slideLayout" Target="../slideLayouts/slideLayout5.xml"/><Relationship Id="rId10" Type="http://schemas.openxmlformats.org/officeDocument/2006/relationships/tags" Target="../tags/tag140.xml"/><Relationship Id="rId19" Type="http://schemas.openxmlformats.org/officeDocument/2006/relationships/tags" Target="../tags/tag149.xml"/><Relationship Id="rId4" Type="http://schemas.openxmlformats.org/officeDocument/2006/relationships/tags" Target="../tags/tag134.xml"/><Relationship Id="rId9" Type="http://schemas.openxmlformats.org/officeDocument/2006/relationships/tags" Target="../tags/tag139.xml"/><Relationship Id="rId14" Type="http://schemas.openxmlformats.org/officeDocument/2006/relationships/tags" Target="../tags/tag144.xml"/><Relationship Id="rId22" Type="http://schemas.openxmlformats.org/officeDocument/2006/relationships/tags" Target="../tags/tag15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60.xml"/><Relationship Id="rId3" Type="http://schemas.openxmlformats.org/officeDocument/2006/relationships/tags" Target="../tags/tag155.xml"/><Relationship Id="rId7" Type="http://schemas.openxmlformats.org/officeDocument/2006/relationships/tags" Target="../tags/tag159.xml"/><Relationship Id="rId12" Type="http://schemas.openxmlformats.org/officeDocument/2006/relationships/notesSlide" Target="../notesSlides/notesSlide23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tags" Target="../tags/tag15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57.xml"/><Relationship Id="rId10" Type="http://schemas.openxmlformats.org/officeDocument/2006/relationships/tags" Target="../tags/tag162.xml"/><Relationship Id="rId4" Type="http://schemas.openxmlformats.org/officeDocument/2006/relationships/tags" Target="../tags/tag156.xml"/><Relationship Id="rId9" Type="http://schemas.openxmlformats.org/officeDocument/2006/relationships/tags" Target="../tags/tag16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82.xml"/><Relationship Id="rId3" Type="http://schemas.openxmlformats.org/officeDocument/2006/relationships/tags" Target="../tags/tag177.xml"/><Relationship Id="rId7" Type="http://schemas.openxmlformats.org/officeDocument/2006/relationships/tags" Target="../tags/tag181.xml"/><Relationship Id="rId12" Type="http://schemas.openxmlformats.org/officeDocument/2006/relationships/notesSlide" Target="../notesSlides/notesSlide27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tags" Target="../tags/tag18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79.xml"/><Relationship Id="rId10" Type="http://schemas.openxmlformats.org/officeDocument/2006/relationships/tags" Target="../tags/tag184.xml"/><Relationship Id="rId4" Type="http://schemas.openxmlformats.org/officeDocument/2006/relationships/tags" Target="../tags/tag178.xml"/><Relationship Id="rId9" Type="http://schemas.openxmlformats.org/officeDocument/2006/relationships/tags" Target="../tags/tag18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12" Type="http://schemas.openxmlformats.org/officeDocument/2006/relationships/notesSlide" Target="../notesSlides/notesSlide31.xm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tags" Target="../tags/tag20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01.xml"/><Relationship Id="rId10" Type="http://schemas.openxmlformats.org/officeDocument/2006/relationships/tags" Target="../tags/tag206.xml"/><Relationship Id="rId4" Type="http://schemas.openxmlformats.org/officeDocument/2006/relationships/tags" Target="../tags/tag200.xml"/><Relationship Id="rId9" Type="http://schemas.openxmlformats.org/officeDocument/2006/relationships/tags" Target="../tags/tag20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226.xml"/><Relationship Id="rId3" Type="http://schemas.openxmlformats.org/officeDocument/2006/relationships/tags" Target="../tags/tag221.xml"/><Relationship Id="rId7" Type="http://schemas.openxmlformats.org/officeDocument/2006/relationships/tags" Target="../tags/tag225.xml"/><Relationship Id="rId12" Type="http://schemas.openxmlformats.org/officeDocument/2006/relationships/notesSlide" Target="../notesSlides/notesSlide35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23.xml"/><Relationship Id="rId10" Type="http://schemas.openxmlformats.org/officeDocument/2006/relationships/tags" Target="../tags/tag228.xml"/><Relationship Id="rId4" Type="http://schemas.openxmlformats.org/officeDocument/2006/relationships/tags" Target="../tags/tag222.xml"/><Relationship Id="rId9" Type="http://schemas.openxmlformats.org/officeDocument/2006/relationships/tags" Target="../tags/tag22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248.xml"/><Relationship Id="rId3" Type="http://schemas.openxmlformats.org/officeDocument/2006/relationships/tags" Target="../tags/tag243.xml"/><Relationship Id="rId7" Type="http://schemas.openxmlformats.org/officeDocument/2006/relationships/tags" Target="../tags/tag247.xml"/><Relationship Id="rId12" Type="http://schemas.openxmlformats.org/officeDocument/2006/relationships/notesSlide" Target="../notesSlides/notesSlide39.xml"/><Relationship Id="rId2" Type="http://schemas.openxmlformats.org/officeDocument/2006/relationships/tags" Target="../tags/tag242.xml"/><Relationship Id="rId1" Type="http://schemas.openxmlformats.org/officeDocument/2006/relationships/tags" Target="../tags/tag241.xml"/><Relationship Id="rId6" Type="http://schemas.openxmlformats.org/officeDocument/2006/relationships/tags" Target="../tags/tag24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45.xml"/><Relationship Id="rId10" Type="http://schemas.openxmlformats.org/officeDocument/2006/relationships/tags" Target="../tags/tag250.xml"/><Relationship Id="rId4" Type="http://schemas.openxmlformats.org/officeDocument/2006/relationships/tags" Target="../tags/tag244.xml"/><Relationship Id="rId9" Type="http://schemas.openxmlformats.org/officeDocument/2006/relationships/tags" Target="../tags/tag2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6.jpe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5.jpe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253.xml"/><Relationship Id="rId7" Type="http://schemas.openxmlformats.org/officeDocument/2006/relationships/image" Target="../media/image11.png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notesSlide" Target="../notesSlides/notesSlide4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274.xml"/><Relationship Id="rId3" Type="http://schemas.openxmlformats.org/officeDocument/2006/relationships/tags" Target="../tags/tag269.xml"/><Relationship Id="rId7" Type="http://schemas.openxmlformats.org/officeDocument/2006/relationships/tags" Target="../tags/tag273.xml"/><Relationship Id="rId12" Type="http://schemas.openxmlformats.org/officeDocument/2006/relationships/notesSlide" Target="../notesSlides/notesSlide44.xml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6" Type="http://schemas.openxmlformats.org/officeDocument/2006/relationships/tags" Target="../tags/tag27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71.xml"/><Relationship Id="rId10" Type="http://schemas.openxmlformats.org/officeDocument/2006/relationships/tags" Target="../tags/tag276.xml"/><Relationship Id="rId4" Type="http://schemas.openxmlformats.org/officeDocument/2006/relationships/tags" Target="../tags/tag270.xml"/><Relationship Id="rId9" Type="http://schemas.openxmlformats.org/officeDocument/2006/relationships/tags" Target="../tags/tag27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6" Type="http://schemas.openxmlformats.org/officeDocument/2006/relationships/notesSlide" Target="../notesSlides/notesSlide4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283.xml"/><Relationship Id="rId2" Type="http://schemas.openxmlformats.org/officeDocument/2006/relationships/tags" Target="../tags/tag282.xml"/><Relationship Id="rId1" Type="http://schemas.openxmlformats.org/officeDocument/2006/relationships/tags" Target="../tags/tag281.xml"/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8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296.xml"/><Relationship Id="rId3" Type="http://schemas.openxmlformats.org/officeDocument/2006/relationships/tags" Target="../tags/tag291.xml"/><Relationship Id="rId7" Type="http://schemas.openxmlformats.org/officeDocument/2006/relationships/tags" Target="../tags/tag295.xml"/><Relationship Id="rId12" Type="http://schemas.openxmlformats.org/officeDocument/2006/relationships/notesSlide" Target="../notesSlides/notesSlide48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6" Type="http://schemas.openxmlformats.org/officeDocument/2006/relationships/tags" Target="../tags/tag29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93.xml"/><Relationship Id="rId10" Type="http://schemas.openxmlformats.org/officeDocument/2006/relationships/tags" Target="../tags/tag298.xml"/><Relationship Id="rId4" Type="http://schemas.openxmlformats.org/officeDocument/2006/relationships/tags" Target="../tags/tag292.xml"/><Relationship Id="rId9" Type="http://schemas.openxmlformats.org/officeDocument/2006/relationships/tags" Target="../tags/tag29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image" Target="../media/image8.jpe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7.jpe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" Type="http://schemas.openxmlformats.org/officeDocument/2006/relationships/tags" Target="../tags/tag303.xml"/><Relationship Id="rId6" Type="http://schemas.openxmlformats.org/officeDocument/2006/relationships/notesSlide" Target="../notesSlides/notesSlide5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309.xml"/><Relationship Id="rId2" Type="http://schemas.openxmlformats.org/officeDocument/2006/relationships/tags" Target="../tags/tag308.xml"/><Relationship Id="rId1" Type="http://schemas.openxmlformats.org/officeDocument/2006/relationships/tags" Target="../tags/tag307.xml"/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0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318.xml"/><Relationship Id="rId3" Type="http://schemas.openxmlformats.org/officeDocument/2006/relationships/tags" Target="../tags/tag313.xml"/><Relationship Id="rId7" Type="http://schemas.openxmlformats.org/officeDocument/2006/relationships/tags" Target="../tags/tag317.xml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tags" Target="../tags/tag316.xml"/><Relationship Id="rId11" Type="http://schemas.openxmlformats.org/officeDocument/2006/relationships/notesSlide" Target="../notesSlides/notesSlide52.xml"/><Relationship Id="rId5" Type="http://schemas.openxmlformats.org/officeDocument/2006/relationships/tags" Target="../tags/tag31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314.xml"/><Relationship Id="rId9" Type="http://schemas.openxmlformats.org/officeDocument/2006/relationships/tags" Target="../tags/tag31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322.xml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326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330.xml"/><Relationship Id="rId2" Type="http://schemas.openxmlformats.org/officeDocument/2006/relationships/tags" Target="../tags/tag329.xml"/><Relationship Id="rId1" Type="http://schemas.openxmlformats.org/officeDocument/2006/relationships/tags" Target="../tags/tag328.xml"/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339.xml"/><Relationship Id="rId3" Type="http://schemas.openxmlformats.org/officeDocument/2006/relationships/tags" Target="../tags/tag334.xml"/><Relationship Id="rId7" Type="http://schemas.openxmlformats.org/officeDocument/2006/relationships/tags" Target="../tags/tag338.xml"/><Relationship Id="rId2" Type="http://schemas.openxmlformats.org/officeDocument/2006/relationships/tags" Target="../tags/tag333.xml"/><Relationship Id="rId1" Type="http://schemas.openxmlformats.org/officeDocument/2006/relationships/tags" Target="../tags/tag332.xml"/><Relationship Id="rId6" Type="http://schemas.openxmlformats.org/officeDocument/2006/relationships/tags" Target="../tags/tag337.xml"/><Relationship Id="rId11" Type="http://schemas.openxmlformats.org/officeDocument/2006/relationships/notesSlide" Target="../notesSlides/notesSlide56.xml"/><Relationship Id="rId5" Type="http://schemas.openxmlformats.org/officeDocument/2006/relationships/tags" Target="../tags/tag33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335.xml"/><Relationship Id="rId9" Type="http://schemas.openxmlformats.org/officeDocument/2006/relationships/tags" Target="../tags/tag34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343.xml"/><Relationship Id="rId2" Type="http://schemas.openxmlformats.org/officeDocument/2006/relationships/tags" Target="../tags/tag342.xml"/><Relationship Id="rId1" Type="http://schemas.openxmlformats.org/officeDocument/2006/relationships/tags" Target="../tags/tag341.xml"/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347.xml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" Type="http://schemas.openxmlformats.org/officeDocument/2006/relationships/tags" Target="../tags/tag349.xml"/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10.jpe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9.jpe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355.xml"/><Relationship Id="rId2" Type="http://schemas.openxmlformats.org/officeDocument/2006/relationships/tags" Target="../tags/tag354.xml"/><Relationship Id="rId1" Type="http://schemas.openxmlformats.org/officeDocument/2006/relationships/tags" Target="../tags/tag353.xml"/><Relationship Id="rId6" Type="http://schemas.openxmlformats.org/officeDocument/2006/relationships/notesSlide" Target="../notesSlides/notesSlide6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6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364.xml"/><Relationship Id="rId3" Type="http://schemas.openxmlformats.org/officeDocument/2006/relationships/tags" Target="../tags/tag359.xml"/><Relationship Id="rId7" Type="http://schemas.openxmlformats.org/officeDocument/2006/relationships/tags" Target="../tags/tag363.xml"/><Relationship Id="rId2" Type="http://schemas.openxmlformats.org/officeDocument/2006/relationships/tags" Target="../tags/tag358.xml"/><Relationship Id="rId1" Type="http://schemas.openxmlformats.org/officeDocument/2006/relationships/tags" Target="../tags/tag357.xml"/><Relationship Id="rId6" Type="http://schemas.openxmlformats.org/officeDocument/2006/relationships/tags" Target="../tags/tag362.xml"/><Relationship Id="rId11" Type="http://schemas.openxmlformats.org/officeDocument/2006/relationships/notesSlide" Target="../notesSlides/notesSlide61.xml"/><Relationship Id="rId5" Type="http://schemas.openxmlformats.org/officeDocument/2006/relationships/tags" Target="../tags/tag361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360.xml"/><Relationship Id="rId9" Type="http://schemas.openxmlformats.org/officeDocument/2006/relationships/tags" Target="../tags/tag36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368.xml"/><Relationship Id="rId7" Type="http://schemas.openxmlformats.org/officeDocument/2006/relationships/image" Target="../media/image12.png"/><Relationship Id="rId2" Type="http://schemas.openxmlformats.org/officeDocument/2006/relationships/tags" Target="../tags/tag367.xml"/><Relationship Id="rId1" Type="http://schemas.openxmlformats.org/officeDocument/2006/relationships/tags" Target="../tags/tag366.xml"/><Relationship Id="rId6" Type="http://schemas.openxmlformats.org/officeDocument/2006/relationships/notesSlide" Target="../notesSlides/notesSlide6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372.xml"/><Relationship Id="rId2" Type="http://schemas.openxmlformats.org/officeDocument/2006/relationships/tags" Target="../tags/tag371.xml"/><Relationship Id="rId1" Type="http://schemas.openxmlformats.org/officeDocument/2006/relationships/tags" Target="../tags/tag370.xml"/><Relationship Id="rId6" Type="http://schemas.openxmlformats.org/officeDocument/2006/relationships/notesSlide" Target="../notesSlides/notesSlide6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376.xml"/><Relationship Id="rId2" Type="http://schemas.openxmlformats.org/officeDocument/2006/relationships/tags" Target="../tags/tag375.xml"/><Relationship Id="rId1" Type="http://schemas.openxmlformats.org/officeDocument/2006/relationships/tags" Target="../tags/tag374.xml"/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380.xml"/><Relationship Id="rId2" Type="http://schemas.openxmlformats.org/officeDocument/2006/relationships/tags" Target="../tags/tag379.xml"/><Relationship Id="rId1" Type="http://schemas.openxmlformats.org/officeDocument/2006/relationships/tags" Target="../tags/tag378.xml"/><Relationship Id="rId6" Type="http://schemas.openxmlformats.org/officeDocument/2006/relationships/notesSlide" Target="../notesSlides/notesSlide6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1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tags" Target="../tags/tag389.xml"/><Relationship Id="rId3" Type="http://schemas.openxmlformats.org/officeDocument/2006/relationships/tags" Target="../tags/tag384.xml"/><Relationship Id="rId7" Type="http://schemas.openxmlformats.org/officeDocument/2006/relationships/tags" Target="../tags/tag388.xml"/><Relationship Id="rId2" Type="http://schemas.openxmlformats.org/officeDocument/2006/relationships/tags" Target="../tags/tag383.xml"/><Relationship Id="rId1" Type="http://schemas.openxmlformats.org/officeDocument/2006/relationships/tags" Target="../tags/tag382.xml"/><Relationship Id="rId6" Type="http://schemas.openxmlformats.org/officeDocument/2006/relationships/tags" Target="../tags/tag387.xml"/><Relationship Id="rId11" Type="http://schemas.openxmlformats.org/officeDocument/2006/relationships/notesSlide" Target="../notesSlides/notesSlide66.xml"/><Relationship Id="rId5" Type="http://schemas.openxmlformats.org/officeDocument/2006/relationships/tags" Target="../tags/tag38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385.xml"/><Relationship Id="rId9" Type="http://schemas.openxmlformats.org/officeDocument/2006/relationships/tags" Target="../tags/tag390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393.xml"/><Relationship Id="rId2" Type="http://schemas.openxmlformats.org/officeDocument/2006/relationships/tags" Target="../tags/tag392.xml"/><Relationship Id="rId1" Type="http://schemas.openxmlformats.org/officeDocument/2006/relationships/tags" Target="../tags/tag391.xml"/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397.xml"/><Relationship Id="rId2" Type="http://schemas.openxmlformats.org/officeDocument/2006/relationships/tags" Target="../tags/tag396.xml"/><Relationship Id="rId1" Type="http://schemas.openxmlformats.org/officeDocument/2006/relationships/tags" Target="../tags/tag395.xml"/><Relationship Id="rId6" Type="http://schemas.openxmlformats.org/officeDocument/2006/relationships/notesSlide" Target="../notesSlides/notesSlide6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401.xml"/><Relationship Id="rId2" Type="http://schemas.openxmlformats.org/officeDocument/2006/relationships/tags" Target="../tags/tag400.xml"/><Relationship Id="rId1" Type="http://schemas.openxmlformats.org/officeDocument/2006/relationships/tags" Target="../tags/tag399.xml"/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tags" Target="../tags/tag410.xml"/><Relationship Id="rId3" Type="http://schemas.openxmlformats.org/officeDocument/2006/relationships/tags" Target="../tags/tag405.xml"/><Relationship Id="rId7" Type="http://schemas.openxmlformats.org/officeDocument/2006/relationships/tags" Target="../tags/tag409.xml"/><Relationship Id="rId2" Type="http://schemas.openxmlformats.org/officeDocument/2006/relationships/tags" Target="../tags/tag404.xml"/><Relationship Id="rId1" Type="http://schemas.openxmlformats.org/officeDocument/2006/relationships/tags" Target="../tags/tag403.xml"/><Relationship Id="rId6" Type="http://schemas.openxmlformats.org/officeDocument/2006/relationships/tags" Target="../tags/tag408.xml"/><Relationship Id="rId11" Type="http://schemas.openxmlformats.org/officeDocument/2006/relationships/notesSlide" Target="../notesSlides/notesSlide70.xml"/><Relationship Id="rId5" Type="http://schemas.openxmlformats.org/officeDocument/2006/relationships/tags" Target="../tags/tag407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06.xml"/><Relationship Id="rId9" Type="http://schemas.openxmlformats.org/officeDocument/2006/relationships/tags" Target="../tags/tag41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414.xml"/><Relationship Id="rId2" Type="http://schemas.openxmlformats.org/officeDocument/2006/relationships/tags" Target="../tags/tag413.xml"/><Relationship Id="rId1" Type="http://schemas.openxmlformats.org/officeDocument/2006/relationships/tags" Target="../tags/tag412.xml"/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418.xml"/><Relationship Id="rId2" Type="http://schemas.openxmlformats.org/officeDocument/2006/relationships/tags" Target="../tags/tag417.xml"/><Relationship Id="rId1" Type="http://schemas.openxmlformats.org/officeDocument/2006/relationships/tags" Target="../tags/tag416.xml"/><Relationship Id="rId6" Type="http://schemas.openxmlformats.org/officeDocument/2006/relationships/notesSlide" Target="../notesSlides/notesSlide7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9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422.xml"/><Relationship Id="rId2" Type="http://schemas.openxmlformats.org/officeDocument/2006/relationships/tags" Target="../tags/tag421.xml"/><Relationship Id="rId1" Type="http://schemas.openxmlformats.org/officeDocument/2006/relationships/tags" Target="../tags/tag420.xml"/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23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tags" Target="../tags/tag431.xml"/><Relationship Id="rId3" Type="http://schemas.openxmlformats.org/officeDocument/2006/relationships/tags" Target="../tags/tag426.xml"/><Relationship Id="rId7" Type="http://schemas.openxmlformats.org/officeDocument/2006/relationships/tags" Target="../tags/tag430.xml"/><Relationship Id="rId2" Type="http://schemas.openxmlformats.org/officeDocument/2006/relationships/tags" Target="../tags/tag425.xml"/><Relationship Id="rId1" Type="http://schemas.openxmlformats.org/officeDocument/2006/relationships/tags" Target="../tags/tag424.xml"/><Relationship Id="rId6" Type="http://schemas.openxmlformats.org/officeDocument/2006/relationships/tags" Target="../tags/tag429.xml"/><Relationship Id="rId11" Type="http://schemas.openxmlformats.org/officeDocument/2006/relationships/notesSlide" Target="../notesSlides/notesSlide74.xml"/><Relationship Id="rId5" Type="http://schemas.openxmlformats.org/officeDocument/2006/relationships/tags" Target="../tags/tag428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27.xml"/><Relationship Id="rId9" Type="http://schemas.openxmlformats.org/officeDocument/2006/relationships/tags" Target="../tags/tag43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435.xml"/><Relationship Id="rId2" Type="http://schemas.openxmlformats.org/officeDocument/2006/relationships/tags" Target="../tags/tag434.xml"/><Relationship Id="rId1" Type="http://schemas.openxmlformats.org/officeDocument/2006/relationships/tags" Target="../tags/tag433.xml"/><Relationship Id="rId6" Type="http://schemas.openxmlformats.org/officeDocument/2006/relationships/notesSlide" Target="../notesSlides/notesSlide7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3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tags" Target="../tags/tag439.xml"/><Relationship Id="rId2" Type="http://schemas.openxmlformats.org/officeDocument/2006/relationships/tags" Target="../tags/tag438.xml"/><Relationship Id="rId1" Type="http://schemas.openxmlformats.org/officeDocument/2006/relationships/tags" Target="../tags/tag437.xml"/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0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443.xml"/><Relationship Id="rId2" Type="http://schemas.openxmlformats.org/officeDocument/2006/relationships/tags" Target="../tags/tag442.xml"/><Relationship Id="rId1" Type="http://schemas.openxmlformats.org/officeDocument/2006/relationships/tags" Target="../tags/tag441.xml"/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446.xml"/><Relationship Id="rId1" Type="http://schemas.openxmlformats.org/officeDocument/2006/relationships/tags" Target="../tags/tag445.xml"/><Relationship Id="rId4" Type="http://schemas.openxmlformats.org/officeDocument/2006/relationships/notesSlide" Target="../notesSlides/notesSlide7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6.jpe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5.jpe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019675" y="3051810"/>
            <a:ext cx="6722745" cy="854710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机器学习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                      --</a:t>
            </a:r>
            <a:r>
              <a:rPr lang="zh-CN" altLang="en-US" dirty="0">
                <a:effectLst/>
              </a:rPr>
              <a:t>韩博文 </a:t>
            </a:r>
            <a:r>
              <a:rPr lang="en-US" altLang="zh-CN" dirty="0">
                <a:effectLst/>
              </a:rPr>
              <a:t>18501279410</a:t>
            </a:r>
          </a:p>
          <a:p>
            <a:endParaRPr lang="zh-CN" altLang="en-US" dirty="0">
              <a:effectLst/>
            </a:endParaRPr>
          </a:p>
        </p:txBody>
      </p:sp>
      <p:sp>
        <p:nvSpPr>
          <p:cNvPr id="3078" name="文本占位符 4"/>
          <p:cNvSpPr txBox="1"/>
          <p:nvPr>
            <p:custDataLst>
              <p:tags r:id="rId4"/>
            </p:custDataLst>
          </p:nvPr>
        </p:nvSpPr>
        <p:spPr bwMode="auto">
          <a:xfrm>
            <a:off x="203835" y="2975610"/>
            <a:ext cx="4230370" cy="127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357505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ts val="760"/>
              </a:spcBef>
              <a:buClr>
                <a:srgbClr val="C94D4D"/>
              </a:buClr>
              <a:buSzPct val="60000"/>
              <a:buNone/>
            </a:pPr>
            <a:r>
              <a:rPr lang="en-US" altLang="zh-CN" sz="8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charset="-122"/>
                <a:ea typeface="幼圆" panose="02010509060101010101" charset="-122"/>
              </a:rPr>
              <a:t>Part 01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机器学习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120140" y="3237230"/>
            <a:ext cx="9510395" cy="897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/>
              <a:t>因为机器学习可以解决人类不能直接用编程来应对的复杂难题。</a:t>
            </a:r>
          </a:p>
          <a:p>
            <a:pPr algn="l">
              <a:lnSpc>
                <a:spcPct val="100000"/>
              </a:lnSpc>
            </a:pP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003300" y="1916430"/>
            <a:ext cx="3843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/>
              <a:t>为什么要有机器学习？</a:t>
            </a:r>
          </a:p>
        </p:txBody>
      </p:sp>
    </p:spTree>
    <p:custDataLst>
      <p:tags r:id="rId1"/>
    </p:custData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机器学习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678940"/>
            <a:ext cx="4572635" cy="4498340"/>
          </a:xfrm>
        </p:spPr>
        <p:txBody>
          <a:bodyPr/>
          <a:lstStyle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>
            <a:off x="2604770" y="3161665"/>
            <a:ext cx="11315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5963920" y="3162300"/>
            <a:ext cx="11315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617460" y="2931160"/>
            <a:ext cx="3390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得出对应答案（提升了相应能力）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93725" y="1416685"/>
            <a:ext cx="2437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机器学习的过程：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15645" y="2932430"/>
            <a:ext cx="1876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/>
              <a:t>数据的积累</a:t>
            </a:r>
            <a:endParaRPr lang="zh-CN" altLang="en-US" sz="2400" b="1"/>
          </a:p>
        </p:txBody>
      </p:sp>
      <p:sp>
        <p:nvSpPr>
          <p:cNvPr id="12" name="文本框 11"/>
          <p:cNvSpPr txBox="1"/>
          <p:nvPr/>
        </p:nvSpPr>
        <p:spPr>
          <a:xfrm>
            <a:off x="4053205" y="2931160"/>
            <a:ext cx="1752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创建规则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46125" y="4010025"/>
            <a:ext cx="1652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新数据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1859915" y="3336290"/>
            <a:ext cx="2252345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804920" y="5111115"/>
            <a:ext cx="2249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算法进行转化</a:t>
            </a:r>
          </a:p>
        </p:txBody>
      </p:sp>
      <p:cxnSp>
        <p:nvCxnSpPr>
          <p:cNvPr id="20" name="直接箭头连接符 19"/>
          <p:cNvCxnSpPr>
            <a:stCxn id="12" idx="2"/>
            <a:endCxn id="17" idx="0"/>
          </p:cNvCxnSpPr>
          <p:nvPr/>
        </p:nvCxnSpPr>
        <p:spPr>
          <a:xfrm>
            <a:off x="4929505" y="3391535"/>
            <a:ext cx="0" cy="1719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环形箭头 22"/>
          <p:cNvSpPr/>
          <p:nvPr/>
        </p:nvSpPr>
        <p:spPr>
          <a:xfrm>
            <a:off x="4430395" y="2511425"/>
            <a:ext cx="709930" cy="88138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56685" y="1877060"/>
            <a:ext cx="1946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规则的修正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66445" y="2337435"/>
            <a:ext cx="1774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数据集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470650" y="4741545"/>
            <a:ext cx="45377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算法：有规范的输入，在一定时间内，一定可以获得想要的输出</a:t>
            </a:r>
          </a:p>
        </p:txBody>
      </p:sp>
    </p:spTree>
    <p:custDataLst>
      <p:tags r:id="rId1"/>
    </p:custData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  <p:bldP spid="4" grpId="0"/>
      <p:bldP spid="12" grpId="0"/>
      <p:bldP spid="15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机器学习</a:t>
            </a:r>
          </a:p>
        </p:txBody>
      </p:sp>
      <p:pic>
        <p:nvPicPr>
          <p:cNvPr id="3" name="图片 2" descr="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4095" y="1355090"/>
            <a:ext cx="3411855" cy="5417820"/>
          </a:xfrm>
          <a:prstGeom prst="rect">
            <a:avLst/>
          </a:prstGeom>
        </p:spPr>
      </p:pic>
      <p:pic>
        <p:nvPicPr>
          <p:cNvPr id="4" name="图片 3" descr="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59880" y="2479040"/>
            <a:ext cx="4099560" cy="26619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56760" y="1986915"/>
            <a:ext cx="210312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1.</a:t>
            </a:r>
            <a:r>
              <a:rPr lang="zh-CN" altLang="en-US" sz="2400" b="1"/>
              <a:t>有两个尖尖的耳朵</a:t>
            </a:r>
          </a:p>
          <a:p>
            <a:r>
              <a:rPr lang="en-US" altLang="zh-CN" sz="2400" b="1"/>
              <a:t>2.</a:t>
            </a:r>
            <a:r>
              <a:rPr lang="zh-CN" altLang="en-US" sz="2400" b="1"/>
              <a:t>有四条腿</a:t>
            </a:r>
          </a:p>
          <a:p>
            <a:r>
              <a:rPr lang="en-US" altLang="zh-CN" sz="2400" b="1"/>
              <a:t>3.</a:t>
            </a:r>
            <a:r>
              <a:rPr lang="zh-CN" altLang="en-US" sz="2400" b="1"/>
              <a:t>有个小鼻子</a:t>
            </a:r>
          </a:p>
          <a:p>
            <a:r>
              <a:rPr lang="en-US" altLang="zh-CN" sz="2400" b="1"/>
              <a:t>4.</a:t>
            </a:r>
            <a:r>
              <a:rPr lang="zh-CN" altLang="en-US" sz="2400" b="1"/>
              <a:t>有两个小眼睛</a:t>
            </a:r>
          </a:p>
          <a:p>
            <a:r>
              <a:rPr lang="en-US" altLang="zh-CN" sz="2400" b="1"/>
              <a:t>5.</a:t>
            </a:r>
            <a:r>
              <a:rPr lang="zh-CN" altLang="en-US" sz="2400" b="1"/>
              <a:t>有个尾巴</a:t>
            </a:r>
          </a:p>
          <a:p>
            <a:r>
              <a:rPr lang="en-US" altLang="zh-CN" sz="2400" b="1"/>
              <a:t>6.</a:t>
            </a:r>
            <a:r>
              <a:rPr lang="zh-CN" altLang="en-US" sz="2400" b="1"/>
              <a:t>会喵喵的叫</a:t>
            </a:r>
          </a:p>
          <a:p>
            <a:r>
              <a:rPr lang="en-US" altLang="zh-CN" sz="2400" b="1"/>
              <a:t>7.</a:t>
            </a:r>
            <a:r>
              <a:rPr lang="zh-CN" altLang="en-US" sz="2400" b="1">
                <a:sym typeface="+mn-ea"/>
              </a:rPr>
              <a:t>看起来很萌很可爱</a:t>
            </a:r>
          </a:p>
          <a:p>
            <a:r>
              <a:rPr lang="en-US" altLang="zh-CN" sz="2400" b="1"/>
              <a:t>8......</a:t>
            </a:r>
          </a:p>
        </p:txBody>
      </p:sp>
    </p:spTree>
    <p:custDataLst>
      <p:tags r:id="rId1"/>
    </p:custData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机器学习</a:t>
            </a:r>
          </a:p>
        </p:txBody>
      </p:sp>
      <p:pic>
        <p:nvPicPr>
          <p:cNvPr id="3" name="图片 2" descr="C:\Users\hbw\Desktop\小奶猫图像识别\6.jpg6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1014095" y="2597785"/>
            <a:ext cx="3411855" cy="2932430"/>
          </a:xfrm>
          <a:prstGeom prst="rect">
            <a:avLst/>
          </a:prstGeom>
        </p:spPr>
      </p:pic>
      <p:pic>
        <p:nvPicPr>
          <p:cNvPr id="4" name="图片 3" descr="C:\Users\hbw\Desktop\小奶猫图像识别\7.jpg7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>
          <a:xfrm>
            <a:off x="7295198" y="2479040"/>
            <a:ext cx="2828925" cy="26619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56760" y="1986915"/>
            <a:ext cx="21031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1.</a:t>
            </a:r>
            <a:r>
              <a:rPr lang="zh-CN" altLang="en-US" sz="2400" b="1"/>
              <a:t>有两个尖尖的耳朵</a:t>
            </a:r>
          </a:p>
          <a:p>
            <a:r>
              <a:rPr lang="en-US" altLang="zh-CN" sz="2400" b="1"/>
              <a:t>2.</a:t>
            </a:r>
            <a:r>
              <a:rPr lang="zh-CN" altLang="en-US" sz="2400" b="1"/>
              <a:t>有四条腿</a:t>
            </a:r>
          </a:p>
          <a:p>
            <a:r>
              <a:rPr lang="en-US" altLang="zh-CN" sz="2400" b="1"/>
              <a:t>3.</a:t>
            </a:r>
            <a:r>
              <a:rPr lang="zh-CN" altLang="en-US" sz="2400" b="1"/>
              <a:t>有个小鼻子</a:t>
            </a:r>
          </a:p>
          <a:p>
            <a:r>
              <a:rPr lang="en-US" altLang="zh-CN" sz="2400" b="1"/>
              <a:t>4.</a:t>
            </a:r>
            <a:r>
              <a:rPr lang="zh-CN" altLang="en-US" sz="2400" b="1"/>
              <a:t>有两个小眼睛</a:t>
            </a:r>
          </a:p>
          <a:p>
            <a:r>
              <a:rPr lang="en-US" altLang="zh-CN" sz="2400" b="1"/>
              <a:t>5.</a:t>
            </a:r>
            <a:r>
              <a:rPr lang="zh-CN" altLang="en-US" sz="2400" b="1"/>
              <a:t>有个尾巴</a:t>
            </a:r>
          </a:p>
          <a:p>
            <a:r>
              <a:rPr lang="en-US" altLang="zh-CN" sz="2400" b="1"/>
              <a:t>6.</a:t>
            </a:r>
            <a:r>
              <a:rPr lang="zh-CN" altLang="en-US" sz="2400" b="1"/>
              <a:t>会喵喵的叫</a:t>
            </a:r>
            <a:endParaRPr lang="zh-CN" altLang="en-US" sz="2400" b="1">
              <a:sym typeface="+mn-ea"/>
            </a:endParaRPr>
          </a:p>
          <a:p>
            <a:r>
              <a:rPr lang="en-US" altLang="zh-CN" sz="2400" b="1"/>
              <a:t>7......</a:t>
            </a:r>
          </a:p>
        </p:txBody>
      </p:sp>
    </p:spTree>
    <p:custDataLst>
      <p:tags r:id="rId1"/>
    </p:custData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机器学习是什么？</a:t>
            </a:r>
            <a:endParaRPr lang="en-US" altLang="zh-CN" dirty="0">
              <a:solidFill>
                <a:srgbClr val="1198EB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678940"/>
            <a:ext cx="4572635" cy="4498340"/>
          </a:xfrm>
        </p:spPr>
        <p:txBody>
          <a:bodyPr/>
          <a:lstStyle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2712085"/>
            <a:ext cx="103022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电脑根据已有数据集通过           </a:t>
            </a:r>
            <a:r>
              <a:rPr lang="en-US" altLang="zh-CN" sz="2400" b="1"/>
              <a:t>	        </a:t>
            </a:r>
            <a:r>
              <a:rPr lang="zh-CN" altLang="en-US" sz="2400" b="1"/>
              <a:t>，并根据规则推导新数据应有的结果的过程，就是机器学习。</a:t>
            </a:r>
          </a:p>
          <a:p>
            <a:endParaRPr lang="zh-CN" altLang="en-US" sz="2400" b="1"/>
          </a:p>
          <a:p>
            <a:endParaRPr lang="zh-CN" altLang="en-US" sz="2400" b="1"/>
          </a:p>
          <a:p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4192905" y="2712085"/>
            <a:ext cx="21177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ym typeface="+mn-ea"/>
              </a:rPr>
              <a:t>算法创建规则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838200" y="4472940"/>
            <a:ext cx="92202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b="1">
              <a:sym typeface="+mn-ea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机器学习的主要用途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503045"/>
            <a:ext cx="9724390" cy="4977130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endParaRPr lang="zh-CN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无人驾驶汽车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推荐系统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3.</a:t>
            </a:r>
            <a:r>
              <a:rPr lang="zh-CN" altLang="en-US" dirty="0">
                <a:solidFill>
                  <a:schemeClr val="tx1"/>
                </a:solidFill>
              </a:rPr>
              <a:t>语音聊天机器人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4.</a:t>
            </a:r>
            <a:r>
              <a:rPr lang="zh-CN" altLang="en-US" dirty="0">
                <a:solidFill>
                  <a:schemeClr val="tx1"/>
                </a:solidFill>
              </a:rPr>
              <a:t>智能家居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5.</a:t>
            </a:r>
            <a:r>
              <a:rPr lang="zh-CN" altLang="zh-CN" dirty="0">
                <a:solidFill>
                  <a:schemeClr val="tx1"/>
                </a:solidFill>
              </a:rPr>
              <a:t>视频分类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02805" y="335105"/>
            <a:ext cx="2154977" cy="963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rmAutofit fontScale="77500" lnSpcReduction="10000"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5400" b="1"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j-ea"/>
                <a:cs typeface="+mj-cs"/>
              </a:rPr>
              <a:t>课程目标</a:t>
            </a:r>
          </a:p>
        </p:txBody>
      </p:sp>
      <p:grpSp>
        <p:nvGrpSpPr>
          <p:cNvPr id="10" name="组合 9"/>
          <p:cNvGrpSpPr/>
          <p:nvPr>
            <p:custDataLst>
              <p:tags r:id="rId3"/>
            </p:custDataLst>
          </p:nvPr>
        </p:nvGrpSpPr>
        <p:grpSpPr>
          <a:xfrm>
            <a:off x="390749" y="1365693"/>
            <a:ext cx="4976511" cy="1292397"/>
            <a:chOff x="91325" y="1705186"/>
            <a:chExt cx="4790225" cy="1244019"/>
          </a:xfrm>
        </p:grpSpPr>
        <p:grpSp>
          <p:nvGrpSpPr>
            <p:cNvPr id="2" name="组合 1"/>
            <p:cNvGrpSpPr/>
            <p:nvPr/>
          </p:nvGrpSpPr>
          <p:grpSpPr>
            <a:xfrm>
              <a:off x="91325" y="1888738"/>
              <a:ext cx="4790225" cy="733163"/>
              <a:chOff x="91325" y="1888738"/>
              <a:chExt cx="4790225" cy="733163"/>
            </a:xfrm>
          </p:grpSpPr>
          <p:sp>
            <p:nvSpPr>
              <p:cNvPr id="3080" name="MH_Text_1"/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1547529" y="1888738"/>
                <a:ext cx="3334021" cy="733163"/>
              </a:xfrm>
              <a:custGeom>
                <a:avLst/>
                <a:gdLst>
                  <a:gd name="T0" fmla="*/ 0 w 3882059"/>
                  <a:gd name="T1" fmla="*/ 0 h 805263"/>
                  <a:gd name="T2" fmla="*/ 3893666 w 3882059"/>
                  <a:gd name="T3" fmla="*/ 0 h 805263"/>
                  <a:gd name="T4" fmla="*/ 3893666 w 3882059"/>
                  <a:gd name="T5" fmla="*/ 800476 h 805263"/>
                  <a:gd name="T6" fmla="*/ 0 w 3882059"/>
                  <a:gd name="T7" fmla="*/ 800476 h 8052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82059"/>
                  <a:gd name="T13" fmla="*/ 0 h 805263"/>
                  <a:gd name="T14" fmla="*/ 3882059 w 3882059"/>
                  <a:gd name="T15" fmla="*/ 805263 h 8052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82059" h="805263">
                    <a:moveTo>
                      <a:pt x="0" y="0"/>
                    </a:moveTo>
                    <a:lnTo>
                      <a:pt x="3882059" y="0"/>
                    </a:lnTo>
                    <a:lnTo>
                      <a:pt x="3882059" y="805263"/>
                    </a:lnTo>
                    <a:lnTo>
                      <a:pt x="0" y="805263"/>
                    </a:lnTo>
                  </a:path>
                </a:pathLst>
              </a:custGeom>
              <a:noFill/>
              <a:ln w="12700" algn="ctr">
                <a:solidFill>
                  <a:schemeClr val="accent1"/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4923" tIns="0" rIns="75928" bIns="0" anchor="ctr">
                <a:norm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幼圆" panose="02010509060101010101" charset="-122"/>
                    <a:ea typeface="幼圆" panose="02010509060101010101" charset="-122"/>
                  </a:rPr>
                  <a:t>机器学习的简介</a:t>
                </a:r>
                <a:endParaRPr lang="en-US" altLang="zh-CN" sz="2400" b="1" dirty="0">
                  <a:solidFill>
                    <a:schemeClr val="tx1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3081" name="MH_SubTitle_1"/>
              <p:cNvSpPr txBox="1"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1325" y="1982733"/>
                <a:ext cx="1367993" cy="601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norm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 b="1" dirty="0">
                    <a:solidFill>
                      <a:schemeClr val="accent1"/>
                    </a:solidFill>
                    <a:latin typeface="+mn-lt"/>
                    <a:ea typeface="+mn-ea"/>
                  </a:rPr>
                  <a:t>ITEMS</a:t>
                </a:r>
              </a:p>
            </p:txBody>
          </p:sp>
        </p:grpSp>
        <p:sp>
          <p:nvSpPr>
            <p:cNvPr id="62" name="MH_Other_3"/>
            <p:cNvSpPr txBox="1"/>
            <p:nvPr>
              <p:custDataLst>
                <p:tags r:id="rId20"/>
              </p:custDataLst>
            </p:nvPr>
          </p:nvSpPr>
          <p:spPr>
            <a:xfrm>
              <a:off x="1148411" y="1705186"/>
              <a:ext cx="679657" cy="1244019"/>
            </a:xfrm>
            <a:prstGeom prst="rect">
              <a:avLst/>
            </a:prstGeom>
            <a:noFill/>
            <a:effectLst/>
          </p:spPr>
          <p:txBody>
            <a:bodyPr>
              <a:normAutofit/>
            </a:bodyPr>
            <a:lstStyle>
              <a:defPPr>
                <a:defRPr lang="zh-CN"/>
              </a:defPPr>
              <a:lvl1pPr algn="ctr">
                <a:defRPr b="1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>
                <a:defRPr/>
              </a:pPr>
              <a:r>
                <a:rPr lang="en-US" altLang="zh-CN" sz="7200" dirty="0">
                  <a:solidFill>
                    <a:schemeClr val="accent1"/>
                  </a:solidFill>
                  <a:latin typeface="+mn-lt"/>
                  <a:ea typeface="+mn-ea"/>
                </a:rPr>
                <a:t>1</a:t>
              </a:r>
              <a:endParaRPr lang="zh-CN" altLang="en-US" sz="7200" dirty="0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5992889" y="1320608"/>
            <a:ext cx="4976511" cy="1292397"/>
            <a:chOff x="91325" y="2952694"/>
            <a:chExt cx="4790225" cy="1244019"/>
          </a:xfrm>
        </p:grpSpPr>
        <p:grpSp>
          <p:nvGrpSpPr>
            <p:cNvPr id="3" name="组合 2"/>
            <p:cNvGrpSpPr/>
            <p:nvPr/>
          </p:nvGrpSpPr>
          <p:grpSpPr>
            <a:xfrm>
              <a:off x="91325" y="3136246"/>
              <a:ext cx="4790225" cy="733163"/>
              <a:chOff x="91325" y="3136246"/>
              <a:chExt cx="4790225" cy="733163"/>
            </a:xfrm>
          </p:grpSpPr>
          <p:sp>
            <p:nvSpPr>
              <p:cNvPr id="25" name="MH_Text_1"/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1547529" y="3136246"/>
                <a:ext cx="3334021" cy="733163"/>
              </a:xfrm>
              <a:custGeom>
                <a:avLst/>
                <a:gdLst>
                  <a:gd name="T0" fmla="*/ 0 w 3882059"/>
                  <a:gd name="T1" fmla="*/ 0 h 805263"/>
                  <a:gd name="T2" fmla="*/ 3893666 w 3882059"/>
                  <a:gd name="T3" fmla="*/ 0 h 805263"/>
                  <a:gd name="T4" fmla="*/ 3893666 w 3882059"/>
                  <a:gd name="T5" fmla="*/ 800476 h 805263"/>
                  <a:gd name="T6" fmla="*/ 0 w 3882059"/>
                  <a:gd name="T7" fmla="*/ 800476 h 8052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82059"/>
                  <a:gd name="T13" fmla="*/ 0 h 805263"/>
                  <a:gd name="T14" fmla="*/ 3882059 w 3882059"/>
                  <a:gd name="T15" fmla="*/ 805263 h 8052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82059" h="805263">
                    <a:moveTo>
                      <a:pt x="0" y="0"/>
                    </a:moveTo>
                    <a:lnTo>
                      <a:pt x="3882059" y="0"/>
                    </a:lnTo>
                    <a:lnTo>
                      <a:pt x="3882059" y="805263"/>
                    </a:lnTo>
                    <a:lnTo>
                      <a:pt x="0" y="805263"/>
                    </a:lnTo>
                  </a:path>
                </a:pathLst>
              </a:custGeom>
              <a:noFill/>
              <a:ln w="12700" algn="ctr">
                <a:solidFill>
                  <a:schemeClr val="accent1"/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4923" tIns="0" rIns="75928" bIns="0" anchor="ctr">
                <a:norm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幼圆" panose="02010509060101010101" charset="-122"/>
                    <a:ea typeface="幼圆" panose="02010509060101010101" charset="-122"/>
                  </a:rPr>
                  <a:t>学习目的和要求</a:t>
                </a:r>
              </a:p>
            </p:txBody>
          </p:sp>
          <p:sp>
            <p:nvSpPr>
              <p:cNvPr id="26" name="MH_SubTitle_1"/>
              <p:cNvSpPr txBox="1"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91325" y="3230241"/>
                <a:ext cx="1367993" cy="601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norm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 b="1">
                    <a:solidFill>
                      <a:schemeClr val="accent1"/>
                    </a:solidFill>
                    <a:latin typeface="+mn-lt"/>
                    <a:ea typeface="+mn-ea"/>
                  </a:rPr>
                  <a:t>ITEMS</a:t>
                </a:r>
              </a:p>
            </p:txBody>
          </p:sp>
        </p:grpSp>
        <p:sp>
          <p:nvSpPr>
            <p:cNvPr id="27" name="MH_Other_3"/>
            <p:cNvSpPr txBox="1"/>
            <p:nvPr>
              <p:custDataLst>
                <p:tags r:id="rId17"/>
              </p:custDataLst>
            </p:nvPr>
          </p:nvSpPr>
          <p:spPr>
            <a:xfrm>
              <a:off x="1148411" y="2952694"/>
              <a:ext cx="679657" cy="1244019"/>
            </a:xfrm>
            <a:prstGeom prst="rect">
              <a:avLst/>
            </a:prstGeom>
            <a:noFill/>
            <a:effectLst/>
          </p:spPr>
          <p:txBody>
            <a:bodyPr>
              <a:normAutofit/>
            </a:bodyPr>
            <a:lstStyle>
              <a:defPPr>
                <a:defRPr lang="zh-CN"/>
              </a:defPPr>
              <a:lvl1pPr algn="ctr">
                <a:defRPr b="1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>
                <a:defRPr/>
              </a:pPr>
              <a:r>
                <a:rPr lang="en-US" altLang="zh-CN" sz="7200" dirty="0">
                  <a:solidFill>
                    <a:schemeClr val="accent1"/>
                  </a:solidFill>
                  <a:latin typeface="+mn-lt"/>
                  <a:ea typeface="+mn-ea"/>
                </a:rPr>
                <a:t>2</a:t>
              </a:r>
              <a:endParaRPr lang="zh-CN" altLang="en-US" sz="7200" dirty="0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5"/>
            </p:custDataLst>
          </p:nvPr>
        </p:nvGrpSpPr>
        <p:grpSpPr>
          <a:xfrm>
            <a:off x="390749" y="2829885"/>
            <a:ext cx="4976511" cy="1292397"/>
            <a:chOff x="91325" y="4200202"/>
            <a:chExt cx="4790225" cy="1244019"/>
          </a:xfrm>
        </p:grpSpPr>
        <p:sp>
          <p:nvSpPr>
            <p:cNvPr id="29" name="MH_Text_1"/>
            <p:cNvSpPr/>
            <p:nvPr>
              <p:custDataLst>
                <p:tags r:id="rId14"/>
              </p:custDataLst>
            </p:nvPr>
          </p:nvSpPr>
          <p:spPr bwMode="auto">
            <a:xfrm>
              <a:off x="1547529" y="4383754"/>
              <a:ext cx="3334021" cy="733163"/>
            </a:xfrm>
            <a:custGeom>
              <a:avLst/>
              <a:gdLst>
                <a:gd name="T0" fmla="*/ 0 w 3882059"/>
                <a:gd name="T1" fmla="*/ 0 h 805263"/>
                <a:gd name="T2" fmla="*/ 3893666 w 3882059"/>
                <a:gd name="T3" fmla="*/ 0 h 805263"/>
                <a:gd name="T4" fmla="*/ 3893666 w 3882059"/>
                <a:gd name="T5" fmla="*/ 800476 h 805263"/>
                <a:gd name="T6" fmla="*/ 0 w 3882059"/>
                <a:gd name="T7" fmla="*/ 800476 h 8052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82059"/>
                <a:gd name="T13" fmla="*/ 0 h 805263"/>
                <a:gd name="T14" fmla="*/ 3882059 w 3882059"/>
                <a:gd name="T15" fmla="*/ 805263 h 8052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82059" h="805263">
                  <a:moveTo>
                    <a:pt x="0" y="0"/>
                  </a:moveTo>
                  <a:lnTo>
                    <a:pt x="3882059" y="0"/>
                  </a:lnTo>
                  <a:lnTo>
                    <a:pt x="3882059" y="805263"/>
                  </a:lnTo>
                  <a:lnTo>
                    <a:pt x="0" y="805263"/>
                  </a:lnTo>
                </a:path>
              </a:pathLst>
            </a:custGeom>
            <a:noFill/>
            <a:ln w="12700" algn="ctr">
              <a:solidFill>
                <a:schemeClr val="accent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184923" tIns="0" rIns="75928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20000"/>
                </a:lnSpc>
                <a:defRPr/>
              </a:pPr>
              <a:r>
                <a:rPr lang="zh-CN" altLang="zh-CN" sz="2400" b="1" dirty="0">
                  <a:solidFill>
                    <a:schemeClr val="tx1"/>
                  </a:solidFill>
                  <a:latin typeface="幼圆" panose="02010509060101010101" charset="-122"/>
                  <a:ea typeface="幼圆" panose="02010509060101010101" charset="-122"/>
                </a:rPr>
                <a:t>传统的机器学习</a:t>
              </a:r>
            </a:p>
          </p:txBody>
        </p:sp>
        <p:sp>
          <p:nvSpPr>
            <p:cNvPr id="30" name="MH_SubTitle_1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91325" y="4477749"/>
              <a:ext cx="1367993" cy="601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sz="1800" b="1">
                  <a:solidFill>
                    <a:schemeClr val="accent1"/>
                  </a:solidFill>
                  <a:latin typeface="+mn-lt"/>
                  <a:ea typeface="+mn-ea"/>
                </a:rPr>
                <a:t>ITEMS</a:t>
              </a:r>
            </a:p>
          </p:txBody>
        </p:sp>
        <p:sp>
          <p:nvSpPr>
            <p:cNvPr id="31" name="MH_Other_3"/>
            <p:cNvSpPr txBox="1"/>
            <p:nvPr>
              <p:custDataLst>
                <p:tags r:id="rId16"/>
              </p:custDataLst>
            </p:nvPr>
          </p:nvSpPr>
          <p:spPr>
            <a:xfrm>
              <a:off x="1148411" y="4200202"/>
              <a:ext cx="679657" cy="1244019"/>
            </a:xfrm>
            <a:prstGeom prst="rect">
              <a:avLst/>
            </a:prstGeom>
            <a:noFill/>
            <a:effectLst/>
          </p:spPr>
          <p:txBody>
            <a:bodyPr>
              <a:normAutofit/>
            </a:bodyPr>
            <a:lstStyle>
              <a:defPPr>
                <a:defRPr lang="zh-CN"/>
              </a:defPPr>
              <a:lvl1pPr algn="ctr">
                <a:defRPr b="1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>
                <a:defRPr/>
              </a:pPr>
              <a:r>
                <a:rPr lang="en-US" altLang="zh-CN" sz="7200" dirty="0">
                  <a:solidFill>
                    <a:schemeClr val="accent1"/>
                  </a:solidFill>
                  <a:latin typeface="+mn-lt"/>
                  <a:ea typeface="+mn-ea"/>
                </a:rPr>
                <a:t>3</a:t>
              </a:r>
              <a:endParaRPr lang="zh-CN" altLang="en-US" sz="7200" dirty="0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6"/>
            </p:custDataLst>
          </p:nvPr>
        </p:nvGrpSpPr>
        <p:grpSpPr>
          <a:xfrm>
            <a:off x="5993354" y="2817319"/>
            <a:ext cx="4976511" cy="1305065"/>
            <a:chOff x="91325" y="6695216"/>
            <a:chExt cx="4790225" cy="1256212"/>
          </a:xfrm>
        </p:grpSpPr>
        <p:sp>
          <p:nvSpPr>
            <p:cNvPr id="37" name="MH_Text_1"/>
            <p:cNvSpPr/>
            <p:nvPr>
              <p:custDataLst>
                <p:tags r:id="rId11"/>
              </p:custDataLst>
            </p:nvPr>
          </p:nvSpPr>
          <p:spPr bwMode="auto">
            <a:xfrm>
              <a:off x="1547529" y="6878770"/>
              <a:ext cx="3334021" cy="733163"/>
            </a:xfrm>
            <a:custGeom>
              <a:avLst/>
              <a:gdLst>
                <a:gd name="T0" fmla="*/ 0 w 3882059"/>
                <a:gd name="T1" fmla="*/ 0 h 805263"/>
                <a:gd name="T2" fmla="*/ 3893666 w 3882059"/>
                <a:gd name="T3" fmla="*/ 0 h 805263"/>
                <a:gd name="T4" fmla="*/ 3893666 w 3882059"/>
                <a:gd name="T5" fmla="*/ 800476 h 805263"/>
                <a:gd name="T6" fmla="*/ 0 w 3882059"/>
                <a:gd name="T7" fmla="*/ 800476 h 8052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82059"/>
                <a:gd name="T13" fmla="*/ 0 h 805263"/>
                <a:gd name="T14" fmla="*/ 3882059 w 3882059"/>
                <a:gd name="T15" fmla="*/ 805263 h 8052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82059" h="805263">
                  <a:moveTo>
                    <a:pt x="0" y="0"/>
                  </a:moveTo>
                  <a:lnTo>
                    <a:pt x="3882059" y="0"/>
                  </a:lnTo>
                  <a:lnTo>
                    <a:pt x="3882059" y="805263"/>
                  </a:lnTo>
                  <a:lnTo>
                    <a:pt x="0" y="805263"/>
                  </a:lnTo>
                </a:path>
              </a:pathLst>
            </a:custGeom>
            <a:noFill/>
            <a:ln w="12700" algn="ctr">
              <a:solidFill>
                <a:schemeClr val="accent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184923" tIns="0" rIns="75928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20000"/>
                </a:lnSpc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幼圆" panose="02010509060101010101" charset="-122"/>
                  <a:ea typeface="幼圆" panose="02010509060101010101" charset="-122"/>
                </a:rPr>
                <a:t>深度学习和神经网络</a:t>
              </a:r>
            </a:p>
          </p:txBody>
        </p:sp>
        <p:sp>
          <p:nvSpPr>
            <p:cNvPr id="38" name="MH_SubTitle_1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91325" y="6972765"/>
              <a:ext cx="1367993" cy="601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sz="1800" b="1">
                  <a:solidFill>
                    <a:schemeClr val="accent1"/>
                  </a:solidFill>
                  <a:latin typeface="+mn-lt"/>
                  <a:ea typeface="+mn-ea"/>
                  <a:sym typeface="+mn-ea"/>
                </a:rPr>
                <a:t>ITEMS</a:t>
              </a:r>
              <a:endParaRPr lang="zh-CN" altLang="en-US" sz="1800" b="1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MH_Other_3"/>
            <p:cNvSpPr txBox="1"/>
            <p:nvPr>
              <p:custDataLst>
                <p:tags r:id="rId13"/>
              </p:custDataLst>
            </p:nvPr>
          </p:nvSpPr>
          <p:spPr>
            <a:xfrm>
              <a:off x="1147800" y="6695216"/>
              <a:ext cx="679657" cy="1256212"/>
            </a:xfrm>
            <a:prstGeom prst="rect">
              <a:avLst/>
            </a:prstGeom>
            <a:noFill/>
            <a:effectLst/>
          </p:spPr>
          <p:txBody>
            <a:bodyPr>
              <a:normAutofit/>
            </a:bodyPr>
            <a:lstStyle>
              <a:defPPr>
                <a:defRPr lang="zh-CN"/>
              </a:defPPr>
              <a:lvl1pPr algn="ctr">
                <a:defRPr b="1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>
                <a:defRPr/>
              </a:pPr>
              <a:r>
                <a:rPr lang="en-US" altLang="zh-CN" sz="7200" dirty="0">
                  <a:solidFill>
                    <a:schemeClr val="accent1"/>
                  </a:solidFill>
                  <a:latin typeface="+mn-lt"/>
                  <a:ea typeface="+mn-ea"/>
                </a:rPr>
                <a:t>4</a:t>
              </a:r>
            </a:p>
          </p:txBody>
        </p:sp>
      </p:grpSp>
      <p:grpSp>
        <p:nvGrpSpPr>
          <p:cNvPr id="5" name="组合 4"/>
          <p:cNvGrpSpPr/>
          <p:nvPr>
            <p:custDataLst>
              <p:tags r:id="rId7"/>
            </p:custDataLst>
          </p:nvPr>
        </p:nvGrpSpPr>
        <p:grpSpPr>
          <a:xfrm>
            <a:off x="390284" y="4268258"/>
            <a:ext cx="4976511" cy="1292397"/>
            <a:chOff x="91325" y="7954917"/>
            <a:chExt cx="4790225" cy="1244019"/>
          </a:xfrm>
        </p:grpSpPr>
        <p:sp>
          <p:nvSpPr>
            <p:cNvPr id="40" name="MH_Text_1"/>
            <p:cNvSpPr/>
            <p:nvPr>
              <p:custDataLst>
                <p:tags r:id="rId8"/>
              </p:custDataLst>
            </p:nvPr>
          </p:nvSpPr>
          <p:spPr bwMode="auto">
            <a:xfrm>
              <a:off x="1547529" y="8126277"/>
              <a:ext cx="3334021" cy="733163"/>
            </a:xfrm>
            <a:custGeom>
              <a:avLst/>
              <a:gdLst>
                <a:gd name="T0" fmla="*/ 0 w 3882059"/>
                <a:gd name="T1" fmla="*/ 0 h 805263"/>
                <a:gd name="T2" fmla="*/ 3893666 w 3882059"/>
                <a:gd name="T3" fmla="*/ 0 h 805263"/>
                <a:gd name="T4" fmla="*/ 3893666 w 3882059"/>
                <a:gd name="T5" fmla="*/ 800476 h 805263"/>
                <a:gd name="T6" fmla="*/ 0 w 3882059"/>
                <a:gd name="T7" fmla="*/ 800476 h 8052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82059"/>
                <a:gd name="T13" fmla="*/ 0 h 805263"/>
                <a:gd name="T14" fmla="*/ 3882059 w 3882059"/>
                <a:gd name="T15" fmla="*/ 805263 h 8052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82059" h="805263">
                  <a:moveTo>
                    <a:pt x="0" y="0"/>
                  </a:moveTo>
                  <a:lnTo>
                    <a:pt x="3882059" y="0"/>
                  </a:lnTo>
                  <a:lnTo>
                    <a:pt x="3882059" y="805263"/>
                  </a:lnTo>
                  <a:lnTo>
                    <a:pt x="0" y="805263"/>
                  </a:lnTo>
                </a:path>
              </a:pathLst>
            </a:custGeom>
            <a:noFill/>
            <a:ln w="12700" algn="ctr">
              <a:solidFill>
                <a:schemeClr val="accent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184923" tIns="0" rIns="75928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20000"/>
                </a:lnSpc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幼圆" panose="02010509060101010101" charset="-122"/>
                  <a:ea typeface="幼圆" panose="02010509060101010101" charset="-122"/>
                </a:rPr>
                <a:t>开源</a:t>
              </a:r>
              <a:r>
                <a:rPr lang="en-US" altLang="zh-CN" sz="2400" b="1" dirty="0">
                  <a:solidFill>
                    <a:schemeClr val="tx1"/>
                  </a:solidFill>
                  <a:latin typeface="幼圆" panose="02010509060101010101" charset="-122"/>
                  <a:ea typeface="幼圆" panose="02010509060101010101" charset="-122"/>
                </a:rPr>
                <a:t>API</a:t>
              </a:r>
            </a:p>
          </p:txBody>
        </p:sp>
        <p:sp>
          <p:nvSpPr>
            <p:cNvPr id="41" name="MH_SubTitle_1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91325" y="8220272"/>
              <a:ext cx="1367993" cy="601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sz="1800" b="1">
                  <a:solidFill>
                    <a:schemeClr val="accent1"/>
                  </a:solidFill>
                  <a:latin typeface="+mn-lt"/>
                  <a:ea typeface="+mn-ea"/>
                  <a:sym typeface="+mn-ea"/>
                </a:rPr>
                <a:t>ITEMS</a:t>
              </a:r>
              <a:endParaRPr lang="zh-CN" altLang="en-US" sz="1800" b="1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MH_Other_3"/>
            <p:cNvSpPr txBox="1"/>
            <p:nvPr>
              <p:custDataLst>
                <p:tags r:id="rId10"/>
              </p:custDataLst>
            </p:nvPr>
          </p:nvSpPr>
          <p:spPr>
            <a:xfrm>
              <a:off x="1148411" y="7954917"/>
              <a:ext cx="679657" cy="1244019"/>
            </a:xfrm>
            <a:prstGeom prst="rect">
              <a:avLst/>
            </a:prstGeom>
            <a:noFill/>
            <a:effectLst/>
          </p:spPr>
          <p:txBody>
            <a:bodyPr>
              <a:normAutofit/>
            </a:bodyPr>
            <a:lstStyle>
              <a:defPPr>
                <a:defRPr lang="zh-CN"/>
              </a:defPPr>
              <a:lvl1pPr algn="ctr">
                <a:defRPr b="1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>
                <a:defRPr/>
              </a:pPr>
              <a:r>
                <a:rPr lang="en-US" altLang="zh-CN" sz="7200" dirty="0">
                  <a:solidFill>
                    <a:schemeClr val="accent1"/>
                  </a:solidFill>
                  <a:latin typeface="+mn-lt"/>
                  <a:ea typeface="+mn-ea"/>
                </a:rPr>
                <a:t>5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两个目的三个要求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444625"/>
            <a:ext cx="10515600" cy="4732655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目的：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      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 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要求  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920875" y="1444625"/>
            <a:ext cx="6277610" cy="1198245"/>
            <a:chOff x="3073" y="2275"/>
            <a:chExt cx="9886" cy="1887"/>
          </a:xfrm>
        </p:grpSpPr>
        <p:sp>
          <p:nvSpPr>
            <p:cNvPr id="7" name="矩形 6"/>
            <p:cNvSpPr/>
            <p:nvPr/>
          </p:nvSpPr>
          <p:spPr>
            <a:xfrm>
              <a:off x="3073" y="2275"/>
              <a:ext cx="9886" cy="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 sz="2400"/>
                <a:t>1.</a:t>
              </a:r>
              <a:r>
                <a:rPr lang="zh-CN" altLang="en-US" sz="2400"/>
                <a:t>掌握传统机器学习常用</a:t>
              </a:r>
              <a:r>
                <a:rPr lang="zh-CN" altLang="en-US" sz="2400">
                  <a:sym typeface="+mn-ea"/>
                </a:rPr>
                <a:t>算法</a:t>
              </a:r>
              <a:r>
                <a:rPr lang="zh-CN" altLang="en-US" sz="2400"/>
                <a:t>的基本思想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074" y="3324"/>
              <a:ext cx="9885" cy="8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 sz="2400"/>
                <a:t>2.</a:t>
              </a:r>
              <a:r>
                <a:rPr lang="zh-CN" altLang="en-US" sz="2400"/>
                <a:t>掌握深度学习在实战中的开发流程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088515" y="3011805"/>
            <a:ext cx="5027930" cy="2131060"/>
            <a:chOff x="3289" y="4743"/>
            <a:chExt cx="7918" cy="3356"/>
          </a:xfrm>
        </p:grpSpPr>
        <p:sp>
          <p:nvSpPr>
            <p:cNvPr id="9" name="矩形 8"/>
            <p:cNvSpPr/>
            <p:nvPr/>
          </p:nvSpPr>
          <p:spPr>
            <a:xfrm>
              <a:off x="3289" y="4743"/>
              <a:ext cx="6719" cy="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 sz="2400"/>
                <a:t>1.</a:t>
              </a:r>
              <a:r>
                <a:rPr lang="zh-CN" altLang="en-US" sz="2400"/>
                <a:t>回顾基本数学概念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3289" y="6001"/>
              <a:ext cx="6719" cy="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 sz="2400"/>
                <a:t>2.</a:t>
              </a:r>
              <a:r>
                <a:rPr lang="zh-CN" altLang="en-US" sz="2400"/>
                <a:t>熟练掌握课堂练习代码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3289" y="7259"/>
              <a:ext cx="7918" cy="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 sz="2400"/>
                <a:t>3.</a:t>
              </a:r>
              <a:r>
                <a:rPr lang="zh-CN" altLang="en-US" sz="2400"/>
                <a:t>认真独立做完结课项目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02805" y="335105"/>
            <a:ext cx="2154977" cy="963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rmAutofit fontScale="77500" lnSpcReduction="10000"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5400" b="1"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j-ea"/>
                <a:cs typeface="+mj-cs"/>
              </a:rPr>
              <a:t>课程目标</a:t>
            </a:r>
          </a:p>
        </p:txBody>
      </p:sp>
      <p:grpSp>
        <p:nvGrpSpPr>
          <p:cNvPr id="10" name="组合 9"/>
          <p:cNvGrpSpPr/>
          <p:nvPr>
            <p:custDataLst>
              <p:tags r:id="rId3"/>
            </p:custDataLst>
          </p:nvPr>
        </p:nvGrpSpPr>
        <p:grpSpPr>
          <a:xfrm>
            <a:off x="390749" y="1365693"/>
            <a:ext cx="4976511" cy="1292397"/>
            <a:chOff x="91325" y="1705186"/>
            <a:chExt cx="4790225" cy="1244019"/>
          </a:xfrm>
        </p:grpSpPr>
        <p:grpSp>
          <p:nvGrpSpPr>
            <p:cNvPr id="2" name="组合 1"/>
            <p:cNvGrpSpPr/>
            <p:nvPr/>
          </p:nvGrpSpPr>
          <p:grpSpPr>
            <a:xfrm>
              <a:off x="91325" y="1888738"/>
              <a:ext cx="4790225" cy="733163"/>
              <a:chOff x="91325" y="1888738"/>
              <a:chExt cx="4790225" cy="733163"/>
            </a:xfrm>
          </p:grpSpPr>
          <p:sp>
            <p:nvSpPr>
              <p:cNvPr id="3080" name="MH_Text_1"/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1547529" y="1888738"/>
                <a:ext cx="3334021" cy="733163"/>
              </a:xfrm>
              <a:custGeom>
                <a:avLst/>
                <a:gdLst>
                  <a:gd name="T0" fmla="*/ 0 w 3882059"/>
                  <a:gd name="T1" fmla="*/ 0 h 805263"/>
                  <a:gd name="T2" fmla="*/ 3893666 w 3882059"/>
                  <a:gd name="T3" fmla="*/ 0 h 805263"/>
                  <a:gd name="T4" fmla="*/ 3893666 w 3882059"/>
                  <a:gd name="T5" fmla="*/ 800476 h 805263"/>
                  <a:gd name="T6" fmla="*/ 0 w 3882059"/>
                  <a:gd name="T7" fmla="*/ 800476 h 8052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82059"/>
                  <a:gd name="T13" fmla="*/ 0 h 805263"/>
                  <a:gd name="T14" fmla="*/ 3882059 w 3882059"/>
                  <a:gd name="T15" fmla="*/ 805263 h 8052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82059" h="805263">
                    <a:moveTo>
                      <a:pt x="0" y="0"/>
                    </a:moveTo>
                    <a:lnTo>
                      <a:pt x="3882059" y="0"/>
                    </a:lnTo>
                    <a:lnTo>
                      <a:pt x="3882059" y="805263"/>
                    </a:lnTo>
                    <a:lnTo>
                      <a:pt x="0" y="805263"/>
                    </a:lnTo>
                  </a:path>
                </a:pathLst>
              </a:custGeom>
              <a:noFill/>
              <a:ln w="12700" algn="ctr">
                <a:solidFill>
                  <a:schemeClr val="accent1"/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4923" tIns="0" rIns="75928" bIns="0" anchor="ctr">
                <a:norm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幼圆" panose="02010509060101010101" charset="-122"/>
                    <a:ea typeface="幼圆" panose="02010509060101010101" charset="-122"/>
                  </a:rPr>
                  <a:t>机器学习的简介</a:t>
                </a:r>
                <a:endParaRPr lang="en-US" altLang="zh-CN" sz="2400" b="1" dirty="0">
                  <a:solidFill>
                    <a:schemeClr val="tx1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3081" name="MH_SubTitle_1"/>
              <p:cNvSpPr txBox="1"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1325" y="1982733"/>
                <a:ext cx="1367993" cy="601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norm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 b="1" dirty="0">
                    <a:solidFill>
                      <a:schemeClr val="accent1"/>
                    </a:solidFill>
                    <a:latin typeface="+mn-lt"/>
                    <a:ea typeface="+mn-ea"/>
                  </a:rPr>
                  <a:t>ITEMS</a:t>
                </a:r>
              </a:p>
            </p:txBody>
          </p:sp>
        </p:grpSp>
        <p:sp>
          <p:nvSpPr>
            <p:cNvPr id="62" name="MH_Other_3"/>
            <p:cNvSpPr txBox="1"/>
            <p:nvPr>
              <p:custDataLst>
                <p:tags r:id="rId20"/>
              </p:custDataLst>
            </p:nvPr>
          </p:nvSpPr>
          <p:spPr>
            <a:xfrm>
              <a:off x="1148411" y="1705186"/>
              <a:ext cx="679657" cy="1244019"/>
            </a:xfrm>
            <a:prstGeom prst="rect">
              <a:avLst/>
            </a:prstGeom>
            <a:noFill/>
            <a:effectLst/>
          </p:spPr>
          <p:txBody>
            <a:bodyPr>
              <a:normAutofit/>
            </a:bodyPr>
            <a:lstStyle>
              <a:defPPr>
                <a:defRPr lang="zh-CN"/>
              </a:defPPr>
              <a:lvl1pPr algn="ctr">
                <a:defRPr b="1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>
                <a:defRPr/>
              </a:pPr>
              <a:r>
                <a:rPr lang="en-US" altLang="zh-CN" sz="7200" dirty="0">
                  <a:solidFill>
                    <a:schemeClr val="accent1"/>
                  </a:solidFill>
                  <a:latin typeface="+mn-lt"/>
                  <a:ea typeface="+mn-ea"/>
                </a:rPr>
                <a:t>1</a:t>
              </a:r>
              <a:endParaRPr lang="zh-CN" altLang="en-US" sz="7200" dirty="0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5992889" y="1320608"/>
            <a:ext cx="4976511" cy="1292397"/>
            <a:chOff x="91325" y="2952694"/>
            <a:chExt cx="4790225" cy="1244019"/>
          </a:xfrm>
        </p:grpSpPr>
        <p:grpSp>
          <p:nvGrpSpPr>
            <p:cNvPr id="3" name="组合 2"/>
            <p:cNvGrpSpPr/>
            <p:nvPr/>
          </p:nvGrpSpPr>
          <p:grpSpPr>
            <a:xfrm>
              <a:off x="91325" y="3136246"/>
              <a:ext cx="4790225" cy="733163"/>
              <a:chOff x="91325" y="3136246"/>
              <a:chExt cx="4790225" cy="733163"/>
            </a:xfrm>
          </p:grpSpPr>
          <p:sp>
            <p:nvSpPr>
              <p:cNvPr id="25" name="MH_Text_1"/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1547529" y="3136246"/>
                <a:ext cx="3334021" cy="733163"/>
              </a:xfrm>
              <a:custGeom>
                <a:avLst/>
                <a:gdLst>
                  <a:gd name="T0" fmla="*/ 0 w 3882059"/>
                  <a:gd name="T1" fmla="*/ 0 h 805263"/>
                  <a:gd name="T2" fmla="*/ 3893666 w 3882059"/>
                  <a:gd name="T3" fmla="*/ 0 h 805263"/>
                  <a:gd name="T4" fmla="*/ 3893666 w 3882059"/>
                  <a:gd name="T5" fmla="*/ 800476 h 805263"/>
                  <a:gd name="T6" fmla="*/ 0 w 3882059"/>
                  <a:gd name="T7" fmla="*/ 800476 h 8052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82059"/>
                  <a:gd name="T13" fmla="*/ 0 h 805263"/>
                  <a:gd name="T14" fmla="*/ 3882059 w 3882059"/>
                  <a:gd name="T15" fmla="*/ 805263 h 8052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82059" h="805263">
                    <a:moveTo>
                      <a:pt x="0" y="0"/>
                    </a:moveTo>
                    <a:lnTo>
                      <a:pt x="3882059" y="0"/>
                    </a:lnTo>
                    <a:lnTo>
                      <a:pt x="3882059" y="805263"/>
                    </a:lnTo>
                    <a:lnTo>
                      <a:pt x="0" y="805263"/>
                    </a:lnTo>
                  </a:path>
                </a:pathLst>
              </a:custGeom>
              <a:noFill/>
              <a:ln w="12700" algn="ctr">
                <a:solidFill>
                  <a:schemeClr val="accent1"/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4923" tIns="0" rIns="75928" bIns="0" anchor="ctr">
                <a:norm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幼圆" panose="02010509060101010101" charset="-122"/>
                    <a:ea typeface="幼圆" panose="02010509060101010101" charset="-122"/>
                  </a:rPr>
                  <a:t>学习目的和要求</a:t>
                </a:r>
              </a:p>
            </p:txBody>
          </p:sp>
          <p:sp>
            <p:nvSpPr>
              <p:cNvPr id="26" name="MH_SubTitle_1"/>
              <p:cNvSpPr txBox="1"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91325" y="3230241"/>
                <a:ext cx="1367993" cy="601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norm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 b="1">
                    <a:solidFill>
                      <a:schemeClr val="accent1"/>
                    </a:solidFill>
                    <a:latin typeface="+mn-lt"/>
                    <a:ea typeface="+mn-ea"/>
                  </a:rPr>
                  <a:t>ITEMS</a:t>
                </a:r>
              </a:p>
            </p:txBody>
          </p:sp>
        </p:grpSp>
        <p:sp>
          <p:nvSpPr>
            <p:cNvPr id="27" name="MH_Other_3"/>
            <p:cNvSpPr txBox="1"/>
            <p:nvPr>
              <p:custDataLst>
                <p:tags r:id="rId17"/>
              </p:custDataLst>
            </p:nvPr>
          </p:nvSpPr>
          <p:spPr>
            <a:xfrm>
              <a:off x="1148411" y="2952694"/>
              <a:ext cx="679657" cy="1244019"/>
            </a:xfrm>
            <a:prstGeom prst="rect">
              <a:avLst/>
            </a:prstGeom>
            <a:noFill/>
            <a:effectLst/>
          </p:spPr>
          <p:txBody>
            <a:bodyPr>
              <a:normAutofit/>
            </a:bodyPr>
            <a:lstStyle>
              <a:defPPr>
                <a:defRPr lang="zh-CN"/>
              </a:defPPr>
              <a:lvl1pPr algn="ctr">
                <a:defRPr b="1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>
                <a:defRPr/>
              </a:pPr>
              <a:r>
                <a:rPr lang="en-US" altLang="zh-CN" sz="7200" dirty="0">
                  <a:solidFill>
                    <a:schemeClr val="accent1"/>
                  </a:solidFill>
                  <a:latin typeface="+mn-lt"/>
                  <a:ea typeface="+mn-ea"/>
                </a:rPr>
                <a:t>2</a:t>
              </a:r>
              <a:endParaRPr lang="zh-CN" altLang="en-US" sz="7200" dirty="0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5"/>
            </p:custDataLst>
          </p:nvPr>
        </p:nvGrpSpPr>
        <p:grpSpPr>
          <a:xfrm>
            <a:off x="390749" y="2829885"/>
            <a:ext cx="4976511" cy="1292397"/>
            <a:chOff x="91325" y="4200202"/>
            <a:chExt cx="4790225" cy="1244019"/>
          </a:xfrm>
        </p:grpSpPr>
        <p:sp>
          <p:nvSpPr>
            <p:cNvPr id="29" name="MH_Text_1"/>
            <p:cNvSpPr/>
            <p:nvPr>
              <p:custDataLst>
                <p:tags r:id="rId14"/>
              </p:custDataLst>
            </p:nvPr>
          </p:nvSpPr>
          <p:spPr bwMode="auto">
            <a:xfrm>
              <a:off x="1547529" y="4383754"/>
              <a:ext cx="3334021" cy="733163"/>
            </a:xfrm>
            <a:custGeom>
              <a:avLst/>
              <a:gdLst>
                <a:gd name="T0" fmla="*/ 0 w 3882059"/>
                <a:gd name="T1" fmla="*/ 0 h 805263"/>
                <a:gd name="T2" fmla="*/ 3893666 w 3882059"/>
                <a:gd name="T3" fmla="*/ 0 h 805263"/>
                <a:gd name="T4" fmla="*/ 3893666 w 3882059"/>
                <a:gd name="T5" fmla="*/ 800476 h 805263"/>
                <a:gd name="T6" fmla="*/ 0 w 3882059"/>
                <a:gd name="T7" fmla="*/ 800476 h 8052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82059"/>
                <a:gd name="T13" fmla="*/ 0 h 805263"/>
                <a:gd name="T14" fmla="*/ 3882059 w 3882059"/>
                <a:gd name="T15" fmla="*/ 805263 h 8052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82059" h="805263">
                  <a:moveTo>
                    <a:pt x="0" y="0"/>
                  </a:moveTo>
                  <a:lnTo>
                    <a:pt x="3882059" y="0"/>
                  </a:lnTo>
                  <a:lnTo>
                    <a:pt x="3882059" y="805263"/>
                  </a:lnTo>
                  <a:lnTo>
                    <a:pt x="0" y="805263"/>
                  </a:lnTo>
                </a:path>
              </a:pathLst>
            </a:custGeom>
            <a:noFill/>
            <a:ln w="12700" algn="ctr">
              <a:solidFill>
                <a:schemeClr val="accent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184923" tIns="0" rIns="75928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20000"/>
                </a:lnSpc>
                <a:defRPr/>
              </a:pPr>
              <a:r>
                <a:rPr lang="zh-CN" altLang="zh-CN" sz="2400" b="1" dirty="0">
                  <a:solidFill>
                    <a:schemeClr val="tx1"/>
                  </a:solidFill>
                  <a:latin typeface="幼圆" panose="02010509060101010101" charset="-122"/>
                  <a:ea typeface="幼圆" panose="02010509060101010101" charset="-122"/>
                </a:rPr>
                <a:t>传统的机器学习</a:t>
              </a:r>
            </a:p>
          </p:txBody>
        </p:sp>
        <p:sp>
          <p:nvSpPr>
            <p:cNvPr id="30" name="MH_SubTitle_1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91325" y="4477749"/>
              <a:ext cx="1367993" cy="601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sz="1800" b="1">
                  <a:solidFill>
                    <a:schemeClr val="accent1"/>
                  </a:solidFill>
                  <a:latin typeface="+mn-lt"/>
                  <a:ea typeface="+mn-ea"/>
                </a:rPr>
                <a:t>ITEMS</a:t>
              </a:r>
            </a:p>
          </p:txBody>
        </p:sp>
        <p:sp>
          <p:nvSpPr>
            <p:cNvPr id="31" name="MH_Other_3"/>
            <p:cNvSpPr txBox="1"/>
            <p:nvPr>
              <p:custDataLst>
                <p:tags r:id="rId16"/>
              </p:custDataLst>
            </p:nvPr>
          </p:nvSpPr>
          <p:spPr>
            <a:xfrm>
              <a:off x="1148411" y="4200202"/>
              <a:ext cx="679657" cy="1244019"/>
            </a:xfrm>
            <a:prstGeom prst="rect">
              <a:avLst/>
            </a:prstGeom>
            <a:noFill/>
            <a:effectLst/>
          </p:spPr>
          <p:txBody>
            <a:bodyPr>
              <a:normAutofit/>
            </a:bodyPr>
            <a:lstStyle>
              <a:defPPr>
                <a:defRPr lang="zh-CN"/>
              </a:defPPr>
              <a:lvl1pPr algn="ctr">
                <a:defRPr b="1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>
                <a:defRPr/>
              </a:pPr>
              <a:r>
                <a:rPr lang="en-US" altLang="zh-CN" sz="7200" dirty="0">
                  <a:solidFill>
                    <a:schemeClr val="accent1"/>
                  </a:solidFill>
                  <a:latin typeface="+mn-lt"/>
                  <a:ea typeface="+mn-ea"/>
                </a:rPr>
                <a:t>3</a:t>
              </a:r>
              <a:endParaRPr lang="zh-CN" altLang="en-US" sz="7200" dirty="0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6"/>
            </p:custDataLst>
          </p:nvPr>
        </p:nvGrpSpPr>
        <p:grpSpPr>
          <a:xfrm>
            <a:off x="5993354" y="2817319"/>
            <a:ext cx="4976511" cy="1305065"/>
            <a:chOff x="91325" y="6695216"/>
            <a:chExt cx="4790225" cy="1256212"/>
          </a:xfrm>
        </p:grpSpPr>
        <p:sp>
          <p:nvSpPr>
            <p:cNvPr id="37" name="MH_Text_1"/>
            <p:cNvSpPr/>
            <p:nvPr>
              <p:custDataLst>
                <p:tags r:id="rId11"/>
              </p:custDataLst>
            </p:nvPr>
          </p:nvSpPr>
          <p:spPr bwMode="auto">
            <a:xfrm>
              <a:off x="1547529" y="6878770"/>
              <a:ext cx="3334021" cy="733163"/>
            </a:xfrm>
            <a:custGeom>
              <a:avLst/>
              <a:gdLst>
                <a:gd name="T0" fmla="*/ 0 w 3882059"/>
                <a:gd name="T1" fmla="*/ 0 h 805263"/>
                <a:gd name="T2" fmla="*/ 3893666 w 3882059"/>
                <a:gd name="T3" fmla="*/ 0 h 805263"/>
                <a:gd name="T4" fmla="*/ 3893666 w 3882059"/>
                <a:gd name="T5" fmla="*/ 800476 h 805263"/>
                <a:gd name="T6" fmla="*/ 0 w 3882059"/>
                <a:gd name="T7" fmla="*/ 800476 h 8052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82059"/>
                <a:gd name="T13" fmla="*/ 0 h 805263"/>
                <a:gd name="T14" fmla="*/ 3882059 w 3882059"/>
                <a:gd name="T15" fmla="*/ 805263 h 8052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82059" h="805263">
                  <a:moveTo>
                    <a:pt x="0" y="0"/>
                  </a:moveTo>
                  <a:lnTo>
                    <a:pt x="3882059" y="0"/>
                  </a:lnTo>
                  <a:lnTo>
                    <a:pt x="3882059" y="805263"/>
                  </a:lnTo>
                  <a:lnTo>
                    <a:pt x="0" y="805263"/>
                  </a:lnTo>
                </a:path>
              </a:pathLst>
            </a:custGeom>
            <a:noFill/>
            <a:ln w="12700" algn="ctr">
              <a:solidFill>
                <a:schemeClr val="accent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184923" tIns="0" rIns="75928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20000"/>
                </a:lnSpc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幼圆" panose="02010509060101010101" charset="-122"/>
                  <a:ea typeface="幼圆" panose="02010509060101010101" charset="-122"/>
                </a:rPr>
                <a:t>深度学习和神经网络</a:t>
              </a:r>
            </a:p>
          </p:txBody>
        </p:sp>
        <p:sp>
          <p:nvSpPr>
            <p:cNvPr id="38" name="MH_SubTitle_1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91325" y="6972765"/>
              <a:ext cx="1367993" cy="601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sz="1800" b="1">
                  <a:solidFill>
                    <a:schemeClr val="accent1"/>
                  </a:solidFill>
                  <a:latin typeface="+mn-lt"/>
                  <a:ea typeface="+mn-ea"/>
                  <a:sym typeface="+mn-ea"/>
                </a:rPr>
                <a:t>ITEMS</a:t>
              </a:r>
              <a:endParaRPr lang="zh-CN" altLang="en-US" sz="1800" b="1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MH_Other_3"/>
            <p:cNvSpPr txBox="1"/>
            <p:nvPr>
              <p:custDataLst>
                <p:tags r:id="rId13"/>
              </p:custDataLst>
            </p:nvPr>
          </p:nvSpPr>
          <p:spPr>
            <a:xfrm>
              <a:off x="1148411" y="6695216"/>
              <a:ext cx="679657" cy="1256212"/>
            </a:xfrm>
            <a:prstGeom prst="rect">
              <a:avLst/>
            </a:prstGeom>
            <a:noFill/>
            <a:effectLst/>
          </p:spPr>
          <p:txBody>
            <a:bodyPr>
              <a:normAutofit/>
            </a:bodyPr>
            <a:lstStyle>
              <a:defPPr>
                <a:defRPr lang="zh-CN"/>
              </a:defPPr>
              <a:lvl1pPr algn="ctr">
                <a:defRPr b="1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>
                <a:defRPr/>
              </a:pPr>
              <a:r>
                <a:rPr lang="en-US" altLang="zh-CN" sz="7200" dirty="0">
                  <a:solidFill>
                    <a:schemeClr val="accent1"/>
                  </a:solidFill>
                  <a:latin typeface="+mn-lt"/>
                  <a:ea typeface="+mn-ea"/>
                </a:rPr>
                <a:t>4</a:t>
              </a:r>
            </a:p>
          </p:txBody>
        </p:sp>
      </p:grpSp>
      <p:grpSp>
        <p:nvGrpSpPr>
          <p:cNvPr id="5" name="组合 4"/>
          <p:cNvGrpSpPr/>
          <p:nvPr>
            <p:custDataLst>
              <p:tags r:id="rId7"/>
            </p:custDataLst>
          </p:nvPr>
        </p:nvGrpSpPr>
        <p:grpSpPr>
          <a:xfrm>
            <a:off x="390284" y="4268258"/>
            <a:ext cx="4976511" cy="1292397"/>
            <a:chOff x="91325" y="7954917"/>
            <a:chExt cx="4790225" cy="1244019"/>
          </a:xfrm>
        </p:grpSpPr>
        <p:sp>
          <p:nvSpPr>
            <p:cNvPr id="40" name="MH_Text_1"/>
            <p:cNvSpPr/>
            <p:nvPr>
              <p:custDataLst>
                <p:tags r:id="rId8"/>
              </p:custDataLst>
            </p:nvPr>
          </p:nvSpPr>
          <p:spPr bwMode="auto">
            <a:xfrm>
              <a:off x="1547529" y="8126277"/>
              <a:ext cx="3334021" cy="733163"/>
            </a:xfrm>
            <a:custGeom>
              <a:avLst/>
              <a:gdLst>
                <a:gd name="T0" fmla="*/ 0 w 3882059"/>
                <a:gd name="T1" fmla="*/ 0 h 805263"/>
                <a:gd name="T2" fmla="*/ 3893666 w 3882059"/>
                <a:gd name="T3" fmla="*/ 0 h 805263"/>
                <a:gd name="T4" fmla="*/ 3893666 w 3882059"/>
                <a:gd name="T5" fmla="*/ 800476 h 805263"/>
                <a:gd name="T6" fmla="*/ 0 w 3882059"/>
                <a:gd name="T7" fmla="*/ 800476 h 8052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82059"/>
                <a:gd name="T13" fmla="*/ 0 h 805263"/>
                <a:gd name="T14" fmla="*/ 3882059 w 3882059"/>
                <a:gd name="T15" fmla="*/ 805263 h 8052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82059" h="805263">
                  <a:moveTo>
                    <a:pt x="0" y="0"/>
                  </a:moveTo>
                  <a:lnTo>
                    <a:pt x="3882059" y="0"/>
                  </a:lnTo>
                  <a:lnTo>
                    <a:pt x="3882059" y="805263"/>
                  </a:lnTo>
                  <a:lnTo>
                    <a:pt x="0" y="805263"/>
                  </a:lnTo>
                </a:path>
              </a:pathLst>
            </a:custGeom>
            <a:noFill/>
            <a:ln w="12700" algn="ctr">
              <a:solidFill>
                <a:schemeClr val="accent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184923" tIns="0" rIns="75928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20000"/>
                </a:lnSpc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幼圆" panose="02010509060101010101" charset="-122"/>
                  <a:ea typeface="幼圆" panose="02010509060101010101" charset="-122"/>
                </a:rPr>
                <a:t>开源</a:t>
              </a:r>
              <a:r>
                <a:rPr lang="en-US" altLang="zh-CN" sz="2400" b="1" dirty="0">
                  <a:solidFill>
                    <a:schemeClr val="tx1"/>
                  </a:solidFill>
                  <a:latin typeface="幼圆" panose="02010509060101010101" charset="-122"/>
                  <a:ea typeface="幼圆" panose="02010509060101010101" charset="-122"/>
                </a:rPr>
                <a:t>API</a:t>
              </a:r>
            </a:p>
          </p:txBody>
        </p:sp>
        <p:sp>
          <p:nvSpPr>
            <p:cNvPr id="41" name="MH_SubTitle_1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91325" y="8220272"/>
              <a:ext cx="1367993" cy="601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sz="1800" b="1">
                  <a:solidFill>
                    <a:schemeClr val="accent1"/>
                  </a:solidFill>
                  <a:latin typeface="+mn-lt"/>
                  <a:ea typeface="+mn-ea"/>
                  <a:sym typeface="+mn-ea"/>
                </a:rPr>
                <a:t>ITEMS</a:t>
              </a:r>
              <a:endParaRPr lang="zh-CN" altLang="en-US" sz="1800" b="1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MH_Other_3"/>
            <p:cNvSpPr txBox="1"/>
            <p:nvPr>
              <p:custDataLst>
                <p:tags r:id="rId10"/>
              </p:custDataLst>
            </p:nvPr>
          </p:nvSpPr>
          <p:spPr>
            <a:xfrm>
              <a:off x="1148411" y="7954917"/>
              <a:ext cx="679657" cy="1244019"/>
            </a:xfrm>
            <a:prstGeom prst="rect">
              <a:avLst/>
            </a:prstGeom>
            <a:noFill/>
            <a:effectLst/>
          </p:spPr>
          <p:txBody>
            <a:bodyPr>
              <a:normAutofit/>
            </a:bodyPr>
            <a:lstStyle>
              <a:defPPr>
                <a:defRPr lang="zh-CN"/>
              </a:defPPr>
              <a:lvl1pPr algn="ctr">
                <a:defRPr b="1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>
                <a:defRPr/>
              </a:pPr>
              <a:r>
                <a:rPr lang="en-US" altLang="zh-CN" sz="7200" dirty="0">
                  <a:solidFill>
                    <a:schemeClr val="accent1"/>
                  </a:solidFill>
                  <a:latin typeface="+mn-lt"/>
                  <a:ea typeface="+mn-ea"/>
                </a:rPr>
                <a:t>5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机器学习的术语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503045"/>
            <a:ext cx="9724390" cy="4977130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dirty="0">
                <a:solidFill>
                  <a:schemeClr val="tx1"/>
                </a:solidFill>
              </a:rPr>
              <a:t>样本集：训练数据+测试数据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dirty="0">
                <a:solidFill>
                  <a:schemeClr val="tx1"/>
                </a:solidFill>
              </a:rPr>
              <a:t>训练样本=特征（feature）+目标变量（label）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dirty="0">
                <a:solidFill>
                  <a:schemeClr val="tx1"/>
                </a:solidFill>
              </a:rPr>
              <a:t>特征通常是训练样本集的列，它们是独立测量得到的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dirty="0">
                <a:solidFill>
                  <a:schemeClr val="tx1"/>
                </a:solidFill>
              </a:rPr>
              <a:t>目标变量：目标变量是机器学习算法的测试结果</a:t>
            </a:r>
          </a:p>
          <a:p>
            <a:pPr marL="0" indent="0">
              <a:lnSpc>
                <a:spcPct val="130000"/>
              </a:lnSpc>
              <a:buNone/>
            </a:pPr>
            <a:endParaRPr lang="zh-CN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02805" y="335105"/>
            <a:ext cx="2154977" cy="963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rmAutofit fontScale="77500" lnSpcReduction="10000"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5400" b="1"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j-ea"/>
                <a:cs typeface="+mj-cs"/>
              </a:rPr>
              <a:t>课程目标</a:t>
            </a:r>
          </a:p>
        </p:txBody>
      </p:sp>
      <p:grpSp>
        <p:nvGrpSpPr>
          <p:cNvPr id="10" name="组合 9"/>
          <p:cNvGrpSpPr/>
          <p:nvPr>
            <p:custDataLst>
              <p:tags r:id="rId3"/>
            </p:custDataLst>
          </p:nvPr>
        </p:nvGrpSpPr>
        <p:grpSpPr>
          <a:xfrm>
            <a:off x="390749" y="1365693"/>
            <a:ext cx="4976511" cy="1292397"/>
            <a:chOff x="91325" y="1705186"/>
            <a:chExt cx="4790225" cy="1244019"/>
          </a:xfrm>
        </p:grpSpPr>
        <p:grpSp>
          <p:nvGrpSpPr>
            <p:cNvPr id="2" name="组合 1"/>
            <p:cNvGrpSpPr/>
            <p:nvPr/>
          </p:nvGrpSpPr>
          <p:grpSpPr>
            <a:xfrm>
              <a:off x="91325" y="1888738"/>
              <a:ext cx="4790225" cy="733163"/>
              <a:chOff x="91325" y="1888738"/>
              <a:chExt cx="4790225" cy="733163"/>
            </a:xfrm>
          </p:grpSpPr>
          <p:sp>
            <p:nvSpPr>
              <p:cNvPr id="3080" name="MH_Text_1"/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1547529" y="1888738"/>
                <a:ext cx="3334021" cy="733163"/>
              </a:xfrm>
              <a:custGeom>
                <a:avLst/>
                <a:gdLst>
                  <a:gd name="T0" fmla="*/ 0 w 3882059"/>
                  <a:gd name="T1" fmla="*/ 0 h 805263"/>
                  <a:gd name="T2" fmla="*/ 3893666 w 3882059"/>
                  <a:gd name="T3" fmla="*/ 0 h 805263"/>
                  <a:gd name="T4" fmla="*/ 3893666 w 3882059"/>
                  <a:gd name="T5" fmla="*/ 800476 h 805263"/>
                  <a:gd name="T6" fmla="*/ 0 w 3882059"/>
                  <a:gd name="T7" fmla="*/ 800476 h 8052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82059"/>
                  <a:gd name="T13" fmla="*/ 0 h 805263"/>
                  <a:gd name="T14" fmla="*/ 3882059 w 3882059"/>
                  <a:gd name="T15" fmla="*/ 805263 h 8052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82059" h="805263">
                    <a:moveTo>
                      <a:pt x="0" y="0"/>
                    </a:moveTo>
                    <a:lnTo>
                      <a:pt x="3882059" y="0"/>
                    </a:lnTo>
                    <a:lnTo>
                      <a:pt x="3882059" y="805263"/>
                    </a:lnTo>
                    <a:lnTo>
                      <a:pt x="0" y="805263"/>
                    </a:lnTo>
                  </a:path>
                </a:pathLst>
              </a:custGeom>
              <a:noFill/>
              <a:ln w="12700" algn="ctr">
                <a:solidFill>
                  <a:schemeClr val="accent1"/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4923" tIns="0" rIns="75928" bIns="0" anchor="ctr">
                <a:norm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幼圆" panose="02010509060101010101" charset="-122"/>
                    <a:ea typeface="幼圆" panose="02010509060101010101" charset="-122"/>
                  </a:rPr>
                  <a:t>机器学习的简介</a:t>
                </a:r>
                <a:endParaRPr lang="en-US" altLang="zh-CN" sz="2400" b="1" dirty="0">
                  <a:solidFill>
                    <a:schemeClr val="tx1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3081" name="MH_SubTitle_1"/>
              <p:cNvSpPr txBox="1"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1325" y="1982733"/>
                <a:ext cx="1367993" cy="601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norm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 b="1" dirty="0">
                    <a:solidFill>
                      <a:schemeClr val="accent1"/>
                    </a:solidFill>
                    <a:latin typeface="+mn-lt"/>
                    <a:ea typeface="+mn-ea"/>
                  </a:rPr>
                  <a:t>ITEMS</a:t>
                </a:r>
              </a:p>
            </p:txBody>
          </p:sp>
        </p:grpSp>
        <p:sp>
          <p:nvSpPr>
            <p:cNvPr id="62" name="MH_Other_3"/>
            <p:cNvSpPr txBox="1"/>
            <p:nvPr>
              <p:custDataLst>
                <p:tags r:id="rId20"/>
              </p:custDataLst>
            </p:nvPr>
          </p:nvSpPr>
          <p:spPr>
            <a:xfrm>
              <a:off x="1148411" y="1705186"/>
              <a:ext cx="679657" cy="1244019"/>
            </a:xfrm>
            <a:prstGeom prst="rect">
              <a:avLst/>
            </a:prstGeom>
            <a:noFill/>
            <a:effectLst/>
          </p:spPr>
          <p:txBody>
            <a:bodyPr>
              <a:normAutofit/>
            </a:bodyPr>
            <a:lstStyle>
              <a:defPPr>
                <a:defRPr lang="zh-CN"/>
              </a:defPPr>
              <a:lvl1pPr algn="ctr">
                <a:defRPr b="1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>
                <a:defRPr/>
              </a:pPr>
              <a:r>
                <a:rPr lang="en-US" altLang="zh-CN" sz="7200" dirty="0">
                  <a:solidFill>
                    <a:schemeClr val="accent1"/>
                  </a:solidFill>
                  <a:latin typeface="+mn-lt"/>
                  <a:ea typeface="+mn-ea"/>
                </a:rPr>
                <a:t>1</a:t>
              </a:r>
              <a:endParaRPr lang="zh-CN" altLang="en-US" sz="7200" dirty="0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5992889" y="1320608"/>
            <a:ext cx="4976511" cy="1292397"/>
            <a:chOff x="91325" y="2952694"/>
            <a:chExt cx="4790225" cy="1244019"/>
          </a:xfrm>
        </p:grpSpPr>
        <p:grpSp>
          <p:nvGrpSpPr>
            <p:cNvPr id="3" name="组合 2"/>
            <p:cNvGrpSpPr/>
            <p:nvPr/>
          </p:nvGrpSpPr>
          <p:grpSpPr>
            <a:xfrm>
              <a:off x="91325" y="3136246"/>
              <a:ext cx="4790225" cy="733163"/>
              <a:chOff x="91325" y="3136246"/>
              <a:chExt cx="4790225" cy="733163"/>
            </a:xfrm>
          </p:grpSpPr>
          <p:sp>
            <p:nvSpPr>
              <p:cNvPr id="25" name="MH_Text_1"/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1547529" y="3136246"/>
                <a:ext cx="3334021" cy="733163"/>
              </a:xfrm>
              <a:custGeom>
                <a:avLst/>
                <a:gdLst>
                  <a:gd name="T0" fmla="*/ 0 w 3882059"/>
                  <a:gd name="T1" fmla="*/ 0 h 805263"/>
                  <a:gd name="T2" fmla="*/ 3893666 w 3882059"/>
                  <a:gd name="T3" fmla="*/ 0 h 805263"/>
                  <a:gd name="T4" fmla="*/ 3893666 w 3882059"/>
                  <a:gd name="T5" fmla="*/ 800476 h 805263"/>
                  <a:gd name="T6" fmla="*/ 0 w 3882059"/>
                  <a:gd name="T7" fmla="*/ 800476 h 8052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82059"/>
                  <a:gd name="T13" fmla="*/ 0 h 805263"/>
                  <a:gd name="T14" fmla="*/ 3882059 w 3882059"/>
                  <a:gd name="T15" fmla="*/ 805263 h 8052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82059" h="805263">
                    <a:moveTo>
                      <a:pt x="0" y="0"/>
                    </a:moveTo>
                    <a:lnTo>
                      <a:pt x="3882059" y="0"/>
                    </a:lnTo>
                    <a:lnTo>
                      <a:pt x="3882059" y="805263"/>
                    </a:lnTo>
                    <a:lnTo>
                      <a:pt x="0" y="805263"/>
                    </a:lnTo>
                  </a:path>
                </a:pathLst>
              </a:custGeom>
              <a:noFill/>
              <a:ln w="12700" algn="ctr">
                <a:solidFill>
                  <a:schemeClr val="accent1"/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4923" tIns="0" rIns="75928" bIns="0" anchor="ctr">
                <a:norm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幼圆" panose="02010509060101010101" charset="-122"/>
                    <a:ea typeface="幼圆" panose="02010509060101010101" charset="-122"/>
                  </a:rPr>
                  <a:t>学习目的和要求</a:t>
                </a:r>
              </a:p>
            </p:txBody>
          </p:sp>
          <p:sp>
            <p:nvSpPr>
              <p:cNvPr id="26" name="MH_SubTitle_1"/>
              <p:cNvSpPr txBox="1"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91325" y="3230241"/>
                <a:ext cx="1367993" cy="601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norm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 b="1">
                    <a:solidFill>
                      <a:schemeClr val="accent1"/>
                    </a:solidFill>
                    <a:latin typeface="+mn-lt"/>
                    <a:ea typeface="+mn-ea"/>
                  </a:rPr>
                  <a:t>ITEMS</a:t>
                </a:r>
              </a:p>
            </p:txBody>
          </p:sp>
        </p:grpSp>
        <p:sp>
          <p:nvSpPr>
            <p:cNvPr id="27" name="MH_Other_3"/>
            <p:cNvSpPr txBox="1"/>
            <p:nvPr>
              <p:custDataLst>
                <p:tags r:id="rId17"/>
              </p:custDataLst>
            </p:nvPr>
          </p:nvSpPr>
          <p:spPr>
            <a:xfrm>
              <a:off x="1148411" y="2952694"/>
              <a:ext cx="679657" cy="1244019"/>
            </a:xfrm>
            <a:prstGeom prst="rect">
              <a:avLst/>
            </a:prstGeom>
            <a:noFill/>
            <a:effectLst/>
          </p:spPr>
          <p:txBody>
            <a:bodyPr>
              <a:normAutofit/>
            </a:bodyPr>
            <a:lstStyle>
              <a:defPPr>
                <a:defRPr lang="zh-CN"/>
              </a:defPPr>
              <a:lvl1pPr algn="ctr">
                <a:defRPr b="1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>
                <a:defRPr/>
              </a:pPr>
              <a:r>
                <a:rPr lang="en-US" altLang="zh-CN" sz="7200" dirty="0">
                  <a:solidFill>
                    <a:schemeClr val="accent1"/>
                  </a:solidFill>
                  <a:latin typeface="+mn-lt"/>
                  <a:ea typeface="+mn-ea"/>
                </a:rPr>
                <a:t>2</a:t>
              </a:r>
              <a:endParaRPr lang="zh-CN" altLang="en-US" sz="7200" dirty="0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5"/>
            </p:custDataLst>
          </p:nvPr>
        </p:nvGrpSpPr>
        <p:grpSpPr>
          <a:xfrm>
            <a:off x="390749" y="2829885"/>
            <a:ext cx="4976511" cy="1292397"/>
            <a:chOff x="91325" y="4200202"/>
            <a:chExt cx="4790225" cy="1244019"/>
          </a:xfrm>
        </p:grpSpPr>
        <p:sp>
          <p:nvSpPr>
            <p:cNvPr id="29" name="MH_Text_1"/>
            <p:cNvSpPr/>
            <p:nvPr>
              <p:custDataLst>
                <p:tags r:id="rId14"/>
              </p:custDataLst>
            </p:nvPr>
          </p:nvSpPr>
          <p:spPr bwMode="auto">
            <a:xfrm>
              <a:off x="1547529" y="4383754"/>
              <a:ext cx="3334021" cy="733163"/>
            </a:xfrm>
            <a:custGeom>
              <a:avLst/>
              <a:gdLst>
                <a:gd name="T0" fmla="*/ 0 w 3882059"/>
                <a:gd name="T1" fmla="*/ 0 h 805263"/>
                <a:gd name="T2" fmla="*/ 3893666 w 3882059"/>
                <a:gd name="T3" fmla="*/ 0 h 805263"/>
                <a:gd name="T4" fmla="*/ 3893666 w 3882059"/>
                <a:gd name="T5" fmla="*/ 800476 h 805263"/>
                <a:gd name="T6" fmla="*/ 0 w 3882059"/>
                <a:gd name="T7" fmla="*/ 800476 h 8052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82059"/>
                <a:gd name="T13" fmla="*/ 0 h 805263"/>
                <a:gd name="T14" fmla="*/ 3882059 w 3882059"/>
                <a:gd name="T15" fmla="*/ 805263 h 8052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82059" h="805263">
                  <a:moveTo>
                    <a:pt x="0" y="0"/>
                  </a:moveTo>
                  <a:lnTo>
                    <a:pt x="3882059" y="0"/>
                  </a:lnTo>
                  <a:lnTo>
                    <a:pt x="3882059" y="805263"/>
                  </a:lnTo>
                  <a:lnTo>
                    <a:pt x="0" y="805263"/>
                  </a:lnTo>
                </a:path>
              </a:pathLst>
            </a:custGeom>
            <a:noFill/>
            <a:ln w="12700" algn="ctr">
              <a:solidFill>
                <a:schemeClr val="accent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184923" tIns="0" rIns="75928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20000"/>
                </a:lnSpc>
                <a:defRPr/>
              </a:pPr>
              <a:r>
                <a:rPr lang="zh-CN" altLang="zh-CN" sz="2400" b="1" dirty="0">
                  <a:solidFill>
                    <a:schemeClr val="tx1"/>
                  </a:solidFill>
                  <a:latin typeface="幼圆" panose="02010509060101010101" charset="-122"/>
                  <a:ea typeface="幼圆" panose="02010509060101010101" charset="-122"/>
                </a:rPr>
                <a:t>传统的机器学习</a:t>
              </a:r>
            </a:p>
          </p:txBody>
        </p:sp>
        <p:sp>
          <p:nvSpPr>
            <p:cNvPr id="30" name="MH_SubTitle_1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91325" y="4477749"/>
              <a:ext cx="1367993" cy="601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sz="1800" b="1">
                  <a:solidFill>
                    <a:schemeClr val="accent1"/>
                  </a:solidFill>
                  <a:latin typeface="+mn-lt"/>
                  <a:ea typeface="+mn-ea"/>
                </a:rPr>
                <a:t>ITEMS</a:t>
              </a:r>
            </a:p>
          </p:txBody>
        </p:sp>
        <p:sp>
          <p:nvSpPr>
            <p:cNvPr id="31" name="MH_Other_3"/>
            <p:cNvSpPr txBox="1"/>
            <p:nvPr>
              <p:custDataLst>
                <p:tags r:id="rId16"/>
              </p:custDataLst>
            </p:nvPr>
          </p:nvSpPr>
          <p:spPr>
            <a:xfrm>
              <a:off x="1148411" y="4200202"/>
              <a:ext cx="679657" cy="1244019"/>
            </a:xfrm>
            <a:prstGeom prst="rect">
              <a:avLst/>
            </a:prstGeom>
            <a:noFill/>
            <a:effectLst/>
          </p:spPr>
          <p:txBody>
            <a:bodyPr>
              <a:normAutofit/>
            </a:bodyPr>
            <a:lstStyle>
              <a:defPPr>
                <a:defRPr lang="zh-CN"/>
              </a:defPPr>
              <a:lvl1pPr algn="ctr">
                <a:defRPr b="1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>
                <a:defRPr/>
              </a:pPr>
              <a:r>
                <a:rPr lang="en-US" altLang="zh-CN" sz="7200" dirty="0">
                  <a:solidFill>
                    <a:schemeClr val="accent1"/>
                  </a:solidFill>
                  <a:latin typeface="+mn-lt"/>
                  <a:ea typeface="+mn-ea"/>
                </a:rPr>
                <a:t>3</a:t>
              </a:r>
              <a:endParaRPr lang="zh-CN" altLang="en-US" sz="7200" dirty="0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6"/>
            </p:custDataLst>
          </p:nvPr>
        </p:nvGrpSpPr>
        <p:grpSpPr>
          <a:xfrm>
            <a:off x="5993354" y="2817319"/>
            <a:ext cx="4976511" cy="1305065"/>
            <a:chOff x="91325" y="6695216"/>
            <a:chExt cx="4790225" cy="1256212"/>
          </a:xfrm>
        </p:grpSpPr>
        <p:sp>
          <p:nvSpPr>
            <p:cNvPr id="37" name="MH_Text_1"/>
            <p:cNvSpPr/>
            <p:nvPr>
              <p:custDataLst>
                <p:tags r:id="rId11"/>
              </p:custDataLst>
            </p:nvPr>
          </p:nvSpPr>
          <p:spPr bwMode="auto">
            <a:xfrm>
              <a:off x="1547529" y="6878770"/>
              <a:ext cx="3334021" cy="733163"/>
            </a:xfrm>
            <a:custGeom>
              <a:avLst/>
              <a:gdLst>
                <a:gd name="T0" fmla="*/ 0 w 3882059"/>
                <a:gd name="T1" fmla="*/ 0 h 805263"/>
                <a:gd name="T2" fmla="*/ 3893666 w 3882059"/>
                <a:gd name="T3" fmla="*/ 0 h 805263"/>
                <a:gd name="T4" fmla="*/ 3893666 w 3882059"/>
                <a:gd name="T5" fmla="*/ 800476 h 805263"/>
                <a:gd name="T6" fmla="*/ 0 w 3882059"/>
                <a:gd name="T7" fmla="*/ 800476 h 8052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82059"/>
                <a:gd name="T13" fmla="*/ 0 h 805263"/>
                <a:gd name="T14" fmla="*/ 3882059 w 3882059"/>
                <a:gd name="T15" fmla="*/ 805263 h 8052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82059" h="805263">
                  <a:moveTo>
                    <a:pt x="0" y="0"/>
                  </a:moveTo>
                  <a:lnTo>
                    <a:pt x="3882059" y="0"/>
                  </a:lnTo>
                  <a:lnTo>
                    <a:pt x="3882059" y="805263"/>
                  </a:lnTo>
                  <a:lnTo>
                    <a:pt x="0" y="805263"/>
                  </a:lnTo>
                </a:path>
              </a:pathLst>
            </a:custGeom>
            <a:noFill/>
            <a:ln w="12700" algn="ctr">
              <a:solidFill>
                <a:schemeClr val="accent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184923" tIns="0" rIns="75928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20000"/>
                </a:lnSpc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幼圆" panose="02010509060101010101" charset="-122"/>
                  <a:ea typeface="幼圆" panose="02010509060101010101" charset="-122"/>
                </a:rPr>
                <a:t>深度学习和神经网络</a:t>
              </a:r>
            </a:p>
          </p:txBody>
        </p:sp>
        <p:sp>
          <p:nvSpPr>
            <p:cNvPr id="38" name="MH_SubTitle_1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91325" y="6972765"/>
              <a:ext cx="1367993" cy="601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sz="1800" b="1">
                  <a:solidFill>
                    <a:schemeClr val="accent1"/>
                  </a:solidFill>
                  <a:latin typeface="+mn-lt"/>
                  <a:ea typeface="+mn-ea"/>
                  <a:sym typeface="+mn-ea"/>
                </a:rPr>
                <a:t>ITEMS</a:t>
              </a:r>
              <a:endParaRPr lang="zh-CN" altLang="en-US" sz="1800" b="1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MH_Other_3"/>
            <p:cNvSpPr txBox="1"/>
            <p:nvPr>
              <p:custDataLst>
                <p:tags r:id="rId13"/>
              </p:custDataLst>
            </p:nvPr>
          </p:nvSpPr>
          <p:spPr>
            <a:xfrm>
              <a:off x="1148411" y="6695216"/>
              <a:ext cx="679657" cy="1256212"/>
            </a:xfrm>
            <a:prstGeom prst="rect">
              <a:avLst/>
            </a:prstGeom>
            <a:noFill/>
            <a:effectLst/>
          </p:spPr>
          <p:txBody>
            <a:bodyPr>
              <a:normAutofit/>
            </a:bodyPr>
            <a:lstStyle>
              <a:defPPr>
                <a:defRPr lang="zh-CN"/>
              </a:defPPr>
              <a:lvl1pPr algn="ctr">
                <a:defRPr b="1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>
                <a:defRPr/>
              </a:pPr>
              <a:r>
                <a:rPr lang="en-US" altLang="zh-CN" sz="7200" dirty="0">
                  <a:solidFill>
                    <a:schemeClr val="accent1"/>
                  </a:solidFill>
                  <a:latin typeface="+mn-lt"/>
                  <a:ea typeface="+mn-ea"/>
                </a:rPr>
                <a:t>4</a:t>
              </a:r>
            </a:p>
          </p:txBody>
        </p:sp>
      </p:grpSp>
      <p:grpSp>
        <p:nvGrpSpPr>
          <p:cNvPr id="5" name="组合 4"/>
          <p:cNvGrpSpPr/>
          <p:nvPr>
            <p:custDataLst>
              <p:tags r:id="rId7"/>
            </p:custDataLst>
          </p:nvPr>
        </p:nvGrpSpPr>
        <p:grpSpPr>
          <a:xfrm>
            <a:off x="390284" y="4268258"/>
            <a:ext cx="4976511" cy="1292397"/>
            <a:chOff x="91325" y="7954917"/>
            <a:chExt cx="4790225" cy="1244019"/>
          </a:xfrm>
        </p:grpSpPr>
        <p:sp>
          <p:nvSpPr>
            <p:cNvPr id="40" name="MH_Text_1"/>
            <p:cNvSpPr/>
            <p:nvPr>
              <p:custDataLst>
                <p:tags r:id="rId8"/>
              </p:custDataLst>
            </p:nvPr>
          </p:nvSpPr>
          <p:spPr bwMode="auto">
            <a:xfrm>
              <a:off x="1547529" y="8126277"/>
              <a:ext cx="3334021" cy="733163"/>
            </a:xfrm>
            <a:custGeom>
              <a:avLst/>
              <a:gdLst>
                <a:gd name="T0" fmla="*/ 0 w 3882059"/>
                <a:gd name="T1" fmla="*/ 0 h 805263"/>
                <a:gd name="T2" fmla="*/ 3893666 w 3882059"/>
                <a:gd name="T3" fmla="*/ 0 h 805263"/>
                <a:gd name="T4" fmla="*/ 3893666 w 3882059"/>
                <a:gd name="T5" fmla="*/ 800476 h 805263"/>
                <a:gd name="T6" fmla="*/ 0 w 3882059"/>
                <a:gd name="T7" fmla="*/ 800476 h 8052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82059"/>
                <a:gd name="T13" fmla="*/ 0 h 805263"/>
                <a:gd name="T14" fmla="*/ 3882059 w 3882059"/>
                <a:gd name="T15" fmla="*/ 805263 h 8052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82059" h="805263">
                  <a:moveTo>
                    <a:pt x="0" y="0"/>
                  </a:moveTo>
                  <a:lnTo>
                    <a:pt x="3882059" y="0"/>
                  </a:lnTo>
                  <a:lnTo>
                    <a:pt x="3882059" y="805263"/>
                  </a:lnTo>
                  <a:lnTo>
                    <a:pt x="0" y="805263"/>
                  </a:lnTo>
                </a:path>
              </a:pathLst>
            </a:custGeom>
            <a:noFill/>
            <a:ln w="12700" algn="ctr">
              <a:solidFill>
                <a:schemeClr val="accent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184923" tIns="0" rIns="75928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20000"/>
                </a:lnSpc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幼圆" panose="02010509060101010101" charset="-122"/>
                  <a:ea typeface="幼圆" panose="02010509060101010101" charset="-122"/>
                </a:rPr>
                <a:t>开源</a:t>
              </a:r>
              <a:r>
                <a:rPr lang="en-US" altLang="zh-CN" sz="2400" b="1" dirty="0">
                  <a:solidFill>
                    <a:schemeClr val="tx1"/>
                  </a:solidFill>
                  <a:latin typeface="幼圆" panose="02010509060101010101" charset="-122"/>
                  <a:ea typeface="幼圆" panose="02010509060101010101" charset="-122"/>
                </a:rPr>
                <a:t>API</a:t>
              </a:r>
            </a:p>
          </p:txBody>
        </p:sp>
        <p:sp>
          <p:nvSpPr>
            <p:cNvPr id="41" name="MH_SubTitle_1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91325" y="8220272"/>
              <a:ext cx="1367993" cy="601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sz="1800" b="1">
                  <a:solidFill>
                    <a:schemeClr val="accent1"/>
                  </a:solidFill>
                  <a:latin typeface="+mn-lt"/>
                  <a:ea typeface="+mn-ea"/>
                  <a:sym typeface="+mn-ea"/>
                </a:rPr>
                <a:t>ITEMS</a:t>
              </a:r>
              <a:endParaRPr lang="zh-CN" altLang="en-US" sz="1800" b="1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MH_Other_3"/>
            <p:cNvSpPr txBox="1"/>
            <p:nvPr>
              <p:custDataLst>
                <p:tags r:id="rId10"/>
              </p:custDataLst>
            </p:nvPr>
          </p:nvSpPr>
          <p:spPr>
            <a:xfrm>
              <a:off x="1148411" y="7954917"/>
              <a:ext cx="679657" cy="1244019"/>
            </a:xfrm>
            <a:prstGeom prst="rect">
              <a:avLst/>
            </a:prstGeom>
            <a:noFill/>
            <a:effectLst/>
          </p:spPr>
          <p:txBody>
            <a:bodyPr>
              <a:normAutofit/>
            </a:bodyPr>
            <a:lstStyle>
              <a:defPPr>
                <a:defRPr lang="zh-CN"/>
              </a:defPPr>
              <a:lvl1pPr algn="ctr">
                <a:defRPr b="1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>
                <a:defRPr/>
              </a:pPr>
              <a:r>
                <a:rPr lang="en-US" altLang="zh-CN" sz="7200" dirty="0">
                  <a:solidFill>
                    <a:schemeClr val="accent1"/>
                  </a:solidFill>
                  <a:latin typeface="+mn-lt"/>
                  <a:ea typeface="+mn-ea"/>
                </a:rPr>
                <a:t>5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机器学习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503045"/>
            <a:ext cx="9724390" cy="4977130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endParaRPr lang="zh-CN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dirty="0">
                <a:solidFill>
                  <a:schemeClr val="tx1"/>
                </a:solidFill>
              </a:rPr>
              <a:t>主要分类：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dirty="0">
                <a:solidFill>
                  <a:schemeClr val="tx1"/>
                </a:solidFill>
              </a:rPr>
              <a:t>监督学习：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dirty="0">
                <a:solidFill>
                  <a:schemeClr val="tx1"/>
                </a:solidFill>
              </a:rPr>
              <a:t>必须给定确定目标变量的值，以便机器学习算法可以发现特征和目标变量之间的关系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dirty="0">
                <a:solidFill>
                  <a:schemeClr val="tx1"/>
                </a:solidFill>
              </a:rPr>
              <a:t>非监督学习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dirty="0">
                <a:solidFill>
                  <a:schemeClr val="tx1"/>
                </a:solidFill>
              </a:rPr>
              <a:t>数据没有类别信息，也不会给定目标值</a:t>
            </a:r>
          </a:p>
          <a:p>
            <a:pPr marL="0" indent="0">
              <a:lnSpc>
                <a:spcPct val="130000"/>
              </a:lnSpc>
              <a:buNone/>
            </a:pPr>
            <a:endParaRPr lang="zh-CN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传统机器学习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503045"/>
            <a:ext cx="9724390" cy="4977130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endParaRPr lang="zh-CN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dirty="0">
                <a:solidFill>
                  <a:schemeClr val="tx1"/>
                </a:solidFill>
              </a:rPr>
              <a:t>主要用途：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dirty="0">
                <a:solidFill>
                  <a:schemeClr val="tx1"/>
                </a:solidFill>
              </a:rPr>
              <a:t>分类：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目标结果的值不连续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dirty="0">
                <a:solidFill>
                  <a:schemeClr val="tx1"/>
                </a:solidFill>
              </a:rPr>
              <a:t>回归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/>
              <a:t>目标结果的值是连续的</a:t>
            </a:r>
            <a:endParaRPr lang="zh-CN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zh-CN" dirty="0"/>
              <a:t>在分类算法中目标变量的类型通常是标称型（真与假），而在回归算法中通常是连续性（1~100）</a:t>
            </a:r>
          </a:p>
          <a:p>
            <a:pPr marL="0" indent="0">
              <a:lnSpc>
                <a:spcPct val="130000"/>
              </a:lnSpc>
              <a:buNone/>
            </a:pPr>
            <a:endParaRPr lang="zh-CN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endParaRPr lang="zh-CN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02805" y="335105"/>
            <a:ext cx="2154977" cy="963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rmAutofit fontScale="77500" lnSpcReduction="10000"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5400" b="1"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j-ea"/>
                <a:cs typeface="+mj-cs"/>
              </a:rPr>
              <a:t>课程目标</a:t>
            </a:r>
          </a:p>
        </p:txBody>
      </p:sp>
      <p:grpSp>
        <p:nvGrpSpPr>
          <p:cNvPr id="10" name="组合 9"/>
          <p:cNvGrpSpPr/>
          <p:nvPr>
            <p:custDataLst>
              <p:tags r:id="rId3"/>
            </p:custDataLst>
          </p:nvPr>
        </p:nvGrpSpPr>
        <p:grpSpPr>
          <a:xfrm>
            <a:off x="390749" y="1365693"/>
            <a:ext cx="4976511" cy="1292397"/>
            <a:chOff x="91325" y="1705186"/>
            <a:chExt cx="4790225" cy="1244019"/>
          </a:xfrm>
        </p:grpSpPr>
        <p:grpSp>
          <p:nvGrpSpPr>
            <p:cNvPr id="2" name="组合 1"/>
            <p:cNvGrpSpPr/>
            <p:nvPr/>
          </p:nvGrpSpPr>
          <p:grpSpPr>
            <a:xfrm>
              <a:off x="91325" y="1888738"/>
              <a:ext cx="4790225" cy="733163"/>
              <a:chOff x="91325" y="1888738"/>
              <a:chExt cx="4790225" cy="733163"/>
            </a:xfrm>
          </p:grpSpPr>
          <p:sp>
            <p:nvSpPr>
              <p:cNvPr id="3080" name="MH_Text_1"/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1547529" y="1888738"/>
                <a:ext cx="3334021" cy="733163"/>
              </a:xfrm>
              <a:custGeom>
                <a:avLst/>
                <a:gdLst>
                  <a:gd name="T0" fmla="*/ 0 w 3882059"/>
                  <a:gd name="T1" fmla="*/ 0 h 805263"/>
                  <a:gd name="T2" fmla="*/ 3893666 w 3882059"/>
                  <a:gd name="T3" fmla="*/ 0 h 805263"/>
                  <a:gd name="T4" fmla="*/ 3893666 w 3882059"/>
                  <a:gd name="T5" fmla="*/ 800476 h 805263"/>
                  <a:gd name="T6" fmla="*/ 0 w 3882059"/>
                  <a:gd name="T7" fmla="*/ 800476 h 8052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82059"/>
                  <a:gd name="T13" fmla="*/ 0 h 805263"/>
                  <a:gd name="T14" fmla="*/ 3882059 w 3882059"/>
                  <a:gd name="T15" fmla="*/ 805263 h 8052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82059" h="805263">
                    <a:moveTo>
                      <a:pt x="0" y="0"/>
                    </a:moveTo>
                    <a:lnTo>
                      <a:pt x="3882059" y="0"/>
                    </a:lnTo>
                    <a:lnTo>
                      <a:pt x="3882059" y="805263"/>
                    </a:lnTo>
                    <a:lnTo>
                      <a:pt x="0" y="805263"/>
                    </a:lnTo>
                  </a:path>
                </a:pathLst>
              </a:custGeom>
              <a:noFill/>
              <a:ln w="12700" algn="ctr">
                <a:solidFill>
                  <a:schemeClr val="accent1"/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4923" tIns="0" rIns="75928" bIns="0" anchor="ctr">
                <a:norm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幼圆" panose="02010509060101010101" charset="-122"/>
                    <a:ea typeface="幼圆" panose="02010509060101010101" charset="-122"/>
                  </a:rPr>
                  <a:t>机器学习的简介</a:t>
                </a:r>
                <a:endParaRPr lang="en-US" altLang="zh-CN" sz="2400" b="1" dirty="0">
                  <a:solidFill>
                    <a:schemeClr val="tx1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3081" name="MH_SubTitle_1"/>
              <p:cNvSpPr txBox="1"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1325" y="1982733"/>
                <a:ext cx="1367993" cy="601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norm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 b="1" dirty="0">
                    <a:solidFill>
                      <a:schemeClr val="accent1"/>
                    </a:solidFill>
                    <a:latin typeface="+mn-lt"/>
                    <a:ea typeface="+mn-ea"/>
                  </a:rPr>
                  <a:t>ITEMS</a:t>
                </a:r>
              </a:p>
            </p:txBody>
          </p:sp>
        </p:grpSp>
        <p:sp>
          <p:nvSpPr>
            <p:cNvPr id="62" name="MH_Other_3"/>
            <p:cNvSpPr txBox="1"/>
            <p:nvPr>
              <p:custDataLst>
                <p:tags r:id="rId20"/>
              </p:custDataLst>
            </p:nvPr>
          </p:nvSpPr>
          <p:spPr>
            <a:xfrm>
              <a:off x="1148411" y="1705186"/>
              <a:ext cx="679657" cy="1244019"/>
            </a:xfrm>
            <a:prstGeom prst="rect">
              <a:avLst/>
            </a:prstGeom>
            <a:noFill/>
            <a:effectLst/>
          </p:spPr>
          <p:txBody>
            <a:bodyPr>
              <a:normAutofit/>
            </a:bodyPr>
            <a:lstStyle>
              <a:defPPr>
                <a:defRPr lang="zh-CN"/>
              </a:defPPr>
              <a:lvl1pPr algn="ctr">
                <a:defRPr b="1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>
                <a:defRPr/>
              </a:pPr>
              <a:r>
                <a:rPr lang="en-US" altLang="zh-CN" sz="7200" dirty="0">
                  <a:solidFill>
                    <a:schemeClr val="accent1"/>
                  </a:solidFill>
                  <a:latin typeface="+mn-lt"/>
                  <a:ea typeface="+mn-ea"/>
                </a:rPr>
                <a:t>1</a:t>
              </a:r>
              <a:endParaRPr lang="zh-CN" altLang="en-US" sz="7200" dirty="0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5992889" y="1320608"/>
            <a:ext cx="4976511" cy="1292397"/>
            <a:chOff x="91325" y="2952694"/>
            <a:chExt cx="4790225" cy="1244019"/>
          </a:xfrm>
        </p:grpSpPr>
        <p:grpSp>
          <p:nvGrpSpPr>
            <p:cNvPr id="3" name="组合 2"/>
            <p:cNvGrpSpPr/>
            <p:nvPr/>
          </p:nvGrpSpPr>
          <p:grpSpPr>
            <a:xfrm>
              <a:off x="91325" y="3136246"/>
              <a:ext cx="4790225" cy="733163"/>
              <a:chOff x="91325" y="3136246"/>
              <a:chExt cx="4790225" cy="733163"/>
            </a:xfrm>
          </p:grpSpPr>
          <p:sp>
            <p:nvSpPr>
              <p:cNvPr id="25" name="MH_Text_1"/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1547529" y="3136246"/>
                <a:ext cx="3334021" cy="733163"/>
              </a:xfrm>
              <a:custGeom>
                <a:avLst/>
                <a:gdLst>
                  <a:gd name="T0" fmla="*/ 0 w 3882059"/>
                  <a:gd name="T1" fmla="*/ 0 h 805263"/>
                  <a:gd name="T2" fmla="*/ 3893666 w 3882059"/>
                  <a:gd name="T3" fmla="*/ 0 h 805263"/>
                  <a:gd name="T4" fmla="*/ 3893666 w 3882059"/>
                  <a:gd name="T5" fmla="*/ 800476 h 805263"/>
                  <a:gd name="T6" fmla="*/ 0 w 3882059"/>
                  <a:gd name="T7" fmla="*/ 800476 h 8052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82059"/>
                  <a:gd name="T13" fmla="*/ 0 h 805263"/>
                  <a:gd name="T14" fmla="*/ 3882059 w 3882059"/>
                  <a:gd name="T15" fmla="*/ 805263 h 8052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82059" h="805263">
                    <a:moveTo>
                      <a:pt x="0" y="0"/>
                    </a:moveTo>
                    <a:lnTo>
                      <a:pt x="3882059" y="0"/>
                    </a:lnTo>
                    <a:lnTo>
                      <a:pt x="3882059" y="805263"/>
                    </a:lnTo>
                    <a:lnTo>
                      <a:pt x="0" y="805263"/>
                    </a:lnTo>
                  </a:path>
                </a:pathLst>
              </a:custGeom>
              <a:noFill/>
              <a:ln w="12700" algn="ctr">
                <a:solidFill>
                  <a:schemeClr val="accent1"/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4923" tIns="0" rIns="75928" bIns="0" anchor="ctr">
                <a:norm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幼圆" panose="02010509060101010101" charset="-122"/>
                    <a:ea typeface="幼圆" panose="02010509060101010101" charset="-122"/>
                  </a:rPr>
                  <a:t>学习目的和要求</a:t>
                </a:r>
              </a:p>
            </p:txBody>
          </p:sp>
          <p:sp>
            <p:nvSpPr>
              <p:cNvPr id="26" name="MH_SubTitle_1"/>
              <p:cNvSpPr txBox="1"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91325" y="3230241"/>
                <a:ext cx="1367993" cy="601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norm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 b="1">
                    <a:solidFill>
                      <a:schemeClr val="accent1"/>
                    </a:solidFill>
                    <a:latin typeface="+mn-lt"/>
                    <a:ea typeface="+mn-ea"/>
                  </a:rPr>
                  <a:t>ITEMS</a:t>
                </a:r>
              </a:p>
            </p:txBody>
          </p:sp>
        </p:grpSp>
        <p:sp>
          <p:nvSpPr>
            <p:cNvPr id="27" name="MH_Other_3"/>
            <p:cNvSpPr txBox="1"/>
            <p:nvPr>
              <p:custDataLst>
                <p:tags r:id="rId17"/>
              </p:custDataLst>
            </p:nvPr>
          </p:nvSpPr>
          <p:spPr>
            <a:xfrm>
              <a:off x="1148411" y="2952694"/>
              <a:ext cx="679657" cy="1244019"/>
            </a:xfrm>
            <a:prstGeom prst="rect">
              <a:avLst/>
            </a:prstGeom>
            <a:noFill/>
            <a:effectLst/>
          </p:spPr>
          <p:txBody>
            <a:bodyPr>
              <a:normAutofit/>
            </a:bodyPr>
            <a:lstStyle>
              <a:defPPr>
                <a:defRPr lang="zh-CN"/>
              </a:defPPr>
              <a:lvl1pPr algn="ctr">
                <a:defRPr b="1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>
                <a:defRPr/>
              </a:pPr>
              <a:r>
                <a:rPr lang="en-US" altLang="zh-CN" sz="7200" dirty="0">
                  <a:solidFill>
                    <a:schemeClr val="accent1"/>
                  </a:solidFill>
                  <a:latin typeface="+mn-lt"/>
                  <a:ea typeface="+mn-ea"/>
                </a:rPr>
                <a:t>2</a:t>
              </a:r>
              <a:endParaRPr lang="zh-CN" altLang="en-US" sz="7200" dirty="0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5"/>
            </p:custDataLst>
          </p:nvPr>
        </p:nvGrpSpPr>
        <p:grpSpPr>
          <a:xfrm>
            <a:off x="390749" y="2829885"/>
            <a:ext cx="4976511" cy="1292397"/>
            <a:chOff x="91325" y="4200202"/>
            <a:chExt cx="4790225" cy="1244019"/>
          </a:xfrm>
        </p:grpSpPr>
        <p:sp>
          <p:nvSpPr>
            <p:cNvPr id="29" name="MH_Text_1"/>
            <p:cNvSpPr/>
            <p:nvPr>
              <p:custDataLst>
                <p:tags r:id="rId14"/>
              </p:custDataLst>
            </p:nvPr>
          </p:nvSpPr>
          <p:spPr bwMode="auto">
            <a:xfrm>
              <a:off x="1547529" y="4383754"/>
              <a:ext cx="3334021" cy="733163"/>
            </a:xfrm>
            <a:custGeom>
              <a:avLst/>
              <a:gdLst>
                <a:gd name="T0" fmla="*/ 0 w 3882059"/>
                <a:gd name="T1" fmla="*/ 0 h 805263"/>
                <a:gd name="T2" fmla="*/ 3893666 w 3882059"/>
                <a:gd name="T3" fmla="*/ 0 h 805263"/>
                <a:gd name="T4" fmla="*/ 3893666 w 3882059"/>
                <a:gd name="T5" fmla="*/ 800476 h 805263"/>
                <a:gd name="T6" fmla="*/ 0 w 3882059"/>
                <a:gd name="T7" fmla="*/ 800476 h 8052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82059"/>
                <a:gd name="T13" fmla="*/ 0 h 805263"/>
                <a:gd name="T14" fmla="*/ 3882059 w 3882059"/>
                <a:gd name="T15" fmla="*/ 805263 h 8052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82059" h="805263">
                  <a:moveTo>
                    <a:pt x="0" y="0"/>
                  </a:moveTo>
                  <a:lnTo>
                    <a:pt x="3882059" y="0"/>
                  </a:lnTo>
                  <a:lnTo>
                    <a:pt x="3882059" y="805263"/>
                  </a:lnTo>
                  <a:lnTo>
                    <a:pt x="0" y="805263"/>
                  </a:lnTo>
                </a:path>
              </a:pathLst>
            </a:custGeom>
            <a:noFill/>
            <a:ln w="12700" algn="ctr">
              <a:solidFill>
                <a:schemeClr val="accent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184923" tIns="0" rIns="75928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20000"/>
                </a:lnSpc>
                <a:defRPr/>
              </a:pPr>
              <a:r>
                <a:rPr lang="zh-CN" altLang="zh-CN" sz="2400" b="1" dirty="0">
                  <a:solidFill>
                    <a:schemeClr val="tx1"/>
                  </a:solidFill>
                  <a:latin typeface="幼圆" panose="02010509060101010101" charset="-122"/>
                  <a:ea typeface="幼圆" panose="02010509060101010101" charset="-122"/>
                </a:rPr>
                <a:t>传统的机器学习</a:t>
              </a:r>
            </a:p>
          </p:txBody>
        </p:sp>
        <p:sp>
          <p:nvSpPr>
            <p:cNvPr id="30" name="MH_SubTitle_1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91325" y="4477749"/>
              <a:ext cx="1367993" cy="601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sz="1800" b="1">
                  <a:solidFill>
                    <a:schemeClr val="accent1"/>
                  </a:solidFill>
                  <a:latin typeface="+mn-lt"/>
                  <a:ea typeface="+mn-ea"/>
                </a:rPr>
                <a:t>ITEMS</a:t>
              </a:r>
            </a:p>
          </p:txBody>
        </p:sp>
        <p:sp>
          <p:nvSpPr>
            <p:cNvPr id="31" name="MH_Other_3"/>
            <p:cNvSpPr txBox="1"/>
            <p:nvPr>
              <p:custDataLst>
                <p:tags r:id="rId16"/>
              </p:custDataLst>
            </p:nvPr>
          </p:nvSpPr>
          <p:spPr>
            <a:xfrm>
              <a:off x="1148411" y="4200202"/>
              <a:ext cx="679657" cy="1244019"/>
            </a:xfrm>
            <a:prstGeom prst="rect">
              <a:avLst/>
            </a:prstGeom>
            <a:noFill/>
            <a:effectLst/>
          </p:spPr>
          <p:txBody>
            <a:bodyPr>
              <a:normAutofit/>
            </a:bodyPr>
            <a:lstStyle>
              <a:defPPr>
                <a:defRPr lang="zh-CN"/>
              </a:defPPr>
              <a:lvl1pPr algn="ctr">
                <a:defRPr b="1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>
                <a:defRPr/>
              </a:pPr>
              <a:r>
                <a:rPr lang="en-US" altLang="zh-CN" sz="7200" dirty="0">
                  <a:solidFill>
                    <a:schemeClr val="accent1"/>
                  </a:solidFill>
                  <a:latin typeface="+mn-lt"/>
                  <a:ea typeface="+mn-ea"/>
                </a:rPr>
                <a:t>3</a:t>
              </a:r>
              <a:endParaRPr lang="zh-CN" altLang="en-US" sz="7200" dirty="0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6"/>
            </p:custDataLst>
          </p:nvPr>
        </p:nvGrpSpPr>
        <p:grpSpPr>
          <a:xfrm>
            <a:off x="5993354" y="2817319"/>
            <a:ext cx="4976511" cy="1305065"/>
            <a:chOff x="91325" y="6695216"/>
            <a:chExt cx="4790225" cy="1256212"/>
          </a:xfrm>
        </p:grpSpPr>
        <p:sp>
          <p:nvSpPr>
            <p:cNvPr id="37" name="MH_Text_1"/>
            <p:cNvSpPr/>
            <p:nvPr>
              <p:custDataLst>
                <p:tags r:id="rId11"/>
              </p:custDataLst>
            </p:nvPr>
          </p:nvSpPr>
          <p:spPr bwMode="auto">
            <a:xfrm>
              <a:off x="1547529" y="6878770"/>
              <a:ext cx="3334021" cy="733163"/>
            </a:xfrm>
            <a:custGeom>
              <a:avLst/>
              <a:gdLst>
                <a:gd name="T0" fmla="*/ 0 w 3882059"/>
                <a:gd name="T1" fmla="*/ 0 h 805263"/>
                <a:gd name="T2" fmla="*/ 3893666 w 3882059"/>
                <a:gd name="T3" fmla="*/ 0 h 805263"/>
                <a:gd name="T4" fmla="*/ 3893666 w 3882059"/>
                <a:gd name="T5" fmla="*/ 800476 h 805263"/>
                <a:gd name="T6" fmla="*/ 0 w 3882059"/>
                <a:gd name="T7" fmla="*/ 800476 h 8052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82059"/>
                <a:gd name="T13" fmla="*/ 0 h 805263"/>
                <a:gd name="T14" fmla="*/ 3882059 w 3882059"/>
                <a:gd name="T15" fmla="*/ 805263 h 8052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82059" h="805263">
                  <a:moveTo>
                    <a:pt x="0" y="0"/>
                  </a:moveTo>
                  <a:lnTo>
                    <a:pt x="3882059" y="0"/>
                  </a:lnTo>
                  <a:lnTo>
                    <a:pt x="3882059" y="805263"/>
                  </a:lnTo>
                  <a:lnTo>
                    <a:pt x="0" y="805263"/>
                  </a:lnTo>
                </a:path>
              </a:pathLst>
            </a:custGeom>
            <a:noFill/>
            <a:ln w="12700" algn="ctr">
              <a:solidFill>
                <a:schemeClr val="accent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184923" tIns="0" rIns="75928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20000"/>
                </a:lnSpc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幼圆" panose="02010509060101010101" charset="-122"/>
                  <a:ea typeface="幼圆" panose="02010509060101010101" charset="-122"/>
                </a:rPr>
                <a:t>深度学习和神经网络</a:t>
              </a:r>
            </a:p>
          </p:txBody>
        </p:sp>
        <p:sp>
          <p:nvSpPr>
            <p:cNvPr id="38" name="MH_SubTitle_1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91325" y="6972765"/>
              <a:ext cx="1367993" cy="601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sz="1800" b="1">
                  <a:solidFill>
                    <a:schemeClr val="accent1"/>
                  </a:solidFill>
                  <a:latin typeface="+mn-lt"/>
                  <a:ea typeface="+mn-ea"/>
                  <a:sym typeface="+mn-ea"/>
                </a:rPr>
                <a:t>ITEMS</a:t>
              </a:r>
              <a:endParaRPr lang="zh-CN" altLang="en-US" sz="1800" b="1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MH_Other_3"/>
            <p:cNvSpPr txBox="1"/>
            <p:nvPr>
              <p:custDataLst>
                <p:tags r:id="rId13"/>
              </p:custDataLst>
            </p:nvPr>
          </p:nvSpPr>
          <p:spPr>
            <a:xfrm>
              <a:off x="1148411" y="6695216"/>
              <a:ext cx="679657" cy="1256212"/>
            </a:xfrm>
            <a:prstGeom prst="rect">
              <a:avLst/>
            </a:prstGeom>
            <a:noFill/>
            <a:effectLst/>
          </p:spPr>
          <p:txBody>
            <a:bodyPr>
              <a:normAutofit/>
            </a:bodyPr>
            <a:lstStyle>
              <a:defPPr>
                <a:defRPr lang="zh-CN"/>
              </a:defPPr>
              <a:lvl1pPr algn="ctr">
                <a:defRPr b="1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>
                <a:defRPr/>
              </a:pPr>
              <a:r>
                <a:rPr lang="en-US" altLang="zh-CN" sz="7200" dirty="0">
                  <a:solidFill>
                    <a:schemeClr val="accent1"/>
                  </a:solidFill>
                  <a:latin typeface="+mn-lt"/>
                  <a:ea typeface="+mn-ea"/>
                </a:rPr>
                <a:t>4</a:t>
              </a:r>
            </a:p>
          </p:txBody>
        </p:sp>
      </p:grpSp>
      <p:grpSp>
        <p:nvGrpSpPr>
          <p:cNvPr id="5" name="组合 4"/>
          <p:cNvGrpSpPr/>
          <p:nvPr>
            <p:custDataLst>
              <p:tags r:id="rId7"/>
            </p:custDataLst>
          </p:nvPr>
        </p:nvGrpSpPr>
        <p:grpSpPr>
          <a:xfrm>
            <a:off x="390284" y="4268258"/>
            <a:ext cx="4976511" cy="1292397"/>
            <a:chOff x="91325" y="7954917"/>
            <a:chExt cx="4790225" cy="1244019"/>
          </a:xfrm>
        </p:grpSpPr>
        <p:sp>
          <p:nvSpPr>
            <p:cNvPr id="40" name="MH_Text_1"/>
            <p:cNvSpPr/>
            <p:nvPr>
              <p:custDataLst>
                <p:tags r:id="rId8"/>
              </p:custDataLst>
            </p:nvPr>
          </p:nvSpPr>
          <p:spPr bwMode="auto">
            <a:xfrm>
              <a:off x="1547529" y="8126277"/>
              <a:ext cx="3334021" cy="733163"/>
            </a:xfrm>
            <a:custGeom>
              <a:avLst/>
              <a:gdLst>
                <a:gd name="T0" fmla="*/ 0 w 3882059"/>
                <a:gd name="T1" fmla="*/ 0 h 805263"/>
                <a:gd name="T2" fmla="*/ 3893666 w 3882059"/>
                <a:gd name="T3" fmla="*/ 0 h 805263"/>
                <a:gd name="T4" fmla="*/ 3893666 w 3882059"/>
                <a:gd name="T5" fmla="*/ 800476 h 805263"/>
                <a:gd name="T6" fmla="*/ 0 w 3882059"/>
                <a:gd name="T7" fmla="*/ 800476 h 8052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82059"/>
                <a:gd name="T13" fmla="*/ 0 h 805263"/>
                <a:gd name="T14" fmla="*/ 3882059 w 3882059"/>
                <a:gd name="T15" fmla="*/ 805263 h 8052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82059" h="805263">
                  <a:moveTo>
                    <a:pt x="0" y="0"/>
                  </a:moveTo>
                  <a:lnTo>
                    <a:pt x="3882059" y="0"/>
                  </a:lnTo>
                  <a:lnTo>
                    <a:pt x="3882059" y="805263"/>
                  </a:lnTo>
                  <a:lnTo>
                    <a:pt x="0" y="805263"/>
                  </a:lnTo>
                </a:path>
              </a:pathLst>
            </a:custGeom>
            <a:noFill/>
            <a:ln w="12700" algn="ctr">
              <a:solidFill>
                <a:schemeClr val="accent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184923" tIns="0" rIns="75928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20000"/>
                </a:lnSpc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幼圆" panose="02010509060101010101" charset="-122"/>
                  <a:ea typeface="幼圆" panose="02010509060101010101" charset="-122"/>
                </a:rPr>
                <a:t>开源</a:t>
              </a:r>
              <a:r>
                <a:rPr lang="en-US" altLang="zh-CN" sz="2400" b="1" dirty="0">
                  <a:solidFill>
                    <a:schemeClr val="tx1"/>
                  </a:solidFill>
                  <a:latin typeface="幼圆" panose="02010509060101010101" charset="-122"/>
                  <a:ea typeface="幼圆" panose="02010509060101010101" charset="-122"/>
                </a:rPr>
                <a:t>API</a:t>
              </a:r>
            </a:p>
          </p:txBody>
        </p:sp>
        <p:sp>
          <p:nvSpPr>
            <p:cNvPr id="41" name="MH_SubTitle_1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91325" y="8220272"/>
              <a:ext cx="1367993" cy="601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sz="1800" b="1">
                  <a:solidFill>
                    <a:schemeClr val="accent1"/>
                  </a:solidFill>
                  <a:latin typeface="+mn-lt"/>
                  <a:ea typeface="+mn-ea"/>
                  <a:sym typeface="+mn-ea"/>
                </a:rPr>
                <a:t>ITEMS</a:t>
              </a:r>
              <a:endParaRPr lang="zh-CN" altLang="en-US" sz="1800" b="1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MH_Other_3"/>
            <p:cNvSpPr txBox="1"/>
            <p:nvPr>
              <p:custDataLst>
                <p:tags r:id="rId10"/>
              </p:custDataLst>
            </p:nvPr>
          </p:nvSpPr>
          <p:spPr>
            <a:xfrm>
              <a:off x="1148411" y="7954917"/>
              <a:ext cx="679657" cy="1244019"/>
            </a:xfrm>
            <a:prstGeom prst="rect">
              <a:avLst/>
            </a:prstGeom>
            <a:noFill/>
            <a:effectLst/>
          </p:spPr>
          <p:txBody>
            <a:bodyPr>
              <a:normAutofit/>
            </a:bodyPr>
            <a:lstStyle>
              <a:defPPr>
                <a:defRPr lang="zh-CN"/>
              </a:defPPr>
              <a:lvl1pPr algn="ctr">
                <a:defRPr b="1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>
                <a:defRPr/>
              </a:pPr>
              <a:r>
                <a:rPr lang="en-US" altLang="zh-CN" sz="7200" dirty="0">
                  <a:solidFill>
                    <a:schemeClr val="accent1"/>
                  </a:solidFill>
                  <a:latin typeface="+mn-lt"/>
                  <a:ea typeface="+mn-ea"/>
                </a:rPr>
                <a:t>5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监督学习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常见的算法</a:t>
            </a:r>
            <a:endParaRPr lang="zh-CN" altLang="en-US" dirty="0">
              <a:solidFill>
                <a:srgbClr val="1198EB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80" name="MH_Text_1"/>
          <p:cNvSpPr/>
          <p:nvPr>
            <p:custDataLst>
              <p:tags r:id="rId4"/>
            </p:custDataLst>
          </p:nvPr>
        </p:nvSpPr>
        <p:spPr bwMode="auto">
          <a:xfrm>
            <a:off x="1903583" y="155638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solidFill>
            <a:schemeClr val="bg1"/>
          </a:solidFill>
          <a:ln w="12700" algn="ctr">
            <a:solidFill>
              <a:schemeClr val="accent1"/>
            </a:solidFill>
            <a:prstDash val="dash"/>
            <a:miter lim="800000"/>
          </a:ln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K-</a:t>
            </a: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近邻算法</a:t>
            </a:r>
          </a:p>
        </p:txBody>
      </p:sp>
      <p:sp>
        <p:nvSpPr>
          <p:cNvPr id="4" name="MH_Text_1"/>
          <p:cNvSpPr/>
          <p:nvPr>
            <p:custDataLst>
              <p:tags r:id="rId5"/>
            </p:custDataLst>
          </p:nvPr>
        </p:nvSpPr>
        <p:spPr bwMode="auto">
          <a:xfrm>
            <a:off x="7090263" y="155638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Logistic回归算法</a:t>
            </a:r>
          </a:p>
        </p:txBody>
      </p:sp>
      <p:sp>
        <p:nvSpPr>
          <p:cNvPr id="5" name="MH_Text_1"/>
          <p:cNvSpPr/>
          <p:nvPr>
            <p:custDataLst>
              <p:tags r:id="rId6"/>
            </p:custDataLst>
          </p:nvPr>
        </p:nvSpPr>
        <p:spPr bwMode="auto">
          <a:xfrm>
            <a:off x="1903583" y="2744468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朴素贝叶斯算法</a:t>
            </a:r>
          </a:p>
        </p:txBody>
      </p:sp>
      <p:sp>
        <p:nvSpPr>
          <p:cNvPr id="6" name="MH_Text_1"/>
          <p:cNvSpPr/>
          <p:nvPr>
            <p:custDataLst>
              <p:tags r:id="rId7"/>
            </p:custDataLst>
          </p:nvPr>
        </p:nvSpPr>
        <p:spPr bwMode="auto">
          <a:xfrm>
            <a:off x="7090263" y="2744468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决策树算法</a:t>
            </a:r>
          </a:p>
        </p:txBody>
      </p:sp>
      <p:sp>
        <p:nvSpPr>
          <p:cNvPr id="9" name="MH_Text_1"/>
          <p:cNvSpPr/>
          <p:nvPr>
            <p:custDataLst>
              <p:tags r:id="rId8"/>
            </p:custDataLst>
          </p:nvPr>
        </p:nvSpPr>
        <p:spPr bwMode="auto">
          <a:xfrm>
            <a:off x="1903583" y="403034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SVM支持向量机</a:t>
            </a:r>
          </a:p>
        </p:txBody>
      </p:sp>
      <p:sp>
        <p:nvSpPr>
          <p:cNvPr id="10" name="MH_Text_1"/>
          <p:cNvSpPr/>
          <p:nvPr>
            <p:custDataLst>
              <p:tags r:id="rId9"/>
            </p:custDataLst>
          </p:nvPr>
        </p:nvSpPr>
        <p:spPr bwMode="auto">
          <a:xfrm>
            <a:off x="7090263" y="403034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随机森林算法</a:t>
            </a:r>
          </a:p>
        </p:txBody>
      </p:sp>
      <p:sp>
        <p:nvSpPr>
          <p:cNvPr id="11" name="MH_Text_1"/>
          <p:cNvSpPr/>
          <p:nvPr>
            <p:custDataLst>
              <p:tags r:id="rId10"/>
            </p:custDataLst>
          </p:nvPr>
        </p:nvSpPr>
        <p:spPr bwMode="auto">
          <a:xfrm>
            <a:off x="1903583" y="514794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AdaBoost算法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en-US" altLang="zh-CN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K-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近邻算法（</a:t>
            </a:r>
            <a:r>
              <a:rPr lang="en-US" altLang="zh-CN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KNN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算法）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503045"/>
            <a:ext cx="9724390" cy="4977130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KNN 工作原理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1. 假设有一个带有标签的样本数据集（训练样本集），其中包含每条数据与所属分类的对应关系。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2. 输入没有标签的新数据后，将新数据的每个特征与样本集中数据对应的特征进行比较。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1. 计算新数据与样本数据集中每条数据的距离。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2. 对求得的所有距离进行排序（从小到大，越小表示越相似）。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3. 取前 k （k 一般小于等于 20 ）个样本数据对应的分类标签。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3. 求 k 个数据中出现次数最多的分类标签作为新数据的分类</a:t>
            </a:r>
          </a:p>
          <a:p>
            <a:pPr marL="0" indent="0">
              <a:lnSpc>
                <a:spcPct val="130000"/>
              </a:lnSpc>
              <a:buNone/>
            </a:pPr>
            <a:endParaRPr lang="zh-CN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endParaRPr lang="zh-CN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en-US" altLang="zh-CN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KNN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算法的实现流程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503045"/>
            <a:ext cx="9724390" cy="465709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Knn</a:t>
            </a:r>
            <a:r>
              <a:rPr lang="zh-CN" altLang="en-US" dirty="0">
                <a:solidFill>
                  <a:schemeClr val="tx1"/>
                </a:solidFill>
              </a:rPr>
              <a:t>算法</a:t>
            </a:r>
            <a:r>
              <a:rPr lang="en-US" altLang="zh-CN" dirty="0">
                <a:solidFill>
                  <a:schemeClr val="tx1"/>
                </a:solidFill>
              </a:rPr>
              <a:t>实现流程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1.加载数据，并构建对应矩阵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2.归一化数据，消除特征影响差距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3.计算样本距离，预测样本分类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4.用测试数据测试算法准确性</a:t>
            </a:r>
          </a:p>
          <a:p>
            <a:pPr marL="0" indent="0">
              <a:lnSpc>
                <a:spcPct val="130000"/>
              </a:lnSpc>
              <a:buNone/>
            </a:pPr>
            <a:endParaRPr lang="zh-CN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en-US" altLang="zh-CN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KNN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算法的特点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503045"/>
            <a:ext cx="9724390" cy="465709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KNN算法特点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优点：精度高、对异常值不敏感、无数据输入假定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缺点：计算复杂度高、空间复杂度高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适用数据范围：数值型和标称型</a:t>
            </a:r>
          </a:p>
          <a:p>
            <a:pPr marL="0" indent="0">
              <a:lnSpc>
                <a:spcPct val="130000"/>
              </a:lnSpc>
              <a:buNone/>
            </a:pPr>
            <a:endParaRPr lang="zh-CN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监督学习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常见的算法</a:t>
            </a:r>
            <a:endParaRPr lang="zh-CN" altLang="en-US" dirty="0">
              <a:solidFill>
                <a:srgbClr val="1198EB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80" name="MH_Text_1"/>
          <p:cNvSpPr/>
          <p:nvPr>
            <p:custDataLst>
              <p:tags r:id="rId4"/>
            </p:custDataLst>
          </p:nvPr>
        </p:nvSpPr>
        <p:spPr bwMode="auto">
          <a:xfrm>
            <a:off x="1903583" y="155638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K-</a:t>
            </a: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近邻算法</a:t>
            </a:r>
          </a:p>
        </p:txBody>
      </p:sp>
      <p:sp>
        <p:nvSpPr>
          <p:cNvPr id="4" name="MH_Text_1"/>
          <p:cNvSpPr/>
          <p:nvPr>
            <p:custDataLst>
              <p:tags r:id="rId5"/>
            </p:custDataLst>
          </p:nvPr>
        </p:nvSpPr>
        <p:spPr bwMode="auto">
          <a:xfrm>
            <a:off x="7090263" y="155638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solidFill>
            <a:schemeClr val="bg1"/>
          </a:solidFill>
          <a:ln w="12700" algn="ctr">
            <a:solidFill>
              <a:schemeClr val="accent1"/>
            </a:solidFill>
            <a:prstDash val="dash"/>
            <a:miter lim="800000"/>
          </a:ln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Logistic回归算法</a:t>
            </a:r>
          </a:p>
        </p:txBody>
      </p:sp>
      <p:sp>
        <p:nvSpPr>
          <p:cNvPr id="5" name="MH_Text_1"/>
          <p:cNvSpPr/>
          <p:nvPr>
            <p:custDataLst>
              <p:tags r:id="rId6"/>
            </p:custDataLst>
          </p:nvPr>
        </p:nvSpPr>
        <p:spPr bwMode="auto">
          <a:xfrm>
            <a:off x="1903583" y="2744468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朴素贝叶斯算法</a:t>
            </a:r>
          </a:p>
        </p:txBody>
      </p:sp>
      <p:sp>
        <p:nvSpPr>
          <p:cNvPr id="6" name="MH_Text_1"/>
          <p:cNvSpPr/>
          <p:nvPr>
            <p:custDataLst>
              <p:tags r:id="rId7"/>
            </p:custDataLst>
          </p:nvPr>
        </p:nvSpPr>
        <p:spPr bwMode="auto">
          <a:xfrm>
            <a:off x="7090263" y="2744468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决策树算法</a:t>
            </a:r>
          </a:p>
        </p:txBody>
      </p:sp>
      <p:sp>
        <p:nvSpPr>
          <p:cNvPr id="9" name="MH_Text_1"/>
          <p:cNvSpPr/>
          <p:nvPr>
            <p:custDataLst>
              <p:tags r:id="rId8"/>
            </p:custDataLst>
          </p:nvPr>
        </p:nvSpPr>
        <p:spPr bwMode="auto">
          <a:xfrm>
            <a:off x="1903583" y="403034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SVM支持向量机</a:t>
            </a:r>
          </a:p>
        </p:txBody>
      </p:sp>
      <p:sp>
        <p:nvSpPr>
          <p:cNvPr id="10" name="MH_Text_1"/>
          <p:cNvSpPr/>
          <p:nvPr>
            <p:custDataLst>
              <p:tags r:id="rId9"/>
            </p:custDataLst>
          </p:nvPr>
        </p:nvSpPr>
        <p:spPr bwMode="auto">
          <a:xfrm>
            <a:off x="7090263" y="403034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随机森林算法</a:t>
            </a:r>
          </a:p>
        </p:txBody>
      </p:sp>
      <p:sp>
        <p:nvSpPr>
          <p:cNvPr id="11" name="MH_Text_1"/>
          <p:cNvSpPr/>
          <p:nvPr>
            <p:custDataLst>
              <p:tags r:id="rId10"/>
            </p:custDataLst>
          </p:nvPr>
        </p:nvSpPr>
        <p:spPr bwMode="auto">
          <a:xfrm>
            <a:off x="1903583" y="514794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AdaBoost算法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Logistic回归算法</a:t>
            </a:r>
            <a:endParaRPr lang="zh-CN" altLang="en-US" dirty="0">
              <a:solidFill>
                <a:srgbClr val="1198EB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503045"/>
            <a:ext cx="9724390" cy="4977130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Logistic回归算法工作原理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在每个特征上都乘以一个回归系数，然后把所有结果值相加，将这个总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和代入 Sigmoid 函数中，进而得到一个范围在 0~1 之间的数值。任何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大于 0.5 的数据被分入 1 类，小于 0.5 即被归入 0 类。所以，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Logistic 回归也可以被看成是一种概率估计</a:t>
            </a:r>
          </a:p>
          <a:p>
            <a:pPr marL="0" indent="0">
              <a:lnSpc>
                <a:spcPct val="130000"/>
              </a:lnSpc>
              <a:buNone/>
            </a:pPr>
            <a:endParaRPr lang="zh-CN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Logistic回归算法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的实现流程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503045"/>
            <a:ext cx="9724390" cy="465709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ym typeface="+mn-ea"/>
              </a:rPr>
              <a:t>Logistic回归算法</a:t>
            </a:r>
            <a:r>
              <a:rPr lang="en-US" altLang="zh-CN" dirty="0">
                <a:solidFill>
                  <a:schemeClr val="tx1"/>
                </a:solidFill>
              </a:rPr>
              <a:t>实现流程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1.加载数据，并将数据类型转化为数值型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2.将每个回归系数初始化为 1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3.计算整个数据集的梯度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4.使用步长 x 梯度更新回归系数的向量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5.3-4步重复R次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6.函数收敛之后返回回归系数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7.对测试数据基于训练完成的回归系数进行简单的回归计算，判定它们所属类别</a:t>
            </a:r>
          </a:p>
          <a:p>
            <a:pPr marL="0" indent="0">
              <a:lnSpc>
                <a:spcPct val="130000"/>
              </a:lnSpc>
              <a:buNone/>
            </a:pPr>
            <a:endParaRPr lang="zh-CN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机器学习</a:t>
            </a:r>
          </a:p>
        </p:txBody>
      </p:sp>
      <p:pic>
        <p:nvPicPr>
          <p:cNvPr id="7" name="图片 6" descr="1"/>
          <p:cNvPicPr>
            <a:picLocks noChangeAspect="1"/>
          </p:cNvPicPr>
          <p:nvPr/>
        </p:nvPicPr>
        <p:blipFill>
          <a:blip r:embed="rId6" cstate="print"/>
          <a:srcRect l="67" t="2251" r="15721" b="36774"/>
          <a:stretch>
            <a:fillRect/>
          </a:stretch>
        </p:blipFill>
        <p:spPr>
          <a:xfrm>
            <a:off x="2865120" y="1282700"/>
            <a:ext cx="5775325" cy="55848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Logistic回归算法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503045"/>
            <a:ext cx="9724390" cy="465709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ym typeface="+mn-ea"/>
              </a:rPr>
              <a:t>Logistic回归算法</a:t>
            </a:r>
            <a:r>
              <a:rPr lang="en-US" altLang="zh-CN" dirty="0">
                <a:solidFill>
                  <a:schemeClr val="tx1"/>
                </a:solidFill>
              </a:rPr>
              <a:t>特点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优点：计算代价不高，易于理解和实现。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缺点：容易欠拟合，分类精度可能不高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适用数据范围：数值型和标称型</a:t>
            </a:r>
          </a:p>
          <a:p>
            <a:pPr marL="0" indent="0">
              <a:lnSpc>
                <a:spcPct val="130000"/>
              </a:lnSpc>
              <a:buNone/>
            </a:pPr>
            <a:endParaRPr lang="zh-CN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监督学习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常见的算法</a:t>
            </a:r>
            <a:endParaRPr lang="zh-CN" altLang="en-US" dirty="0">
              <a:solidFill>
                <a:srgbClr val="1198EB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80" name="MH_Text_1"/>
          <p:cNvSpPr/>
          <p:nvPr>
            <p:custDataLst>
              <p:tags r:id="rId4"/>
            </p:custDataLst>
          </p:nvPr>
        </p:nvSpPr>
        <p:spPr bwMode="auto">
          <a:xfrm>
            <a:off x="1903583" y="155638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K-</a:t>
            </a: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近邻算法</a:t>
            </a:r>
          </a:p>
        </p:txBody>
      </p:sp>
      <p:sp>
        <p:nvSpPr>
          <p:cNvPr id="4" name="MH_Text_1"/>
          <p:cNvSpPr/>
          <p:nvPr>
            <p:custDataLst>
              <p:tags r:id="rId5"/>
            </p:custDataLst>
          </p:nvPr>
        </p:nvSpPr>
        <p:spPr bwMode="auto">
          <a:xfrm>
            <a:off x="7090263" y="155638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Logistic回归算法</a:t>
            </a:r>
          </a:p>
        </p:txBody>
      </p:sp>
      <p:sp>
        <p:nvSpPr>
          <p:cNvPr id="5" name="MH_Text_1"/>
          <p:cNvSpPr/>
          <p:nvPr>
            <p:custDataLst>
              <p:tags r:id="rId6"/>
            </p:custDataLst>
          </p:nvPr>
        </p:nvSpPr>
        <p:spPr bwMode="auto">
          <a:xfrm>
            <a:off x="1903583" y="2744468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solidFill>
            <a:schemeClr val="bg1"/>
          </a:solidFill>
          <a:ln w="12700" algn="ctr">
            <a:solidFill>
              <a:schemeClr val="accent1"/>
            </a:solidFill>
            <a:prstDash val="dash"/>
            <a:miter lim="800000"/>
          </a:ln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朴素贝叶斯算法</a:t>
            </a:r>
          </a:p>
        </p:txBody>
      </p:sp>
      <p:sp>
        <p:nvSpPr>
          <p:cNvPr id="6" name="MH_Text_1"/>
          <p:cNvSpPr/>
          <p:nvPr>
            <p:custDataLst>
              <p:tags r:id="rId7"/>
            </p:custDataLst>
          </p:nvPr>
        </p:nvSpPr>
        <p:spPr bwMode="auto">
          <a:xfrm>
            <a:off x="7090263" y="2744468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决策树算法</a:t>
            </a:r>
          </a:p>
        </p:txBody>
      </p:sp>
      <p:sp>
        <p:nvSpPr>
          <p:cNvPr id="9" name="MH_Text_1"/>
          <p:cNvSpPr/>
          <p:nvPr>
            <p:custDataLst>
              <p:tags r:id="rId8"/>
            </p:custDataLst>
          </p:nvPr>
        </p:nvSpPr>
        <p:spPr bwMode="auto">
          <a:xfrm>
            <a:off x="1903583" y="403034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SVM支持向量机</a:t>
            </a:r>
          </a:p>
        </p:txBody>
      </p:sp>
      <p:sp>
        <p:nvSpPr>
          <p:cNvPr id="10" name="MH_Text_1"/>
          <p:cNvSpPr/>
          <p:nvPr>
            <p:custDataLst>
              <p:tags r:id="rId9"/>
            </p:custDataLst>
          </p:nvPr>
        </p:nvSpPr>
        <p:spPr bwMode="auto">
          <a:xfrm>
            <a:off x="7090263" y="403034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随机森林算法</a:t>
            </a:r>
          </a:p>
        </p:txBody>
      </p:sp>
      <p:sp>
        <p:nvSpPr>
          <p:cNvPr id="11" name="MH_Text_1"/>
          <p:cNvSpPr/>
          <p:nvPr>
            <p:custDataLst>
              <p:tags r:id="rId10"/>
            </p:custDataLst>
          </p:nvPr>
        </p:nvSpPr>
        <p:spPr bwMode="auto">
          <a:xfrm>
            <a:off x="1903583" y="514794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AdaBoost算法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朴素贝叶斯算法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503045"/>
            <a:ext cx="9724390" cy="4977130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朴素贝叶斯算法工作原理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对于给出的待分类项，求解在此项出现的条件下各个类别出现的概率，哪个最大，就认为此待分类项属于哪个类别</a:t>
            </a:r>
          </a:p>
          <a:p>
            <a:pPr marL="0" indent="0">
              <a:lnSpc>
                <a:spcPct val="130000"/>
              </a:lnSpc>
              <a:buNone/>
            </a:pPr>
            <a:endParaRPr lang="zh-CN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朴素贝叶斯算法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的实现流程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503045"/>
            <a:ext cx="9724390" cy="465709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endParaRPr lang="zh-CN" altLang="en-US" dirty="0"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ym typeface="+mn-ea"/>
              </a:rPr>
              <a:t>朴素贝叶斯算法</a:t>
            </a:r>
            <a:r>
              <a:rPr lang="en-US" altLang="zh-CN" dirty="0">
                <a:solidFill>
                  <a:schemeClr val="tx1"/>
                </a:solidFill>
              </a:rPr>
              <a:t>实现流程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1. 确定特征属性，获取训练样本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2. 对每个类别分别计算概率P（y）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3. 对每个特征属性计算所有划分的条件概率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4. 对于每个类别计算概率p（x|y）p(y)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5. 以上个步骤中计算出的最大值作为x的类别</a:t>
            </a:r>
          </a:p>
          <a:p>
            <a:pPr marL="0" indent="0">
              <a:lnSpc>
                <a:spcPct val="130000"/>
              </a:lnSpc>
              <a:buNone/>
            </a:pPr>
            <a:endParaRPr lang="zh-CN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朴素贝叶斯算法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503045"/>
            <a:ext cx="9724390" cy="465709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ym typeface="+mn-ea"/>
              </a:rPr>
              <a:t>朴素贝叶斯算法</a:t>
            </a:r>
            <a:r>
              <a:rPr lang="en-US" altLang="zh-CN" dirty="0">
                <a:solidFill>
                  <a:schemeClr val="tx1"/>
                </a:solidFill>
              </a:rPr>
              <a:t>特点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1.优点：在数据较少的情况下仍然有效，可以处理多类别问题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2.缺点：对于输入数据的准备方式较为敏感。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3.适用数据范围：标称型</a:t>
            </a:r>
          </a:p>
          <a:p>
            <a:pPr marL="0" indent="0">
              <a:lnSpc>
                <a:spcPct val="130000"/>
              </a:lnSpc>
              <a:buNone/>
            </a:pPr>
            <a:endParaRPr lang="zh-CN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监督学习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常见的算法</a:t>
            </a:r>
            <a:endParaRPr lang="zh-CN" altLang="en-US" dirty="0">
              <a:solidFill>
                <a:srgbClr val="1198EB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80" name="MH_Text_1"/>
          <p:cNvSpPr/>
          <p:nvPr>
            <p:custDataLst>
              <p:tags r:id="rId4"/>
            </p:custDataLst>
          </p:nvPr>
        </p:nvSpPr>
        <p:spPr bwMode="auto">
          <a:xfrm>
            <a:off x="1903583" y="155638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K-</a:t>
            </a: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近邻算法</a:t>
            </a:r>
          </a:p>
        </p:txBody>
      </p:sp>
      <p:sp>
        <p:nvSpPr>
          <p:cNvPr id="4" name="MH_Text_1"/>
          <p:cNvSpPr/>
          <p:nvPr>
            <p:custDataLst>
              <p:tags r:id="rId5"/>
            </p:custDataLst>
          </p:nvPr>
        </p:nvSpPr>
        <p:spPr bwMode="auto">
          <a:xfrm>
            <a:off x="7090263" y="155638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Logistic回归算法</a:t>
            </a:r>
          </a:p>
        </p:txBody>
      </p:sp>
      <p:sp>
        <p:nvSpPr>
          <p:cNvPr id="5" name="MH_Text_1"/>
          <p:cNvSpPr/>
          <p:nvPr>
            <p:custDataLst>
              <p:tags r:id="rId6"/>
            </p:custDataLst>
          </p:nvPr>
        </p:nvSpPr>
        <p:spPr bwMode="auto">
          <a:xfrm>
            <a:off x="1903583" y="2744468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朴素贝叶斯算法</a:t>
            </a:r>
          </a:p>
        </p:txBody>
      </p:sp>
      <p:sp>
        <p:nvSpPr>
          <p:cNvPr id="6" name="MH_Text_1"/>
          <p:cNvSpPr/>
          <p:nvPr>
            <p:custDataLst>
              <p:tags r:id="rId7"/>
            </p:custDataLst>
          </p:nvPr>
        </p:nvSpPr>
        <p:spPr bwMode="auto">
          <a:xfrm>
            <a:off x="7090263" y="2744468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solidFill>
            <a:schemeClr val="bg1"/>
          </a:solidFill>
          <a:ln w="12700" algn="ctr">
            <a:solidFill>
              <a:schemeClr val="accent1"/>
            </a:solidFill>
            <a:prstDash val="dash"/>
            <a:miter lim="800000"/>
          </a:ln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决策树算法</a:t>
            </a:r>
          </a:p>
        </p:txBody>
      </p:sp>
      <p:sp>
        <p:nvSpPr>
          <p:cNvPr id="9" name="MH_Text_1"/>
          <p:cNvSpPr/>
          <p:nvPr>
            <p:custDataLst>
              <p:tags r:id="rId8"/>
            </p:custDataLst>
          </p:nvPr>
        </p:nvSpPr>
        <p:spPr bwMode="auto">
          <a:xfrm>
            <a:off x="1903583" y="403034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SVM支持向量机</a:t>
            </a:r>
          </a:p>
        </p:txBody>
      </p:sp>
      <p:sp>
        <p:nvSpPr>
          <p:cNvPr id="10" name="MH_Text_1"/>
          <p:cNvSpPr/>
          <p:nvPr>
            <p:custDataLst>
              <p:tags r:id="rId9"/>
            </p:custDataLst>
          </p:nvPr>
        </p:nvSpPr>
        <p:spPr bwMode="auto">
          <a:xfrm>
            <a:off x="7090263" y="403034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随机森林算法</a:t>
            </a:r>
          </a:p>
        </p:txBody>
      </p:sp>
      <p:sp>
        <p:nvSpPr>
          <p:cNvPr id="11" name="MH_Text_1"/>
          <p:cNvSpPr/>
          <p:nvPr>
            <p:custDataLst>
              <p:tags r:id="rId10"/>
            </p:custDataLst>
          </p:nvPr>
        </p:nvSpPr>
        <p:spPr bwMode="auto">
          <a:xfrm>
            <a:off x="1903583" y="514794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AdaBoost算法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决策树算法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503045"/>
            <a:ext cx="9724390" cy="4977130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决策树算法工作原理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决策树是通过一系列规则对数据进行分类的过程。它提供一种在什么条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件下会得到什么值的类似规则的方法。决策树分为分类树和回归树两种，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分类树对离散变量做决策树，回归树对连续变量做决策树。</a:t>
            </a:r>
          </a:p>
          <a:p>
            <a:pPr marL="0" indent="0">
              <a:lnSpc>
                <a:spcPct val="130000"/>
              </a:lnSpc>
              <a:buNone/>
            </a:pPr>
            <a:endParaRPr lang="zh-CN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决策树算法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的实现流程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503045"/>
            <a:ext cx="9724390" cy="465709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endParaRPr lang="zh-CN" altLang="en-US" dirty="0"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ym typeface="+mn-ea"/>
              </a:rPr>
              <a:t>决策树算法</a:t>
            </a:r>
            <a:r>
              <a:rPr lang="en-US" altLang="zh-CN" dirty="0">
                <a:solidFill>
                  <a:schemeClr val="tx1"/>
                </a:solidFill>
              </a:rPr>
              <a:t>实现流程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1. 加载数据集并构建对应矩阵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2. 熵的计算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3. 根据最佳分割feature进行数据分割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4. 根据最大信息增益选择最佳分割feature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5. 递归构建决策树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6. 样本分类</a:t>
            </a:r>
          </a:p>
          <a:p>
            <a:pPr marL="0" indent="0">
              <a:lnSpc>
                <a:spcPct val="130000"/>
              </a:lnSpc>
              <a:buNone/>
            </a:pPr>
            <a:endParaRPr lang="zh-CN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决策树算法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503045"/>
            <a:ext cx="9724390" cy="465709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ym typeface="+mn-ea"/>
              </a:rPr>
              <a:t>决策树算法</a:t>
            </a:r>
            <a:r>
              <a:rPr lang="en-US" altLang="zh-CN" dirty="0">
                <a:solidFill>
                  <a:schemeClr val="tx1"/>
                </a:solidFill>
              </a:rPr>
              <a:t>特点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1. 优点：计算复杂度不高，输出结果易于理解，对中间值缺失不敏感，可以处理不相关的特征数据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2. 缺点：可能会产生过度匹配的问题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3. 适用数据范围：数值型和标称型</a:t>
            </a:r>
          </a:p>
          <a:p>
            <a:pPr marL="0" indent="0">
              <a:lnSpc>
                <a:spcPct val="130000"/>
              </a:lnSpc>
              <a:buNone/>
            </a:pPr>
            <a:endParaRPr lang="zh-CN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监督学习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常见的算法</a:t>
            </a:r>
            <a:endParaRPr lang="zh-CN" altLang="en-US" dirty="0">
              <a:solidFill>
                <a:srgbClr val="1198EB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80" name="MH_Text_1"/>
          <p:cNvSpPr/>
          <p:nvPr>
            <p:custDataLst>
              <p:tags r:id="rId4"/>
            </p:custDataLst>
          </p:nvPr>
        </p:nvSpPr>
        <p:spPr bwMode="auto">
          <a:xfrm>
            <a:off x="1903583" y="155638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K-</a:t>
            </a: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近邻算法</a:t>
            </a:r>
          </a:p>
        </p:txBody>
      </p:sp>
      <p:sp>
        <p:nvSpPr>
          <p:cNvPr id="4" name="MH_Text_1"/>
          <p:cNvSpPr/>
          <p:nvPr>
            <p:custDataLst>
              <p:tags r:id="rId5"/>
            </p:custDataLst>
          </p:nvPr>
        </p:nvSpPr>
        <p:spPr bwMode="auto">
          <a:xfrm>
            <a:off x="7090263" y="155638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Logistic回归算法</a:t>
            </a:r>
          </a:p>
        </p:txBody>
      </p:sp>
      <p:sp>
        <p:nvSpPr>
          <p:cNvPr id="5" name="MH_Text_1"/>
          <p:cNvSpPr/>
          <p:nvPr>
            <p:custDataLst>
              <p:tags r:id="rId6"/>
            </p:custDataLst>
          </p:nvPr>
        </p:nvSpPr>
        <p:spPr bwMode="auto">
          <a:xfrm>
            <a:off x="1903583" y="2744468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朴素贝叶斯算法</a:t>
            </a:r>
          </a:p>
        </p:txBody>
      </p:sp>
      <p:sp>
        <p:nvSpPr>
          <p:cNvPr id="6" name="MH_Text_1"/>
          <p:cNvSpPr/>
          <p:nvPr>
            <p:custDataLst>
              <p:tags r:id="rId7"/>
            </p:custDataLst>
          </p:nvPr>
        </p:nvSpPr>
        <p:spPr bwMode="auto">
          <a:xfrm>
            <a:off x="7090263" y="2744468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决策树算法</a:t>
            </a:r>
          </a:p>
        </p:txBody>
      </p:sp>
      <p:sp>
        <p:nvSpPr>
          <p:cNvPr id="9" name="MH_Text_1"/>
          <p:cNvSpPr/>
          <p:nvPr>
            <p:custDataLst>
              <p:tags r:id="rId8"/>
            </p:custDataLst>
          </p:nvPr>
        </p:nvSpPr>
        <p:spPr bwMode="auto">
          <a:xfrm>
            <a:off x="1903583" y="403034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solidFill>
            <a:schemeClr val="bg1"/>
          </a:solidFill>
          <a:ln w="12700" algn="ctr">
            <a:solidFill>
              <a:schemeClr val="accent1"/>
            </a:solidFill>
            <a:prstDash val="dash"/>
            <a:miter lim="800000"/>
          </a:ln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SVM支持向量机</a:t>
            </a:r>
          </a:p>
        </p:txBody>
      </p:sp>
      <p:sp>
        <p:nvSpPr>
          <p:cNvPr id="10" name="MH_Text_1"/>
          <p:cNvSpPr/>
          <p:nvPr>
            <p:custDataLst>
              <p:tags r:id="rId9"/>
            </p:custDataLst>
          </p:nvPr>
        </p:nvSpPr>
        <p:spPr bwMode="auto">
          <a:xfrm>
            <a:off x="7090263" y="403034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随机森林算法</a:t>
            </a:r>
          </a:p>
        </p:txBody>
      </p:sp>
      <p:sp>
        <p:nvSpPr>
          <p:cNvPr id="11" name="MH_Text_1"/>
          <p:cNvSpPr/>
          <p:nvPr>
            <p:custDataLst>
              <p:tags r:id="rId10"/>
            </p:custDataLst>
          </p:nvPr>
        </p:nvSpPr>
        <p:spPr bwMode="auto">
          <a:xfrm>
            <a:off x="1903583" y="514794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AdaBoost算法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机器学习</a:t>
            </a:r>
          </a:p>
        </p:txBody>
      </p:sp>
      <p:pic>
        <p:nvPicPr>
          <p:cNvPr id="3" name="图片 2" descr="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86330" y="1369695"/>
            <a:ext cx="3051810" cy="5412740"/>
          </a:xfrm>
          <a:prstGeom prst="rect">
            <a:avLst/>
          </a:prstGeom>
        </p:spPr>
      </p:pic>
      <p:pic>
        <p:nvPicPr>
          <p:cNvPr id="4" name="图片 3" descr="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38140" y="2585720"/>
            <a:ext cx="4761865" cy="29806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503045"/>
            <a:ext cx="9724390" cy="4977130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ym typeface="+mn-ea"/>
              </a:rPr>
              <a:t>SVM</a:t>
            </a:r>
            <a:r>
              <a:rPr lang="zh-CN" altLang="en-US" dirty="0">
                <a:sym typeface="+mn-ea"/>
              </a:rPr>
              <a:t>支持向量机</a:t>
            </a:r>
            <a:r>
              <a:rPr lang="zh-CN" altLang="en-US" dirty="0">
                <a:solidFill>
                  <a:schemeClr val="tx1"/>
                </a:solidFill>
              </a:rPr>
              <a:t>算法工作原理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                        </a:t>
            </a:r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寻找最大分类间距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				      2.通过拉格朗日函数求优化的问</a:t>
            </a:r>
            <a:r>
              <a:rPr lang="zh-CN" altLang="en-US" dirty="0">
                <a:solidFill>
                  <a:schemeClr val="tx1"/>
                </a:solidFill>
              </a:rPr>
              <a:t>题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不适应问题：有多个解的问题</a:t>
            </a:r>
          </a:p>
          <a:p>
            <a:pPr marL="0" indent="0">
              <a:lnSpc>
                <a:spcPct val="130000"/>
              </a:lnSpc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endParaRPr 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0395" y="2804795"/>
            <a:ext cx="4792980" cy="3284855"/>
          </a:xfrm>
          <a:prstGeom prst="rect">
            <a:avLst/>
          </a:prstGeom>
        </p:spPr>
      </p:pic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支持向量机</a:t>
            </a:r>
            <a:r>
              <a:rPr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算法</a:t>
            </a:r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SVM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支持向量机</a:t>
            </a:r>
            <a:r>
              <a:rPr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的实现流程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503045"/>
            <a:ext cx="9724390" cy="4657090"/>
          </a:xfrm>
        </p:spPr>
        <p:txBody>
          <a:bodyPr>
            <a:normAutofit fontScale="90000"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endParaRPr lang="zh-CN" altLang="en-US" dirty="0"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ym typeface="+mn-ea"/>
              </a:rPr>
              <a:t>SVM</a:t>
            </a:r>
            <a:r>
              <a:rPr lang="zh-CN" altLang="en-US" dirty="0">
                <a:sym typeface="+mn-ea"/>
              </a:rPr>
              <a:t>支持向量机算法</a:t>
            </a:r>
            <a:r>
              <a:rPr lang="en-US" altLang="zh-CN" dirty="0">
                <a:solidFill>
                  <a:schemeClr val="tx1"/>
                </a:solidFill>
              </a:rPr>
              <a:t>实现流程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收集数据：可以使用任意方法。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准备数据：需要数值型数据。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分析数据：有助于可视化分隔超平面。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训练算法：SVM的大部分时间都源自训练，该过程主要实现两个参数的调优。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测试算法：十分简单的计算过程就可以实现。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使用算法：几乎所有分类问题都可以使用SVM，值得一提的是，SVM本身是一个二类分类器，对多类问题应用SVM需要对代码做一些修改</a:t>
            </a:r>
          </a:p>
          <a:p>
            <a:pPr marL="0" indent="0">
              <a:lnSpc>
                <a:spcPct val="130000"/>
              </a:lnSpc>
              <a:buNone/>
            </a:pPr>
            <a:endParaRPr lang="zh-CN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en-US" altLang="zh-CN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支持向量机算法</a:t>
            </a:r>
            <a:r>
              <a:rPr lang="en-US" altLang="zh-CN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--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核函数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503045"/>
            <a:ext cx="9724390" cy="465709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dirty="0"/>
              <a:t>对于线性可分的情况，</a:t>
            </a:r>
            <a:r>
              <a:rPr lang="en-US" dirty="0"/>
              <a:t>SVM</a:t>
            </a:r>
            <a:r>
              <a:rPr dirty="0"/>
              <a:t>效果明显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dirty="0"/>
              <a:t>而</a:t>
            </a:r>
            <a:r>
              <a:rPr dirty="0"/>
              <a:t>对于非线性的情况，</a:t>
            </a:r>
            <a:r>
              <a:rPr lang="en-US" dirty="0"/>
              <a:t>SVM</a:t>
            </a:r>
            <a:r>
              <a:rPr dirty="0"/>
              <a:t>此时需要用到一种叫核函数(kernel)的工具</a:t>
            </a:r>
            <a:r>
              <a:rPr lang="zh-CN" dirty="0"/>
              <a:t>，</a:t>
            </a:r>
            <a:r>
              <a:rPr dirty="0"/>
              <a:t>将数据</a:t>
            </a:r>
            <a:r>
              <a:rPr lang="zh-CN" dirty="0"/>
              <a:t>映射到高维空间，从而达到线性可分。</a:t>
            </a:r>
          </a:p>
          <a:p>
            <a:pPr marL="0" indent="0">
              <a:lnSpc>
                <a:spcPct val="130000"/>
              </a:lnSpc>
              <a:buNone/>
            </a:pPr>
            <a:endParaRPr lang="zh-CN" dirty="0"/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SVM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支持向量机</a:t>
            </a:r>
            <a:r>
              <a:rPr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503045"/>
            <a:ext cx="9724390" cy="465709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ym typeface="+mn-ea"/>
              </a:rPr>
              <a:t>SVM</a:t>
            </a:r>
            <a:r>
              <a:rPr lang="zh-CN" altLang="en-US" dirty="0">
                <a:sym typeface="+mn-ea"/>
              </a:rPr>
              <a:t>支持向量机算法</a:t>
            </a:r>
            <a:r>
              <a:rPr lang="en-US" altLang="zh-CN" dirty="0">
                <a:solidFill>
                  <a:schemeClr val="tx1"/>
                </a:solidFill>
              </a:rPr>
              <a:t>特点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1. 优点：泛化（由具体的、个别的扩大为一般的，就是说：模型训练完后的新样本）错误率低，计算开销不大，结果易理解。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缺点：对参数调节和核函数的选择敏感，原始分类器不加修改仅适合于处理二分类问题。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使用数据类型：数值型和标称型数据</a:t>
            </a:r>
          </a:p>
          <a:p>
            <a:pPr marL="0" indent="0">
              <a:lnSpc>
                <a:spcPct val="130000"/>
              </a:lnSpc>
              <a:buNone/>
            </a:pPr>
            <a:endParaRPr lang="zh-CN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监督学习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常见的算法</a:t>
            </a:r>
            <a:endParaRPr lang="zh-CN" altLang="en-US" dirty="0">
              <a:solidFill>
                <a:srgbClr val="1198EB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80" name="MH_Text_1"/>
          <p:cNvSpPr/>
          <p:nvPr>
            <p:custDataLst>
              <p:tags r:id="rId4"/>
            </p:custDataLst>
          </p:nvPr>
        </p:nvSpPr>
        <p:spPr bwMode="auto">
          <a:xfrm>
            <a:off x="1903583" y="155638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K-</a:t>
            </a: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近邻算法</a:t>
            </a:r>
          </a:p>
        </p:txBody>
      </p:sp>
      <p:sp>
        <p:nvSpPr>
          <p:cNvPr id="4" name="MH_Text_1"/>
          <p:cNvSpPr/>
          <p:nvPr>
            <p:custDataLst>
              <p:tags r:id="rId5"/>
            </p:custDataLst>
          </p:nvPr>
        </p:nvSpPr>
        <p:spPr bwMode="auto">
          <a:xfrm>
            <a:off x="7090263" y="155638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Logistic回归算法</a:t>
            </a:r>
          </a:p>
        </p:txBody>
      </p:sp>
      <p:sp>
        <p:nvSpPr>
          <p:cNvPr id="5" name="MH_Text_1"/>
          <p:cNvSpPr/>
          <p:nvPr>
            <p:custDataLst>
              <p:tags r:id="rId6"/>
            </p:custDataLst>
          </p:nvPr>
        </p:nvSpPr>
        <p:spPr bwMode="auto">
          <a:xfrm>
            <a:off x="1903583" y="2744468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朴素贝叶斯算法</a:t>
            </a:r>
          </a:p>
        </p:txBody>
      </p:sp>
      <p:sp>
        <p:nvSpPr>
          <p:cNvPr id="6" name="MH_Text_1"/>
          <p:cNvSpPr/>
          <p:nvPr>
            <p:custDataLst>
              <p:tags r:id="rId7"/>
            </p:custDataLst>
          </p:nvPr>
        </p:nvSpPr>
        <p:spPr bwMode="auto">
          <a:xfrm>
            <a:off x="7090263" y="2744468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决策树算法</a:t>
            </a:r>
          </a:p>
        </p:txBody>
      </p:sp>
      <p:sp>
        <p:nvSpPr>
          <p:cNvPr id="9" name="MH_Text_1"/>
          <p:cNvSpPr/>
          <p:nvPr>
            <p:custDataLst>
              <p:tags r:id="rId8"/>
            </p:custDataLst>
          </p:nvPr>
        </p:nvSpPr>
        <p:spPr bwMode="auto">
          <a:xfrm>
            <a:off x="1903583" y="403034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SVM支持向量机</a:t>
            </a:r>
          </a:p>
        </p:txBody>
      </p:sp>
      <p:sp>
        <p:nvSpPr>
          <p:cNvPr id="10" name="MH_Text_1"/>
          <p:cNvSpPr/>
          <p:nvPr>
            <p:custDataLst>
              <p:tags r:id="rId9"/>
            </p:custDataLst>
          </p:nvPr>
        </p:nvSpPr>
        <p:spPr bwMode="auto">
          <a:xfrm>
            <a:off x="7090263" y="403034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solidFill>
            <a:schemeClr val="bg1"/>
          </a:solidFill>
          <a:ln w="12700" algn="ctr">
            <a:solidFill>
              <a:schemeClr val="bg1"/>
            </a:solidFill>
            <a:prstDash val="dash"/>
            <a:miter lim="800000"/>
          </a:ln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随机森林算法</a:t>
            </a:r>
          </a:p>
        </p:txBody>
      </p:sp>
      <p:sp>
        <p:nvSpPr>
          <p:cNvPr id="11" name="MH_Text_1"/>
          <p:cNvSpPr/>
          <p:nvPr>
            <p:custDataLst>
              <p:tags r:id="rId10"/>
            </p:custDataLst>
          </p:nvPr>
        </p:nvSpPr>
        <p:spPr bwMode="auto">
          <a:xfrm>
            <a:off x="1903583" y="514794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AdaBoost算法</a:t>
            </a:r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随机森林算法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503045"/>
            <a:ext cx="9724390" cy="4977130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随机森林算法工作原理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随机森林指的是利用多棵树对样本进行训练并预测的一种分类器</a:t>
            </a:r>
          </a:p>
          <a:p>
            <a:pPr marL="0" indent="0">
              <a:lnSpc>
                <a:spcPct val="130000"/>
              </a:lnSpc>
              <a:buNone/>
            </a:pPr>
            <a:endParaRPr lang="zh-CN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随机森林算法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的实现流程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503045"/>
            <a:ext cx="9724390" cy="465709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endParaRPr lang="zh-CN" altLang="en-US" dirty="0"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随机森林算法实现流程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1.采取有放回的抽样方式构造子数据集，保证不同子集之间的数量级一样（不同子集／同一子集 之间的元素可以重复）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2. 利用子数据集来构建子决策树，将这个数据放到每个子决策树中，每个子决策树输出一个结果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3. 然后统计子决策树的投票结果，得到最终的分类就是随机森林的输出结果</a:t>
            </a:r>
          </a:p>
          <a:p>
            <a:pPr marL="0" indent="0">
              <a:lnSpc>
                <a:spcPct val="130000"/>
              </a:lnSpc>
              <a:buNone/>
            </a:pPr>
            <a:endParaRPr lang="zh-CN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随机森林算法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503045"/>
            <a:ext cx="9724390" cy="4657090"/>
          </a:xfrm>
        </p:spPr>
        <p:txBody>
          <a:bodyPr>
            <a:normAutofit fontScale="90000"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ym typeface="+mn-ea"/>
              </a:rPr>
              <a:t>随机森林算法</a:t>
            </a:r>
            <a:r>
              <a:rPr lang="en-US" altLang="zh-CN" dirty="0">
                <a:solidFill>
                  <a:schemeClr val="tx1"/>
                </a:solidFill>
              </a:rPr>
              <a:t>特点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1.优点：它能够处理很高维度（feature很多）的数据，并且不用做特征选择</a:t>
            </a:r>
            <a:r>
              <a:rPr lang="zh-CN" altLang="en-US" dirty="0">
                <a:solidFill>
                  <a:schemeClr val="tx1"/>
                </a:solidFill>
              </a:rPr>
              <a:t>，在训练完后，它能够给出哪些feature比较重要，对于不平衡的数据集来说，它可以平衡误差。在创建随机森林的时候，模型泛化能力强，训练速度快，容易做成并行化方法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2.缺点：随机森林已经被证明在某些噪音较大的分类或回归问题上会过拟</a:t>
            </a:r>
            <a:r>
              <a:rPr lang="zh-CN" altLang="en-US" dirty="0">
                <a:solidFill>
                  <a:schemeClr val="tx1"/>
                </a:solidFill>
              </a:rPr>
              <a:t>，另外对于有不同取值的属性的数据，取值划分较多的属性会对随机森林产生更大的影响，所以随机森林在这种数据上产出的属性权值是不可信的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3.适用数据范围：数值型和标称型</a:t>
            </a:r>
          </a:p>
          <a:p>
            <a:pPr marL="0" indent="0">
              <a:lnSpc>
                <a:spcPct val="130000"/>
              </a:lnSpc>
              <a:buNone/>
            </a:pPr>
            <a:endParaRPr lang="zh-CN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监督学习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常见的算法</a:t>
            </a:r>
            <a:endParaRPr lang="zh-CN" altLang="en-US" dirty="0">
              <a:solidFill>
                <a:srgbClr val="1198EB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80" name="MH_Text_1"/>
          <p:cNvSpPr/>
          <p:nvPr>
            <p:custDataLst>
              <p:tags r:id="rId4"/>
            </p:custDataLst>
          </p:nvPr>
        </p:nvSpPr>
        <p:spPr bwMode="auto">
          <a:xfrm>
            <a:off x="1918188" y="1541778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K-</a:t>
            </a: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近邻算法</a:t>
            </a:r>
          </a:p>
        </p:txBody>
      </p:sp>
      <p:sp>
        <p:nvSpPr>
          <p:cNvPr id="4" name="MH_Text_1"/>
          <p:cNvSpPr/>
          <p:nvPr>
            <p:custDataLst>
              <p:tags r:id="rId5"/>
            </p:custDataLst>
          </p:nvPr>
        </p:nvSpPr>
        <p:spPr bwMode="auto">
          <a:xfrm>
            <a:off x="7104868" y="1541778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Logistic回归算法</a:t>
            </a:r>
          </a:p>
        </p:txBody>
      </p:sp>
      <p:sp>
        <p:nvSpPr>
          <p:cNvPr id="5" name="MH_Text_1"/>
          <p:cNvSpPr/>
          <p:nvPr>
            <p:custDataLst>
              <p:tags r:id="rId6"/>
            </p:custDataLst>
          </p:nvPr>
        </p:nvSpPr>
        <p:spPr bwMode="auto">
          <a:xfrm>
            <a:off x="1918188" y="272986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朴素贝叶斯算法</a:t>
            </a:r>
          </a:p>
        </p:txBody>
      </p:sp>
      <p:sp>
        <p:nvSpPr>
          <p:cNvPr id="6" name="MH_Text_1"/>
          <p:cNvSpPr/>
          <p:nvPr>
            <p:custDataLst>
              <p:tags r:id="rId7"/>
            </p:custDataLst>
          </p:nvPr>
        </p:nvSpPr>
        <p:spPr bwMode="auto">
          <a:xfrm>
            <a:off x="7104868" y="272986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决策树算法</a:t>
            </a:r>
          </a:p>
        </p:txBody>
      </p:sp>
      <p:sp>
        <p:nvSpPr>
          <p:cNvPr id="9" name="MH_Text_1"/>
          <p:cNvSpPr/>
          <p:nvPr>
            <p:custDataLst>
              <p:tags r:id="rId8"/>
            </p:custDataLst>
          </p:nvPr>
        </p:nvSpPr>
        <p:spPr bwMode="auto">
          <a:xfrm>
            <a:off x="1918188" y="4015738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SVM支持向量机</a:t>
            </a:r>
          </a:p>
        </p:txBody>
      </p:sp>
      <p:sp>
        <p:nvSpPr>
          <p:cNvPr id="10" name="MH_Text_1"/>
          <p:cNvSpPr/>
          <p:nvPr>
            <p:custDataLst>
              <p:tags r:id="rId9"/>
            </p:custDataLst>
          </p:nvPr>
        </p:nvSpPr>
        <p:spPr bwMode="auto">
          <a:xfrm>
            <a:off x="7104868" y="4015738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随机森林算法</a:t>
            </a:r>
          </a:p>
        </p:txBody>
      </p:sp>
      <p:sp>
        <p:nvSpPr>
          <p:cNvPr id="11" name="MH_Text_1"/>
          <p:cNvSpPr/>
          <p:nvPr>
            <p:custDataLst>
              <p:tags r:id="rId10"/>
            </p:custDataLst>
          </p:nvPr>
        </p:nvSpPr>
        <p:spPr bwMode="auto">
          <a:xfrm>
            <a:off x="1918188" y="5133338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solidFill>
            <a:schemeClr val="bg1"/>
          </a:solidFill>
          <a:ln w="12700" algn="ctr">
            <a:solidFill>
              <a:schemeClr val="accent1"/>
            </a:solidFill>
            <a:prstDash val="dash"/>
            <a:miter lim="800000"/>
          </a:ln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AdaBoost算法</a:t>
            </a:r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Adaboost</a:t>
            </a:r>
            <a:r>
              <a:rPr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503045"/>
            <a:ext cx="9724390" cy="4977130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Adaboost</a:t>
            </a:r>
            <a:r>
              <a:rPr lang="zh-CN" altLang="en-US" dirty="0">
                <a:solidFill>
                  <a:schemeClr val="tx1"/>
                </a:solidFill>
              </a:rPr>
              <a:t>算法工作原理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用反复修改的数据（主要是修正数据的权重）来训练一系列的弱学习器(一个弱学习器模型仅仅比随机猜测好一点, 比如一个简单的决策树),由这些弱学习器的预测结果通过加权投票(或加权求和)的方式组合, 得到我们最终的预测结果</a:t>
            </a:r>
          </a:p>
          <a:p>
            <a:pPr marL="0" indent="0">
              <a:lnSpc>
                <a:spcPct val="130000"/>
              </a:lnSpc>
              <a:buNone/>
            </a:pPr>
            <a:endParaRPr lang="zh-CN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机器学习</a:t>
            </a:r>
          </a:p>
        </p:txBody>
      </p:sp>
      <p:pic>
        <p:nvPicPr>
          <p:cNvPr id="3" name="图片 2" descr="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4095" y="1355090"/>
            <a:ext cx="3411855" cy="5417820"/>
          </a:xfrm>
          <a:prstGeom prst="rect">
            <a:avLst/>
          </a:prstGeom>
        </p:spPr>
      </p:pic>
      <p:pic>
        <p:nvPicPr>
          <p:cNvPr id="4" name="图片 3" descr="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59880" y="2479040"/>
            <a:ext cx="4099560" cy="26619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56760" y="1986915"/>
            <a:ext cx="210312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1.</a:t>
            </a:r>
            <a:r>
              <a:rPr lang="zh-CN" altLang="en-US" sz="2400" b="1"/>
              <a:t>有两个尖尖的耳朵</a:t>
            </a:r>
          </a:p>
          <a:p>
            <a:r>
              <a:rPr lang="en-US" altLang="zh-CN" sz="2400" b="1"/>
              <a:t>2.</a:t>
            </a:r>
            <a:r>
              <a:rPr lang="zh-CN" altLang="en-US" sz="2400" b="1"/>
              <a:t>有四条腿</a:t>
            </a:r>
          </a:p>
          <a:p>
            <a:r>
              <a:rPr lang="en-US" altLang="zh-CN" sz="2400" b="1"/>
              <a:t>3.</a:t>
            </a:r>
            <a:r>
              <a:rPr lang="zh-CN" altLang="en-US" sz="2400" b="1"/>
              <a:t>有个小鼻子</a:t>
            </a:r>
          </a:p>
          <a:p>
            <a:r>
              <a:rPr lang="en-US" altLang="zh-CN" sz="2400" b="1"/>
              <a:t>4.</a:t>
            </a:r>
            <a:r>
              <a:rPr lang="zh-CN" altLang="en-US" sz="2400" b="1"/>
              <a:t>有两个小眼睛</a:t>
            </a:r>
          </a:p>
          <a:p>
            <a:r>
              <a:rPr lang="en-US" altLang="zh-CN" sz="2400" b="1"/>
              <a:t>5.</a:t>
            </a:r>
            <a:r>
              <a:rPr lang="zh-CN" altLang="en-US" sz="2400" b="1"/>
              <a:t>有个尾巴</a:t>
            </a:r>
          </a:p>
          <a:p>
            <a:r>
              <a:rPr lang="en-US" altLang="zh-CN" sz="2400" b="1"/>
              <a:t>6.</a:t>
            </a:r>
            <a:r>
              <a:rPr lang="zh-CN" altLang="en-US" sz="2400" b="1"/>
              <a:t>会喵喵的叫</a:t>
            </a:r>
          </a:p>
          <a:p>
            <a:r>
              <a:rPr lang="en-US" altLang="zh-CN" sz="2400" b="1"/>
              <a:t>7.</a:t>
            </a:r>
            <a:r>
              <a:rPr lang="zh-CN" altLang="en-US" sz="2400" b="1">
                <a:sym typeface="+mn-ea"/>
              </a:rPr>
              <a:t>看起来很萌很可爱</a:t>
            </a:r>
          </a:p>
          <a:p>
            <a:r>
              <a:rPr lang="en-US" altLang="zh-CN" sz="2400" b="1"/>
              <a:t>8......</a:t>
            </a:r>
          </a:p>
        </p:txBody>
      </p:sp>
    </p:spTree>
    <p:custDataLst>
      <p:tags r:id="rId1"/>
    </p:custData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Adaboost</a:t>
            </a:r>
            <a:r>
              <a:rPr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的实现流程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503045"/>
            <a:ext cx="9724390" cy="465709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endParaRPr lang="zh-CN" altLang="en-US" dirty="0"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ym typeface="+mn-ea"/>
              </a:rPr>
              <a:t>Adaboost</a:t>
            </a:r>
            <a:r>
              <a:rPr lang="en-US" altLang="zh-CN" dirty="0">
                <a:solidFill>
                  <a:schemeClr val="tx1"/>
                </a:solidFill>
              </a:rPr>
              <a:t>算法实现流程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1.准备数据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2. 用准备的数据训练一个弱训练器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3. 将训练完的结果中错误的样本权重加大，正确的样本减小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4. 重复上述过程，直到一系列弱训练器全部使用完毕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5. 将每个训练器加权（注：此时权重根据弱训练器的错误率进行计算）求和得出最终结果</a:t>
            </a:r>
          </a:p>
          <a:p>
            <a:pPr marL="0" indent="0">
              <a:lnSpc>
                <a:spcPct val="130000"/>
              </a:lnSpc>
              <a:buNone/>
            </a:pPr>
            <a:endParaRPr lang="zh-CN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Adaboost</a:t>
            </a:r>
            <a:r>
              <a:rPr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503045"/>
            <a:ext cx="9724390" cy="465709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ym typeface="+mn-ea"/>
              </a:rPr>
              <a:t>Adaboost</a:t>
            </a:r>
            <a:r>
              <a:rPr lang="zh-CN" altLang="en-US" dirty="0">
                <a:sym typeface="+mn-ea"/>
              </a:rPr>
              <a:t>算法</a:t>
            </a:r>
            <a:r>
              <a:rPr lang="en-US" altLang="zh-CN" dirty="0">
                <a:solidFill>
                  <a:schemeClr val="tx1"/>
                </a:solidFill>
              </a:rPr>
              <a:t>特点</a:t>
            </a:r>
          </a:p>
          <a:p>
            <a:pPr marL="0" indent="0">
              <a:lnSpc>
                <a:spcPct val="130000"/>
              </a:lnSpc>
              <a:buNone/>
            </a:pPr>
            <a:r>
              <a:rPr dirty="0">
                <a:solidFill>
                  <a:schemeClr val="tx1"/>
                </a:solidFill>
              </a:rPr>
              <a:t>1.优点：泛化（由具体的、个别的扩大为一般的）错误率低，易编码，可以应用在大部分分类器上，无参数调节。</a:t>
            </a:r>
          </a:p>
          <a:p>
            <a:pPr marL="0" indent="0">
              <a:lnSpc>
                <a:spcPct val="130000"/>
              </a:lnSpc>
              <a:buNone/>
            </a:pPr>
            <a:r>
              <a:rPr dirty="0">
                <a:solidFill>
                  <a:schemeClr val="tx1"/>
                </a:solidFill>
              </a:rPr>
              <a:t>2.缺点：对离群点敏感。</a:t>
            </a:r>
          </a:p>
          <a:p>
            <a:pPr marL="0" indent="0">
              <a:lnSpc>
                <a:spcPct val="130000"/>
              </a:lnSpc>
              <a:buNone/>
            </a:pPr>
            <a:r>
              <a:rPr dirty="0">
                <a:solidFill>
                  <a:schemeClr val="tx1"/>
                </a:solidFill>
              </a:rPr>
              <a:t>3.适用数据范围：数值型和标称型</a:t>
            </a:r>
          </a:p>
          <a:p>
            <a:pPr marL="0" indent="0">
              <a:lnSpc>
                <a:spcPct val="130000"/>
              </a:lnSpc>
              <a:buNone/>
            </a:pPr>
            <a:endParaRPr lang="zh-CN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常见的算法</a:t>
            </a:r>
            <a:r>
              <a:rPr lang="en-US" altLang="zh-CN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无监督学习</a:t>
            </a:r>
          </a:p>
        </p:txBody>
      </p:sp>
      <p:sp>
        <p:nvSpPr>
          <p:cNvPr id="3080" name="MH_Text_1"/>
          <p:cNvSpPr/>
          <p:nvPr>
            <p:custDataLst>
              <p:tags r:id="rId4"/>
            </p:custDataLst>
          </p:nvPr>
        </p:nvSpPr>
        <p:spPr bwMode="auto">
          <a:xfrm>
            <a:off x="1339703" y="208978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solidFill>
            <a:schemeClr val="bg1"/>
          </a:solidFill>
          <a:ln w="12700" algn="ctr">
            <a:solidFill>
              <a:schemeClr val="accent1"/>
            </a:solidFill>
            <a:prstDash val="dash"/>
            <a:miter lim="800000"/>
          </a:ln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K-Means</a:t>
            </a: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算法</a:t>
            </a:r>
          </a:p>
        </p:txBody>
      </p:sp>
      <p:sp>
        <p:nvSpPr>
          <p:cNvPr id="4" name="MH_Text_1"/>
          <p:cNvSpPr/>
          <p:nvPr>
            <p:custDataLst>
              <p:tags r:id="rId5"/>
            </p:custDataLst>
          </p:nvPr>
        </p:nvSpPr>
        <p:spPr bwMode="auto">
          <a:xfrm>
            <a:off x="6526383" y="208978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DBSCAN（基于密度）聚类算法</a:t>
            </a:r>
          </a:p>
        </p:txBody>
      </p:sp>
      <p:sp>
        <p:nvSpPr>
          <p:cNvPr id="5" name="MH_Text_1"/>
          <p:cNvSpPr/>
          <p:nvPr>
            <p:custDataLst>
              <p:tags r:id="rId6"/>
            </p:custDataLst>
          </p:nvPr>
        </p:nvSpPr>
        <p:spPr bwMode="auto">
          <a:xfrm>
            <a:off x="1339703" y="3277868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Apriori 算法</a:t>
            </a:r>
          </a:p>
        </p:txBody>
      </p:sp>
      <p:sp>
        <p:nvSpPr>
          <p:cNvPr id="6" name="MH_Text_1"/>
          <p:cNvSpPr/>
          <p:nvPr>
            <p:custDataLst>
              <p:tags r:id="rId7"/>
            </p:custDataLst>
          </p:nvPr>
        </p:nvSpPr>
        <p:spPr bwMode="auto">
          <a:xfrm>
            <a:off x="6526383" y="3277868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FP-growth算法</a:t>
            </a:r>
          </a:p>
        </p:txBody>
      </p:sp>
      <p:sp>
        <p:nvSpPr>
          <p:cNvPr id="9" name="MH_Text_1"/>
          <p:cNvSpPr/>
          <p:nvPr>
            <p:custDataLst>
              <p:tags r:id="rId8"/>
            </p:custDataLst>
          </p:nvPr>
        </p:nvSpPr>
        <p:spPr bwMode="auto">
          <a:xfrm>
            <a:off x="1339703" y="456374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PCA（主成分分析）算法</a:t>
            </a:r>
          </a:p>
        </p:txBody>
      </p:sp>
      <p:sp>
        <p:nvSpPr>
          <p:cNvPr id="10" name="MH_Text_1"/>
          <p:cNvSpPr/>
          <p:nvPr>
            <p:custDataLst>
              <p:tags r:id="rId9"/>
            </p:custDataLst>
          </p:nvPr>
        </p:nvSpPr>
        <p:spPr bwMode="auto">
          <a:xfrm>
            <a:off x="6526383" y="456374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SVD （奇异值分解）算法</a:t>
            </a:r>
          </a:p>
        </p:txBody>
      </p: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K-Means</a:t>
            </a:r>
            <a:r>
              <a:rPr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503045"/>
            <a:ext cx="9724390" cy="4977130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K-Means</a:t>
            </a:r>
            <a:r>
              <a:rPr lang="zh-CN" altLang="en-US" dirty="0">
                <a:solidFill>
                  <a:schemeClr val="tx1"/>
                </a:solidFill>
              </a:rPr>
              <a:t>算法工作原理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首先, 随机确定 K 个初始点作为质心（不是数据中的点）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然后将数据集中的每个点分配到一个簇中, 具体来讲, 就是为每个点找到距其最近的质心, 并将其分配该质心所对应的簇. 这一步完成之后, 每个簇的质心更新为该簇说有点的平均值</a:t>
            </a:r>
          </a:p>
          <a:p>
            <a:pPr marL="0" indent="0">
              <a:lnSpc>
                <a:spcPct val="130000"/>
              </a:lnSpc>
              <a:buNone/>
            </a:pPr>
            <a:endParaRPr lang="zh-CN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K-Means</a:t>
            </a:r>
            <a:r>
              <a:rPr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的实现流程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503045"/>
            <a:ext cx="9724390" cy="465709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endParaRPr lang="zh-CN" altLang="en-US" dirty="0"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ym typeface="+mn-ea"/>
              </a:rPr>
              <a:t>K-Means</a:t>
            </a:r>
            <a:r>
              <a:rPr lang="en-US" altLang="zh-CN" dirty="0">
                <a:solidFill>
                  <a:schemeClr val="tx1"/>
                </a:solidFill>
              </a:rPr>
              <a:t>算法实现流程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1. 创建 k 个点作为起始质心（通常是随机选择）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2. 当任意一个点的簇分配结果发生改变时，对于数据集中的每个数据点，计算每个质心与数据点之间的距离，然后将数据点分配到距其最近的簇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3. 计算每个簇中所有点的均值并将均值作为质心</a:t>
            </a:r>
          </a:p>
          <a:p>
            <a:pPr marL="0" indent="0">
              <a:lnSpc>
                <a:spcPct val="130000"/>
              </a:lnSpc>
              <a:buNone/>
            </a:pPr>
            <a:endParaRPr lang="zh-CN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K-Means</a:t>
            </a:r>
            <a:r>
              <a:rPr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503045"/>
            <a:ext cx="9724390" cy="465709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ym typeface="+mn-ea"/>
              </a:rPr>
              <a:t>K-Means</a:t>
            </a:r>
            <a:r>
              <a:rPr lang="zh-CN" altLang="en-US" dirty="0">
                <a:sym typeface="+mn-ea"/>
              </a:rPr>
              <a:t>算法</a:t>
            </a:r>
            <a:r>
              <a:rPr lang="en-US" altLang="zh-CN" dirty="0">
                <a:solidFill>
                  <a:schemeClr val="tx1"/>
                </a:solidFill>
              </a:rPr>
              <a:t>特点</a:t>
            </a:r>
          </a:p>
          <a:p>
            <a:pPr marL="0" indent="0">
              <a:lnSpc>
                <a:spcPct val="130000"/>
              </a:lnSpc>
              <a:buNone/>
            </a:pPr>
            <a:r>
              <a:rPr dirty="0">
                <a:solidFill>
                  <a:schemeClr val="tx1"/>
                </a:solidFill>
              </a:rPr>
              <a:t>1. 优点：容易实现</a:t>
            </a:r>
          </a:p>
          <a:p>
            <a:pPr marL="0" indent="0">
              <a:lnSpc>
                <a:spcPct val="130000"/>
              </a:lnSpc>
              <a:buNone/>
            </a:pPr>
            <a:r>
              <a:rPr dirty="0">
                <a:solidFill>
                  <a:schemeClr val="tx1"/>
                </a:solidFill>
              </a:rPr>
              <a:t>2. 缺点：可能收敛到局部最小值, 在大规模数据集上收敛较慢</a:t>
            </a:r>
          </a:p>
          <a:p>
            <a:pPr marL="0" indent="0">
              <a:lnSpc>
                <a:spcPct val="130000"/>
              </a:lnSpc>
              <a:buNone/>
            </a:pPr>
            <a:r>
              <a:rPr dirty="0">
                <a:solidFill>
                  <a:schemeClr val="tx1"/>
                </a:solidFill>
              </a:rPr>
              <a:t>3. 适用数据范围：数值型</a:t>
            </a:r>
          </a:p>
          <a:p>
            <a:pPr marL="0" indent="0">
              <a:lnSpc>
                <a:spcPct val="130000"/>
              </a:lnSpc>
              <a:buNone/>
            </a:pPr>
            <a:endParaRPr lang="zh-CN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常见的算法</a:t>
            </a:r>
            <a:r>
              <a:rPr lang="en-US" altLang="zh-CN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无监督学习</a:t>
            </a:r>
          </a:p>
        </p:txBody>
      </p:sp>
      <p:sp>
        <p:nvSpPr>
          <p:cNvPr id="3080" name="MH_Text_1"/>
          <p:cNvSpPr/>
          <p:nvPr>
            <p:custDataLst>
              <p:tags r:id="rId4"/>
            </p:custDataLst>
          </p:nvPr>
        </p:nvSpPr>
        <p:spPr bwMode="auto">
          <a:xfrm>
            <a:off x="1339703" y="208978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K-Means</a:t>
            </a: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算法</a:t>
            </a:r>
          </a:p>
        </p:txBody>
      </p:sp>
      <p:sp>
        <p:nvSpPr>
          <p:cNvPr id="4" name="MH_Text_1"/>
          <p:cNvSpPr/>
          <p:nvPr>
            <p:custDataLst>
              <p:tags r:id="rId5"/>
            </p:custDataLst>
          </p:nvPr>
        </p:nvSpPr>
        <p:spPr bwMode="auto">
          <a:xfrm>
            <a:off x="6526383" y="208978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solidFill>
            <a:schemeClr val="bg1"/>
          </a:solidFill>
          <a:ln w="12700" algn="ctr">
            <a:solidFill>
              <a:schemeClr val="accent1"/>
            </a:solidFill>
            <a:prstDash val="dash"/>
            <a:miter lim="800000"/>
          </a:ln>
        </p:spPr>
        <p:txBody>
          <a:bodyPr lIns="184923" tIns="0" rIns="75928" bIns="0"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DBSCAN（基于密度）聚类算法</a:t>
            </a:r>
          </a:p>
        </p:txBody>
      </p:sp>
      <p:sp>
        <p:nvSpPr>
          <p:cNvPr id="5" name="MH_Text_1"/>
          <p:cNvSpPr/>
          <p:nvPr>
            <p:custDataLst>
              <p:tags r:id="rId6"/>
            </p:custDataLst>
          </p:nvPr>
        </p:nvSpPr>
        <p:spPr bwMode="auto">
          <a:xfrm>
            <a:off x="1339703" y="3277868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Apriori 算法</a:t>
            </a:r>
          </a:p>
        </p:txBody>
      </p:sp>
      <p:sp>
        <p:nvSpPr>
          <p:cNvPr id="6" name="MH_Text_1"/>
          <p:cNvSpPr/>
          <p:nvPr>
            <p:custDataLst>
              <p:tags r:id="rId7"/>
            </p:custDataLst>
          </p:nvPr>
        </p:nvSpPr>
        <p:spPr bwMode="auto">
          <a:xfrm>
            <a:off x="6526383" y="3277868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FP-growth算法</a:t>
            </a:r>
          </a:p>
        </p:txBody>
      </p:sp>
      <p:sp>
        <p:nvSpPr>
          <p:cNvPr id="9" name="MH_Text_1"/>
          <p:cNvSpPr/>
          <p:nvPr>
            <p:custDataLst>
              <p:tags r:id="rId8"/>
            </p:custDataLst>
          </p:nvPr>
        </p:nvSpPr>
        <p:spPr bwMode="auto">
          <a:xfrm>
            <a:off x="1339703" y="456374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PCA（主成分分析）算法</a:t>
            </a:r>
          </a:p>
        </p:txBody>
      </p:sp>
      <p:sp>
        <p:nvSpPr>
          <p:cNvPr id="10" name="MH_Text_1"/>
          <p:cNvSpPr/>
          <p:nvPr>
            <p:custDataLst>
              <p:tags r:id="rId9"/>
            </p:custDataLst>
          </p:nvPr>
        </p:nvSpPr>
        <p:spPr bwMode="auto">
          <a:xfrm>
            <a:off x="6526383" y="456374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SVD （奇异值分解）算法</a:t>
            </a:r>
          </a:p>
        </p:txBody>
      </p:sp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DBSCAN（基于密度）聚类</a:t>
            </a:r>
            <a:r>
              <a:rPr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r>
              <a:rPr lang="zh-CN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术语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503045"/>
            <a:ext cx="9724390" cy="4977130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sz="1800" dirty="0">
                <a:solidFill>
                  <a:schemeClr val="tx1"/>
                </a:solidFill>
              </a:rPr>
              <a:t>MinPts：最少点数</a:t>
            </a:r>
          </a:p>
          <a:p>
            <a:pPr marL="0" indent="0">
              <a:lnSpc>
                <a:spcPct val="130000"/>
              </a:lnSpc>
              <a:buNone/>
            </a:pPr>
            <a:r>
              <a:rPr sz="1800" dirty="0">
                <a:solidFill>
                  <a:schemeClr val="tx1"/>
                </a:solidFill>
              </a:rPr>
              <a:t>Eps邻域：给定对象半径Eps内的邻域称为该对象的Eps邻域</a:t>
            </a:r>
          </a:p>
          <a:p>
            <a:pPr marL="0" indent="0">
              <a:lnSpc>
                <a:spcPct val="130000"/>
              </a:lnSpc>
              <a:buNone/>
            </a:pPr>
            <a:r>
              <a:rPr sz="1800" dirty="0">
                <a:solidFill>
                  <a:schemeClr val="tx1"/>
                </a:solidFill>
              </a:rPr>
              <a:t>核心对象：如果对象的Eps邻域至少包含最小数目MinPts的对象，则称该对象为核心对象</a:t>
            </a:r>
          </a:p>
          <a:p>
            <a:pPr marL="0" indent="0">
              <a:lnSpc>
                <a:spcPct val="130000"/>
              </a:lnSpc>
              <a:buNone/>
            </a:pPr>
            <a:r>
              <a:rPr sz="1800" dirty="0">
                <a:solidFill>
                  <a:schemeClr val="tx1"/>
                </a:solidFill>
              </a:rPr>
              <a:t>边界点：边界点不是核心点，但落在某个核心点的邻域内</a:t>
            </a:r>
          </a:p>
          <a:p>
            <a:pPr marL="0" indent="0">
              <a:lnSpc>
                <a:spcPct val="130000"/>
              </a:lnSpc>
              <a:buNone/>
            </a:pPr>
            <a:r>
              <a:rPr sz="1800" dirty="0">
                <a:solidFill>
                  <a:schemeClr val="tx1"/>
                </a:solidFill>
              </a:rPr>
              <a:t>噪音点：既不是核心点，也不是边界点的任何点</a:t>
            </a:r>
          </a:p>
          <a:p>
            <a:pPr marL="0" indent="0">
              <a:lnSpc>
                <a:spcPct val="130000"/>
              </a:lnSpc>
              <a:buNone/>
            </a:pPr>
            <a:r>
              <a:rPr sz="1800" dirty="0">
                <a:solidFill>
                  <a:schemeClr val="tx1"/>
                </a:solidFill>
              </a:rPr>
              <a:t>直接密度可达：给定一个对象集合D，如果p在q的Eps邻域内，而q是一个核心对象，则称对象p 从对象q出发时是直接密度可达的(directly density-reachable)</a:t>
            </a:r>
          </a:p>
          <a:p>
            <a:pPr marL="0" indent="0">
              <a:lnSpc>
                <a:spcPct val="130000"/>
              </a:lnSpc>
              <a:buNone/>
            </a:pPr>
            <a:r>
              <a:rPr sz="1800" dirty="0">
                <a:solidFill>
                  <a:schemeClr val="tx1"/>
                </a:solidFill>
              </a:rPr>
              <a:t>密度可达：对于点Q，如果存在p1,p2,...,pn且p1=p2,...,pn−1=pn,pn=Q，即p1到pn都是直接（密度）可达的，那么Q对于p1（密度）可达</a:t>
            </a:r>
          </a:p>
          <a:p>
            <a:pPr marL="0" indent="0">
              <a:lnSpc>
                <a:spcPct val="130000"/>
              </a:lnSpc>
              <a:buNone/>
            </a:pPr>
            <a:r>
              <a:rPr sz="1800" dirty="0">
                <a:solidFill>
                  <a:schemeClr val="tx1"/>
                </a:solidFill>
              </a:rPr>
              <a:t>密度相连：如果存在对象O∈D，使对象p和q都是从O关于Eps和MinPts密度可达的，那么对象p到q是关于Eps和MinPts密度相连的(density-connected)。</a:t>
            </a:r>
          </a:p>
          <a:p>
            <a:pPr marL="0" indent="0">
              <a:lnSpc>
                <a:spcPct val="130000"/>
              </a:lnSpc>
              <a:buNone/>
            </a:pPr>
            <a:endParaRPr lang="zh-CN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DBSCAN（基于密度）聚类</a:t>
            </a:r>
            <a:r>
              <a:rPr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503045"/>
            <a:ext cx="9724390" cy="4977130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DBSCAN（基于密度）聚类</a:t>
            </a:r>
            <a:r>
              <a:rPr lang="zh-CN" altLang="en-US" dirty="0">
                <a:solidFill>
                  <a:schemeClr val="tx1"/>
                </a:solidFill>
              </a:rPr>
              <a:t>算法工作原理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假定类别可以通过样本分布的紧密程度决定。同一类别的样本，他们之间的紧密相连的，也就是说，在该类别任意样本周围不远处一定有同类别的样本存在。通过将紧密相连的样本划为一类，这样就得到了一个聚类类别。通过将所有各组紧密相连的样本划为各个不同的类别，则我们就得到了最终的所有聚类类别结果</a:t>
            </a:r>
          </a:p>
          <a:p>
            <a:pPr marL="0" indent="0">
              <a:lnSpc>
                <a:spcPct val="130000"/>
              </a:lnSpc>
              <a:buNone/>
            </a:pPr>
            <a:endParaRPr lang="zh-CN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DBSCAN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的实现流程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503045"/>
            <a:ext cx="9724390" cy="4657090"/>
          </a:xfrm>
        </p:spPr>
        <p:txBody>
          <a:bodyPr>
            <a:normAutofit fontScale="67500"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endParaRPr lang="zh-CN" altLang="en-US" dirty="0"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ym typeface="+mn-ea"/>
              </a:rPr>
              <a:t>DBSCAN（基于密度）聚类</a:t>
            </a:r>
            <a:r>
              <a:rPr lang="en-US" altLang="zh-CN" dirty="0">
                <a:solidFill>
                  <a:schemeClr val="tx1"/>
                </a:solidFill>
              </a:rPr>
              <a:t>算法实现流程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1.导入数据样本D，初始化所有点为未访问，半径ε，和最少点数MinPts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2.建立neighbor队列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3.如果D中数据全部处理完，则算法结束，否则从D中选择一个未处理的点，标记为已访问，获得其所有直接密度可达点，如果为非核心点则标记为noise，重复步骤3，否则生成新的cluster，进入步骤4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4. 将当前核心点放入该cluster，将该核心点的直接密度可达点放入neighbor队列，并遍历该队列，如果neighbor队列全部遍历完则回溯至步骤3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5. 如果该点已经访问过，则进入步骤6，否则标记为已访问，然后获得该点的所有密度可达点，如果这个点也为核心点，则将该点的所有直接密度可达点放入neighbor队列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6. 如果该点不属于任何cluster，则放入当前cluster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7. 算法结束</a:t>
            </a:r>
          </a:p>
          <a:p>
            <a:pPr marL="0" indent="0">
              <a:lnSpc>
                <a:spcPct val="130000"/>
              </a:lnSpc>
              <a:buNone/>
            </a:pPr>
            <a:endParaRPr lang="zh-CN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机器学习</a:t>
            </a:r>
          </a:p>
        </p:txBody>
      </p:sp>
      <p:pic>
        <p:nvPicPr>
          <p:cNvPr id="3" name="图片 2" descr="C:\Users\hbw\Desktop\小奶猫图像识别\6.jpg6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1014095" y="2597785"/>
            <a:ext cx="3411855" cy="2932430"/>
          </a:xfrm>
          <a:prstGeom prst="rect">
            <a:avLst/>
          </a:prstGeom>
        </p:spPr>
      </p:pic>
      <p:pic>
        <p:nvPicPr>
          <p:cNvPr id="4" name="图片 3" descr="C:\Users\hbw\Desktop\小奶猫图像识别\7.jpg7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>
          <a:xfrm>
            <a:off x="7295198" y="2479040"/>
            <a:ext cx="2828925" cy="26619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56760" y="1986915"/>
            <a:ext cx="21031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1.</a:t>
            </a:r>
            <a:r>
              <a:rPr lang="zh-CN" altLang="en-US" sz="2400" b="1"/>
              <a:t>有两个尖尖的耳朵</a:t>
            </a:r>
          </a:p>
          <a:p>
            <a:r>
              <a:rPr lang="en-US" altLang="zh-CN" sz="2400" b="1"/>
              <a:t>2.</a:t>
            </a:r>
            <a:r>
              <a:rPr lang="zh-CN" altLang="en-US" sz="2400" b="1"/>
              <a:t>有四条腿</a:t>
            </a:r>
          </a:p>
          <a:p>
            <a:r>
              <a:rPr lang="en-US" altLang="zh-CN" sz="2400" b="1"/>
              <a:t>3.</a:t>
            </a:r>
            <a:r>
              <a:rPr lang="zh-CN" altLang="en-US" sz="2400" b="1"/>
              <a:t>有个小鼻子</a:t>
            </a:r>
          </a:p>
          <a:p>
            <a:r>
              <a:rPr lang="en-US" altLang="zh-CN" sz="2400" b="1"/>
              <a:t>4.</a:t>
            </a:r>
            <a:r>
              <a:rPr lang="zh-CN" altLang="en-US" sz="2400" b="1"/>
              <a:t>有两个小眼睛</a:t>
            </a:r>
          </a:p>
          <a:p>
            <a:r>
              <a:rPr lang="en-US" altLang="zh-CN" sz="2400" b="1"/>
              <a:t>5.</a:t>
            </a:r>
            <a:r>
              <a:rPr lang="zh-CN" altLang="en-US" sz="2400" b="1"/>
              <a:t>有个尾巴</a:t>
            </a:r>
          </a:p>
          <a:p>
            <a:r>
              <a:rPr lang="en-US" altLang="zh-CN" sz="2400" b="1"/>
              <a:t>6.</a:t>
            </a:r>
            <a:r>
              <a:rPr lang="zh-CN" altLang="en-US" sz="2400" b="1"/>
              <a:t>会喵喵的叫</a:t>
            </a:r>
            <a:endParaRPr lang="zh-CN" altLang="en-US" sz="2400" b="1">
              <a:sym typeface="+mn-ea"/>
            </a:endParaRPr>
          </a:p>
          <a:p>
            <a:r>
              <a:rPr lang="en-US" altLang="zh-CN" sz="2400" b="1"/>
              <a:t>7......</a:t>
            </a:r>
          </a:p>
        </p:txBody>
      </p:sp>
    </p:spTree>
    <p:custDataLst>
      <p:tags r:id="rId1"/>
    </p:custData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DBSCAN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503045"/>
            <a:ext cx="9724390" cy="4657090"/>
          </a:xfrm>
        </p:spPr>
        <p:txBody>
          <a:bodyPr>
            <a:normAutofit fontScale="57500"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ym typeface="+mn-ea"/>
              </a:rPr>
              <a:t>DBSCAN（基于密度）聚类</a:t>
            </a:r>
            <a:r>
              <a:rPr lang="zh-CN" altLang="en-US" dirty="0">
                <a:sym typeface="+mn-ea"/>
              </a:rPr>
              <a:t>算法</a:t>
            </a:r>
            <a:r>
              <a:rPr lang="en-US" altLang="zh-CN" dirty="0">
                <a:solidFill>
                  <a:schemeClr val="tx1"/>
                </a:solidFill>
              </a:rPr>
              <a:t>特点</a:t>
            </a:r>
          </a:p>
          <a:p>
            <a:pPr marL="0" indent="0">
              <a:lnSpc>
                <a:spcPct val="130000"/>
              </a:lnSpc>
              <a:buNone/>
            </a:pPr>
            <a:r>
              <a:rPr dirty="0">
                <a:solidFill>
                  <a:schemeClr val="tx1"/>
                </a:solidFill>
              </a:rPr>
              <a:t>1. 1.优点：</a:t>
            </a:r>
          </a:p>
          <a:p>
            <a:pPr marL="0" indent="0">
              <a:lnSpc>
                <a:spcPct val="130000"/>
              </a:lnSpc>
              <a:buNone/>
            </a:pPr>
            <a:r>
              <a:rPr dirty="0">
                <a:solidFill>
                  <a:schemeClr val="tx1"/>
                </a:solidFill>
              </a:rPr>
              <a:t>1） 可以对任意形状的稠密数据集进行聚类，相对的，K-Means之类的聚类算法一般只适用于凸数据集。</a:t>
            </a:r>
          </a:p>
          <a:p>
            <a:pPr marL="0" indent="0">
              <a:lnSpc>
                <a:spcPct val="130000"/>
              </a:lnSpc>
              <a:buNone/>
            </a:pPr>
            <a:r>
              <a:rPr dirty="0">
                <a:solidFill>
                  <a:schemeClr val="tx1"/>
                </a:solidFill>
              </a:rPr>
              <a:t>2） 可以在聚类的同时发现异常点，对数据集中的异常点不敏感。</a:t>
            </a:r>
          </a:p>
          <a:p>
            <a:pPr marL="0" indent="0">
              <a:lnSpc>
                <a:spcPct val="130000"/>
              </a:lnSpc>
              <a:buNone/>
            </a:pPr>
            <a:r>
              <a:rPr dirty="0">
                <a:solidFill>
                  <a:schemeClr val="tx1"/>
                </a:solidFill>
              </a:rPr>
              <a:t>3） 聚类结果没有偏倚，相对的，K-Means之类的聚类算法初始值对聚类结果有很大影响。</a:t>
            </a:r>
          </a:p>
          <a:p>
            <a:pPr marL="0" indent="0">
              <a:lnSpc>
                <a:spcPct val="130000"/>
              </a:lnSpc>
              <a:buNone/>
            </a:pPr>
            <a:r>
              <a:rPr dirty="0">
                <a:solidFill>
                  <a:schemeClr val="tx1"/>
                </a:solidFill>
              </a:rPr>
              <a:t>2.缺点：</a:t>
            </a:r>
          </a:p>
          <a:p>
            <a:pPr marL="0" indent="0">
              <a:lnSpc>
                <a:spcPct val="130000"/>
              </a:lnSpc>
              <a:buNone/>
            </a:pPr>
            <a:r>
              <a:rPr dirty="0">
                <a:solidFill>
                  <a:schemeClr val="tx1"/>
                </a:solidFill>
              </a:rPr>
              <a:t>1）如果样本集的密度不均匀、聚类间距差相差很大时，聚类质量较差，这时用DBSCAN聚类一般不适合。</a:t>
            </a:r>
          </a:p>
          <a:p>
            <a:pPr marL="0" indent="0">
              <a:lnSpc>
                <a:spcPct val="130000"/>
              </a:lnSpc>
              <a:buNone/>
            </a:pPr>
            <a:r>
              <a:rPr dirty="0">
                <a:solidFill>
                  <a:schemeClr val="tx1"/>
                </a:solidFill>
              </a:rPr>
              <a:t>2）如果样本集较大时，聚类收敛时间较长，此时可以对搜索最近邻时建立的KD树或者球树进行规模限制来改进。</a:t>
            </a:r>
          </a:p>
          <a:p>
            <a:pPr marL="0" indent="0">
              <a:lnSpc>
                <a:spcPct val="130000"/>
              </a:lnSpc>
              <a:buNone/>
            </a:pPr>
            <a:r>
              <a:rPr dirty="0">
                <a:solidFill>
                  <a:schemeClr val="tx1"/>
                </a:solidFill>
              </a:rPr>
              <a:t>3）调参相对于传统的K-Means之类的聚类算法稍复杂，主要需要对距离阈值ϵ，邻域样本数阈值MinPts联合调参，不同的参数组合对最后的聚类效果有较大影响。</a:t>
            </a:r>
          </a:p>
          <a:p>
            <a:pPr marL="0" indent="0">
              <a:lnSpc>
                <a:spcPct val="130000"/>
              </a:lnSpc>
              <a:buNone/>
            </a:pPr>
            <a:r>
              <a:rPr dirty="0">
                <a:solidFill>
                  <a:schemeClr val="tx1"/>
                </a:solidFill>
              </a:rPr>
              <a:t>3.适用数据范围：任意稠密性数据</a:t>
            </a:r>
          </a:p>
          <a:p>
            <a:pPr marL="0" indent="0">
              <a:lnSpc>
                <a:spcPct val="130000"/>
              </a:lnSpc>
              <a:buNone/>
            </a:pPr>
            <a:endParaRPr lang="zh-CN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常见的算法</a:t>
            </a:r>
            <a:r>
              <a:rPr lang="en-US" altLang="zh-CN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无监督学习</a:t>
            </a:r>
          </a:p>
        </p:txBody>
      </p:sp>
      <p:sp>
        <p:nvSpPr>
          <p:cNvPr id="3080" name="MH_Text_1"/>
          <p:cNvSpPr/>
          <p:nvPr>
            <p:custDataLst>
              <p:tags r:id="rId4"/>
            </p:custDataLst>
          </p:nvPr>
        </p:nvSpPr>
        <p:spPr bwMode="auto">
          <a:xfrm>
            <a:off x="1339703" y="208978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K-Means</a:t>
            </a: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算法</a:t>
            </a:r>
          </a:p>
        </p:txBody>
      </p:sp>
      <p:sp>
        <p:nvSpPr>
          <p:cNvPr id="4" name="MH_Text_1"/>
          <p:cNvSpPr/>
          <p:nvPr>
            <p:custDataLst>
              <p:tags r:id="rId5"/>
            </p:custDataLst>
          </p:nvPr>
        </p:nvSpPr>
        <p:spPr bwMode="auto">
          <a:xfrm>
            <a:off x="6526383" y="208978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 lIns="184923" tIns="0" rIns="75928" bIns="0"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DBSCAN（基于密度）聚类算法</a:t>
            </a:r>
          </a:p>
        </p:txBody>
      </p:sp>
      <p:sp>
        <p:nvSpPr>
          <p:cNvPr id="5" name="MH_Text_1"/>
          <p:cNvSpPr/>
          <p:nvPr>
            <p:custDataLst>
              <p:tags r:id="rId6"/>
            </p:custDataLst>
          </p:nvPr>
        </p:nvSpPr>
        <p:spPr bwMode="auto">
          <a:xfrm>
            <a:off x="1339703" y="3277868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solidFill>
            <a:schemeClr val="bg1"/>
          </a:solidFill>
          <a:ln w="12700" algn="ctr">
            <a:solidFill>
              <a:schemeClr val="accent1"/>
            </a:solidFill>
            <a:prstDash val="dash"/>
            <a:miter lim="800000"/>
          </a:ln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Apriori 算法</a:t>
            </a:r>
          </a:p>
        </p:txBody>
      </p:sp>
      <p:sp>
        <p:nvSpPr>
          <p:cNvPr id="6" name="MH_Text_1"/>
          <p:cNvSpPr/>
          <p:nvPr>
            <p:custDataLst>
              <p:tags r:id="rId7"/>
            </p:custDataLst>
          </p:nvPr>
        </p:nvSpPr>
        <p:spPr bwMode="auto">
          <a:xfrm>
            <a:off x="6526383" y="3277868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FP-growth算法</a:t>
            </a:r>
          </a:p>
        </p:txBody>
      </p:sp>
      <p:sp>
        <p:nvSpPr>
          <p:cNvPr id="9" name="MH_Text_1"/>
          <p:cNvSpPr/>
          <p:nvPr>
            <p:custDataLst>
              <p:tags r:id="rId8"/>
            </p:custDataLst>
          </p:nvPr>
        </p:nvSpPr>
        <p:spPr bwMode="auto">
          <a:xfrm>
            <a:off x="1339703" y="456374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PCA（主成分分析）算法</a:t>
            </a:r>
          </a:p>
        </p:txBody>
      </p:sp>
      <p:sp>
        <p:nvSpPr>
          <p:cNvPr id="10" name="MH_Text_1"/>
          <p:cNvSpPr/>
          <p:nvPr>
            <p:custDataLst>
              <p:tags r:id="rId9"/>
            </p:custDataLst>
          </p:nvPr>
        </p:nvSpPr>
        <p:spPr bwMode="auto">
          <a:xfrm>
            <a:off x="6526383" y="456374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SVD （奇异值分解）算法</a:t>
            </a:r>
          </a:p>
        </p:txBody>
      </p:sp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关联性分析</a:t>
            </a:r>
            <a:r>
              <a:rPr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r>
              <a:rPr lang="zh-CN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术语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503045"/>
            <a:ext cx="9724390" cy="4977130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sz="1400" dirty="0">
                <a:sym typeface="+mn-ea"/>
              </a:rPr>
              <a:t>						</a:t>
            </a:r>
            <a:r>
              <a:rPr lang="zh-CN" sz="1400" dirty="0">
                <a:sym typeface="+mn-ea"/>
              </a:rPr>
              <a:t>关联分析：是一种在大规模数据集中寻找有趣关系</a:t>
            </a:r>
            <a:r>
              <a:rPr lang="en-US" altLang="zh-CN" sz="1400" dirty="0">
                <a:sym typeface="+mn-ea"/>
              </a:rPr>
              <a:t>						</a:t>
            </a:r>
            <a:r>
              <a:rPr lang="zh-CN" sz="1400" dirty="0">
                <a:sym typeface="+mn-ea"/>
              </a:rPr>
              <a:t>的任务。 </a:t>
            </a:r>
            <a:endParaRPr lang="zh-CN" sz="1400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1400" dirty="0">
                <a:sym typeface="+mn-ea"/>
              </a:rPr>
              <a:t>					       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zh-CN" sz="1400" dirty="0"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sz="1400" dirty="0"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sz="1400" dirty="0">
                <a:sym typeface="+mn-ea"/>
              </a:rPr>
              <a:t>频繁项集（frequent item sets）: 经常出现在一块的物品的集合，上图中的 {葡萄酒, 尿布, 豆奶} 就是一个频繁项集的例子</a:t>
            </a:r>
            <a:endParaRPr lang="zh-CN" sz="1400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sz="1400" dirty="0">
                <a:sym typeface="+mn-ea"/>
              </a:rPr>
              <a:t>关联规则（associational rules）: 暗示两种物品之间可能存在很强的关系，上图中尿布 -&gt; 葡萄酒就是一个关联规则。这意味着如果顾客买了尿布，那么他很可能会买葡萄酒</a:t>
            </a:r>
            <a:endParaRPr lang="zh-CN" sz="1400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sz="1400" dirty="0">
                <a:sym typeface="+mn-ea"/>
              </a:rPr>
              <a:t>支持度: 数据集中包含该项集的记录所占的比例。例如上图中，{豆奶} 的支持度为 4/5。{豆奶, 尿布} 的支持度为 3/5</a:t>
            </a:r>
            <a:endParaRPr lang="zh-CN" sz="1400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sz="1400" dirty="0">
                <a:sym typeface="+mn-ea"/>
              </a:rPr>
              <a:t>可信度: 针对一条诸如{尿布} -&gt; {葡萄酒} 这样具体的关联规则来定义的。这条规则的可信度被定义为支持度({尿布, 葡萄酒})/支持度({尿布})，从图中可以看出支持度({尿布, 葡萄酒}) = 3/5，支持度({尿布}) = 4/5，所以{尿布} -&gt; {葡萄酒} 的可信度 = 3/5 / 4/5 = 3/4 = 0.75</a:t>
            </a:r>
            <a:endParaRPr lang="zh-CN" sz="1400" dirty="0">
              <a:solidFill>
                <a:schemeClr val="tx1"/>
              </a:solidFill>
            </a:endParaRPr>
          </a:p>
        </p:txBody>
      </p:sp>
      <p:pic>
        <p:nvPicPr>
          <p:cNvPr id="6" name="图片 5" descr="图片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2975" y="1503045"/>
            <a:ext cx="5267325" cy="18497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Apriori </a:t>
            </a:r>
            <a:r>
              <a:rPr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503045"/>
            <a:ext cx="9724390" cy="4977130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Apriori</a:t>
            </a:r>
            <a:r>
              <a:rPr lang="zh-CN" altLang="en-US" dirty="0">
                <a:solidFill>
                  <a:schemeClr val="tx1"/>
                </a:solidFill>
              </a:rPr>
              <a:t>算法工作原理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为了减少关联规则学习时所需的计算量，研究人员发现了一种所谓的 Apriori 原理，即某个项集是频繁的，那么它的所有子集也是频繁的。 例如，如果 {0, 1} 是频繁的，那么 {0}, {1} 也是频繁的。 该原理直观上没有什么帮助，但是如果反过来看就有用了，也就是说如果一个项集是 非频繁项集，那么它的所有超集也是非频繁项集</a:t>
            </a:r>
          </a:p>
          <a:p>
            <a:pPr marL="0" indent="0">
              <a:lnSpc>
                <a:spcPct val="130000"/>
              </a:lnSpc>
              <a:buNone/>
            </a:pPr>
            <a:endParaRPr lang="zh-CN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Apriori </a:t>
            </a:r>
            <a:r>
              <a:rPr lang="zh-CN" altLang="zh-CN" dirty="0">
                <a:sym typeface="+mn-ea"/>
              </a:rPr>
              <a:t>算法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的实现流程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150620"/>
            <a:ext cx="9724390" cy="5548630"/>
          </a:xfrm>
        </p:spPr>
        <p:txBody>
          <a:bodyPr>
            <a:normAutofit fontScale="87500"/>
          </a:bodyPr>
          <a:lstStyle/>
          <a:p>
            <a:pPr marL="0" indent="0">
              <a:lnSpc>
                <a:spcPct val="130000"/>
              </a:lnSpc>
              <a:buNone/>
            </a:pPr>
            <a:endParaRPr lang="zh-CN" altLang="en-US" dirty="0"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Apriori 算法实现流程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1.导入数据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2. 生成所有单个数据的项集列表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3. 扫描数据集来查看哪些项集满足最小支持度要求，去掉那些不满足最小支持度要求的集合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4. 然后对剩下来的集合进行组合以生成包含两个元素的项集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5. 重复3-4过程，直到所有项集被去掉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6. 利用相同思路去掉所有不满足最小可信度的集合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7. 利用剩余集合进行组合生成新的关联规则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endParaRPr lang="zh-CN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Apriori </a:t>
            </a:r>
            <a:r>
              <a:rPr lang="zh-CN" altLang="en-US" dirty="0">
                <a:sym typeface="+mn-ea"/>
              </a:rPr>
              <a:t>算法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503045"/>
            <a:ext cx="9724390" cy="465709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dirty="0"/>
              <a:t>Apriori 算法特点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1</a:t>
            </a:r>
            <a:r>
              <a:rPr dirty="0"/>
              <a:t>.优点：易编码实现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2</a:t>
            </a:r>
            <a:r>
              <a:rPr dirty="0"/>
              <a:t>.缺点：在大数据集上可能较慢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3</a:t>
            </a:r>
            <a:r>
              <a:rPr dirty="0"/>
              <a:t>.适用数据范围：数值型和标称型</a:t>
            </a:r>
          </a:p>
          <a:p>
            <a:pPr marL="0" indent="0">
              <a:lnSpc>
                <a:spcPct val="130000"/>
              </a:lnSpc>
              <a:buNone/>
            </a:pPr>
            <a:endParaRPr lang="zh-CN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常见的算法</a:t>
            </a:r>
            <a:r>
              <a:rPr lang="en-US" altLang="zh-CN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无监督学习</a:t>
            </a:r>
          </a:p>
        </p:txBody>
      </p:sp>
      <p:sp>
        <p:nvSpPr>
          <p:cNvPr id="3080" name="MH_Text_1"/>
          <p:cNvSpPr/>
          <p:nvPr>
            <p:custDataLst>
              <p:tags r:id="rId4"/>
            </p:custDataLst>
          </p:nvPr>
        </p:nvSpPr>
        <p:spPr bwMode="auto">
          <a:xfrm>
            <a:off x="1339703" y="208978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K-Means</a:t>
            </a: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算法</a:t>
            </a:r>
          </a:p>
        </p:txBody>
      </p:sp>
      <p:sp>
        <p:nvSpPr>
          <p:cNvPr id="4" name="MH_Text_1"/>
          <p:cNvSpPr/>
          <p:nvPr>
            <p:custDataLst>
              <p:tags r:id="rId5"/>
            </p:custDataLst>
          </p:nvPr>
        </p:nvSpPr>
        <p:spPr bwMode="auto">
          <a:xfrm>
            <a:off x="6526383" y="208978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 lIns="184923" tIns="0" rIns="75928" bIns="0"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DBSCAN（基于密度）聚类算法</a:t>
            </a:r>
          </a:p>
        </p:txBody>
      </p:sp>
      <p:sp>
        <p:nvSpPr>
          <p:cNvPr id="5" name="MH_Text_1"/>
          <p:cNvSpPr/>
          <p:nvPr>
            <p:custDataLst>
              <p:tags r:id="rId6"/>
            </p:custDataLst>
          </p:nvPr>
        </p:nvSpPr>
        <p:spPr bwMode="auto">
          <a:xfrm>
            <a:off x="1339703" y="3277868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Apriori 算法</a:t>
            </a:r>
          </a:p>
        </p:txBody>
      </p:sp>
      <p:sp>
        <p:nvSpPr>
          <p:cNvPr id="6" name="MH_Text_1"/>
          <p:cNvSpPr/>
          <p:nvPr>
            <p:custDataLst>
              <p:tags r:id="rId7"/>
            </p:custDataLst>
          </p:nvPr>
        </p:nvSpPr>
        <p:spPr bwMode="auto">
          <a:xfrm>
            <a:off x="6526383" y="3277868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solidFill>
            <a:schemeClr val="bg1"/>
          </a:solidFill>
          <a:ln w="12700" algn="ctr">
            <a:solidFill>
              <a:schemeClr val="accent1"/>
            </a:solidFill>
            <a:prstDash val="dash"/>
            <a:miter lim="800000"/>
          </a:ln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FP-growth算法</a:t>
            </a:r>
          </a:p>
        </p:txBody>
      </p:sp>
      <p:sp>
        <p:nvSpPr>
          <p:cNvPr id="9" name="MH_Text_1"/>
          <p:cNvSpPr/>
          <p:nvPr>
            <p:custDataLst>
              <p:tags r:id="rId8"/>
            </p:custDataLst>
          </p:nvPr>
        </p:nvSpPr>
        <p:spPr bwMode="auto">
          <a:xfrm>
            <a:off x="1339703" y="456374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PCA（主成分分析）算法</a:t>
            </a:r>
          </a:p>
        </p:txBody>
      </p:sp>
      <p:sp>
        <p:nvSpPr>
          <p:cNvPr id="10" name="MH_Text_1"/>
          <p:cNvSpPr/>
          <p:nvPr>
            <p:custDataLst>
              <p:tags r:id="rId9"/>
            </p:custDataLst>
          </p:nvPr>
        </p:nvSpPr>
        <p:spPr bwMode="auto">
          <a:xfrm>
            <a:off x="6526383" y="456374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SVD （奇异值分解）算法</a:t>
            </a:r>
          </a:p>
        </p:txBody>
      </p:sp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FP-growth</a:t>
            </a:r>
            <a:r>
              <a:rPr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503045"/>
            <a:ext cx="9724390" cy="4977130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dirty="0">
                <a:solidFill>
                  <a:schemeClr val="tx1"/>
                </a:solidFill>
              </a:rPr>
              <a:t>FP-growth算法</a:t>
            </a:r>
            <a:r>
              <a:rPr lang="zh-CN" altLang="en-US" dirty="0">
                <a:solidFill>
                  <a:schemeClr val="tx1"/>
                </a:solidFill>
              </a:rPr>
              <a:t>工作原理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dirty="0">
                <a:solidFill>
                  <a:schemeClr val="tx1"/>
                </a:solidFill>
              </a:rPr>
              <a:t>基于Apriori算法构建,但是数据结构不同，使用叫做 FP树 的数据结构结构来存储集合</a:t>
            </a:r>
          </a:p>
        </p:txBody>
      </p:sp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altLang="zh-CN" dirty="0">
                <a:sym typeface="+mn-ea"/>
              </a:rPr>
              <a:t>FP-growth算法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的实现流程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503045"/>
            <a:ext cx="9724390" cy="4657090"/>
          </a:xfrm>
        </p:spPr>
        <p:txBody>
          <a:bodyPr>
            <a:normAutofit fontScale="87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endParaRPr lang="zh-CN" altLang="en-US" dirty="0"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FP-growth算法实现流程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1.准备数据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2. 遍历所有的数据集合，计算所有项的支持度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3. 丢弃非频繁的项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4. 基于支持度降序排序所有的项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5. 所有数据集合按照得到的顺序重新整理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6. 重新整理完成后，丢弃每个集合末尾非频繁的项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7. 读取每个集合插入FP树中，同时用一个头部链表数据结构维护不同集合的相同项</a:t>
            </a:r>
          </a:p>
          <a:p>
            <a:pPr marL="0" indent="0">
              <a:lnSpc>
                <a:spcPct val="130000"/>
              </a:lnSpc>
              <a:buNone/>
            </a:pPr>
            <a:endParaRPr lang="zh-CN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dirty="0">
                <a:sym typeface="+mn-ea"/>
              </a:rPr>
              <a:t>FP-growth算法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503045"/>
            <a:ext cx="9724390" cy="4657090"/>
          </a:xfrm>
        </p:spPr>
        <p:txBody>
          <a:bodyPr>
            <a:normAutofit fontScale="67500"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dirty="0"/>
              <a:t>FP-growth算法特点</a:t>
            </a:r>
          </a:p>
          <a:p>
            <a:pPr marL="0" indent="0">
              <a:lnSpc>
                <a:spcPct val="130000"/>
              </a:lnSpc>
              <a:buNone/>
            </a:pPr>
            <a:r>
              <a:rPr dirty="0"/>
              <a:t>1.优点：</a:t>
            </a:r>
          </a:p>
          <a:p>
            <a:pPr marL="0" indent="0">
              <a:lnSpc>
                <a:spcPct val="130000"/>
              </a:lnSpc>
              <a:buNone/>
            </a:pPr>
            <a:r>
              <a:rPr dirty="0"/>
              <a:t>1.1.因为 FP-growth 算法只需要对数据集遍历两次，所以速度更快。</a:t>
            </a:r>
          </a:p>
          <a:p>
            <a:pPr marL="0" indent="0">
              <a:lnSpc>
                <a:spcPct val="130000"/>
              </a:lnSpc>
              <a:buNone/>
            </a:pPr>
            <a:r>
              <a:rPr dirty="0"/>
              <a:t>  1.2.FP树将集合按照支持度降序排序，不同路径如果有相同前缀路径共用存储空间，使得数据得到了压缩。</a:t>
            </a:r>
          </a:p>
          <a:p>
            <a:pPr marL="0" indent="0">
              <a:lnSpc>
                <a:spcPct val="130000"/>
              </a:lnSpc>
              <a:buNone/>
            </a:pPr>
            <a:r>
              <a:rPr dirty="0"/>
              <a:t>  1.3.不需要生成候选集。</a:t>
            </a:r>
          </a:p>
          <a:p>
            <a:pPr marL="0" indent="0">
              <a:lnSpc>
                <a:spcPct val="130000"/>
              </a:lnSpc>
              <a:buNone/>
            </a:pPr>
            <a:r>
              <a:rPr dirty="0"/>
              <a:t>  1.4.比Apriori更快。</a:t>
            </a:r>
          </a:p>
          <a:p>
            <a:pPr marL="0" indent="0">
              <a:lnSpc>
                <a:spcPct val="130000"/>
              </a:lnSpc>
              <a:buNone/>
            </a:pPr>
            <a:r>
              <a:rPr dirty="0"/>
              <a:t>2. 缺点：</a:t>
            </a:r>
          </a:p>
          <a:p>
            <a:pPr marL="0" indent="0">
              <a:lnSpc>
                <a:spcPct val="130000"/>
              </a:lnSpc>
              <a:buNone/>
            </a:pPr>
            <a:r>
              <a:rPr dirty="0"/>
              <a:t>2.1. FP-Tree第二次遍历会存储很多中间过程的值，会占用很多内存。</a:t>
            </a:r>
          </a:p>
          <a:p>
            <a:pPr marL="0" indent="0">
              <a:lnSpc>
                <a:spcPct val="130000"/>
              </a:lnSpc>
              <a:buNone/>
            </a:pPr>
            <a:r>
              <a:rPr dirty="0"/>
              <a:t>  2.2.构建FP-Tree是比较昂贵的。</a:t>
            </a:r>
          </a:p>
          <a:p>
            <a:pPr marL="0" indent="0">
              <a:lnSpc>
                <a:spcPct val="130000"/>
              </a:lnSpc>
              <a:buNone/>
            </a:pPr>
            <a:r>
              <a:rPr dirty="0"/>
              <a:t>3. 适用数据范围：标称型数据(离散型数据)</a:t>
            </a:r>
          </a:p>
          <a:p>
            <a:pPr marL="0" indent="0">
              <a:lnSpc>
                <a:spcPct val="130000"/>
              </a:lnSpc>
              <a:buNone/>
            </a:pPr>
            <a:endParaRPr lang="zh-CN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机器学习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678940"/>
            <a:ext cx="4572635" cy="4498340"/>
          </a:xfrm>
        </p:spPr>
        <p:txBody>
          <a:bodyPr/>
          <a:lstStyle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>
            <a:off x="2604770" y="3161665"/>
            <a:ext cx="11315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5963920" y="3162300"/>
            <a:ext cx="11315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617460" y="2931160"/>
            <a:ext cx="3390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得出对应答案（提升了相应能力）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15645" y="1416685"/>
            <a:ext cx="2254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学习的过程：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15645" y="2932430"/>
            <a:ext cx="1876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/>
              <a:t>数据的积累</a:t>
            </a:r>
            <a:endParaRPr lang="zh-CN" altLang="en-US" sz="2400" b="1"/>
          </a:p>
        </p:txBody>
      </p:sp>
      <p:sp>
        <p:nvSpPr>
          <p:cNvPr id="12" name="文本框 11"/>
          <p:cNvSpPr txBox="1"/>
          <p:nvPr/>
        </p:nvSpPr>
        <p:spPr>
          <a:xfrm>
            <a:off x="4053205" y="2931160"/>
            <a:ext cx="1752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创建规则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46125" y="4010025"/>
            <a:ext cx="1652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新数据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1859915" y="3336290"/>
            <a:ext cx="2252345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804920" y="5111115"/>
            <a:ext cx="2249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大脑进行转化</a:t>
            </a:r>
          </a:p>
        </p:txBody>
      </p:sp>
      <p:cxnSp>
        <p:nvCxnSpPr>
          <p:cNvPr id="20" name="直接箭头连接符 19"/>
          <p:cNvCxnSpPr>
            <a:stCxn id="12" idx="2"/>
            <a:endCxn id="17" idx="0"/>
          </p:cNvCxnSpPr>
          <p:nvPr/>
        </p:nvCxnSpPr>
        <p:spPr>
          <a:xfrm>
            <a:off x="4929505" y="3391535"/>
            <a:ext cx="0" cy="1719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环形箭头 22"/>
          <p:cNvSpPr/>
          <p:nvPr/>
        </p:nvSpPr>
        <p:spPr>
          <a:xfrm>
            <a:off x="4430395" y="2511425"/>
            <a:ext cx="709930" cy="88138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56685" y="1877060"/>
            <a:ext cx="1946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规则的修正</a:t>
            </a:r>
          </a:p>
        </p:txBody>
      </p:sp>
    </p:spTree>
    <p:custDataLst>
      <p:tags r:id="rId1"/>
    </p:custData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  <p:bldP spid="4" grpId="0"/>
      <p:bldP spid="12" grpId="0"/>
      <p:bldP spid="15" grpId="0"/>
      <p:bldP spid="17" grpId="0"/>
      <p:bldP spid="23" grpId="0" animBg="1"/>
      <p:bldP spid="2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常见的算法</a:t>
            </a:r>
            <a:r>
              <a:rPr lang="en-US" altLang="zh-CN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无监督学习</a:t>
            </a:r>
          </a:p>
        </p:txBody>
      </p:sp>
      <p:sp>
        <p:nvSpPr>
          <p:cNvPr id="3080" name="MH_Text_1"/>
          <p:cNvSpPr/>
          <p:nvPr>
            <p:custDataLst>
              <p:tags r:id="rId4"/>
            </p:custDataLst>
          </p:nvPr>
        </p:nvSpPr>
        <p:spPr bwMode="auto">
          <a:xfrm>
            <a:off x="1339703" y="208978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K-Means</a:t>
            </a: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算法</a:t>
            </a:r>
          </a:p>
        </p:txBody>
      </p:sp>
      <p:sp>
        <p:nvSpPr>
          <p:cNvPr id="4" name="MH_Text_1"/>
          <p:cNvSpPr/>
          <p:nvPr>
            <p:custDataLst>
              <p:tags r:id="rId5"/>
            </p:custDataLst>
          </p:nvPr>
        </p:nvSpPr>
        <p:spPr bwMode="auto">
          <a:xfrm>
            <a:off x="6526383" y="208978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 lIns="184923" tIns="0" rIns="75928" bIns="0"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DBSCAN（基于密度）聚类算法</a:t>
            </a:r>
          </a:p>
        </p:txBody>
      </p:sp>
      <p:sp>
        <p:nvSpPr>
          <p:cNvPr id="5" name="MH_Text_1"/>
          <p:cNvSpPr/>
          <p:nvPr>
            <p:custDataLst>
              <p:tags r:id="rId6"/>
            </p:custDataLst>
          </p:nvPr>
        </p:nvSpPr>
        <p:spPr bwMode="auto">
          <a:xfrm>
            <a:off x="1339703" y="3277868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Apriori 算法</a:t>
            </a:r>
          </a:p>
        </p:txBody>
      </p:sp>
      <p:sp>
        <p:nvSpPr>
          <p:cNvPr id="6" name="MH_Text_1"/>
          <p:cNvSpPr/>
          <p:nvPr>
            <p:custDataLst>
              <p:tags r:id="rId7"/>
            </p:custDataLst>
          </p:nvPr>
        </p:nvSpPr>
        <p:spPr bwMode="auto">
          <a:xfrm>
            <a:off x="6526383" y="3277868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FP-growth算法</a:t>
            </a:r>
          </a:p>
        </p:txBody>
      </p:sp>
      <p:sp>
        <p:nvSpPr>
          <p:cNvPr id="9" name="MH_Text_1"/>
          <p:cNvSpPr/>
          <p:nvPr>
            <p:custDataLst>
              <p:tags r:id="rId8"/>
            </p:custDataLst>
          </p:nvPr>
        </p:nvSpPr>
        <p:spPr bwMode="auto">
          <a:xfrm>
            <a:off x="1339703" y="456374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solidFill>
            <a:schemeClr val="bg1"/>
          </a:solidFill>
          <a:ln w="12700" algn="ctr">
            <a:solidFill>
              <a:schemeClr val="accent1"/>
            </a:solidFill>
            <a:prstDash val="dash"/>
            <a:miter lim="800000"/>
          </a:ln>
        </p:spPr>
        <p:txBody>
          <a:bodyPr lIns="184923" tIns="0" rIns="75928" bIns="0"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PCA（主成分分析）算法</a:t>
            </a:r>
          </a:p>
        </p:txBody>
      </p:sp>
      <p:sp>
        <p:nvSpPr>
          <p:cNvPr id="10" name="MH_Text_1"/>
          <p:cNvSpPr/>
          <p:nvPr>
            <p:custDataLst>
              <p:tags r:id="rId9"/>
            </p:custDataLst>
          </p:nvPr>
        </p:nvSpPr>
        <p:spPr bwMode="auto">
          <a:xfrm>
            <a:off x="6526383" y="456374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SVD （奇异值分解）算法</a:t>
            </a:r>
          </a:p>
        </p:txBody>
      </p:sp>
    </p:spTree>
    <p:custDataLst>
      <p:tags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PCA（主成分分析）算法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503045"/>
            <a:ext cx="9724390" cy="4977130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dirty="0">
                <a:solidFill>
                  <a:schemeClr val="tx1"/>
                </a:solidFill>
              </a:rPr>
              <a:t>PCA（主成分分析）算法</a:t>
            </a:r>
            <a:r>
              <a:rPr lang="zh-CN" altLang="en-US" dirty="0">
                <a:solidFill>
                  <a:schemeClr val="tx1"/>
                </a:solidFill>
              </a:rPr>
              <a:t>工作原理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dirty="0">
                <a:solidFill>
                  <a:schemeClr val="tx1"/>
                </a:solidFill>
              </a:rPr>
              <a:t>PCA的思想是将n维特征映射到k维上（k&lt;n），这k维是全新的正交特征。这k维特征称为主成分，是重新构造出来的k维特征,然后再重新分析数据</a:t>
            </a:r>
          </a:p>
        </p:txBody>
      </p:sp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altLang="zh-CN" dirty="0">
                <a:sym typeface="+mn-ea"/>
              </a:rPr>
              <a:t>PCA（主成分分析）算法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的实现流程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503045"/>
            <a:ext cx="9724390" cy="4657090"/>
          </a:xfrm>
        </p:spPr>
        <p:txBody>
          <a:bodyPr>
            <a:normAutofit fontScale="87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endParaRPr lang="zh-CN" altLang="en-US" dirty="0"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PCA（主成分分析）算法实现流程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1.找出第一个主成分的方向，也就是数据方差最大的方向。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2. 找出第二个主成分的方向，也就是数据方差次大的方向，并且该方向与第一个主成分方向正交(orthogonal 如果是二维空间就叫垂直)。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3. 通过这种方式计算出所有的主成分方向。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4. 通过数据集的协方差矩阵及其特征值分析，我们就可以得到这些主成分的值。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5. 一旦得到了协方差矩阵的特征值和特征向量，我们就可以保留最大的 N 个特征。这些特征向量也给出了 N 个最重要特征的真实结构，我们就可以通过将数据乘上这 N 个特征向量 从而将它转换到新的空间上</a:t>
            </a:r>
          </a:p>
          <a:p>
            <a:pPr marL="0" indent="0">
              <a:lnSpc>
                <a:spcPct val="130000"/>
              </a:lnSpc>
              <a:buNone/>
            </a:pPr>
            <a:endParaRPr lang="zh-CN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dirty="0">
                <a:sym typeface="+mn-ea"/>
              </a:rPr>
              <a:t>PCA（主成分分析）算法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503045"/>
            <a:ext cx="9724390" cy="465709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dirty="0"/>
              <a:t>PCA（主成分分析）算法特点</a:t>
            </a:r>
          </a:p>
          <a:p>
            <a:pPr marL="0" indent="0">
              <a:lnSpc>
                <a:spcPct val="130000"/>
              </a:lnSpc>
              <a:buNone/>
            </a:pPr>
            <a:r>
              <a:rPr dirty="0"/>
              <a:t>1.优点：通过 PCA 进行降维处理，我们就可以同时获得 SVM 和决策树的优点：(得到了和决策树一样简单的分类器，同时分类间隔和SVM一样好) ，还可以降低数据的复杂性，识别最重要的多个特征</a:t>
            </a:r>
          </a:p>
          <a:p>
            <a:pPr marL="0" indent="0">
              <a:lnSpc>
                <a:spcPct val="130000"/>
              </a:lnSpc>
              <a:buNone/>
            </a:pPr>
            <a:r>
              <a:rPr dirty="0"/>
              <a:t>2.缺点：不一定需要，且可能损失有用信息。</a:t>
            </a:r>
          </a:p>
          <a:p>
            <a:pPr marL="0" indent="0">
              <a:lnSpc>
                <a:spcPct val="130000"/>
              </a:lnSpc>
              <a:buNone/>
            </a:pPr>
            <a:r>
              <a:rPr dirty="0"/>
              <a:t>3.适用数据范围：数值型</a:t>
            </a:r>
          </a:p>
          <a:p>
            <a:pPr marL="0" indent="0">
              <a:lnSpc>
                <a:spcPct val="130000"/>
              </a:lnSpc>
              <a:buNone/>
            </a:pPr>
            <a:endParaRPr lang="zh-CN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常见的算法</a:t>
            </a:r>
            <a:r>
              <a:rPr lang="en-US" altLang="zh-CN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无监督学习</a:t>
            </a:r>
          </a:p>
        </p:txBody>
      </p:sp>
      <p:sp>
        <p:nvSpPr>
          <p:cNvPr id="3080" name="MH_Text_1"/>
          <p:cNvSpPr/>
          <p:nvPr>
            <p:custDataLst>
              <p:tags r:id="rId4"/>
            </p:custDataLst>
          </p:nvPr>
        </p:nvSpPr>
        <p:spPr bwMode="auto">
          <a:xfrm>
            <a:off x="1339703" y="208978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K-Means</a:t>
            </a: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算法</a:t>
            </a:r>
          </a:p>
        </p:txBody>
      </p:sp>
      <p:sp>
        <p:nvSpPr>
          <p:cNvPr id="4" name="MH_Text_1"/>
          <p:cNvSpPr/>
          <p:nvPr>
            <p:custDataLst>
              <p:tags r:id="rId5"/>
            </p:custDataLst>
          </p:nvPr>
        </p:nvSpPr>
        <p:spPr bwMode="auto">
          <a:xfrm>
            <a:off x="6526383" y="208978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 lIns="184923" tIns="0" rIns="75928" bIns="0"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DBSCAN（基于密度）聚类算法</a:t>
            </a:r>
          </a:p>
        </p:txBody>
      </p:sp>
      <p:sp>
        <p:nvSpPr>
          <p:cNvPr id="5" name="MH_Text_1"/>
          <p:cNvSpPr/>
          <p:nvPr>
            <p:custDataLst>
              <p:tags r:id="rId6"/>
            </p:custDataLst>
          </p:nvPr>
        </p:nvSpPr>
        <p:spPr bwMode="auto">
          <a:xfrm>
            <a:off x="1339703" y="3277868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Apriori 算法</a:t>
            </a:r>
          </a:p>
        </p:txBody>
      </p:sp>
      <p:sp>
        <p:nvSpPr>
          <p:cNvPr id="6" name="MH_Text_1"/>
          <p:cNvSpPr/>
          <p:nvPr>
            <p:custDataLst>
              <p:tags r:id="rId7"/>
            </p:custDataLst>
          </p:nvPr>
        </p:nvSpPr>
        <p:spPr bwMode="auto">
          <a:xfrm>
            <a:off x="6526383" y="3277868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FP-growth算法</a:t>
            </a:r>
          </a:p>
        </p:txBody>
      </p:sp>
      <p:sp>
        <p:nvSpPr>
          <p:cNvPr id="9" name="MH_Text_1"/>
          <p:cNvSpPr/>
          <p:nvPr>
            <p:custDataLst>
              <p:tags r:id="rId8"/>
            </p:custDataLst>
          </p:nvPr>
        </p:nvSpPr>
        <p:spPr bwMode="auto">
          <a:xfrm>
            <a:off x="1339703" y="456374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noFill/>
          <a:ln w="127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4923" tIns="0" rIns="75928" bIns="0"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PCA（主成分分析）算法</a:t>
            </a:r>
          </a:p>
        </p:txBody>
      </p:sp>
      <p:sp>
        <p:nvSpPr>
          <p:cNvPr id="10" name="MH_Text_1"/>
          <p:cNvSpPr/>
          <p:nvPr>
            <p:custDataLst>
              <p:tags r:id="rId9"/>
            </p:custDataLst>
          </p:nvPr>
        </p:nvSpPr>
        <p:spPr bwMode="auto">
          <a:xfrm>
            <a:off x="6526383" y="4563743"/>
            <a:ext cx="3463677" cy="761675"/>
          </a:xfrm>
          <a:custGeom>
            <a:avLst/>
            <a:gdLst>
              <a:gd name="T0" fmla="*/ 0 w 3882059"/>
              <a:gd name="T1" fmla="*/ 0 h 805263"/>
              <a:gd name="T2" fmla="*/ 3893666 w 3882059"/>
              <a:gd name="T3" fmla="*/ 0 h 805263"/>
              <a:gd name="T4" fmla="*/ 3893666 w 3882059"/>
              <a:gd name="T5" fmla="*/ 800476 h 805263"/>
              <a:gd name="T6" fmla="*/ 0 w 3882059"/>
              <a:gd name="T7" fmla="*/ 800476 h 805263"/>
              <a:gd name="T8" fmla="*/ 0 60000 65536"/>
              <a:gd name="T9" fmla="*/ 0 60000 65536"/>
              <a:gd name="T10" fmla="*/ 0 60000 65536"/>
              <a:gd name="T11" fmla="*/ 0 60000 65536"/>
              <a:gd name="T12" fmla="*/ 0 w 3882059"/>
              <a:gd name="T13" fmla="*/ 0 h 805263"/>
              <a:gd name="T14" fmla="*/ 3882059 w 3882059"/>
              <a:gd name="T15" fmla="*/ 805263 h 8052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82059" h="805263">
                <a:moveTo>
                  <a:pt x="0" y="0"/>
                </a:moveTo>
                <a:lnTo>
                  <a:pt x="3882059" y="0"/>
                </a:lnTo>
                <a:lnTo>
                  <a:pt x="3882059" y="805263"/>
                </a:lnTo>
                <a:lnTo>
                  <a:pt x="0" y="805263"/>
                </a:lnTo>
              </a:path>
            </a:pathLst>
          </a:custGeom>
          <a:solidFill>
            <a:schemeClr val="bg1"/>
          </a:solidFill>
          <a:ln w="12700" algn="ctr">
            <a:solidFill>
              <a:schemeClr val="accent1"/>
            </a:solidFill>
            <a:prstDash val="dash"/>
            <a:miter lim="800000"/>
          </a:ln>
        </p:spPr>
        <p:txBody>
          <a:bodyPr lIns="184923" tIns="0" rIns="75928" bIns="0"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SVD （奇异值分解）算法</a:t>
            </a:r>
          </a:p>
        </p:txBody>
      </p:sp>
    </p:spTree>
    <p:custDataLst>
      <p:tags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SVD （奇异值分解）算法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503045"/>
            <a:ext cx="9724390" cy="4977130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dirty="0">
                <a:solidFill>
                  <a:schemeClr val="tx1"/>
                </a:solidFill>
              </a:rPr>
              <a:t>SVD （奇异值分解）算法</a:t>
            </a:r>
            <a:r>
              <a:rPr lang="zh-CN" altLang="en-US" dirty="0">
                <a:solidFill>
                  <a:schemeClr val="tx1"/>
                </a:solidFill>
              </a:rPr>
              <a:t>工作原理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dirty="0">
                <a:solidFill>
                  <a:schemeClr val="tx1"/>
                </a:solidFill>
              </a:rPr>
              <a:t>通过对矩阵的分解来降维</a:t>
            </a:r>
          </a:p>
        </p:txBody>
      </p:sp>
    </p:spTree>
    <p:custDataLst>
      <p:tags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altLang="zh-CN" dirty="0">
                <a:sym typeface="+mn-ea"/>
              </a:rPr>
              <a:t>SVD （奇异值分解）算法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的实现流程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503045"/>
            <a:ext cx="9724390" cy="465709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endParaRPr lang="zh-CN" altLang="en-US" dirty="0"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SVD （奇异值分解）算法实现流程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1. 利用 SVD 从数据中构建一个主题空间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2. 在该空间下处理问题</a:t>
            </a:r>
          </a:p>
          <a:p>
            <a:pPr marL="0" indent="0">
              <a:lnSpc>
                <a:spcPct val="130000"/>
              </a:lnSpc>
              <a:buNone/>
            </a:pPr>
            <a:endParaRPr lang="zh-CN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dirty="0">
                <a:sym typeface="+mn-ea"/>
              </a:rPr>
              <a:t>SVD （奇异值分解）算法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503045"/>
            <a:ext cx="9724390" cy="465709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dirty="0"/>
              <a:t>SVD （奇异值分解）算法特点</a:t>
            </a:r>
          </a:p>
          <a:p>
            <a:pPr marL="0" indent="0">
              <a:lnSpc>
                <a:spcPct val="130000"/>
              </a:lnSpc>
              <a:buNone/>
            </a:pPr>
            <a:r>
              <a:rPr dirty="0"/>
              <a:t>1.优点：简化数据，去除噪声，优化算法的结果</a:t>
            </a:r>
          </a:p>
          <a:p>
            <a:pPr marL="0" indent="0">
              <a:lnSpc>
                <a:spcPct val="130000"/>
              </a:lnSpc>
              <a:buNone/>
            </a:pPr>
            <a:r>
              <a:rPr dirty="0"/>
              <a:t>2.缺点：数据的转换可能难以理解</a:t>
            </a:r>
          </a:p>
          <a:p>
            <a:pPr marL="0" indent="0">
              <a:lnSpc>
                <a:spcPct val="130000"/>
              </a:lnSpc>
              <a:buNone/>
            </a:pPr>
            <a:r>
              <a:rPr dirty="0"/>
              <a:t>3.适用数据范围：数值型</a:t>
            </a:r>
          </a:p>
          <a:p>
            <a:pPr marL="0" indent="0">
              <a:lnSpc>
                <a:spcPct val="130000"/>
              </a:lnSpc>
              <a:buNone/>
            </a:pPr>
            <a:endParaRPr lang="zh-CN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>
            <p:custDataLst>
              <p:tags r:id="rId2"/>
            </p:custDataLst>
          </p:nvPr>
        </p:nvSpPr>
        <p:spPr>
          <a:xfrm rot="3131087" flipV="1">
            <a:off x="4166776" y="625108"/>
            <a:ext cx="4245500" cy="5339068"/>
          </a:xfrm>
          <a:custGeom>
            <a:avLst/>
            <a:gdLst>
              <a:gd name="connsiteX0" fmla="*/ 1588293 w 3925991"/>
              <a:gd name="connsiteY0" fmla="*/ 2290541 h 4937492"/>
              <a:gd name="connsiteX1" fmla="*/ 2063727 w 3925991"/>
              <a:gd name="connsiteY1" fmla="*/ 1821287 h 4937492"/>
              <a:gd name="connsiteX2" fmla="*/ 2189212 w 3925991"/>
              <a:gd name="connsiteY2" fmla="*/ 2081910 h 4937492"/>
              <a:gd name="connsiteX3" fmla="*/ 1526366 w 3925991"/>
              <a:gd name="connsiteY3" fmla="*/ 2351663 h 4937492"/>
              <a:gd name="connsiteX4" fmla="*/ 1573848 w 3925991"/>
              <a:gd name="connsiteY4" fmla="*/ 2304798 h 4937492"/>
              <a:gd name="connsiteX5" fmla="*/ 2654669 w 3925991"/>
              <a:gd name="connsiteY5" fmla="*/ 2121927 h 4937492"/>
              <a:gd name="connsiteX6" fmla="*/ 2607219 w 3925991"/>
              <a:gd name="connsiteY6" fmla="*/ 1936784 h 4937492"/>
              <a:gd name="connsiteX7" fmla="*/ 2413412 w 3925991"/>
              <a:gd name="connsiteY7" fmla="*/ 2004071 h 4937492"/>
              <a:gd name="connsiteX8" fmla="*/ 2124688 w 3925991"/>
              <a:gd name="connsiteY8" fmla="*/ 1761118 h 4937492"/>
              <a:gd name="connsiteX9" fmla="*/ 2347705 w 3925991"/>
              <a:gd name="connsiteY9" fmla="*/ 1540999 h 4937492"/>
              <a:gd name="connsiteX10" fmla="*/ 2119430 w 3925991"/>
              <a:gd name="connsiteY10" fmla="*/ 1361689 h 4937492"/>
              <a:gd name="connsiteX11" fmla="*/ 1556336 w 3925991"/>
              <a:gd name="connsiteY11" fmla="*/ 2301636 h 4937492"/>
              <a:gd name="connsiteX12" fmla="*/ 1521924 w 3925991"/>
              <a:gd name="connsiteY12" fmla="*/ 2313583 h 4937492"/>
              <a:gd name="connsiteX13" fmla="*/ 1552253 w 3925991"/>
              <a:gd name="connsiteY13" fmla="*/ 2308452 h 4937492"/>
              <a:gd name="connsiteX14" fmla="*/ 0 w 3925991"/>
              <a:gd name="connsiteY14" fmla="*/ 534139 h 4937492"/>
              <a:gd name="connsiteX15" fmla="*/ 748392 w 3925991"/>
              <a:gd name="connsiteY15" fmla="*/ 1253112 h 4937492"/>
              <a:gd name="connsiteX16" fmla="*/ 430781 w 3925991"/>
              <a:gd name="connsiteY16" fmla="*/ 691321 h 4937492"/>
              <a:gd name="connsiteX17" fmla="*/ 1327878 w 3925991"/>
              <a:gd name="connsiteY17" fmla="*/ 298905 h 4937492"/>
              <a:gd name="connsiteX18" fmla="*/ 1138066 w 3925991"/>
              <a:gd name="connsiteY18" fmla="*/ 0 h 4937492"/>
              <a:gd name="connsiteX19" fmla="*/ 403558 w 3925991"/>
              <a:gd name="connsiteY19" fmla="*/ 643170 h 4937492"/>
              <a:gd name="connsiteX20" fmla="*/ 237644 w 3925991"/>
              <a:gd name="connsiteY20" fmla="*/ 349702 h 4937492"/>
              <a:gd name="connsiteX21" fmla="*/ 3259808 w 3925991"/>
              <a:gd name="connsiteY21" fmla="*/ 4769533 h 4937492"/>
              <a:gd name="connsiteX22" fmla="*/ 3326451 w 3925991"/>
              <a:gd name="connsiteY22" fmla="*/ 4769533 h 4937492"/>
              <a:gd name="connsiteX23" fmla="*/ 3259808 w 3925991"/>
              <a:gd name="connsiteY23" fmla="*/ 4546311 h 4937492"/>
              <a:gd name="connsiteX24" fmla="*/ 715016 w 3925991"/>
              <a:gd name="connsiteY24" fmla="*/ 1545812 h 4937492"/>
              <a:gd name="connsiteX25" fmla="*/ 1224662 w 3925991"/>
              <a:gd name="connsiteY25" fmla="*/ 1228640 h 4937492"/>
              <a:gd name="connsiteX26" fmla="*/ 1553185 w 3925991"/>
              <a:gd name="connsiteY26" fmla="*/ 1505082 h 4937492"/>
              <a:gd name="connsiteX27" fmla="*/ 985860 w 3925991"/>
              <a:gd name="connsiteY27" fmla="*/ 1875541 h 4937492"/>
              <a:gd name="connsiteX28" fmla="*/ 1114162 w 3925991"/>
              <a:gd name="connsiteY28" fmla="*/ 2040856 h 4937492"/>
              <a:gd name="connsiteX29" fmla="*/ 1629252 w 3925991"/>
              <a:gd name="connsiteY29" fmla="*/ 1569091 h 4937492"/>
              <a:gd name="connsiteX30" fmla="*/ 1629945 w 3925991"/>
              <a:gd name="connsiteY30" fmla="*/ 1569674 h 4937492"/>
              <a:gd name="connsiteX31" fmla="*/ 1629538 w 3925991"/>
              <a:gd name="connsiteY31" fmla="*/ 1568829 h 4937492"/>
              <a:gd name="connsiteX32" fmla="*/ 2061669 w 3925991"/>
              <a:gd name="connsiteY32" fmla="*/ 1173046 h 4937492"/>
              <a:gd name="connsiteX33" fmla="*/ 1587923 w 3925991"/>
              <a:gd name="connsiteY33" fmla="*/ 1482398 h 4937492"/>
              <a:gd name="connsiteX34" fmla="*/ 1410160 w 3925991"/>
              <a:gd name="connsiteY34" fmla="*/ 1113198 h 4937492"/>
              <a:gd name="connsiteX35" fmla="*/ 1808084 w 3925991"/>
              <a:gd name="connsiteY35" fmla="*/ 865554 h 4937492"/>
              <a:gd name="connsiteX36" fmla="*/ 1645264 w 3925991"/>
              <a:gd name="connsiteY36" fmla="*/ 655764 h 4937492"/>
              <a:gd name="connsiteX37" fmla="*/ 2756171 w 3925991"/>
              <a:gd name="connsiteY37" fmla="*/ 4212531 h 4937492"/>
              <a:gd name="connsiteX38" fmla="*/ 3140506 w 3925991"/>
              <a:gd name="connsiteY38" fmla="*/ 3905777 h 4937492"/>
              <a:gd name="connsiteX39" fmla="*/ 3176620 w 3925991"/>
              <a:gd name="connsiteY39" fmla="*/ 4432247 h 4937492"/>
              <a:gd name="connsiteX40" fmla="*/ 3380443 w 3925991"/>
              <a:gd name="connsiteY40" fmla="*/ 3809456 h 4937492"/>
              <a:gd name="connsiteX41" fmla="*/ 3925991 w 3925991"/>
              <a:gd name="connsiteY41" fmla="*/ 3818061 h 4937492"/>
              <a:gd name="connsiteX42" fmla="*/ 3879334 w 3925991"/>
              <a:gd name="connsiteY42" fmla="*/ 3556633 h 4937492"/>
              <a:gd name="connsiteX43" fmla="*/ 3339029 w 3925991"/>
              <a:gd name="connsiteY43" fmla="*/ 3765576 h 4937492"/>
              <a:gd name="connsiteX44" fmla="*/ 3319251 w 3925991"/>
              <a:gd name="connsiteY44" fmla="*/ 3763113 h 4937492"/>
              <a:gd name="connsiteX45" fmla="*/ 3766016 w 3925991"/>
              <a:gd name="connsiteY45" fmla="*/ 3406530 h 4937492"/>
              <a:gd name="connsiteX46" fmla="*/ 3517889 w 3925991"/>
              <a:gd name="connsiteY46" fmla="*/ 3168879 h 4937492"/>
              <a:gd name="connsiteX47" fmla="*/ 1894465 w 3925991"/>
              <a:gd name="connsiteY47" fmla="*/ 3132813 h 4937492"/>
              <a:gd name="connsiteX48" fmla="*/ 1926278 w 3925991"/>
              <a:gd name="connsiteY48" fmla="*/ 3130130 h 4937492"/>
              <a:gd name="connsiteX49" fmla="*/ 1911336 w 3925991"/>
              <a:gd name="connsiteY49" fmla="*/ 3147018 h 4937492"/>
              <a:gd name="connsiteX50" fmla="*/ 1935017 w 3925991"/>
              <a:gd name="connsiteY50" fmla="*/ 3129393 h 4937492"/>
              <a:gd name="connsiteX51" fmla="*/ 2934976 w 3925991"/>
              <a:gd name="connsiteY51" fmla="*/ 3045067 h 4937492"/>
              <a:gd name="connsiteX52" fmla="*/ 2323478 w 3925991"/>
              <a:gd name="connsiteY52" fmla="*/ 3627121 h 4937492"/>
              <a:gd name="connsiteX53" fmla="*/ 3302960 w 3925991"/>
              <a:gd name="connsiteY53" fmla="*/ 3014035 h 4937492"/>
              <a:gd name="connsiteX54" fmla="*/ 3327171 w 3925991"/>
              <a:gd name="connsiteY54" fmla="*/ 3011993 h 4937492"/>
              <a:gd name="connsiteX55" fmla="*/ 3325066 w 3925991"/>
              <a:gd name="connsiteY55" fmla="*/ 3000198 h 4937492"/>
              <a:gd name="connsiteX56" fmla="*/ 3414494 w 3925991"/>
              <a:gd name="connsiteY56" fmla="*/ 2944223 h 4937492"/>
              <a:gd name="connsiteX57" fmla="*/ 3285386 w 3925991"/>
              <a:gd name="connsiteY57" fmla="*/ 2777869 h 4937492"/>
              <a:gd name="connsiteX58" fmla="*/ 3280513 w 3925991"/>
              <a:gd name="connsiteY58" fmla="*/ 2750563 h 4937492"/>
              <a:gd name="connsiteX59" fmla="*/ 3267071 w 3925991"/>
              <a:gd name="connsiteY59" fmla="*/ 2754270 h 4937492"/>
              <a:gd name="connsiteX60" fmla="*/ 3255775 w 3925991"/>
              <a:gd name="connsiteY60" fmla="*/ 2739715 h 4937492"/>
              <a:gd name="connsiteX61" fmla="*/ 3229637 w 3925991"/>
              <a:gd name="connsiteY61" fmla="*/ 2764594 h 4937492"/>
              <a:gd name="connsiteX62" fmla="*/ 1951589 w 3925991"/>
              <a:gd name="connsiteY62" fmla="*/ 3117059 h 4937492"/>
              <a:gd name="connsiteX63" fmla="*/ 2944142 w 3925991"/>
              <a:gd name="connsiteY63" fmla="*/ 2378348 h 4937492"/>
              <a:gd name="connsiteX64" fmla="*/ 2764465 w 3925991"/>
              <a:gd name="connsiteY64" fmla="*/ 2182801 h 4937492"/>
              <a:gd name="connsiteX65" fmla="*/ 1933406 w 3925991"/>
              <a:gd name="connsiteY65" fmla="*/ 3122074 h 4937492"/>
              <a:gd name="connsiteX66" fmla="*/ 3194103 w 3925991"/>
              <a:gd name="connsiteY66" fmla="*/ 4937492 h 4937492"/>
              <a:gd name="connsiteX67" fmla="*/ 3257914 w 3925991"/>
              <a:gd name="connsiteY67" fmla="*/ 4924012 h 4937492"/>
              <a:gd name="connsiteX68" fmla="*/ 3212759 w 3925991"/>
              <a:gd name="connsiteY68" fmla="*/ 4710275 h 4937492"/>
              <a:gd name="connsiteX69" fmla="*/ 3024632 w 3925991"/>
              <a:gd name="connsiteY69" fmla="*/ 4815933 h 4937492"/>
              <a:gd name="connsiteX70" fmla="*/ 3137795 w 3925991"/>
              <a:gd name="connsiteY70" fmla="*/ 4844962 h 4937492"/>
              <a:gd name="connsiteX71" fmla="*/ 3178445 w 3925991"/>
              <a:gd name="connsiteY71" fmla="*/ 4451404 h 493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25991" h="4937492">
                <a:moveTo>
                  <a:pt x="1588293" y="2290541"/>
                </a:moveTo>
                <a:lnTo>
                  <a:pt x="2063727" y="1821287"/>
                </a:lnTo>
                <a:lnTo>
                  <a:pt x="2189212" y="2081910"/>
                </a:lnTo>
                <a:close/>
                <a:moveTo>
                  <a:pt x="1526366" y="2351663"/>
                </a:moveTo>
                <a:lnTo>
                  <a:pt x="1573848" y="2304798"/>
                </a:lnTo>
                <a:lnTo>
                  <a:pt x="2654669" y="2121927"/>
                </a:lnTo>
                <a:lnTo>
                  <a:pt x="2607219" y="1936784"/>
                </a:lnTo>
                <a:lnTo>
                  <a:pt x="2413412" y="2004071"/>
                </a:lnTo>
                <a:lnTo>
                  <a:pt x="2124688" y="1761118"/>
                </a:lnTo>
                <a:lnTo>
                  <a:pt x="2347705" y="1540999"/>
                </a:lnTo>
                <a:lnTo>
                  <a:pt x="2119430" y="1361689"/>
                </a:lnTo>
                <a:lnTo>
                  <a:pt x="1556336" y="2301636"/>
                </a:lnTo>
                <a:lnTo>
                  <a:pt x="1521924" y="2313583"/>
                </a:lnTo>
                <a:lnTo>
                  <a:pt x="1552253" y="2308452"/>
                </a:lnTo>
                <a:close/>
                <a:moveTo>
                  <a:pt x="0" y="534139"/>
                </a:moveTo>
                <a:lnTo>
                  <a:pt x="748392" y="1253112"/>
                </a:lnTo>
                <a:lnTo>
                  <a:pt x="430781" y="691321"/>
                </a:lnTo>
                <a:lnTo>
                  <a:pt x="1327878" y="298905"/>
                </a:lnTo>
                <a:lnTo>
                  <a:pt x="1138066" y="0"/>
                </a:lnTo>
                <a:lnTo>
                  <a:pt x="403558" y="643170"/>
                </a:lnTo>
                <a:lnTo>
                  <a:pt x="237644" y="349702"/>
                </a:lnTo>
                <a:close/>
                <a:moveTo>
                  <a:pt x="3259808" y="4769533"/>
                </a:moveTo>
                <a:lnTo>
                  <a:pt x="3326451" y="4769533"/>
                </a:lnTo>
                <a:lnTo>
                  <a:pt x="3259808" y="4546311"/>
                </a:lnTo>
                <a:close/>
                <a:moveTo>
                  <a:pt x="715016" y="1545812"/>
                </a:moveTo>
                <a:lnTo>
                  <a:pt x="1224662" y="1228640"/>
                </a:lnTo>
                <a:lnTo>
                  <a:pt x="1553185" y="1505082"/>
                </a:lnTo>
                <a:lnTo>
                  <a:pt x="985860" y="1875541"/>
                </a:lnTo>
                <a:lnTo>
                  <a:pt x="1114162" y="2040856"/>
                </a:lnTo>
                <a:lnTo>
                  <a:pt x="1629252" y="1569091"/>
                </a:lnTo>
                <a:lnTo>
                  <a:pt x="1629945" y="1569674"/>
                </a:lnTo>
                <a:lnTo>
                  <a:pt x="1629538" y="1568829"/>
                </a:lnTo>
                <a:lnTo>
                  <a:pt x="2061669" y="1173046"/>
                </a:lnTo>
                <a:lnTo>
                  <a:pt x="1587923" y="1482398"/>
                </a:lnTo>
                <a:lnTo>
                  <a:pt x="1410160" y="1113198"/>
                </a:lnTo>
                <a:lnTo>
                  <a:pt x="1808084" y="865554"/>
                </a:lnTo>
                <a:lnTo>
                  <a:pt x="1645264" y="655764"/>
                </a:lnTo>
                <a:close/>
                <a:moveTo>
                  <a:pt x="2756171" y="4212531"/>
                </a:moveTo>
                <a:lnTo>
                  <a:pt x="3140506" y="3905777"/>
                </a:lnTo>
                <a:lnTo>
                  <a:pt x="3176620" y="4432247"/>
                </a:lnTo>
                <a:lnTo>
                  <a:pt x="3380443" y="3809456"/>
                </a:lnTo>
                <a:lnTo>
                  <a:pt x="3925991" y="3818061"/>
                </a:lnTo>
                <a:lnTo>
                  <a:pt x="3879334" y="3556633"/>
                </a:lnTo>
                <a:lnTo>
                  <a:pt x="3339029" y="3765576"/>
                </a:lnTo>
                <a:lnTo>
                  <a:pt x="3319251" y="3763113"/>
                </a:lnTo>
                <a:lnTo>
                  <a:pt x="3766016" y="3406530"/>
                </a:lnTo>
                <a:lnTo>
                  <a:pt x="3517889" y="3168879"/>
                </a:lnTo>
                <a:close/>
                <a:moveTo>
                  <a:pt x="1894465" y="3132813"/>
                </a:moveTo>
                <a:lnTo>
                  <a:pt x="1926278" y="3130130"/>
                </a:lnTo>
                <a:lnTo>
                  <a:pt x="1911336" y="3147018"/>
                </a:lnTo>
                <a:lnTo>
                  <a:pt x="1935017" y="3129393"/>
                </a:lnTo>
                <a:lnTo>
                  <a:pt x="2934976" y="3045067"/>
                </a:lnTo>
                <a:lnTo>
                  <a:pt x="2323478" y="3627121"/>
                </a:lnTo>
                <a:lnTo>
                  <a:pt x="3302960" y="3014035"/>
                </a:lnTo>
                <a:lnTo>
                  <a:pt x="3327171" y="3011993"/>
                </a:lnTo>
                <a:lnTo>
                  <a:pt x="3325066" y="3000198"/>
                </a:lnTo>
                <a:lnTo>
                  <a:pt x="3414494" y="2944223"/>
                </a:lnTo>
                <a:lnTo>
                  <a:pt x="3285386" y="2777869"/>
                </a:lnTo>
                <a:lnTo>
                  <a:pt x="3280513" y="2750563"/>
                </a:lnTo>
                <a:lnTo>
                  <a:pt x="3267071" y="2754270"/>
                </a:lnTo>
                <a:lnTo>
                  <a:pt x="3255775" y="2739715"/>
                </a:lnTo>
                <a:lnTo>
                  <a:pt x="3229637" y="2764594"/>
                </a:lnTo>
                <a:lnTo>
                  <a:pt x="1951589" y="3117059"/>
                </a:lnTo>
                <a:lnTo>
                  <a:pt x="2944142" y="2378348"/>
                </a:lnTo>
                <a:lnTo>
                  <a:pt x="2764465" y="2182801"/>
                </a:lnTo>
                <a:lnTo>
                  <a:pt x="1933406" y="3122074"/>
                </a:lnTo>
                <a:close/>
                <a:moveTo>
                  <a:pt x="3194103" y="4937492"/>
                </a:moveTo>
                <a:lnTo>
                  <a:pt x="3257914" y="4924012"/>
                </a:lnTo>
                <a:lnTo>
                  <a:pt x="3212759" y="4710275"/>
                </a:lnTo>
                <a:close/>
                <a:moveTo>
                  <a:pt x="3024632" y="4815933"/>
                </a:moveTo>
                <a:lnTo>
                  <a:pt x="3137795" y="4844962"/>
                </a:lnTo>
                <a:lnTo>
                  <a:pt x="3178445" y="445140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880" kern="0">
              <a:solidFill>
                <a:srgbClr val="FFFFFF"/>
              </a:solidFill>
              <a:latin typeface="Calibri" panose="020F0502020204030204"/>
              <a:ea typeface="幼圆" panose="020105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机器学习</a:t>
            </a:r>
          </a:p>
        </p:txBody>
      </p:sp>
      <p:pic>
        <p:nvPicPr>
          <p:cNvPr id="7" name="图片 6" descr="1"/>
          <p:cNvPicPr>
            <a:picLocks noChangeAspect="1"/>
          </p:cNvPicPr>
          <p:nvPr/>
        </p:nvPicPr>
        <p:blipFill>
          <a:blip r:embed="rId6" cstate="print"/>
          <a:srcRect l="67" t="2251" r="15721" b="36774"/>
          <a:stretch>
            <a:fillRect/>
          </a:stretch>
        </p:blipFill>
        <p:spPr>
          <a:xfrm>
            <a:off x="979805" y="1282700"/>
            <a:ext cx="5775325" cy="55848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11365" y="1542415"/>
            <a:ext cx="31686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写一段程序去识别图中已经被圈中的猫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45985" y="2790825"/>
            <a:ext cx="43580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if </a:t>
            </a:r>
            <a:r>
              <a:rPr lang="zh-CN" altLang="en-US"/>
              <a:t>毛是橘黄色的</a:t>
            </a:r>
            <a:r>
              <a:rPr lang="en-US" altLang="zh-CN"/>
              <a:t>:</a:t>
            </a:r>
          </a:p>
          <a:p>
            <a:r>
              <a:rPr lang="en-US" altLang="zh-CN"/>
              <a:t>    if </a:t>
            </a:r>
            <a:r>
              <a:rPr lang="zh-CN" altLang="en-US"/>
              <a:t>有两个眼睛</a:t>
            </a:r>
            <a:r>
              <a:rPr lang="en-US" altLang="zh-CN"/>
              <a:t>:</a:t>
            </a:r>
          </a:p>
          <a:p>
            <a:r>
              <a:rPr lang="en-US" altLang="zh-CN"/>
              <a:t>        if </a:t>
            </a:r>
            <a:r>
              <a:rPr lang="zh-CN" altLang="en-US"/>
              <a:t>有个小鼻子：</a:t>
            </a:r>
          </a:p>
          <a:p>
            <a:r>
              <a:rPr lang="zh-CN" altLang="en-US"/>
              <a:t>            </a:t>
            </a:r>
            <a:r>
              <a:rPr lang="en-US" altLang="zh-CN"/>
              <a:t>if </a:t>
            </a:r>
            <a:r>
              <a:rPr lang="zh-CN" altLang="en-US"/>
              <a:t>有个小尾巴</a:t>
            </a:r>
            <a:r>
              <a:rPr lang="en-US" altLang="zh-CN"/>
              <a:t>:</a:t>
            </a:r>
          </a:p>
          <a:p>
            <a:r>
              <a:rPr lang="en-US" altLang="zh-CN"/>
              <a:t>                print('</a:t>
            </a:r>
            <a:r>
              <a:rPr lang="zh-CN" altLang="en-US"/>
              <a:t>这是一只猫</a:t>
            </a:r>
            <a:r>
              <a:rPr lang="en-US" altLang="zh-CN"/>
              <a:t>')</a:t>
            </a:r>
          </a:p>
        </p:txBody>
      </p:sp>
    </p:spTree>
    <p:custDataLst>
      <p:tags r:id="rId1"/>
    </p:custData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机器学习</a:t>
            </a:r>
          </a:p>
        </p:txBody>
      </p:sp>
      <p:pic>
        <p:nvPicPr>
          <p:cNvPr id="3" name="图片 2" descr="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86330" y="1369695"/>
            <a:ext cx="3051810" cy="5412740"/>
          </a:xfrm>
          <a:prstGeom prst="rect">
            <a:avLst/>
          </a:prstGeom>
        </p:spPr>
      </p:pic>
      <p:pic>
        <p:nvPicPr>
          <p:cNvPr id="4" name="图片 3" descr="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38140" y="2585720"/>
            <a:ext cx="4761865" cy="29806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3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05008"/>
  <p:tag name="MH_LIBRARY" val="GRAPHIC"/>
  <p:tag name="MH_ORDER" val="文本框 1"/>
  <p:tag name="KSO_WM_UNIT_TYPE" val="a"/>
  <p:tag name="KSO_WM_UNIT_INDEX" val="1"/>
  <p:tag name="KSO_WM_UNIT_ID" val="custom160539_6*a*1"/>
  <p:tag name="KSO_WM_UNIT_CLEAR" val="1"/>
  <p:tag name="KSO_WM_UNIT_LAYERLEVEL" val="1"/>
  <p:tag name="KSO_WM_UNIT_ISCONTENTSTITLE" val="1"/>
  <p:tag name="KSO_WM_UNIT_VALUE" val="3"/>
  <p:tag name="KSO_WM_UNIT_HIGHLIGHT" val="0"/>
  <p:tag name="KSO_WM_UNIT_COMPATIBLE" val="0"/>
  <p:tag name="KSO_WM_UNIT_PRESET_TEXT" val="目录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4*i*7"/>
  <p:tag name="KSO_WM_TEMPLATE_CATEGORY" val="custom"/>
  <p:tag name="KSO_WM_TEMPLATE_INDEX" val="160539"/>
  <p:tag name="KSO_WM_UNIT_INDEX" val="7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4*i*14"/>
  <p:tag name="KSO_WM_TEMPLATE_CATEGORY" val="custom"/>
  <p:tag name="KSO_WM_TEMPLATE_INDEX" val="160539"/>
  <p:tag name="KSO_WM_UNIT_INDEX" val="1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4*i*28"/>
  <p:tag name="KSO_WM_TEMPLATE_CATEGORY" val="custom"/>
  <p:tag name="KSO_WM_TEMPLATE_INDEX" val="160539"/>
  <p:tag name="KSO_WM_UNIT_INDEX" val="28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4*i*35"/>
  <p:tag name="KSO_WM_TEMPLATE_CATEGORY" val="custom"/>
  <p:tag name="KSO_WM_TEMPLATE_INDEX" val="160539"/>
  <p:tag name="KSO_WM_UNIT_INDEX" val="3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6_1"/>
  <p:tag name="KSO_WM_UNIT_ID" val="custom160539_24*m_h_f*1_6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SubTitle"/>
  <p:tag name="MH_ORDER" val="1"/>
  <p:tag name="KSO_WM_UNIT_TYPE" val="m_i"/>
  <p:tag name="KSO_WM_UNIT_INDEX" val="1_11"/>
  <p:tag name="KSO_WM_UNIT_ID" val="custom160539_24*m_i*1_11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Other"/>
  <p:tag name="MH_ORDER" val="3"/>
  <p:tag name="KSO_WM_UNIT_TYPE" val="m_i"/>
  <p:tag name="KSO_WM_UNIT_INDEX" val="1_12"/>
  <p:tag name="KSO_WM_UNIT_ID" val="custom160539_24*m_i*1_12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5_1"/>
  <p:tag name="KSO_WM_UNIT_ID" val="custom160539_24*m_h_f*1_5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SubTitle"/>
  <p:tag name="MH_ORDER" val="1"/>
  <p:tag name="KSO_WM_UNIT_TYPE" val="m_i"/>
  <p:tag name="KSO_WM_UNIT_INDEX" val="1_9"/>
  <p:tag name="KSO_WM_UNIT_ID" val="custom160539_24*m_i*1_9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Other"/>
  <p:tag name="MH_ORDER" val="3"/>
  <p:tag name="KSO_WM_UNIT_TYPE" val="m_i"/>
  <p:tag name="KSO_WM_UNIT_INDEX" val="1_10"/>
  <p:tag name="KSO_WM_UNIT_ID" val="custom160539_24*m_i*1_10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4*i*0"/>
  <p:tag name="KSO_WM_TEMPLATE_CATEGORY" val="custom"/>
  <p:tag name="KSO_WM_TEMPLATE_INDEX" val="160539"/>
  <p:tag name="KSO_WM_UNIT_INDEX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3_1"/>
  <p:tag name="KSO_WM_UNIT_ID" val="custom160539_24*m_h_f*1_3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SubTitle"/>
  <p:tag name="MH_ORDER" val="1"/>
  <p:tag name="KSO_WM_UNIT_TYPE" val="m_i"/>
  <p:tag name="KSO_WM_UNIT_INDEX" val="1_5"/>
  <p:tag name="KSO_WM_UNIT_ID" val="custom160539_24*m_i*1_5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Other"/>
  <p:tag name="MH_ORDER" val="3"/>
  <p:tag name="KSO_WM_UNIT_TYPE" val="m_i"/>
  <p:tag name="KSO_WM_UNIT_INDEX" val="1_6"/>
  <p:tag name="KSO_WM_UNIT_ID" val="custom160539_24*m_i*1_6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Other"/>
  <p:tag name="MH_ORDER" val="3"/>
  <p:tag name="KSO_WM_UNIT_TYPE" val="m_i"/>
  <p:tag name="KSO_WM_UNIT_INDEX" val="1_4"/>
  <p:tag name="KSO_WM_UNIT_ID" val="custom160539_24*m_i*1_4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2_1"/>
  <p:tag name="KSO_WM_UNIT_ID" val="custom160539_24*m_h_f*1_2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SubTitle"/>
  <p:tag name="MH_ORDER" val="1"/>
  <p:tag name="KSO_WM_UNIT_TYPE" val="m_i"/>
  <p:tag name="KSO_WM_UNIT_INDEX" val="1_3"/>
  <p:tag name="KSO_WM_UNIT_ID" val="custom160539_24*m_i*1_3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Other"/>
  <p:tag name="MH_ORDER" val="3"/>
  <p:tag name="KSO_WM_UNIT_TYPE" val="m_i"/>
  <p:tag name="KSO_WM_UNIT_INDEX" val="1_2"/>
  <p:tag name="KSO_WM_UNIT_ID" val="custom160539_24*m_i*1_2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SubTitle"/>
  <p:tag name="MH_ORDER" val="1"/>
  <p:tag name="KSO_WM_UNIT_TYPE" val="m_i"/>
  <p:tag name="KSO_WM_UNIT_INDEX" val="1_1"/>
  <p:tag name="KSO_WM_UNIT_ID" val="custom160539_24*m_i*1_1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4*i*7"/>
  <p:tag name="KSO_WM_TEMPLATE_CATEGORY" val="custom"/>
  <p:tag name="KSO_WM_TEMPLATE_INDEX" val="160539"/>
  <p:tag name="KSO_WM_UNIT_INDEX" val="7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4*i*14"/>
  <p:tag name="KSO_WM_TEMPLATE_CATEGORY" val="custom"/>
  <p:tag name="KSO_WM_TEMPLATE_INDEX" val="160539"/>
  <p:tag name="KSO_WM_UNIT_INDEX" val="1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008"/>
  <p:tag name="MH_LIBRARY" val="GRAPHIC"/>
  <p:tag name="KSO_WM_TEMPLATE_CATEGORY" val="custom"/>
  <p:tag name="KSO_WM_TEMPLATE_INDEX" val="160539"/>
  <p:tag name="KSO_WM_TAG_VERSION" val="1.0"/>
  <p:tag name="KSO_WM_SLIDE_ID" val="custom160539_6"/>
  <p:tag name="KSO_WM_SLIDE_INDEX" val="6"/>
  <p:tag name="KSO_WM_SLIDE_ITEM_CNT" val="1"/>
  <p:tag name="KSO_WM_SLIDE_LAYOUT" val="a_b_l"/>
  <p:tag name="KSO_WM_SLIDE_LAYOUT_CNT" val="1_1_1"/>
  <p:tag name="KSO_WM_SLIDE_TYPE" val="contents"/>
  <p:tag name="KSO_WM_BEAUTIFY_FLAG" val="#wm#"/>
  <p:tag name="KSO_WM_DIAGRAM_GROUP_CODE" val="l1-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05008"/>
  <p:tag name="MH_LIBRARY" val="GRAPHIC"/>
  <p:tag name="MH_ORDER" val="文本框 1"/>
  <p:tag name="KSO_WM_UNIT_TYPE" val="a"/>
  <p:tag name="KSO_WM_UNIT_INDEX" val="1"/>
  <p:tag name="KSO_WM_UNIT_ID" val="custom160539_6*a*1"/>
  <p:tag name="KSO_WM_UNIT_CLEAR" val="1"/>
  <p:tag name="KSO_WM_UNIT_LAYERLEVEL" val="1"/>
  <p:tag name="KSO_WM_UNIT_ISCONTENTSTITLE" val="1"/>
  <p:tag name="KSO_WM_UNIT_VALUE" val="3"/>
  <p:tag name="KSO_WM_UNIT_HIGHLIGHT" val="0"/>
  <p:tag name="KSO_WM_UNIT_COMPATIBLE" val="0"/>
  <p:tag name="KSO_WM_UNIT_PRESET_TEXT" val="目录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4*i*0"/>
  <p:tag name="KSO_WM_TEMPLATE_CATEGORY" val="custom"/>
  <p:tag name="KSO_WM_TEMPLATE_INDEX" val="160539"/>
  <p:tag name="KSO_WM_UNIT_INDEX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4*i*7"/>
  <p:tag name="KSO_WM_TEMPLATE_CATEGORY" val="custom"/>
  <p:tag name="KSO_WM_TEMPLATE_INDEX" val="160539"/>
  <p:tag name="KSO_WM_UNIT_INDEX" val="7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4*i*14"/>
  <p:tag name="KSO_WM_TEMPLATE_CATEGORY" val="custom"/>
  <p:tag name="KSO_WM_TEMPLATE_INDEX" val="160539"/>
  <p:tag name="KSO_WM_UNIT_INDEX" val="1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4*i*28"/>
  <p:tag name="KSO_WM_TEMPLATE_CATEGORY" val="custom"/>
  <p:tag name="KSO_WM_TEMPLATE_INDEX" val="160539"/>
  <p:tag name="KSO_WM_UNIT_INDEX" val="28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4*i*35"/>
  <p:tag name="KSO_WM_TEMPLATE_CATEGORY" val="custom"/>
  <p:tag name="KSO_WM_TEMPLATE_INDEX" val="160539"/>
  <p:tag name="KSO_WM_UNIT_INDEX" val="35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6_1"/>
  <p:tag name="KSO_WM_UNIT_ID" val="custom160539_24*m_h_f*1_6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SubTitle"/>
  <p:tag name="MH_ORDER" val="1"/>
  <p:tag name="KSO_WM_UNIT_TYPE" val="m_i"/>
  <p:tag name="KSO_WM_UNIT_INDEX" val="1_11"/>
  <p:tag name="KSO_WM_UNIT_ID" val="custom160539_24*m_i*1_11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4*i*28"/>
  <p:tag name="KSO_WM_TEMPLATE_CATEGORY" val="custom"/>
  <p:tag name="KSO_WM_TEMPLATE_INDEX" val="160539"/>
  <p:tag name="KSO_WM_UNIT_INDEX" val="28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Other"/>
  <p:tag name="MH_ORDER" val="3"/>
  <p:tag name="KSO_WM_UNIT_TYPE" val="m_i"/>
  <p:tag name="KSO_WM_UNIT_INDEX" val="1_12"/>
  <p:tag name="KSO_WM_UNIT_ID" val="custom160539_24*m_i*1_12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5_1"/>
  <p:tag name="KSO_WM_UNIT_ID" val="custom160539_24*m_h_f*1_5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SubTitle"/>
  <p:tag name="MH_ORDER" val="1"/>
  <p:tag name="KSO_WM_UNIT_TYPE" val="m_i"/>
  <p:tag name="KSO_WM_UNIT_INDEX" val="1_9"/>
  <p:tag name="KSO_WM_UNIT_ID" val="custom160539_24*m_i*1_9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Other"/>
  <p:tag name="MH_ORDER" val="3"/>
  <p:tag name="KSO_WM_UNIT_TYPE" val="m_i"/>
  <p:tag name="KSO_WM_UNIT_INDEX" val="1_10"/>
  <p:tag name="KSO_WM_UNIT_ID" val="custom160539_24*m_i*1_10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3_1"/>
  <p:tag name="KSO_WM_UNIT_ID" val="custom160539_24*m_h_f*1_3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SubTitle"/>
  <p:tag name="MH_ORDER" val="1"/>
  <p:tag name="KSO_WM_UNIT_TYPE" val="m_i"/>
  <p:tag name="KSO_WM_UNIT_INDEX" val="1_5"/>
  <p:tag name="KSO_WM_UNIT_ID" val="custom160539_24*m_i*1_5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Other"/>
  <p:tag name="MH_ORDER" val="3"/>
  <p:tag name="KSO_WM_UNIT_TYPE" val="m_i"/>
  <p:tag name="KSO_WM_UNIT_INDEX" val="1_6"/>
  <p:tag name="KSO_WM_UNIT_ID" val="custom160539_24*m_i*1_6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Other"/>
  <p:tag name="MH_ORDER" val="3"/>
  <p:tag name="KSO_WM_UNIT_TYPE" val="m_i"/>
  <p:tag name="KSO_WM_UNIT_INDEX" val="1_4"/>
  <p:tag name="KSO_WM_UNIT_ID" val="custom160539_24*m_i*1_4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2_1"/>
  <p:tag name="KSO_WM_UNIT_ID" val="custom160539_24*m_h_f*1_2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SubTitle"/>
  <p:tag name="MH_ORDER" val="1"/>
  <p:tag name="KSO_WM_UNIT_TYPE" val="m_i"/>
  <p:tag name="KSO_WM_UNIT_INDEX" val="1_3"/>
  <p:tag name="KSO_WM_UNIT_ID" val="custom160539_24*m_i*1_3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4*i*35"/>
  <p:tag name="KSO_WM_TEMPLATE_CATEGORY" val="custom"/>
  <p:tag name="KSO_WM_TEMPLATE_INDEX" val="160539"/>
  <p:tag name="KSO_WM_UNIT_INDEX" val="3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Other"/>
  <p:tag name="MH_ORDER" val="3"/>
  <p:tag name="KSO_WM_UNIT_TYPE" val="m_i"/>
  <p:tag name="KSO_WM_UNIT_INDEX" val="1_2"/>
  <p:tag name="KSO_WM_UNIT_ID" val="custom160539_24*m_i*1_2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SubTitle"/>
  <p:tag name="MH_ORDER" val="1"/>
  <p:tag name="KSO_WM_UNIT_TYPE" val="m_i"/>
  <p:tag name="KSO_WM_UNIT_INDEX" val="1_1"/>
  <p:tag name="KSO_WM_UNIT_ID" val="custom160539_24*m_i*1_1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6_1"/>
  <p:tag name="KSO_WM_UNIT_ID" val="custom160539_24*m_h_f*1_6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SubTitle"/>
  <p:tag name="MH_ORDER" val="1"/>
  <p:tag name="KSO_WM_UNIT_TYPE" val="m_i"/>
  <p:tag name="KSO_WM_UNIT_INDEX" val="1_11"/>
  <p:tag name="KSO_WM_UNIT_ID" val="custom160539_24*m_i*1_11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Other"/>
  <p:tag name="MH_ORDER" val="3"/>
  <p:tag name="KSO_WM_UNIT_TYPE" val="m_i"/>
  <p:tag name="KSO_WM_UNIT_INDEX" val="1_12"/>
  <p:tag name="KSO_WM_UNIT_ID" val="custom160539_24*m_i*1_12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5_1"/>
  <p:tag name="KSO_WM_UNIT_ID" val="custom160539_24*m_h_f*1_5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3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SubTitle"/>
  <p:tag name="MH_ORDER" val="1"/>
  <p:tag name="KSO_WM_UNIT_TYPE" val="m_i"/>
  <p:tag name="KSO_WM_UNIT_INDEX" val="1_9"/>
  <p:tag name="KSO_WM_UNIT_ID" val="custom160539_24*m_i*1_9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Other"/>
  <p:tag name="MH_ORDER" val="3"/>
  <p:tag name="KSO_WM_UNIT_TYPE" val="m_i"/>
  <p:tag name="KSO_WM_UNIT_INDEX" val="1_10"/>
  <p:tag name="KSO_WM_UNIT_ID" val="custom160539_24*m_i*1_10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3_1"/>
  <p:tag name="KSO_WM_UNIT_ID" val="custom160539_24*m_h_f*1_3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SubTitle"/>
  <p:tag name="MH_ORDER" val="1"/>
  <p:tag name="KSO_WM_UNIT_TYPE" val="m_i"/>
  <p:tag name="KSO_WM_UNIT_INDEX" val="1_5"/>
  <p:tag name="KSO_WM_UNIT_ID" val="custom160539_24*m_i*1_5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Other"/>
  <p:tag name="MH_ORDER" val="3"/>
  <p:tag name="KSO_WM_UNIT_TYPE" val="m_i"/>
  <p:tag name="KSO_WM_UNIT_INDEX" val="1_6"/>
  <p:tag name="KSO_WM_UNIT_ID" val="custom160539_24*m_i*1_6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Other"/>
  <p:tag name="MH_ORDER" val="3"/>
  <p:tag name="KSO_WM_UNIT_TYPE" val="m_i"/>
  <p:tag name="KSO_WM_UNIT_INDEX" val="1_4"/>
  <p:tag name="KSO_WM_UNIT_ID" val="custom160539_24*m_i*1_4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2_1"/>
  <p:tag name="KSO_WM_UNIT_ID" val="custom160539_24*m_h_f*1_2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SubTitle"/>
  <p:tag name="MH_ORDER" val="1"/>
  <p:tag name="KSO_WM_UNIT_TYPE" val="m_i"/>
  <p:tag name="KSO_WM_UNIT_INDEX" val="1_3"/>
  <p:tag name="KSO_WM_UNIT_ID" val="custom160539_24*m_i*1_3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Other"/>
  <p:tag name="MH_ORDER" val="3"/>
  <p:tag name="KSO_WM_UNIT_TYPE" val="m_i"/>
  <p:tag name="KSO_WM_UNIT_INDEX" val="1_2"/>
  <p:tag name="KSO_WM_UNIT_ID" val="custom160539_24*m_i*1_2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644"/>
  <p:tag name="MH_LIBRARY" val="GRAPHIC"/>
  <p:tag name="MH_ORDER" val="直接连接符 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SubTitle"/>
  <p:tag name="MH_ORDER" val="1"/>
  <p:tag name="KSO_WM_UNIT_TYPE" val="m_i"/>
  <p:tag name="KSO_WM_UNIT_INDEX" val="1_1"/>
  <p:tag name="KSO_WM_UNIT_ID" val="custom160539_24*m_i*1_1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644"/>
  <p:tag name="MH_LIBRARY" val="GRAPHIC"/>
  <p:tag name="MH_ORDER" val="直接连接符 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14015"/>
  <p:tag name="MH_LIBRARY" val="GRAPHIC"/>
  <p:tag name="KSO_WM_TEMPLATE_CATEGORY" val="custom"/>
  <p:tag name="KSO_WM_TEMPLATE_INDEX" val="160539"/>
  <p:tag name="KSO_WM_TAG_VERSION" val="1.0"/>
  <p:tag name="KSO_WM_SLIDE_ID" val="custom160539_27"/>
  <p:tag name="KSO_WM_SLIDE_INDEX" val="27"/>
  <p:tag name="KSO_WM_SLIDE_ITEM_CNT" val="0"/>
  <p:tag name="KSO_WM_SLIDE_TYPE" val="endPage"/>
  <p:tag name="KSO_WM_BEAUTIFY_FLAG" val="#wm#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14015"/>
  <p:tag name="MH_LIBRARY" val="GRAPHIC"/>
  <p:tag name="MH_ORDER" val="Freeform 6"/>
  <p:tag name="KSO_WM_TAG_VERSION" val="1.0"/>
  <p:tag name="KSO_WM_BEAUTIFY_FLAG" val="#wm#"/>
  <p:tag name="KSO_WM_UNIT_TYPE" val="i"/>
  <p:tag name="KSO_WM_UNIT_ID" val="custom160539_27*i*0"/>
  <p:tag name="KSO_WM_TEMPLATE_CATEGORY" val="custom"/>
  <p:tag name="KSO_WM_TEMPLATE_INDEX" val="160539"/>
  <p:tag name="KSO_WM_UNIT_INDEX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8、12、16、23、25、27"/>
  <p:tag name="KSO_WM_TEMPLATE_CATEGORY" val="custom"/>
  <p:tag name="KSO_WM_TEMPLATE_INDEX" val="160539"/>
  <p:tag name="KSO_WM_TAG_VERSION" val="1.0"/>
  <p:tag name="KSO_WM_SLIDE_ID" val="custom16053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1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b"/>
  <p:tag name="KSO_WM_UNIT_INDEX" val="1"/>
  <p:tag name="KSO_WM_UNIT_ID" val="custom160539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008"/>
  <p:tag name="MH_LIBRARY" val="GRAPHIC"/>
  <p:tag name="KSO_WM_TEMPLATE_CATEGORY" val="custom"/>
  <p:tag name="KSO_WM_TEMPLATE_INDEX" val="160539"/>
  <p:tag name="KSO_WM_TAG_VERSION" val="1.0"/>
  <p:tag name="KSO_WM_SLIDE_ID" val="custom160539_6"/>
  <p:tag name="KSO_WM_SLIDE_INDEX" val="6"/>
  <p:tag name="KSO_WM_SLIDE_ITEM_CNT" val="1"/>
  <p:tag name="KSO_WM_SLIDE_LAYOUT" val="a_b_l"/>
  <p:tag name="KSO_WM_SLIDE_LAYOUT_CNT" val="1_1_1"/>
  <p:tag name="KSO_WM_SLIDE_TYPE" val="contents"/>
  <p:tag name="KSO_WM_BEAUTIFY_FLAG" val="#wm#"/>
  <p:tag name="KSO_WM_DIAGRAM_GROUP_CODE" val="l1-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05008"/>
  <p:tag name="MH_LIBRARY" val="GRAPHIC"/>
  <p:tag name="MH_ORDER" val="文本框 1"/>
  <p:tag name="KSO_WM_UNIT_TYPE" val="a"/>
  <p:tag name="KSO_WM_UNIT_INDEX" val="1"/>
  <p:tag name="KSO_WM_UNIT_ID" val="custom160539_6*a*1"/>
  <p:tag name="KSO_WM_UNIT_CLEAR" val="1"/>
  <p:tag name="KSO_WM_UNIT_LAYERLEVEL" val="1"/>
  <p:tag name="KSO_WM_UNIT_ISCONTENTSTITLE" val="1"/>
  <p:tag name="KSO_WM_UNIT_VALUE" val="3"/>
  <p:tag name="KSO_WM_UNIT_HIGHLIGHT" val="0"/>
  <p:tag name="KSO_WM_UNIT_COMPATIBLE" val="0"/>
  <p:tag name="KSO_WM_UNIT_PRESET_TEXT" val="目录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4*i*0"/>
  <p:tag name="KSO_WM_TEMPLATE_CATEGORY" val="custom"/>
  <p:tag name="KSO_WM_TEMPLATE_INDEX" val="160539"/>
  <p:tag name="KSO_WM_UNIT_INDEX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4*i*7"/>
  <p:tag name="KSO_WM_TEMPLATE_CATEGORY" val="custom"/>
  <p:tag name="KSO_WM_TEMPLATE_INDEX" val="160539"/>
  <p:tag name="KSO_WM_UNIT_INDEX" val="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4*i*14"/>
  <p:tag name="KSO_WM_TEMPLATE_CATEGORY" val="custom"/>
  <p:tag name="KSO_WM_TEMPLATE_INDEX" val="160539"/>
  <p:tag name="KSO_WM_UNIT_INDEX" val="1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4*i*28"/>
  <p:tag name="KSO_WM_TEMPLATE_CATEGORY" val="custom"/>
  <p:tag name="KSO_WM_TEMPLATE_INDEX" val="160539"/>
  <p:tag name="KSO_WM_UNIT_INDEX" val="2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4*i*35"/>
  <p:tag name="KSO_WM_TEMPLATE_CATEGORY" val="custom"/>
  <p:tag name="KSO_WM_TEMPLATE_INDEX" val="160539"/>
  <p:tag name="KSO_WM_UNIT_INDEX" val="3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6_1"/>
  <p:tag name="KSO_WM_UNIT_ID" val="custom160539_24*m_h_f*1_6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SubTitle"/>
  <p:tag name="MH_ORDER" val="1"/>
  <p:tag name="KSO_WM_UNIT_TYPE" val="m_i"/>
  <p:tag name="KSO_WM_UNIT_INDEX" val="1_11"/>
  <p:tag name="KSO_WM_UNIT_ID" val="custom160539_24*m_i*1_11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05644"/>
  <p:tag name="MH_LIBRARY" val="GRAPHIC"/>
  <p:tag name="MH_ORDER" val="文本占位符 4"/>
  <p:tag name="KSO_WM_UNIT_TYPE" val="e"/>
  <p:tag name="KSO_WM_UNIT_INDEX" val="1"/>
  <p:tag name="KSO_WM_UNIT_ID" val="custom160539_12*e*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Other"/>
  <p:tag name="MH_ORDER" val="3"/>
  <p:tag name="KSO_WM_UNIT_TYPE" val="m_i"/>
  <p:tag name="KSO_WM_UNIT_INDEX" val="1_12"/>
  <p:tag name="KSO_WM_UNIT_ID" val="custom160539_24*m_i*1_12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5_1"/>
  <p:tag name="KSO_WM_UNIT_ID" val="custom160539_24*m_h_f*1_5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SubTitle"/>
  <p:tag name="MH_ORDER" val="1"/>
  <p:tag name="KSO_WM_UNIT_TYPE" val="m_i"/>
  <p:tag name="KSO_WM_UNIT_INDEX" val="1_9"/>
  <p:tag name="KSO_WM_UNIT_ID" val="custom160539_24*m_i*1_9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Other"/>
  <p:tag name="MH_ORDER" val="3"/>
  <p:tag name="KSO_WM_UNIT_TYPE" val="m_i"/>
  <p:tag name="KSO_WM_UNIT_INDEX" val="1_10"/>
  <p:tag name="KSO_WM_UNIT_ID" val="custom160539_24*m_i*1_10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3_1"/>
  <p:tag name="KSO_WM_UNIT_ID" val="custom160539_24*m_h_f*1_3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SubTitle"/>
  <p:tag name="MH_ORDER" val="1"/>
  <p:tag name="KSO_WM_UNIT_TYPE" val="m_i"/>
  <p:tag name="KSO_WM_UNIT_INDEX" val="1_5"/>
  <p:tag name="KSO_WM_UNIT_ID" val="custom160539_24*m_i*1_5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Other"/>
  <p:tag name="MH_ORDER" val="3"/>
  <p:tag name="KSO_WM_UNIT_TYPE" val="m_i"/>
  <p:tag name="KSO_WM_UNIT_INDEX" val="1_6"/>
  <p:tag name="KSO_WM_UNIT_ID" val="custom160539_24*m_i*1_6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Other"/>
  <p:tag name="MH_ORDER" val="3"/>
  <p:tag name="KSO_WM_UNIT_TYPE" val="m_i"/>
  <p:tag name="KSO_WM_UNIT_INDEX" val="1_4"/>
  <p:tag name="KSO_WM_UNIT_ID" val="custom160539_24*m_i*1_4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2_1"/>
  <p:tag name="KSO_WM_UNIT_ID" val="custom160539_24*m_h_f*1_2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SubTitle"/>
  <p:tag name="MH_ORDER" val="1"/>
  <p:tag name="KSO_WM_UNIT_TYPE" val="m_i"/>
  <p:tag name="KSO_WM_UNIT_INDEX" val="1_3"/>
  <p:tag name="KSO_WM_UNIT_ID" val="custom160539_24*m_i*1_3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008"/>
  <p:tag name="MH_LIBRARY" val="GRAPHIC"/>
  <p:tag name="KSO_WM_TEMPLATE_CATEGORY" val="custom"/>
  <p:tag name="KSO_WM_TEMPLATE_INDEX" val="160539"/>
  <p:tag name="KSO_WM_TAG_VERSION" val="1.0"/>
  <p:tag name="KSO_WM_SLIDE_ID" val="custom160539_6"/>
  <p:tag name="KSO_WM_SLIDE_INDEX" val="6"/>
  <p:tag name="KSO_WM_SLIDE_ITEM_CNT" val="1"/>
  <p:tag name="KSO_WM_SLIDE_LAYOUT" val="a_b_l"/>
  <p:tag name="KSO_WM_SLIDE_LAYOUT_CNT" val="1_1_1"/>
  <p:tag name="KSO_WM_SLIDE_TYPE" val="contents"/>
  <p:tag name="KSO_WM_BEAUTIFY_FLAG" val="#wm#"/>
  <p:tag name="KSO_WM_DIAGRAM_GROUP_CODE" val="l1-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Other"/>
  <p:tag name="MH_ORDER" val="3"/>
  <p:tag name="KSO_WM_UNIT_TYPE" val="m_i"/>
  <p:tag name="KSO_WM_UNIT_INDEX" val="1_2"/>
  <p:tag name="KSO_WM_UNIT_ID" val="custom160539_24*m_i*1_2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SubTitle"/>
  <p:tag name="MH_ORDER" val="1"/>
  <p:tag name="KSO_WM_UNIT_TYPE" val="m_i"/>
  <p:tag name="KSO_WM_UNIT_INDEX" val="1_1"/>
  <p:tag name="KSO_WM_UNIT_ID" val="custom160539_24*m_i*1_1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008"/>
  <p:tag name="MH_LIBRARY" val="GRAPHIC"/>
  <p:tag name="KSO_WM_TEMPLATE_CATEGORY" val="custom"/>
  <p:tag name="KSO_WM_TEMPLATE_INDEX" val="160539"/>
  <p:tag name="KSO_WM_TAG_VERSION" val="1.0"/>
  <p:tag name="KSO_WM_SLIDE_ID" val="custom160539_6"/>
  <p:tag name="KSO_WM_SLIDE_INDEX" val="6"/>
  <p:tag name="KSO_WM_SLIDE_ITEM_CNT" val="1"/>
  <p:tag name="KSO_WM_SLIDE_LAYOUT" val="a_b_l"/>
  <p:tag name="KSO_WM_SLIDE_LAYOUT_CNT" val="1_1_1"/>
  <p:tag name="KSO_WM_SLIDE_TYPE" val="contents"/>
  <p:tag name="KSO_WM_BEAUTIFY_FLAG" val="#wm#"/>
  <p:tag name="KSO_WM_DIAGRAM_GROUP_CODE" val="l1-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05008"/>
  <p:tag name="MH_LIBRARY" val="GRAPHIC"/>
  <p:tag name="MH_ORDER" val="文本框 1"/>
  <p:tag name="KSO_WM_UNIT_TYPE" val="a"/>
  <p:tag name="KSO_WM_UNIT_INDEX" val="1"/>
  <p:tag name="KSO_WM_UNIT_ID" val="custom160539_6*a*1"/>
  <p:tag name="KSO_WM_UNIT_CLEAR" val="1"/>
  <p:tag name="KSO_WM_UNIT_LAYERLEVEL" val="1"/>
  <p:tag name="KSO_WM_UNIT_ISCONTENTSTITLE" val="1"/>
  <p:tag name="KSO_WM_UNIT_VALUE" val="3"/>
  <p:tag name="KSO_WM_UNIT_HIGHLIGHT" val="0"/>
  <p:tag name="KSO_WM_UNIT_COMPATIBLE" val="0"/>
  <p:tag name="KSO_WM_UNIT_PRESET_TEXT" val="目录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4*i*0"/>
  <p:tag name="KSO_WM_TEMPLATE_CATEGORY" val="custom"/>
  <p:tag name="KSO_WM_TEMPLATE_INDEX" val="160539"/>
  <p:tag name="KSO_WM_UNIT_INDEX" val="0"/>
</p:tagLst>
</file>

<file path=ppt/theme/theme1.xml><?xml version="1.0" encoding="utf-8"?>
<a:theme xmlns:a="http://schemas.openxmlformats.org/drawingml/2006/main" name="1_A000120140530A99PPBG">
  <a:themeElements>
    <a:clrScheme name="160539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1198EB"/>
      </a:accent1>
      <a:accent2>
        <a:srgbClr val="628EE3"/>
      </a:accent2>
      <a:accent3>
        <a:srgbClr val="2BC3B5"/>
      </a:accent3>
      <a:accent4>
        <a:srgbClr val="92D050"/>
      </a:accent4>
      <a:accent5>
        <a:srgbClr val="FFC000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4347</Words>
  <Application>Microsoft Office PowerPoint</Application>
  <PresentationFormat>自定义</PresentationFormat>
  <Paragraphs>640</Paragraphs>
  <Slides>78</Slides>
  <Notes>78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79" baseType="lpstr">
      <vt:lpstr>1_A000120140530A99PPBG</vt:lpstr>
      <vt:lpstr>机器学习</vt:lpstr>
      <vt:lpstr>幻灯片 2</vt:lpstr>
      <vt:lpstr>机器学习</vt:lpstr>
      <vt:lpstr>机器学习</vt:lpstr>
      <vt:lpstr>机器学习</vt:lpstr>
      <vt:lpstr>机器学习</vt:lpstr>
      <vt:lpstr>机器学习</vt:lpstr>
      <vt:lpstr>机器学习</vt:lpstr>
      <vt:lpstr>机器学习</vt:lpstr>
      <vt:lpstr>机器学习</vt:lpstr>
      <vt:lpstr>机器学习</vt:lpstr>
      <vt:lpstr>机器学习</vt:lpstr>
      <vt:lpstr>机器学习</vt:lpstr>
      <vt:lpstr>机器学习是什么？</vt:lpstr>
      <vt:lpstr>机器学习的主要用途</vt:lpstr>
      <vt:lpstr>幻灯片 16</vt:lpstr>
      <vt:lpstr>两个目的三个要求</vt:lpstr>
      <vt:lpstr>幻灯片 18</vt:lpstr>
      <vt:lpstr>机器学习的术语</vt:lpstr>
      <vt:lpstr>机器学习</vt:lpstr>
      <vt:lpstr>传统机器学习</vt:lpstr>
      <vt:lpstr>幻灯片 22</vt:lpstr>
      <vt:lpstr>监督学习常见的算法</vt:lpstr>
      <vt:lpstr>K-近邻算法（KNN算法）</vt:lpstr>
      <vt:lpstr>KNN算法的实现流程</vt:lpstr>
      <vt:lpstr>KNN算法的特点</vt:lpstr>
      <vt:lpstr>监督学习常见的算法</vt:lpstr>
      <vt:lpstr>Logistic回归算法</vt:lpstr>
      <vt:lpstr>Logistic回归算法的实现流程</vt:lpstr>
      <vt:lpstr>Logistic回归算法的特点</vt:lpstr>
      <vt:lpstr>监督学习常见的算法</vt:lpstr>
      <vt:lpstr>朴素贝叶斯算法</vt:lpstr>
      <vt:lpstr>朴素贝叶斯算法的实现流程</vt:lpstr>
      <vt:lpstr>朴素贝叶斯算法的特点</vt:lpstr>
      <vt:lpstr>监督学习常见的算法</vt:lpstr>
      <vt:lpstr>决策树算法</vt:lpstr>
      <vt:lpstr>决策树算法的实现流程</vt:lpstr>
      <vt:lpstr>决策树算法的特点</vt:lpstr>
      <vt:lpstr>监督学习常见的算法</vt:lpstr>
      <vt:lpstr>SVM支持向量机算法</vt:lpstr>
      <vt:lpstr>SVM支持向量机算法的实现流程</vt:lpstr>
      <vt:lpstr>SVM支持向量机算法--核函数</vt:lpstr>
      <vt:lpstr>SVM支持向量机算法的特点</vt:lpstr>
      <vt:lpstr>监督学习常见的算法</vt:lpstr>
      <vt:lpstr>随机森林算法</vt:lpstr>
      <vt:lpstr>随机森林算法的实现流程</vt:lpstr>
      <vt:lpstr>随机森林算法的特点</vt:lpstr>
      <vt:lpstr>监督学习常见的算法</vt:lpstr>
      <vt:lpstr>Adaboost算法</vt:lpstr>
      <vt:lpstr>Adaboost算法的实现流程</vt:lpstr>
      <vt:lpstr>Adaboost算法的特点</vt:lpstr>
      <vt:lpstr>常见的算法-无监督学习</vt:lpstr>
      <vt:lpstr>K-Means算法</vt:lpstr>
      <vt:lpstr>K-Means算法的实现流程</vt:lpstr>
      <vt:lpstr>K-Means算法的特点</vt:lpstr>
      <vt:lpstr>常见的算法-无监督学习</vt:lpstr>
      <vt:lpstr>DBSCAN（基于密度）聚类算法术语</vt:lpstr>
      <vt:lpstr>DBSCAN（基于密度）聚类算法</vt:lpstr>
      <vt:lpstr>DBSCAN的实现流程</vt:lpstr>
      <vt:lpstr>DBSCAN算法的特点</vt:lpstr>
      <vt:lpstr>常见的算法-无监督学习</vt:lpstr>
      <vt:lpstr>关联性分析算法术语</vt:lpstr>
      <vt:lpstr>Apriori 算法</vt:lpstr>
      <vt:lpstr>Apriori 算法的实现流程</vt:lpstr>
      <vt:lpstr>Apriori 算法的特点</vt:lpstr>
      <vt:lpstr>常见的算法-无监督学习</vt:lpstr>
      <vt:lpstr>FP-growth算法</vt:lpstr>
      <vt:lpstr>FP-growth算法的实现流程</vt:lpstr>
      <vt:lpstr>FP-growth算法的特点</vt:lpstr>
      <vt:lpstr>常见的算法-无监督学习</vt:lpstr>
      <vt:lpstr>PCA（主成分分析）算法</vt:lpstr>
      <vt:lpstr>PCA（主成分分析）算法的实现流程</vt:lpstr>
      <vt:lpstr>PCA（主成分分析）算法的特点</vt:lpstr>
      <vt:lpstr>常见的算法-无监督学习</vt:lpstr>
      <vt:lpstr>SVD （奇异值分解）算法</vt:lpstr>
      <vt:lpstr>SVD （奇异值分解）算法的实现流程</vt:lpstr>
      <vt:lpstr>SVD （奇异值分解）算法的特点</vt:lpstr>
      <vt:lpstr>幻灯片 78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</dc:title>
  <dc:creator>Aaron</dc:creator>
  <cp:lastModifiedBy>Administrator</cp:lastModifiedBy>
  <cp:revision>804</cp:revision>
  <dcterms:created xsi:type="dcterms:W3CDTF">2015-05-05T08:02:00Z</dcterms:created>
  <dcterms:modified xsi:type="dcterms:W3CDTF">2018-09-14T02:57:30Z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